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1" r:id="rId3"/>
    <p:sldId id="284" r:id="rId4"/>
    <p:sldId id="260" r:id="rId5"/>
    <p:sldId id="261" r:id="rId6"/>
    <p:sldId id="273" r:id="rId7"/>
    <p:sldId id="274" r:id="rId8"/>
    <p:sldId id="282" r:id="rId9"/>
    <p:sldId id="276" r:id="rId10"/>
    <p:sldId id="277" r:id="rId11"/>
    <p:sldId id="264" r:id="rId12"/>
    <p:sldId id="266" r:id="rId13"/>
    <p:sldId id="278" r:id="rId14"/>
    <p:sldId id="279" r:id="rId15"/>
    <p:sldId id="283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lmf\Documents\Uppdrag\Entrepren&#246;rskapsforum\OECD%20Earnnigs%20Dispersion%202016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13-4857-B810-73DE33A2AF25}"/>
            </c:ext>
          </c:extLst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13-4857-B810-73DE33A2A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8953216"/>
        <c:axId val="48954752"/>
      </c:barChart>
      <c:catAx>
        <c:axId val="48953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8954752"/>
        <c:crosses val="autoZero"/>
        <c:auto val="1"/>
        <c:lblAlgn val="ctr"/>
        <c:lblOffset val="100"/>
        <c:noMultiLvlLbl val="0"/>
      </c:catAx>
      <c:valAx>
        <c:axId val="48954752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8953216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584763829808633"/>
          <c:y val="3.4662045060658578E-2"/>
          <c:w val="0.71284329401353563"/>
          <c:h val="0.89586466336421988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F3E2-4D49-BC9D-9B55E19C0668}"/>
              </c:ext>
            </c:extLst>
          </c:dPt>
          <c:cat>
            <c:strRef>
              <c:f>Sheet8!$A$2:$A$26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Sheet8!$B$2:$B$26</c:f>
              <c:numCache>
                <c:formatCode>General</c:formatCode>
                <c:ptCount val="25"/>
                <c:pt idx="0">
                  <c:v>15.3</c:v>
                </c:pt>
                <c:pt idx="1">
                  <c:v>12.8</c:v>
                </c:pt>
                <c:pt idx="2">
                  <c:v>11.2</c:v>
                </c:pt>
                <c:pt idx="3">
                  <c:v>11.1</c:v>
                </c:pt>
                <c:pt idx="4">
                  <c:v>10.9</c:v>
                </c:pt>
                <c:pt idx="5">
                  <c:v>10.5</c:v>
                </c:pt>
                <c:pt idx="6">
                  <c:v>10.5</c:v>
                </c:pt>
                <c:pt idx="7">
                  <c:v>10.199999999999999</c:v>
                </c:pt>
                <c:pt idx="8">
                  <c:v>9.1</c:v>
                </c:pt>
                <c:pt idx="9">
                  <c:v>8.8000000000000007</c:v>
                </c:pt>
                <c:pt idx="10">
                  <c:v>8.8000000000000007</c:v>
                </c:pt>
                <c:pt idx="11">
                  <c:v>8.8000000000000007</c:v>
                </c:pt>
                <c:pt idx="12">
                  <c:v>8.6</c:v>
                </c:pt>
                <c:pt idx="13">
                  <c:v>8.1</c:v>
                </c:pt>
                <c:pt idx="14">
                  <c:v>8</c:v>
                </c:pt>
                <c:pt idx="15">
                  <c:v>7.9</c:v>
                </c:pt>
                <c:pt idx="16">
                  <c:v>7.6</c:v>
                </c:pt>
                <c:pt idx="17">
                  <c:v>7.1</c:v>
                </c:pt>
                <c:pt idx="18">
                  <c:v>6.9</c:v>
                </c:pt>
                <c:pt idx="19">
                  <c:v>6.7</c:v>
                </c:pt>
                <c:pt idx="20">
                  <c:v>6.2</c:v>
                </c:pt>
                <c:pt idx="21">
                  <c:v>5.6</c:v>
                </c:pt>
                <c:pt idx="22">
                  <c:v>4.8</c:v>
                </c:pt>
                <c:pt idx="23">
                  <c:v>3.9</c:v>
                </c:pt>
                <c:pt idx="24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E2-4D49-BC9D-9B55E19C0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227400"/>
        <c:axId val="381227792"/>
      </c:barChart>
      <c:catAx>
        <c:axId val="381227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381227792"/>
        <c:crosses val="autoZero"/>
        <c:auto val="1"/>
        <c:lblAlgn val="ctr"/>
        <c:lblOffset val="100"/>
        <c:noMultiLvlLbl val="0"/>
      </c:catAx>
      <c:valAx>
        <c:axId val="381227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81227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79-4ADF-A82A-6135AC74016D}"/>
            </c:ext>
          </c:extLst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79-4ADF-A82A-6135AC740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657344"/>
        <c:axId val="49658880"/>
      </c:lineChart>
      <c:catAx>
        <c:axId val="49657344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8880"/>
        <c:crosses val="autoZero"/>
        <c:auto val="1"/>
        <c:lblAlgn val="ctr"/>
        <c:lblOffset val="100"/>
        <c:noMultiLvlLbl val="0"/>
      </c:catAx>
      <c:valAx>
        <c:axId val="49658880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7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9E56-73FF-4DDE-BA21-4F0E31841741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4C368-6D72-42A2-8CF4-3F8DB0DF52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80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84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8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42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80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42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33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235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34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04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3C097-2F92-443D-9DBB-D4CEE0C2EB76}" type="datetimeFigureOut">
              <a:rPr lang="sv-SE" smtClean="0"/>
              <a:t>2016-12-10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9896" y="1131790"/>
            <a:ext cx="9018104" cy="1670533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Migration och integration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Lars Calmfors</a:t>
            </a:r>
          </a:p>
          <a:p>
            <a:r>
              <a:rPr lang="sv-SE" sz="3200" dirty="0"/>
              <a:t>Senioruniversitetet</a:t>
            </a:r>
          </a:p>
          <a:p>
            <a:r>
              <a:rPr lang="sv-SE" sz="3200" dirty="0"/>
              <a:t>12/12-2016</a:t>
            </a:r>
          </a:p>
        </p:txBody>
      </p:sp>
    </p:spTree>
    <p:extLst>
      <p:ext uri="{BB962C8B-B14F-4D97-AF65-F5344CB8AC3E}">
        <p14:creationId xmlns:p14="http://schemas.microsoft.com/office/powerpoint/2010/main" val="293702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/>
          </p:nvPr>
        </p:nvGraphicFramePr>
        <p:xfrm>
          <a:off x="1204331" y="1750747"/>
          <a:ext cx="9015761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455">
                  <a:extLst>
                    <a:ext uri="{9D8B030D-6E8A-4147-A177-3AD203B41FA5}">
                      <a16:colId xmlns:a16="http://schemas.microsoft.com/office/drawing/2014/main" val="533662452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1987338355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2422350504"/>
                    </a:ext>
                  </a:extLst>
                </a:gridCol>
              </a:tblGrid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5/Decil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9/Decil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95774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Sverige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2,28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094496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Belgien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155167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Danmark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1,45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702221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Finland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90796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Frankrike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303323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Italien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1,50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2,17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284971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Norge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311312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Nederländerna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2,94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36379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OECD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1738593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Österrike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3,33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655703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Storbritannien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229714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Tyskland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1963102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Polen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1,92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4,03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917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Estland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4,40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030656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USA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5,01</a:t>
                      </a:r>
                      <a:endParaRPr lang="sv-S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4557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7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sz="4000" b="1" dirty="0">
                <a:solidFill>
                  <a:srgbClr val="002060"/>
                </a:solidFill>
              </a:rPr>
            </a:b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br>
              <a:rPr lang="sv-SE" sz="4000" dirty="0">
                <a:solidFill>
                  <a:srgbClr val="002060"/>
                </a:solidFill>
              </a:rPr>
            </a:b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847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5927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Forskningen om minimilöner och sysselsättning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Varierande resultat internationellt men en majoritet av studierna finner att höjda minimilöner minskar sysselsättningen</a:t>
            </a:r>
          </a:p>
          <a:p>
            <a:pPr lvl="0"/>
            <a:r>
              <a:rPr lang="sv-SE" dirty="0"/>
              <a:t>Det gäller oftare när minimilönerna höjs från en hög nivå än från en låg</a:t>
            </a:r>
          </a:p>
          <a:p>
            <a:pPr lvl="0"/>
            <a:r>
              <a:rPr lang="sv-SE" dirty="0"/>
              <a:t>Mer negativa sysselsättningseffekter i svenska än andra studier.</a:t>
            </a:r>
          </a:p>
          <a:p>
            <a:pPr lvl="0"/>
            <a:r>
              <a:rPr lang="sv-SE" dirty="0"/>
              <a:t>Negativa sysselsättningseffekter för de allra svagaste grupperna.</a:t>
            </a:r>
          </a:p>
          <a:p>
            <a:pPr lvl="0"/>
            <a:r>
              <a:rPr lang="sv-SE" dirty="0"/>
              <a:t>Sannolikt underskattas effekterna</a:t>
            </a:r>
          </a:p>
          <a:p>
            <a:pPr marL="0" lvl="0" indent="0">
              <a:buNone/>
            </a:pPr>
            <a:r>
              <a:rPr lang="sv-SE" dirty="0"/>
              <a:t>    - kort tidshorisont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598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metoder att sänka minimilönerna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Avtala om allmän sänkning av gällande minimilöner</a:t>
            </a:r>
          </a:p>
          <a:p>
            <a:r>
              <a:rPr lang="sv-SE" dirty="0"/>
              <a:t>Avtala om nya lågkvalificerade (”enkla”) jobb med rejält lägre minimilöner</a:t>
            </a:r>
          </a:p>
          <a:p>
            <a:r>
              <a:rPr lang="sv-SE" dirty="0"/>
              <a:t>Avtala om rejält sänkta ingångslöner för tidsbegränsade ingångsjobb</a:t>
            </a:r>
          </a:p>
          <a:p>
            <a:pPr marL="0" indent="0">
              <a:buNone/>
            </a:pPr>
            <a:r>
              <a:rPr lang="sv-SE" dirty="0"/>
              <a:t>   - eventuellt i kombination med jobbskatteavdrag/sänkta socialavgifter</a:t>
            </a:r>
          </a:p>
          <a:p>
            <a:pPr marL="0" indent="0">
              <a:buNone/>
            </a:pPr>
            <a:endParaRPr lang="sv-SE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sv-SE" b="1" dirty="0"/>
              <a:t>Målkonflikt</a:t>
            </a:r>
          </a:p>
          <a:p>
            <a:r>
              <a:rPr lang="sv-SE" dirty="0"/>
              <a:t>Lägre minimilöner skapar jobb för dem som inte annars kommer in på arbetsmarknaden</a:t>
            </a:r>
          </a:p>
          <a:p>
            <a:r>
              <a:rPr lang="sv-SE" dirty="0"/>
              <a:t>Men lägre minimilöner för dem som redan har jobb ökar inkomstspridningen i samhället</a:t>
            </a:r>
          </a:p>
        </p:txBody>
      </p:sp>
    </p:spTree>
    <p:extLst>
      <p:ext uri="{BB962C8B-B14F-4D97-AF65-F5344CB8AC3E}">
        <p14:creationId xmlns:p14="http://schemas.microsoft.com/office/powerpoint/2010/main" val="11348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Lägre minimilöner för nya ”enkla” jobb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Hög träffsäkerhet</a:t>
            </a:r>
          </a:p>
          <a:p>
            <a:r>
              <a:rPr lang="sv-SE" dirty="0"/>
              <a:t>Enligt enkäter krävs stora lönesänkningar för att göra marginella grupper anställningsbara</a:t>
            </a:r>
          </a:p>
          <a:p>
            <a:r>
              <a:rPr lang="sv-SE" dirty="0"/>
              <a:t>Arbetsmarknadsekonomiska rådets enkät: 1/3 av svarande företag skulle anställa på nya enkla jobb till löner på 14-15 000 kronor</a:t>
            </a:r>
          </a:p>
          <a:p>
            <a:pPr marL="0" indent="0">
              <a:buNone/>
            </a:pPr>
            <a:r>
              <a:rPr lang="sv-SE" dirty="0"/>
              <a:t>   - olika avlastningsfunktioner</a:t>
            </a:r>
          </a:p>
          <a:p>
            <a:r>
              <a:rPr lang="sv-SE" dirty="0"/>
              <a:t>Vad händer med lönerna för redan anställda?</a:t>
            </a:r>
          </a:p>
          <a:p>
            <a:pPr marL="0" indent="0">
              <a:buNone/>
            </a:pPr>
            <a:r>
              <a:rPr lang="sv-SE" dirty="0"/>
              <a:t>   - inte säkert att de nya jobben är </a:t>
            </a:r>
            <a:r>
              <a:rPr lang="sv-SE" i="1" dirty="0"/>
              <a:t>substitu</a:t>
            </a:r>
            <a:r>
              <a:rPr lang="sv-SE" dirty="0"/>
              <a:t>t – kan vara </a:t>
            </a:r>
            <a:r>
              <a:rPr lang="sv-SE" i="1" dirty="0"/>
              <a:t>komplement</a:t>
            </a:r>
          </a:p>
          <a:p>
            <a:pPr marL="0" indent="0">
              <a:buNone/>
            </a:pPr>
            <a:r>
              <a:rPr lang="sv-SE" dirty="0"/>
              <a:t>   - enligt en del forskning sjunker lönerna på jobb som lågutbildade</a:t>
            </a:r>
          </a:p>
          <a:p>
            <a:pPr marL="0" indent="0">
              <a:buNone/>
            </a:pPr>
            <a:r>
              <a:rPr lang="sv-SE" dirty="0"/>
              <a:t>     immigranter tar</a:t>
            </a:r>
          </a:p>
          <a:p>
            <a:pPr marL="0" indent="0">
              <a:buNone/>
            </a:pPr>
            <a:r>
              <a:rPr lang="sv-SE" dirty="0"/>
              <a:t>   - men lönerna för lågutbildade inrikes födda stiger när de flyttar över</a:t>
            </a:r>
          </a:p>
          <a:p>
            <a:pPr marL="0" indent="0">
              <a:buNone/>
            </a:pPr>
            <a:r>
              <a:rPr lang="sv-SE" dirty="0"/>
              <a:t>     till mer kvalificerade jobb</a:t>
            </a:r>
          </a:p>
        </p:txBody>
      </p:sp>
    </p:spTree>
    <p:extLst>
      <p:ext uri="{BB962C8B-B14F-4D97-AF65-F5344CB8AC3E}">
        <p14:creationId xmlns:p14="http://schemas.microsoft.com/office/powerpoint/2010/main" val="11075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Nya förutsättningar på den svenska arbetsmarknaden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 traditionella svenska arbetsmarknadsmodellen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Små löneskillnader</a:t>
            </a:r>
          </a:p>
          <a:p>
            <a:r>
              <a:rPr lang="sv-SE" dirty="0"/>
              <a:t>Utslagning av lågproduktiva jobb</a:t>
            </a:r>
          </a:p>
          <a:p>
            <a:r>
              <a:rPr lang="sv-SE" dirty="0"/>
              <a:t>Utbildning och omskolning för att uppgradera arbetskraftens kompetens</a:t>
            </a:r>
          </a:p>
          <a:p>
            <a:r>
              <a:rPr lang="sv-SE" dirty="0"/>
              <a:t>Hög och jämnt fördelad sysselsättning så länge vi hade en relativt homogen arbetsmarknad med begränsade skillnader i färdigheter 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En modifierad modell för den svenska arbetsmarknaden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För stora krav på arbetsmarknads- och utbildningspolitiken?</a:t>
            </a:r>
          </a:p>
          <a:p>
            <a:r>
              <a:rPr lang="sv-SE" dirty="0"/>
              <a:t>Mer heterogen arbetsmarknad med större skillnader i färdigheter mellan olika grupper (lågkvalificerade utrikes födda och inrikes födda)</a:t>
            </a:r>
          </a:p>
          <a:p>
            <a:r>
              <a:rPr lang="sv-SE" dirty="0"/>
              <a:t>Är större löneskillnader priset för högre och jämnare fördelad sysselsättning?</a:t>
            </a:r>
          </a:p>
          <a:p>
            <a:pPr marL="0" indent="0">
              <a:buNone/>
            </a:pPr>
            <a:r>
              <a:rPr lang="sv-SE" dirty="0"/>
              <a:t>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605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580" y="817874"/>
            <a:ext cx="8932839" cy="522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7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37844" y="365125"/>
            <a:ext cx="11090031" cy="1325563"/>
          </a:xfrm>
        </p:spPr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>Arbetslöshet (25-74 år) fördelad på utbildningsnivå för inrikes och utomeuropeiskt födda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854" y="1656124"/>
            <a:ext cx="5696365" cy="4618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7844" y="6392174"/>
            <a:ext cx="637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Källa: Ekonomiska vårpropositionen 2016.</a:t>
            </a:r>
          </a:p>
        </p:txBody>
      </p:sp>
    </p:spTree>
    <p:extLst>
      <p:ext uri="{BB962C8B-B14F-4D97-AF65-F5344CB8AC3E}">
        <p14:creationId xmlns:p14="http://schemas.microsoft.com/office/powerpoint/2010/main" val="321123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1994-98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br>
              <a:rPr lang="sv-SE" sz="2400" dirty="0">
                <a:solidFill>
                  <a:srgbClr val="002060"/>
                </a:solidFill>
              </a:rPr>
            </a:b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91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32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8687" y="500062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Olika metoder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Utbildning</a:t>
            </a:r>
          </a:p>
          <a:p>
            <a:r>
              <a:rPr lang="sv-SE" dirty="0"/>
              <a:t>Subventionerade anställningar</a:t>
            </a:r>
          </a:p>
          <a:p>
            <a:r>
              <a:rPr lang="sv-SE" dirty="0"/>
              <a:t>Lägre minimilöner och större lönespridning</a:t>
            </a:r>
          </a:p>
        </p:txBody>
      </p:sp>
    </p:spTree>
    <p:extLst>
      <p:ext uri="{BB962C8B-B14F-4D97-AF65-F5344CB8AC3E}">
        <p14:creationId xmlns:p14="http://schemas.microsoft.com/office/powerpoint/2010/main" val="3420611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Avkastning av mer läskunnighet i form av högre sannolikhet för sysselsättning, 2012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1064712" y="1759907"/>
            <a:ext cx="9475940" cy="4916466"/>
            <a:chOff x="0" y="0"/>
            <a:chExt cx="7781925" cy="3355366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4791"/>
              <a:ext cx="7781925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4"/>
            <p:cNvGrpSpPr/>
            <p:nvPr/>
          </p:nvGrpSpPr>
          <p:grpSpPr>
            <a:xfrm>
              <a:off x="1226666" y="0"/>
              <a:ext cx="2275223" cy="430887"/>
              <a:chOff x="1226666" y="0"/>
              <a:chExt cx="2275223" cy="430887"/>
            </a:xfrm>
          </p:grpSpPr>
          <p:sp>
            <p:nvSpPr>
              <p:cNvPr id="16" name="TextBox 4"/>
              <p:cNvSpPr txBox="1"/>
              <p:nvPr/>
            </p:nvSpPr>
            <p:spPr>
              <a:xfrm>
                <a:off x="1629681" y="0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inhemsk 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/>
              <p:nvPr/>
            </p:nvSpPr>
            <p:spPr>
              <a:xfrm>
                <a:off x="1226666" y="68710"/>
                <a:ext cx="288032" cy="25115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</p:grpSp>
        <p:grpSp>
          <p:nvGrpSpPr>
            <p:cNvPr id="7" name="Group 5"/>
            <p:cNvGrpSpPr/>
            <p:nvPr/>
          </p:nvGrpSpPr>
          <p:grpSpPr>
            <a:xfrm>
              <a:off x="4618421" y="22836"/>
              <a:ext cx="2284252" cy="430887"/>
              <a:chOff x="4618421" y="22836"/>
              <a:chExt cx="2284252" cy="430887"/>
            </a:xfrm>
          </p:grpSpPr>
          <p:sp>
            <p:nvSpPr>
              <p:cNvPr id="14" name="Rectangle 12"/>
              <p:cNvSpPr/>
              <p:nvPr/>
            </p:nvSpPr>
            <p:spPr>
              <a:xfrm>
                <a:off x="4618421" y="108940"/>
                <a:ext cx="288032" cy="25115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TextBox 8"/>
              <p:cNvSpPr txBox="1"/>
              <p:nvPr/>
            </p:nvSpPr>
            <p:spPr>
              <a:xfrm>
                <a:off x="5030465" y="22836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invandrarbakgrund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8" name="TextBox 11"/>
            <p:cNvSpPr txBox="1"/>
            <p:nvPr/>
          </p:nvSpPr>
          <p:spPr>
            <a:xfrm>
              <a:off x="578558" y="3013664"/>
              <a:ext cx="1342348" cy="34170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Nederländerna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Box 12"/>
            <p:cNvSpPr txBox="1"/>
            <p:nvPr/>
          </p:nvSpPr>
          <p:spPr>
            <a:xfrm>
              <a:off x="17307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Kanada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13"/>
            <p:cNvSpPr txBox="1"/>
            <p:nvPr/>
          </p:nvSpPr>
          <p:spPr>
            <a:xfrm>
              <a:off x="2882850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Danmark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14"/>
            <p:cNvSpPr txBox="1"/>
            <p:nvPr/>
          </p:nvSpPr>
          <p:spPr>
            <a:xfrm>
              <a:off x="4106986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Norge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Box 15"/>
            <p:cNvSpPr txBox="1"/>
            <p:nvPr/>
          </p:nvSpPr>
          <p:spPr>
            <a:xfrm>
              <a:off x="53311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Sverige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Box 16"/>
            <p:cNvSpPr txBox="1"/>
            <p:nvPr/>
          </p:nvSpPr>
          <p:spPr>
            <a:xfrm>
              <a:off x="6482862" y="3024277"/>
              <a:ext cx="1298830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Storbritannien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628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Problem - utbildning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Negativ PISA-trend</a:t>
            </a:r>
          </a:p>
          <a:p>
            <a:r>
              <a:rPr lang="sv-SE" dirty="0"/>
              <a:t>Stor och växande lärarbrist</a:t>
            </a:r>
          </a:p>
          <a:p>
            <a:r>
              <a:rPr lang="sv-SE" dirty="0"/>
              <a:t>Avtagande marginalavkastning</a:t>
            </a:r>
          </a:p>
          <a:p>
            <a:pPr marL="0" indent="0">
              <a:buNone/>
            </a:pPr>
            <a:r>
              <a:rPr lang="sv-SE" dirty="0"/>
              <a:t>   - jfr arbetsmarknadsutbildningens expansion under 1990-talet</a:t>
            </a:r>
          </a:p>
          <a:p>
            <a:r>
              <a:rPr lang="sv-SE" dirty="0"/>
              <a:t>Helt orealistiskt att utbildning ensam kan lösa problemen</a:t>
            </a:r>
          </a:p>
        </p:txBody>
      </p:sp>
    </p:spTree>
    <p:extLst>
      <p:ext uri="{BB962C8B-B14F-4D97-AF65-F5344CB8AC3E}">
        <p14:creationId xmlns:p14="http://schemas.microsoft.com/office/powerpoint/2010/main" val="26637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Varför inte fler subventionerade anställningar?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Stigmatiserande?</a:t>
            </a:r>
          </a:p>
          <a:p>
            <a:r>
              <a:rPr lang="sv-SE" dirty="0"/>
              <a:t>Byråkrati</a:t>
            </a:r>
          </a:p>
          <a:p>
            <a:r>
              <a:rPr lang="sv-SE" dirty="0"/>
              <a:t>För många stödformer</a:t>
            </a:r>
          </a:p>
          <a:p>
            <a:r>
              <a:rPr lang="sv-SE" dirty="0"/>
              <a:t>Undanträngning</a:t>
            </a:r>
          </a:p>
          <a:p>
            <a:r>
              <a:rPr lang="sv-SE" dirty="0"/>
              <a:t>Budgetkostnader</a:t>
            </a:r>
          </a:p>
          <a:p>
            <a:r>
              <a:rPr lang="sv-SE" dirty="0"/>
              <a:t>Kompenserar inte för permanent låg produktivitet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6614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graphicFrame>
        <p:nvGraphicFramePr>
          <p:cNvPr id="4" name="Chart 18" descr="Källa:" title="Figur 5 Andelen enkla jobb i olika länder"/>
          <p:cNvGraphicFramePr/>
          <p:nvPr>
            <p:extLst/>
          </p:nvPr>
        </p:nvGraphicFramePr>
        <p:xfrm>
          <a:off x="3356517" y="1550020"/>
          <a:ext cx="4889810" cy="525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114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1968</TotalTime>
  <Words>494</Words>
  <Application>Microsoft Office PowerPoint</Application>
  <PresentationFormat>Bredbild</PresentationFormat>
  <Paragraphs>122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Office-tema</vt:lpstr>
      <vt:lpstr>Migration och integration</vt:lpstr>
      <vt:lpstr>PowerPoint-presentation</vt:lpstr>
      <vt:lpstr>Arbetslöshet (25-74 år) fördelad på utbildningsnivå för inrikes och utomeuropeiskt födda</vt:lpstr>
      <vt:lpstr>   Förändringar i den genomsnittliga läsförståelsepoängen mellan IALS 1994-98 och PIAAC 2012 för personer med inhemsk respektive invandrarbakgrund  </vt:lpstr>
      <vt:lpstr>Olika metoder</vt:lpstr>
      <vt:lpstr>Avkastning av mer läskunnighet i form av högre sannolikhet för sysselsättning, 2012</vt:lpstr>
      <vt:lpstr>Problem - utbildning</vt:lpstr>
      <vt:lpstr>Varför inte fler subventionerade anställningar?</vt:lpstr>
      <vt:lpstr>Andel anställda i yrken med inga eller låga utbildningskrav, 2015</vt:lpstr>
      <vt:lpstr>Lönespridningen i olika OECD-länder, 2014</vt:lpstr>
      <vt:lpstr>  Minimilönebett i olika länder, procent  </vt:lpstr>
      <vt:lpstr>Forskningen om minimilöner och sysselsättning</vt:lpstr>
      <vt:lpstr>Olika metoder att sänka minimilönerna</vt:lpstr>
      <vt:lpstr>Lägre minimilöner för nya ”enkla” jobb</vt:lpstr>
      <vt:lpstr>Nya förutsättningar på den svenska arbetsmarknaden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ta i tu med tudelningen på svensk arbetsmarknad?</dc:title>
  <dc:creator>Lars Calmfors</dc:creator>
  <cp:lastModifiedBy>Lars Calmfors</cp:lastModifiedBy>
  <cp:revision>34</cp:revision>
  <dcterms:created xsi:type="dcterms:W3CDTF">2016-06-30T15:21:32Z</dcterms:created>
  <dcterms:modified xsi:type="dcterms:W3CDTF">2016-12-10T14:13:05Z</dcterms:modified>
</cp:coreProperties>
</file>