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3" r:id="rId5"/>
    <p:sldId id="283" r:id="rId6"/>
    <p:sldId id="265" r:id="rId7"/>
    <p:sldId id="291" r:id="rId8"/>
    <p:sldId id="293" r:id="rId9"/>
    <p:sldId id="292" r:id="rId10"/>
    <p:sldId id="294" r:id="rId11"/>
    <p:sldId id="296" r:id="rId12"/>
    <p:sldId id="300" r:id="rId13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6051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374" autoAdjust="0"/>
  </p:normalViewPr>
  <p:slideViewPr>
    <p:cSldViewPr snapToGrid="0">
      <p:cViewPr>
        <p:scale>
          <a:sx n="93" d="100"/>
          <a:sy n="93" d="100"/>
        </p:scale>
        <p:origin x="-480" y="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03786496"/>
        <c:axId val="206606336"/>
        <c:axId val="203739136"/>
      </c:bar3DChart>
      <c:catAx>
        <c:axId val="203786496"/>
        <c:scaling>
          <c:orientation val="minMax"/>
        </c:scaling>
        <c:delete val="0"/>
        <c:axPos val="b"/>
        <c:majorTickMark val="none"/>
        <c:minorTickMark val="none"/>
        <c:tickLblPos val="nextTo"/>
        <c:crossAx val="206606336"/>
        <c:crosses val="autoZero"/>
        <c:auto val="1"/>
        <c:lblAlgn val="ctr"/>
        <c:lblOffset val="100"/>
        <c:noMultiLvlLbl val="0"/>
      </c:catAx>
      <c:valAx>
        <c:axId val="206606336"/>
        <c:scaling>
          <c:orientation val="minMax"/>
        </c:scaling>
        <c:delete val="0"/>
        <c:axPos val="l"/>
        <c:majorGridlines/>
        <c:title>
          <c:overlay val="0"/>
        </c:title>
        <c:numFmt formatCode="General" sourceLinked="1"/>
        <c:majorTickMark val="none"/>
        <c:minorTickMark val="none"/>
        <c:tickLblPos val="nextTo"/>
        <c:crossAx val="203786496"/>
        <c:crosses val="autoZero"/>
        <c:crossBetween val="between"/>
      </c:valAx>
      <c:serAx>
        <c:axId val="203739136"/>
        <c:scaling>
          <c:orientation val="minMax"/>
        </c:scaling>
        <c:delete val="0"/>
        <c:axPos val="b"/>
        <c:majorTickMark val="none"/>
        <c:minorTickMark val="none"/>
        <c:tickLblPos val="nextTo"/>
        <c:crossAx val="206606336"/>
        <c:crosses val="autoZero"/>
      </c:ser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4" y="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093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4" y="9430093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28AC858-E3B7-4C69-AD1C-516707D8A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22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Klicka här för att ändra format på bakgrundstexten</a:t>
            </a:r>
          </a:p>
          <a:p>
            <a:pPr lvl="1"/>
            <a:r>
              <a:rPr lang="en-US" noProof="0" smtClean="0"/>
              <a:t>Nivå två</a:t>
            </a:r>
          </a:p>
          <a:p>
            <a:pPr lvl="2"/>
            <a:r>
              <a:rPr lang="en-US" noProof="0" smtClean="0"/>
              <a:t>Nivå tre</a:t>
            </a:r>
          </a:p>
          <a:p>
            <a:pPr lvl="3"/>
            <a:r>
              <a:rPr lang="en-US" noProof="0" smtClean="0"/>
              <a:t>Nivå fyra</a:t>
            </a:r>
          </a:p>
          <a:p>
            <a:pPr lvl="4"/>
            <a:r>
              <a:rPr lang="en-US" noProof="0" smtClean="0"/>
              <a:t>Nivå fem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093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30093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8E5307-B2DD-418A-97CF-9DA318C98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62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0"/>
          <a:stretch/>
        </p:blipFill>
        <p:spPr>
          <a:xfrm>
            <a:off x="0" y="542175"/>
            <a:ext cx="9144000" cy="531978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3450" y="2371725"/>
            <a:ext cx="6400800" cy="60325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sv-SE" noProof="0" smtClean="0"/>
              <a:t>Klicka här för att ändra format</a:t>
            </a:r>
            <a:endParaRPr lang="sv-SE" noProof="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3450" y="3260725"/>
            <a:ext cx="6400800" cy="1752600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sv-SE" noProof="0" smtClean="0"/>
              <a:t>Klicka här för att ändra format på underrubrik i bakgrunden</a:t>
            </a:r>
            <a:endParaRPr lang="sv-SE" noProof="0"/>
          </a:p>
        </p:txBody>
      </p:sp>
      <p:pic>
        <p:nvPicPr>
          <p:cNvPr id="7" name="Picture 2" descr="X:\Pictures\Övrigt\logotyp\Logotyper design 2014\Logotyper för dokument\Svensk logotyp - färg word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015" y="5690507"/>
            <a:ext cx="3554503" cy="105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idx="1"/>
          </p:nvPr>
        </p:nvSpPr>
        <p:spPr>
          <a:xfrm>
            <a:off x="971600" y="1600200"/>
            <a:ext cx="7715200" cy="44211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smtClean="0"/>
              <a:t>Klicka på ikonen för att lägga till ett diagram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632848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/>
          </p:nvPr>
        </p:nvSpPr>
        <p:spPr>
          <a:xfrm>
            <a:off x="971600" y="1557338"/>
            <a:ext cx="7632080" cy="4392612"/>
          </a:xfrm>
        </p:spPr>
        <p:txBody>
          <a:bodyPr/>
          <a:lstStyle/>
          <a:p>
            <a:pPr lvl="0"/>
            <a:r>
              <a:rPr lang="sv-SE" noProof="0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74638"/>
            <a:ext cx="6228184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/>
          </p:nvPr>
        </p:nvSpPr>
        <p:spPr>
          <a:xfrm>
            <a:off x="1691680" y="1557338"/>
            <a:ext cx="6228184" cy="43926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276872"/>
            <a:ext cx="6192688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smtClean="0"/>
              <a:t>Klicka här för att ändra format</a:t>
            </a:r>
            <a:endParaRPr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1599" y="1600200"/>
            <a:ext cx="3672409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60032" y="1600200"/>
            <a:ext cx="3826768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graphicFrame>
        <p:nvGraphicFramePr>
          <p:cNvPr id="13" name="Diagram 12"/>
          <p:cNvGraphicFramePr/>
          <p:nvPr userDrawn="1">
            <p:extLst>
              <p:ext uri="{D42A27DB-BD31-4B8C-83A1-F6EECF244321}">
                <p14:modId xmlns:p14="http://schemas.microsoft.com/office/powerpoint/2010/main" val="40660474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noProof="0" smtClean="0"/>
              <a:t>Klicka här för att ändra format</a:t>
            </a:r>
            <a:endParaRPr lang="sv-SE" noProof="0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274638"/>
            <a:ext cx="7715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Skriv här… klicka för att ändra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00200"/>
            <a:ext cx="7715250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</p:txBody>
      </p:sp>
      <p:pic>
        <p:nvPicPr>
          <p:cNvPr id="13314" name="Picture 2" descr="X:\Pictures\Övrigt\logotyp\Logotyper design 2014\Logotyper för dokument\Svensk logotyp - färg word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6078158"/>
            <a:ext cx="2243286" cy="66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41" y="0"/>
            <a:ext cx="487031" cy="6858000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1347107" y="1869621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68" r:id="rId3"/>
    <p:sldLayoutId id="2147483676" r:id="rId4"/>
    <p:sldLayoutId id="2147483677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NettoO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0513A"/>
        </a:buClr>
        <a:buChar char="•"/>
        <a:defRPr sz="2600" b="0">
          <a:solidFill>
            <a:schemeClr val="tx1"/>
          </a:solidFill>
          <a:latin typeface="+mn-lt"/>
          <a:ea typeface="+mn-ea"/>
          <a:cs typeface="NettoOT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b="0">
          <a:solidFill>
            <a:schemeClr val="tx1"/>
          </a:solidFill>
          <a:latin typeface="+mn-lt"/>
          <a:cs typeface="NettoOT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0">
          <a:solidFill>
            <a:schemeClr val="tx1"/>
          </a:solidFill>
          <a:latin typeface="+mn-lt"/>
          <a:cs typeface="NettoOT-Italic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02179" y="1408339"/>
            <a:ext cx="6988627" cy="1163411"/>
          </a:xfrm>
        </p:spPr>
        <p:txBody>
          <a:bodyPr/>
          <a:lstStyle/>
          <a:p>
            <a:r>
              <a:rPr lang="sv-SE" dirty="0" smtClean="0"/>
              <a:t>Effekter av anställningsskydd  – vad säger forskningen?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61407" y="3380014"/>
            <a:ext cx="7142843" cy="2139043"/>
          </a:xfrm>
        </p:spPr>
        <p:txBody>
          <a:bodyPr/>
          <a:lstStyle/>
          <a:p>
            <a:pPr lvl="0"/>
            <a:r>
              <a:rPr lang="sv-SE" sz="2000" b="1" dirty="0" smtClean="0">
                <a:solidFill>
                  <a:srgbClr val="FFFFFF"/>
                </a:solidFill>
                <a:cs typeface="+mn-cs"/>
              </a:rPr>
              <a:t>Moderaterna, 5 december 2016</a:t>
            </a:r>
            <a:r>
              <a:rPr lang="sv-SE" sz="2400" b="1" dirty="0">
                <a:solidFill>
                  <a:srgbClr val="FFFFFF"/>
                </a:solidFill>
                <a:cs typeface="+mn-cs"/>
              </a:rPr>
              <a:t/>
            </a:r>
            <a:br>
              <a:rPr lang="sv-SE" sz="2400" b="1" dirty="0">
                <a:solidFill>
                  <a:srgbClr val="FFFFFF"/>
                </a:solidFill>
                <a:cs typeface="+mn-cs"/>
              </a:rPr>
            </a:br>
            <a:endParaRPr lang="sv-SE" sz="2400" b="1" dirty="0">
              <a:solidFill>
                <a:srgbClr val="FFFFFF"/>
              </a:solidFill>
              <a:cs typeface="+mn-cs"/>
            </a:endParaRPr>
          </a:p>
          <a:p>
            <a:pPr lvl="0"/>
            <a:r>
              <a:rPr lang="en-US" sz="2000" dirty="0">
                <a:solidFill>
                  <a:srgbClr val="FFFFFF"/>
                </a:solidFill>
                <a:cs typeface="+mn-cs"/>
              </a:rPr>
              <a:t>Per Skedinger</a:t>
            </a:r>
          </a:p>
          <a:p>
            <a:pPr lvl="0"/>
            <a:r>
              <a:rPr lang="en-US" sz="1600" dirty="0" err="1">
                <a:solidFill>
                  <a:srgbClr val="FFFFFF"/>
                </a:solidFill>
                <a:cs typeface="+mn-cs"/>
              </a:rPr>
              <a:t>Institutet</a:t>
            </a:r>
            <a:r>
              <a:rPr lang="en-US" sz="1600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sz="1600" dirty="0" err="1">
                <a:solidFill>
                  <a:srgbClr val="FFFFFF"/>
                </a:solidFill>
                <a:cs typeface="+mn-cs"/>
              </a:rPr>
              <a:t>för</a:t>
            </a:r>
            <a:r>
              <a:rPr lang="en-US" sz="1600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cs typeface="+mn-cs"/>
              </a:rPr>
              <a:t>Näringslivsforskning</a:t>
            </a:r>
            <a:r>
              <a:rPr lang="en-US" sz="1600" dirty="0" smtClean="0">
                <a:solidFill>
                  <a:srgbClr val="FFFFFF"/>
                </a:solidFill>
                <a:cs typeface="+mn-cs"/>
              </a:rPr>
              <a:t> (IFN)</a:t>
            </a:r>
          </a:p>
          <a:p>
            <a:pPr lvl="0"/>
            <a:r>
              <a:rPr lang="en-US" sz="1600" dirty="0" err="1" smtClean="0">
                <a:solidFill>
                  <a:srgbClr val="FFFFFF"/>
                </a:solidFill>
                <a:cs typeface="+mn-cs"/>
              </a:rPr>
              <a:t>Linnéuniversitetet</a:t>
            </a:r>
            <a:r>
              <a:rPr lang="en-US" sz="1600" dirty="0" smtClean="0">
                <a:solidFill>
                  <a:srgbClr val="FFFFFF"/>
                </a:solidFill>
                <a:cs typeface="+mn-cs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cs typeface="+mn-cs"/>
              </a:rPr>
              <a:t>i</a:t>
            </a:r>
            <a:r>
              <a:rPr lang="en-US" sz="1600" dirty="0" smtClean="0">
                <a:solidFill>
                  <a:srgbClr val="FFFFFF"/>
                </a:solidFill>
                <a:cs typeface="+mn-cs"/>
              </a:rPr>
              <a:t> </a:t>
            </a:r>
            <a:r>
              <a:rPr lang="en-US" sz="1600" dirty="0" err="1">
                <a:solidFill>
                  <a:srgbClr val="FFFFFF"/>
                </a:solidFill>
                <a:cs typeface="+mn-cs"/>
              </a:rPr>
              <a:t>Växjö</a:t>
            </a:r>
            <a:endParaRPr lang="en-US" sz="1600" dirty="0">
              <a:solidFill>
                <a:srgbClr val="FFFFFF"/>
              </a:solidFill>
              <a:cs typeface="+mn-cs"/>
            </a:endParaRPr>
          </a:p>
          <a:p>
            <a:r>
              <a:rPr lang="sv-SE" sz="1600" dirty="0" smtClean="0"/>
              <a:t>Arbetsmarknadsekonomiska rådet</a:t>
            </a:r>
          </a:p>
        </p:txBody>
      </p:sp>
    </p:spTree>
    <p:extLst>
      <p:ext uri="{BB962C8B-B14F-4D97-AF65-F5344CB8AC3E}">
        <p14:creationId xmlns:p14="http://schemas.microsoft.com/office/powerpoint/2010/main" val="254541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880A26"/>
                </a:solidFill>
              </a:rPr>
              <a:t>Nationalekonomisk forskning om </a:t>
            </a:r>
            <a:r>
              <a:rPr lang="sv-SE" dirty="0" smtClean="0">
                <a:solidFill>
                  <a:srgbClr val="880A26"/>
                </a:solidFill>
              </a:rPr>
              <a:t>effekter av anställningsskydd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sv-SE" dirty="0" smtClean="0">
              <a:solidFill>
                <a:srgbClr val="000000"/>
              </a:solidFill>
            </a:endParaRPr>
          </a:p>
          <a:p>
            <a:pPr lvl="0">
              <a:spcBef>
                <a:spcPts val="0"/>
              </a:spcBef>
            </a:pPr>
            <a:r>
              <a:rPr lang="sv-SE" dirty="0" smtClean="0">
                <a:solidFill>
                  <a:srgbClr val="000000"/>
                </a:solidFill>
              </a:rPr>
              <a:t>Snabbt </a:t>
            </a:r>
            <a:r>
              <a:rPr lang="sv-SE" dirty="0">
                <a:solidFill>
                  <a:srgbClr val="000000"/>
                </a:solidFill>
              </a:rPr>
              <a:t>växande forskningsområde </a:t>
            </a:r>
          </a:p>
          <a:p>
            <a:pPr lvl="1">
              <a:spcBef>
                <a:spcPts val="0"/>
              </a:spcBef>
            </a:pPr>
            <a:r>
              <a:rPr lang="sv-SE" dirty="0">
                <a:solidFill>
                  <a:srgbClr val="000000"/>
                </a:solidFill>
              </a:rPr>
              <a:t>Flera hundra internationella </a:t>
            </a:r>
            <a:r>
              <a:rPr lang="sv-SE" dirty="0" smtClean="0">
                <a:solidFill>
                  <a:srgbClr val="000000"/>
                </a:solidFill>
              </a:rPr>
              <a:t>studier</a:t>
            </a:r>
            <a:endParaRPr lang="sv-SE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</a:pPr>
            <a:r>
              <a:rPr lang="sv-SE" dirty="0" smtClean="0">
                <a:solidFill>
                  <a:srgbClr val="000000"/>
                </a:solidFill>
              </a:rPr>
              <a:t>Relativt </a:t>
            </a:r>
            <a:r>
              <a:rPr lang="sv-SE" dirty="0">
                <a:solidFill>
                  <a:srgbClr val="000000"/>
                </a:solidFill>
              </a:rPr>
              <a:t>få svenska </a:t>
            </a:r>
            <a:r>
              <a:rPr lang="sv-SE" dirty="0" smtClean="0">
                <a:solidFill>
                  <a:srgbClr val="000000"/>
                </a:solidFill>
              </a:rPr>
              <a:t>studier</a:t>
            </a:r>
          </a:p>
          <a:p>
            <a:pPr lvl="1">
              <a:spcBef>
                <a:spcPts val="0"/>
              </a:spcBef>
            </a:pPr>
            <a:endParaRPr lang="sv-SE" dirty="0" smtClean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</a:pPr>
            <a:endParaRPr lang="sv-SE" dirty="0">
              <a:solidFill>
                <a:srgbClr val="000000"/>
              </a:solidFill>
            </a:endParaRPr>
          </a:p>
          <a:p>
            <a:r>
              <a:rPr lang="sv-SE" dirty="0" smtClean="0"/>
              <a:t>Forskningens huvudresultat</a:t>
            </a:r>
          </a:p>
          <a:p>
            <a:pPr lvl="1">
              <a:spcBef>
                <a:spcPts val="0"/>
              </a:spcBef>
            </a:pPr>
            <a:r>
              <a:rPr lang="sv-SE" dirty="0" smtClean="0">
                <a:solidFill>
                  <a:srgbClr val="000000"/>
                </a:solidFill>
              </a:rPr>
              <a:t>Vad vet vi mest säkert?</a:t>
            </a:r>
            <a:endParaRPr lang="sv-SE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</a:pPr>
            <a:r>
              <a:rPr lang="sv-SE" dirty="0" smtClean="0">
                <a:solidFill>
                  <a:srgbClr val="000000"/>
                </a:solidFill>
              </a:rPr>
              <a:t>Vad är vi mer osäkra på?</a:t>
            </a:r>
          </a:p>
          <a:p>
            <a:pPr lvl="1">
              <a:spcBef>
                <a:spcPts val="0"/>
              </a:spcBef>
            </a:pPr>
            <a:r>
              <a:rPr lang="sv-SE" dirty="0" smtClean="0">
                <a:solidFill>
                  <a:srgbClr val="000000"/>
                </a:solidFill>
              </a:rPr>
              <a:t>Vad säger de svenska studierna?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42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vet vi mest säkert?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71599" y="1557338"/>
            <a:ext cx="7756021" cy="4392612"/>
          </a:xfrm>
        </p:spPr>
        <p:txBody>
          <a:bodyPr/>
          <a:lstStyle/>
          <a:p>
            <a:pPr marL="0" indent="0">
              <a:buNone/>
            </a:pPr>
            <a:r>
              <a:rPr lang="sv-SE" sz="3200" dirty="0" smtClean="0"/>
              <a:t>1. Minskad rörlighet och dynamik på </a:t>
            </a:r>
          </a:p>
          <a:p>
            <a:pPr marL="0" indent="0">
              <a:buNone/>
            </a:pPr>
            <a:r>
              <a:rPr lang="sv-SE" sz="3200" dirty="0" smtClean="0"/>
              <a:t>    arbetsmarknaden</a:t>
            </a:r>
          </a:p>
          <a:p>
            <a:pPr marL="0" indent="0">
              <a:buNone/>
            </a:pPr>
            <a:endParaRPr lang="sv-SE" sz="2400" dirty="0" smtClean="0"/>
          </a:p>
          <a:p>
            <a:r>
              <a:rPr lang="sv-SE" sz="2400" smtClean="0"/>
              <a:t>Minskad </a:t>
            </a:r>
            <a:r>
              <a:rPr lang="sv-SE" sz="2400" dirty="0" smtClean="0"/>
              <a:t>personalomsättning </a:t>
            </a:r>
            <a:r>
              <a:rPr lang="sv-SE" sz="2000" dirty="0" smtClean="0"/>
              <a:t>(bland tillsvidareanställda)</a:t>
            </a:r>
          </a:p>
          <a:p>
            <a:endParaRPr lang="sv-SE" sz="2000" dirty="0" smtClean="0"/>
          </a:p>
          <a:p>
            <a:r>
              <a:rPr lang="sv-SE" sz="2400" dirty="0" smtClean="0"/>
              <a:t>Minskad strukturomvandling</a:t>
            </a:r>
            <a:endParaRPr lang="sv-SE" sz="2400" dirty="0"/>
          </a:p>
          <a:p>
            <a:pPr marL="0" indent="0">
              <a:buNone/>
            </a:pPr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>
                <a:solidFill>
                  <a:srgbClr val="000000"/>
                </a:solidFill>
              </a:rPr>
              <a:t>  </a:t>
            </a:r>
            <a:endParaRPr lang="sv-SE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sv-SE" dirty="0" smtClean="0">
              <a:cs typeface="NettoOT" pitchFamily="34" charset="0"/>
            </a:endParaRP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18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vet vi mest säkert?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71599" y="1557338"/>
            <a:ext cx="7756021" cy="4392612"/>
          </a:xfrm>
        </p:spPr>
        <p:txBody>
          <a:bodyPr/>
          <a:lstStyle/>
          <a:p>
            <a:pPr marL="0" indent="0">
              <a:buNone/>
            </a:pPr>
            <a:r>
              <a:rPr lang="sv-SE" sz="3200" dirty="0" smtClean="0"/>
              <a:t>2. Marginalgrupper missgynnas</a:t>
            </a:r>
          </a:p>
          <a:p>
            <a:pPr marL="0" indent="0">
              <a:buNone/>
            </a:pPr>
            <a:endParaRPr lang="sv-SE" sz="2400" dirty="0" smtClean="0"/>
          </a:p>
          <a:p>
            <a:r>
              <a:rPr lang="sv-SE" sz="2400" dirty="0" smtClean="0"/>
              <a:t>Minskad sysselsättning/ökad arbetslöshet</a:t>
            </a:r>
            <a:endParaRPr lang="sv-SE" sz="2000" dirty="0" smtClean="0"/>
          </a:p>
          <a:p>
            <a:endParaRPr lang="sv-SE" sz="2000" dirty="0" smtClean="0"/>
          </a:p>
          <a:p>
            <a:r>
              <a:rPr lang="sv-SE" sz="2400" dirty="0" smtClean="0"/>
              <a:t>Tudelad arbetsmarknad - överdrivet många i visstidsanställning</a:t>
            </a:r>
            <a:endParaRPr lang="sv-SE" sz="2400" dirty="0"/>
          </a:p>
          <a:p>
            <a:pPr marL="0" indent="0">
              <a:buNone/>
            </a:pPr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>
                <a:solidFill>
                  <a:srgbClr val="000000"/>
                </a:solidFill>
              </a:rPr>
              <a:t>  </a:t>
            </a:r>
            <a:endParaRPr lang="sv-SE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sv-SE" dirty="0" smtClean="0">
              <a:cs typeface="NettoOT" pitchFamily="34" charset="0"/>
            </a:endParaRP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279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vet vi mest säkert?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71599" y="1557338"/>
            <a:ext cx="7756021" cy="4392612"/>
          </a:xfrm>
        </p:spPr>
        <p:txBody>
          <a:bodyPr/>
          <a:lstStyle/>
          <a:p>
            <a:pPr marL="0" indent="0">
              <a:buNone/>
            </a:pPr>
            <a:r>
              <a:rPr lang="sv-SE" sz="3200" dirty="0" smtClean="0"/>
              <a:t>3. Minskad produktivitet</a:t>
            </a:r>
          </a:p>
          <a:p>
            <a:pPr marL="0" indent="0">
              <a:buNone/>
            </a:pPr>
            <a:endParaRPr lang="sv-SE" sz="2400" dirty="0" smtClean="0"/>
          </a:p>
          <a:p>
            <a:endParaRPr lang="sv-SE" sz="2000" dirty="0" smtClean="0"/>
          </a:p>
          <a:p>
            <a:r>
              <a:rPr lang="sv-SE" sz="2400" dirty="0" smtClean="0"/>
              <a:t>Ökad sjukfrånvaro</a:t>
            </a:r>
          </a:p>
          <a:p>
            <a:endParaRPr lang="sv-SE" sz="2400" dirty="0"/>
          </a:p>
          <a:p>
            <a:r>
              <a:rPr lang="sv-SE" sz="2400" dirty="0" smtClean="0"/>
              <a:t>Minskat produktionsvärde per anställd</a:t>
            </a:r>
          </a:p>
          <a:p>
            <a:endParaRPr lang="sv-SE" sz="2400" dirty="0"/>
          </a:p>
          <a:p>
            <a:r>
              <a:rPr lang="sv-SE" sz="2400" dirty="0"/>
              <a:t>Minskad strukturomvandling</a:t>
            </a:r>
            <a:endParaRPr lang="sv-SE" sz="2000" dirty="0"/>
          </a:p>
          <a:p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>
                <a:solidFill>
                  <a:srgbClr val="000000"/>
                </a:solidFill>
              </a:rPr>
              <a:t>  </a:t>
            </a:r>
            <a:endParaRPr lang="sv-SE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sv-SE" dirty="0" smtClean="0">
              <a:cs typeface="NettoOT" pitchFamily="34" charset="0"/>
            </a:endParaRP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6245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är vi mer osäkra på?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71599" y="1557338"/>
            <a:ext cx="7756021" cy="4392612"/>
          </a:xfrm>
        </p:spPr>
        <p:txBody>
          <a:bodyPr/>
          <a:lstStyle/>
          <a:p>
            <a:pPr marL="0" indent="0">
              <a:buNone/>
            </a:pPr>
            <a:r>
              <a:rPr lang="sv-SE" sz="3200" dirty="0" smtClean="0"/>
              <a:t>1. Sysselsättningens/arbetslöshetens nivå</a:t>
            </a:r>
            <a:endParaRPr lang="sv-SE" sz="2400" dirty="0" smtClean="0"/>
          </a:p>
          <a:p>
            <a:endParaRPr lang="sv-SE" sz="2400" dirty="0" smtClean="0"/>
          </a:p>
          <a:p>
            <a:r>
              <a:rPr lang="sv-SE" sz="2400" dirty="0" smtClean="0"/>
              <a:t>Resultaten pekar i olika riktningar</a:t>
            </a:r>
          </a:p>
          <a:p>
            <a:pPr marL="0" indent="0">
              <a:buNone/>
            </a:pPr>
            <a:r>
              <a:rPr lang="sv-SE" sz="2400" dirty="0" smtClean="0"/>
              <a:t>	- </a:t>
            </a:r>
            <a:r>
              <a:rPr lang="sv-SE" sz="2000" dirty="0" smtClean="0"/>
              <a:t>Minskning</a:t>
            </a:r>
          </a:p>
          <a:p>
            <a:pPr marL="0" indent="0">
              <a:buNone/>
            </a:pPr>
            <a:r>
              <a:rPr lang="sv-SE" sz="2000" dirty="0" smtClean="0"/>
              <a:t>       	- Ökning</a:t>
            </a:r>
          </a:p>
          <a:p>
            <a:pPr marL="0" indent="0">
              <a:buNone/>
            </a:pPr>
            <a:r>
              <a:rPr lang="sv-SE" sz="2000" dirty="0" smtClean="0"/>
              <a:t>      	- Ingen effekt</a:t>
            </a:r>
          </a:p>
          <a:p>
            <a:endParaRPr lang="sv-SE" sz="2000" dirty="0" smtClean="0"/>
          </a:p>
          <a:p>
            <a:endParaRPr lang="sv-SE" sz="2400" dirty="0"/>
          </a:p>
          <a:p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>
                <a:solidFill>
                  <a:srgbClr val="000000"/>
                </a:solidFill>
              </a:rPr>
              <a:t>  </a:t>
            </a:r>
            <a:endParaRPr lang="sv-SE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sv-SE" dirty="0" smtClean="0">
              <a:cs typeface="NettoOT" pitchFamily="34" charset="0"/>
            </a:endParaRP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38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säger de svenska studierna?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71599" y="1557338"/>
            <a:ext cx="7756021" cy="4392612"/>
          </a:xfrm>
        </p:spPr>
        <p:txBody>
          <a:bodyPr/>
          <a:lstStyle/>
          <a:p>
            <a:pPr marL="0" indent="0">
              <a:buNone/>
            </a:pPr>
            <a:r>
              <a:rPr lang="sv-SE" sz="2800" dirty="0" smtClean="0"/>
              <a:t>Ligger i linje med resultaten i internationella forskningen:</a:t>
            </a:r>
          </a:p>
          <a:p>
            <a:pPr marL="0" indent="0">
              <a:buNone/>
            </a:pPr>
            <a:endParaRPr lang="sv-SE" sz="2400" dirty="0" smtClean="0"/>
          </a:p>
          <a:p>
            <a:r>
              <a:rPr lang="sv-SE" sz="2400" dirty="0" smtClean="0"/>
              <a:t>Minskad personalomsättning</a:t>
            </a:r>
          </a:p>
          <a:p>
            <a:r>
              <a:rPr lang="sv-SE" sz="2400" dirty="0" smtClean="0"/>
              <a:t>Försämring för marginalgrupper</a:t>
            </a:r>
          </a:p>
          <a:p>
            <a:r>
              <a:rPr lang="sv-SE" sz="2400" dirty="0" smtClean="0"/>
              <a:t>Ökad sjukfrånvaro</a:t>
            </a:r>
          </a:p>
          <a:p>
            <a:r>
              <a:rPr lang="sv-SE" sz="2400" dirty="0" smtClean="0"/>
              <a:t>Minskat produktionsvärde per anställd</a:t>
            </a:r>
          </a:p>
          <a:p>
            <a:r>
              <a:rPr lang="sv-SE" sz="2400" dirty="0" smtClean="0"/>
              <a:t>Blandade resultat för sysselsättningens nivå</a:t>
            </a:r>
            <a:r>
              <a:rPr lang="sv-SE" sz="2000" dirty="0" smtClean="0"/>
              <a:t> </a:t>
            </a:r>
          </a:p>
          <a:p>
            <a:endParaRPr lang="sv-SE" sz="2000" dirty="0"/>
          </a:p>
          <a:p>
            <a:r>
              <a:rPr lang="sv-SE" sz="2000" dirty="0" smtClean="0"/>
              <a:t>Flera studier analyserar reformen av turordningsregler 2001</a:t>
            </a:r>
          </a:p>
          <a:p>
            <a:endParaRPr lang="sv-SE" sz="2400" dirty="0"/>
          </a:p>
          <a:p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>
                <a:solidFill>
                  <a:srgbClr val="000000"/>
                </a:solidFill>
              </a:rPr>
              <a:t>  </a:t>
            </a:r>
            <a:endParaRPr lang="sv-SE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sv-SE" dirty="0" smtClean="0">
              <a:cs typeface="NettoOT" pitchFamily="34" charset="0"/>
            </a:endParaRP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639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Konsekvenser av lagar – </a:t>
            </a:r>
            <a:br>
              <a:rPr lang="sv-SE" sz="3200" dirty="0" smtClean="0"/>
            </a:br>
            <a:r>
              <a:rPr lang="sv-SE" sz="3200" dirty="0" smtClean="0"/>
              <a:t>ur lagstiftarens synvinkel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71599" y="1557338"/>
            <a:ext cx="7756021" cy="4392612"/>
          </a:xfrm>
        </p:spPr>
        <p:txBody>
          <a:bodyPr/>
          <a:lstStyle/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400" dirty="0"/>
          </a:p>
          <a:p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>
                <a:solidFill>
                  <a:srgbClr val="000000"/>
                </a:solidFill>
              </a:rPr>
              <a:t>  </a:t>
            </a:r>
            <a:endParaRPr lang="sv-SE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sv-SE" dirty="0" smtClean="0">
              <a:cs typeface="NettoOT" pitchFamily="34" charset="0"/>
            </a:endParaRP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871790"/>
              </p:ext>
            </p:extLst>
          </p:nvPr>
        </p:nvGraphicFramePr>
        <p:xfrm>
          <a:off x="1689825" y="1869623"/>
          <a:ext cx="5919470" cy="2604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9450"/>
                <a:gridCol w="1950085"/>
                <a:gridCol w="2019935"/>
              </a:tblGrid>
              <a:tr h="710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Avsedda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Oavsedda</a:t>
                      </a:r>
                      <a:endParaRPr kumimoji="0" lang="sv-SE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94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Gynnsamma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 </a:t>
                      </a: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 smtClean="0"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</a:rPr>
                        <a:t>                 </a:t>
                      </a:r>
                      <a:r>
                        <a:rPr lang="sv-SE" sz="1400" b="1" dirty="0" smtClean="0"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</a:rPr>
                        <a:t>?</a:t>
                      </a:r>
                      <a:endParaRPr lang="sv-SE" sz="1100" b="1" dirty="0">
                        <a:solidFill>
                          <a:schemeClr val="tx2">
                            <a:lumMod val="9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 </a:t>
                      </a: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 smtClean="0"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</a:rPr>
                        <a:t>                    </a:t>
                      </a:r>
                      <a:r>
                        <a:rPr lang="sv-SE" sz="1400" b="1" dirty="0" smtClean="0"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</a:rPr>
                        <a:t>?</a:t>
                      </a:r>
                      <a:endParaRPr lang="sv-SE" sz="1400" b="1" dirty="0">
                        <a:solidFill>
                          <a:schemeClr val="tx2">
                            <a:lumMod val="9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94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Ogynnsamma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</a:rPr>
                        <a:t>                    </a:t>
                      </a:r>
                      <a:r>
                        <a:rPr lang="sv-SE" sz="1400" b="1" dirty="0" smtClean="0"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</a:rPr>
                        <a:t>?</a:t>
                      </a:r>
                      <a:endParaRPr lang="sv-SE" sz="1400" b="1" dirty="0">
                        <a:solidFill>
                          <a:schemeClr val="tx2">
                            <a:lumMod val="9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5" name="Rak 4"/>
          <p:cNvCxnSpPr/>
          <p:nvPr/>
        </p:nvCxnSpPr>
        <p:spPr>
          <a:xfrm>
            <a:off x="3624943" y="3494314"/>
            <a:ext cx="1967593" cy="955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V="1">
            <a:off x="3624943" y="3494314"/>
            <a:ext cx="2024743" cy="955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06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Konsekvenser av lagar om anställningsskydd enligt forskningen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71599" y="1557338"/>
            <a:ext cx="7756021" cy="4392612"/>
          </a:xfrm>
        </p:spPr>
        <p:txBody>
          <a:bodyPr/>
          <a:lstStyle/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400" dirty="0"/>
          </a:p>
          <a:p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>
                <a:solidFill>
                  <a:srgbClr val="000000"/>
                </a:solidFill>
              </a:rPr>
              <a:t>  </a:t>
            </a:r>
            <a:endParaRPr lang="sv-SE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sv-SE" dirty="0" smtClean="0">
              <a:cs typeface="NettoOT" pitchFamily="34" charset="0"/>
            </a:endParaRP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364977"/>
              </p:ext>
            </p:extLst>
          </p:nvPr>
        </p:nvGraphicFramePr>
        <p:xfrm>
          <a:off x="1689825" y="1869623"/>
          <a:ext cx="5919470" cy="2623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9450"/>
                <a:gridCol w="1950085"/>
                <a:gridCol w="2019935"/>
              </a:tblGrid>
              <a:tr h="710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Avsedda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Oavsedda</a:t>
                      </a:r>
                      <a:endParaRPr kumimoji="0" lang="sv-SE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94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Gynnsamma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Tryggare jobb för  tillsvidareanställda</a:t>
                      </a:r>
                      <a:endParaRPr kumimoji="0" lang="sv-SE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95000"/>
                          </a:schemeClr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 </a:t>
                      </a: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             ?</a:t>
                      </a:r>
                      <a:endParaRPr lang="sv-SE" sz="1400" b="1" dirty="0">
                        <a:solidFill>
                          <a:schemeClr val="tx2">
                            <a:lumMod val="9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94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Ogynnsamma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Ökad tudelning av  arbetsmarknaden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9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9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Minskad produktivitet</a:t>
                      </a:r>
                      <a:endParaRPr lang="sv-SE" sz="1100" b="1" dirty="0">
                        <a:solidFill>
                          <a:schemeClr val="tx2">
                            <a:lumMod val="9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5" name="Rak 4"/>
          <p:cNvCxnSpPr/>
          <p:nvPr/>
        </p:nvCxnSpPr>
        <p:spPr>
          <a:xfrm flipV="1">
            <a:off x="3657600" y="3535136"/>
            <a:ext cx="1934936" cy="930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3657600" y="3535136"/>
            <a:ext cx="1934936" cy="930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53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rskning om anställningsskydd_Arbetsrättsliga föreningen 21 januari 2015_20150112">
  <a:themeElements>
    <a:clrScheme name="Design IFN 2014">
      <a:dk1>
        <a:srgbClr val="000000"/>
      </a:dk1>
      <a:lt1>
        <a:sysClr val="window" lastClr="FFFFFF"/>
      </a:lt1>
      <a:dk2>
        <a:srgbClr val="FFFFFF"/>
      </a:dk2>
      <a:lt2>
        <a:srgbClr val="EEECE1"/>
      </a:lt2>
      <a:accent1>
        <a:srgbClr val="880A26"/>
      </a:accent1>
      <a:accent2>
        <a:srgbClr val="76741E"/>
      </a:accent2>
      <a:accent3>
        <a:srgbClr val="559398"/>
      </a:accent3>
      <a:accent4>
        <a:srgbClr val="706F6F"/>
      </a:accent4>
      <a:accent5>
        <a:srgbClr val="BA7300"/>
      </a:accent5>
      <a:accent6>
        <a:srgbClr val="63496E"/>
      </a:accent6>
      <a:hlink>
        <a:srgbClr val="880A26"/>
      </a:hlink>
      <a:folHlink>
        <a:srgbClr val="76741E"/>
      </a:folHlink>
    </a:clrScheme>
    <a:fontScheme name="IUI Engelsk Färg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UI Engelsk Färg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3071B"/>
        </a:accent1>
        <a:accent2>
          <a:srgbClr val="60513A"/>
        </a:accent2>
        <a:accent3>
          <a:srgbClr val="FFFFFF"/>
        </a:accent3>
        <a:accent4>
          <a:srgbClr val="000000"/>
        </a:accent4>
        <a:accent5>
          <a:srgbClr val="D6AAAB"/>
        </a:accent5>
        <a:accent6>
          <a:srgbClr val="564934"/>
        </a:accent6>
        <a:hlink>
          <a:srgbClr val="828437"/>
        </a:hlink>
        <a:folHlink>
          <a:srgbClr val="CED89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50796245E2294CA63FF42EF0CDF6BA" ma:contentTypeVersion="1" ma:contentTypeDescription="Skapa ett nytt dokument." ma:contentTypeScope="" ma:versionID="2444ad6187875c81de7337e36a37306b">
  <xsd:schema xmlns:xsd="http://www.w3.org/2001/XMLSchema" xmlns:p="http://schemas.microsoft.com/office/2006/metadata/properties" xmlns:ns2="92425ebc-dc68-45d8-981e-595ae18a0127" targetNamespace="http://schemas.microsoft.com/office/2006/metadata/properties" ma:root="true" ma:fieldsID="fcf698fe2826a25d70077c3543c68c6b" ns2:_="">
    <xsd:import namespace="92425ebc-dc68-45d8-981e-595ae18a0127"/>
    <xsd:element name="properties">
      <xsd:complexType>
        <xsd:sequence>
          <xsd:element name="documentManagement">
            <xsd:complexType>
              <xsd:all>
                <xsd:element ref="ns2:Komment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92425ebc-dc68-45d8-981e-595ae18a0127" elementFormDefault="qualified">
    <xsd:import namespace="http://schemas.microsoft.com/office/2006/documentManagement/types"/>
    <xsd:element name="Kommentar" ma:index="8" nillable="true" ma:displayName="Kommentar" ma:internalName="Kommenta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 ma:readOnly="true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Kommentar xmlns="92425ebc-dc68-45d8-981e-595ae18a0127" xsi:nil="true"/>
  </documentManagement>
</p:properties>
</file>

<file path=customXml/itemProps1.xml><?xml version="1.0" encoding="utf-8"?>
<ds:datastoreItem xmlns:ds="http://schemas.openxmlformats.org/officeDocument/2006/customXml" ds:itemID="{D961C328-8776-4E1F-853C-D49368CA31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5572F8-C947-43D0-B8D2-D630AA5C7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425ebc-dc68-45d8-981e-595ae18a012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1387EBF-152E-4B54-80A6-E1C9C8776E7F}">
  <ds:schemaRefs>
    <ds:schemaRef ds:uri="http://schemas.microsoft.com/office/2006/documentManagement/types"/>
    <ds:schemaRef ds:uri="92425ebc-dc68-45d8-981e-595ae18a0127"/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Forskning om anställningsskydd_Arbetsrättsliga föreningen 21 januari 2015_20150112</Template>
  <TotalTime>2511</TotalTime>
  <Words>427</Words>
  <Application>Microsoft Office PowerPoint</Application>
  <PresentationFormat>Bildspel på skärmen (4:3)</PresentationFormat>
  <Paragraphs>172</Paragraphs>
  <Slides>9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0" baseType="lpstr">
      <vt:lpstr>Forskning om anställningsskydd_Arbetsrättsliga föreningen 21 januari 2015_20150112</vt:lpstr>
      <vt:lpstr>Effekter av anställningsskydd  – vad säger forskningen?</vt:lpstr>
      <vt:lpstr>Nationalekonomisk forskning om effekter av anställningsskydd</vt:lpstr>
      <vt:lpstr>Vad vet vi mest säkert?</vt:lpstr>
      <vt:lpstr>Vad vet vi mest säkert?</vt:lpstr>
      <vt:lpstr>Vad vet vi mest säkert?</vt:lpstr>
      <vt:lpstr>Vad är vi mer osäkra på?</vt:lpstr>
      <vt:lpstr>Vad säger de svenska studierna?</vt:lpstr>
      <vt:lpstr>Konsekvenser av lagar –  ur lagstiftarens synvinkel</vt:lpstr>
      <vt:lpstr>Konsekvenser av lagar om anställningsskydd enligt forskningen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Nationalekonomisk forskning om anställningsskydd</dc:title>
  <dc:creator>Per Skedinger</dc:creator>
  <cp:lastModifiedBy>Per Skedinger</cp:lastModifiedBy>
  <cp:revision>149</cp:revision>
  <cp:lastPrinted>2016-11-30T13:42:56Z</cp:lastPrinted>
  <dcterms:created xsi:type="dcterms:W3CDTF">2015-01-13T10:00:20Z</dcterms:created>
  <dcterms:modified xsi:type="dcterms:W3CDTF">2016-12-05T14:24:51Z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ommentar">
    <vt:lpwstr/>
  </property>
  <property fmtid="{D5CDD505-2E9C-101B-9397-08002B2CF9AE}" pid="3" name="ContentTypeId">
    <vt:lpwstr>0x010100B550796245E2294CA63FF42EF0CDF6BA</vt:lpwstr>
  </property>
</Properties>
</file>