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7" r:id="rId5"/>
    <p:sldId id="266" r:id="rId6"/>
    <p:sldId id="267" r:id="rId7"/>
    <p:sldId id="269" r:id="rId8"/>
    <p:sldId id="270" r:id="rId9"/>
    <p:sldId id="259" r:id="rId10"/>
    <p:sldId id="272" r:id="rId11"/>
    <p:sldId id="261" r:id="rId12"/>
    <p:sldId id="271" r:id="rId13"/>
    <p:sldId id="260" r:id="rId14"/>
    <p:sldId id="264" r:id="rId15"/>
    <p:sldId id="262" r:id="rId16"/>
    <p:sldId id="273" r:id="rId17"/>
    <p:sldId id="274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lmf\Documents\Uppdrag\Entrepren&#246;rskapsforum\OECD%20Earnnigs%20Dispersion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2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3C12-4F0A-BDF6-55F410796171}"/>
              </c:ext>
            </c:extLst>
          </c:dPt>
          <c:cat>
            <c:strRef>
              <c:f>Sheet8!$A$2:$A$26</c:f>
              <c:strCache>
                <c:ptCount val="25"/>
                <c:pt idx="0">
                  <c:v>Turkiet</c:v>
                </c:pt>
                <c:pt idx="1">
                  <c:v>Spanien</c:v>
                </c:pt>
                <c:pt idx="2">
                  <c:v>Italien</c:v>
                </c:pt>
                <c:pt idx="3">
                  <c:v>Portugal</c:v>
                </c:pt>
                <c:pt idx="4">
                  <c:v>Danmark</c:v>
                </c:pt>
                <c:pt idx="5">
                  <c:v>Belgien</c:v>
                </c:pt>
                <c:pt idx="6">
                  <c:v>Ungern</c:v>
                </c:pt>
                <c:pt idx="7">
                  <c:v>Frankrike</c:v>
                </c:pt>
                <c:pt idx="8">
                  <c:v>Luxemburg</c:v>
                </c:pt>
                <c:pt idx="9">
                  <c:v>Irland</c:v>
                </c:pt>
                <c:pt idx="10">
                  <c:v>Storbritannien</c:v>
                </c:pt>
                <c:pt idx="11">
                  <c:v>Nederländerna</c:v>
                </c:pt>
                <c:pt idx="12">
                  <c:v>Slovakien</c:v>
                </c:pt>
                <c:pt idx="13">
                  <c:v>Tyskland</c:v>
                </c:pt>
                <c:pt idx="14">
                  <c:v>Österrike</c:v>
                </c:pt>
                <c:pt idx="15">
                  <c:v>Estland</c:v>
                </c:pt>
                <c:pt idx="16">
                  <c:v>Slovenien</c:v>
                </c:pt>
                <c:pt idx="17">
                  <c:v>Grekland</c:v>
                </c:pt>
                <c:pt idx="18">
                  <c:v>Island</c:v>
                </c:pt>
                <c:pt idx="19">
                  <c:v>Polen</c:v>
                </c:pt>
                <c:pt idx="20">
                  <c:v>Finland</c:v>
                </c:pt>
                <c:pt idx="21">
                  <c:v>Tjeckien</c:v>
                </c:pt>
                <c:pt idx="22">
                  <c:v>Sverige</c:v>
                </c:pt>
                <c:pt idx="23">
                  <c:v>Norge</c:v>
                </c:pt>
                <c:pt idx="24">
                  <c:v>Schweiz</c:v>
                </c:pt>
              </c:strCache>
            </c:strRef>
          </c:cat>
          <c:val>
            <c:numRef>
              <c:f>Sheet8!$B$2:$B$26</c:f>
              <c:numCache>
                <c:formatCode>General</c:formatCode>
                <c:ptCount val="25"/>
                <c:pt idx="0">
                  <c:v>15.3</c:v>
                </c:pt>
                <c:pt idx="1">
                  <c:v>12.8</c:v>
                </c:pt>
                <c:pt idx="2">
                  <c:v>11.2</c:v>
                </c:pt>
                <c:pt idx="3">
                  <c:v>11.1</c:v>
                </c:pt>
                <c:pt idx="4">
                  <c:v>10.9</c:v>
                </c:pt>
                <c:pt idx="5">
                  <c:v>10.5</c:v>
                </c:pt>
                <c:pt idx="6">
                  <c:v>10.5</c:v>
                </c:pt>
                <c:pt idx="7">
                  <c:v>10.199999999999999</c:v>
                </c:pt>
                <c:pt idx="8">
                  <c:v>9.1</c:v>
                </c:pt>
                <c:pt idx="9">
                  <c:v>8.8000000000000007</c:v>
                </c:pt>
                <c:pt idx="10">
                  <c:v>8.8000000000000007</c:v>
                </c:pt>
                <c:pt idx="11">
                  <c:v>8.8000000000000007</c:v>
                </c:pt>
                <c:pt idx="12">
                  <c:v>8.6</c:v>
                </c:pt>
                <c:pt idx="13">
                  <c:v>8.1</c:v>
                </c:pt>
                <c:pt idx="14">
                  <c:v>8</c:v>
                </c:pt>
                <c:pt idx="15">
                  <c:v>7.9</c:v>
                </c:pt>
                <c:pt idx="16">
                  <c:v>7.6</c:v>
                </c:pt>
                <c:pt idx="17">
                  <c:v>7.1</c:v>
                </c:pt>
                <c:pt idx="18">
                  <c:v>6.9</c:v>
                </c:pt>
                <c:pt idx="19">
                  <c:v>6.7</c:v>
                </c:pt>
                <c:pt idx="20">
                  <c:v>6.2</c:v>
                </c:pt>
                <c:pt idx="21">
                  <c:v>5.6</c:v>
                </c:pt>
                <c:pt idx="22">
                  <c:v>4.8</c:v>
                </c:pt>
                <c:pt idx="23">
                  <c:v>3.9</c:v>
                </c:pt>
                <c:pt idx="24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12-4F0A-BDF6-55F4107961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1227400"/>
        <c:axId val="381227792"/>
      </c:barChart>
      <c:catAx>
        <c:axId val="3812274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v-SE"/>
          </a:p>
        </c:txPr>
        <c:crossAx val="381227792"/>
        <c:crosses val="autoZero"/>
        <c:auto val="1"/>
        <c:lblAlgn val="ctr"/>
        <c:lblOffset val="100"/>
        <c:noMultiLvlLbl val="0"/>
      </c:catAx>
      <c:valAx>
        <c:axId val="3812277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1227400"/>
        <c:crosses val="autoZero"/>
        <c:crossBetween val="between"/>
      </c:valAx>
      <c:spPr>
        <a:ln>
          <a:solidFill>
            <a:schemeClr val="accent1">
              <a:lumMod val="50000"/>
            </a:schemeClr>
          </a:solidFill>
        </a:ln>
      </c:spPr>
    </c:plotArea>
    <c:plotVisOnly val="1"/>
    <c:dispBlanksAs val="gap"/>
    <c:showDLblsOverMax val="0"/>
  </c:chart>
  <c:spPr>
    <a:ln>
      <a:solidFill>
        <a:schemeClr val="accent1">
          <a:lumMod val="50000"/>
        </a:schemeClr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863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3858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986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759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704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269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2682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876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994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3260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63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68261-48A9-4793-93C1-6C242E4B6912}" type="datetimeFigureOut">
              <a:rPr lang="sv-SE" smtClean="0"/>
              <a:t>2016-11-21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157D2-DDE4-466C-8618-B23C2567E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554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Ett utmanat Sverige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Svenskt Näringsliv</a:t>
            </a:r>
          </a:p>
          <a:p>
            <a:r>
              <a:rPr lang="sv-SE" dirty="0"/>
              <a:t>22/11-2016</a:t>
            </a:r>
          </a:p>
        </p:txBody>
      </p:sp>
    </p:spTree>
    <p:extLst>
      <p:ext uri="{BB962C8B-B14F-4D97-AF65-F5344CB8AC3E}">
        <p14:creationId xmlns:p14="http://schemas.microsoft.com/office/powerpoint/2010/main" val="731974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Relativ lönekostnadsandel i industrin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838200" y="5831632"/>
            <a:ext cx="8238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Anm</a:t>
            </a:r>
            <a:r>
              <a:rPr lang="sv-SE" dirty="0"/>
              <a:t>: Relativ lönekostnadsandel är kvoten mellan lönekostnadsandelen i Sverige och lönekostnadsandelen med KIX-vikter i 18 OECD-länder.</a:t>
            </a:r>
          </a:p>
          <a:p>
            <a:r>
              <a:rPr lang="sv-SE" dirty="0"/>
              <a:t>Källor: AMECO och egna beräkningar.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50295"/>
            <a:ext cx="6851420" cy="400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015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Behov av skattehöjningar enligt Konjunktur-institutet, procent av BNP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43964"/>
            <a:ext cx="10218490" cy="213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15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Välfärdens framtida finansiering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Tillräckliga höjningar av utträdesåldern från arbetsmarknaden kräver beslut om ändrade pensionsregler</a:t>
            </a:r>
          </a:p>
          <a:p>
            <a:r>
              <a:rPr lang="sv-SE" dirty="0"/>
              <a:t>Viktigt att också sänka inträdesåldern på arbetsmarknaden</a:t>
            </a:r>
          </a:p>
          <a:p>
            <a:pPr marL="0" indent="0">
              <a:buNone/>
            </a:pPr>
            <a:r>
              <a:rPr lang="sv-SE" dirty="0"/>
              <a:t>    - incitament i studiemedelssystemet</a:t>
            </a:r>
          </a:p>
          <a:p>
            <a:r>
              <a:rPr lang="sv-SE" dirty="0"/>
              <a:t>Sannolikt efterfrågan på högre kvalitet i välfärdstjänsterna</a:t>
            </a:r>
          </a:p>
          <a:p>
            <a:r>
              <a:rPr lang="sv-SE" dirty="0"/>
              <a:t>Fördelningspolitiska nackdelar med mer avgiftsfinansiering</a:t>
            </a:r>
          </a:p>
          <a:p>
            <a:r>
              <a:rPr lang="sv-SE" dirty="0"/>
              <a:t>Önskvärt med produktivitetshöjningar i offentligt finansierade välfärdstjänster</a:t>
            </a:r>
          </a:p>
          <a:p>
            <a:r>
              <a:rPr lang="sv-SE" dirty="0"/>
              <a:t>Men en politisk majoritet kan vilja ha så mycket välfärdstjänster att skattehöjningar måste till</a:t>
            </a:r>
          </a:p>
          <a:p>
            <a:r>
              <a:rPr lang="sv-SE" dirty="0"/>
              <a:t>Vi bör diskutera vilka skattehöjningar som i så fall är minst skadliga</a:t>
            </a:r>
          </a:p>
          <a:p>
            <a:pPr marL="0" indent="0">
              <a:buNone/>
            </a:pPr>
            <a:r>
              <a:rPr lang="sv-SE" dirty="0"/>
              <a:t>    - undvik höjda skatter på arbetsinkomster</a:t>
            </a:r>
          </a:p>
          <a:p>
            <a:pPr marL="0" indent="0">
              <a:buNone/>
            </a:pPr>
            <a:r>
              <a:rPr lang="sv-SE" dirty="0"/>
              <a:t>    - (progressiv) fastighetsskatt</a:t>
            </a:r>
          </a:p>
          <a:p>
            <a:pPr marL="0" indent="0">
              <a:buNone/>
            </a:pPr>
            <a:r>
              <a:rPr lang="sv-SE" dirty="0"/>
              <a:t>    - enhetlig moms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3530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3491" y="199264"/>
            <a:ext cx="6262254" cy="662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022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28508" y="365125"/>
            <a:ext cx="11172080" cy="1325563"/>
          </a:xfrm>
        </p:spPr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Relativ sysselsättningsgrad för personer med utrikes bakgrund, 2012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250" y="1690688"/>
            <a:ext cx="10410660" cy="2715208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528507" y="4618653"/>
            <a:ext cx="10796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Anm</a:t>
            </a:r>
            <a:r>
              <a:rPr lang="sv-SE" dirty="0"/>
              <a:t>: Relativ sysselsättningsgrad = Sysselsättningsgrad för personer med invandrarbakgrund/Sysselsättningsgrad för personer med inhemsk bakgrund.</a:t>
            </a:r>
          </a:p>
          <a:p>
            <a:r>
              <a:rPr lang="sv-SE" dirty="0"/>
              <a:t>Källor: PIAAC och egna beräkningar.</a:t>
            </a:r>
          </a:p>
        </p:txBody>
      </p:sp>
    </p:spTree>
    <p:extLst>
      <p:ext uri="{BB962C8B-B14F-4D97-AF65-F5344CB8AC3E}">
        <p14:creationId xmlns:p14="http://schemas.microsoft.com/office/powerpoint/2010/main" val="1456036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Lönespridningen i olika OECD-länder, 2014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504167"/>
              </p:ext>
            </p:extLst>
          </p:nvPr>
        </p:nvGraphicFramePr>
        <p:xfrm>
          <a:off x="1015069" y="1518401"/>
          <a:ext cx="9009775" cy="5218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4459">
                  <a:extLst>
                    <a:ext uri="{9D8B030D-6E8A-4147-A177-3AD203B41FA5}">
                      <a16:colId xmlns:a16="http://schemas.microsoft.com/office/drawing/2014/main" val="1727440357"/>
                    </a:ext>
                  </a:extLst>
                </a:gridCol>
                <a:gridCol w="3002658">
                  <a:extLst>
                    <a:ext uri="{9D8B030D-6E8A-4147-A177-3AD203B41FA5}">
                      <a16:colId xmlns:a16="http://schemas.microsoft.com/office/drawing/2014/main" val="375471566"/>
                    </a:ext>
                  </a:extLst>
                </a:gridCol>
                <a:gridCol w="3002658">
                  <a:extLst>
                    <a:ext uri="{9D8B030D-6E8A-4147-A177-3AD203B41FA5}">
                      <a16:colId xmlns:a16="http://schemas.microsoft.com/office/drawing/2014/main" val="2918782171"/>
                    </a:ext>
                  </a:extLst>
                </a:gridCol>
              </a:tblGrid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 err="1">
                          <a:effectLst/>
                        </a:rPr>
                        <a:t>Decil</a:t>
                      </a:r>
                      <a:r>
                        <a:rPr lang="sv-SE" sz="2000" dirty="0">
                          <a:effectLst/>
                        </a:rPr>
                        <a:t> 5/</a:t>
                      </a:r>
                      <a:r>
                        <a:rPr lang="sv-SE" sz="2000" dirty="0" err="1">
                          <a:effectLst/>
                        </a:rPr>
                        <a:t>Decil</a:t>
                      </a:r>
                      <a:r>
                        <a:rPr lang="sv-SE" sz="2000" dirty="0">
                          <a:effectLst/>
                        </a:rPr>
                        <a:t> 1</a:t>
                      </a:r>
                      <a:endParaRPr lang="sv-S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 err="1">
                          <a:effectLst/>
                        </a:rPr>
                        <a:t>Decil</a:t>
                      </a:r>
                      <a:r>
                        <a:rPr lang="sv-SE" sz="2000" dirty="0">
                          <a:effectLst/>
                        </a:rPr>
                        <a:t> 9/</a:t>
                      </a:r>
                      <a:r>
                        <a:rPr lang="sv-SE" sz="2000" dirty="0" err="1">
                          <a:effectLst/>
                        </a:rPr>
                        <a:t>Decil</a:t>
                      </a:r>
                      <a:r>
                        <a:rPr lang="sv-SE" sz="2000" dirty="0">
                          <a:effectLst/>
                        </a:rPr>
                        <a:t> 1</a:t>
                      </a:r>
                      <a:endParaRPr lang="sv-S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6536546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Sverige</a:t>
                      </a:r>
                      <a:endParaRPr lang="sv-S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solidFill>
                            <a:srgbClr val="FF0000"/>
                          </a:solidFill>
                          <a:effectLst/>
                        </a:rPr>
                        <a:t>1,36</a:t>
                      </a:r>
                      <a:endParaRPr lang="sv-S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2,28</a:t>
                      </a:r>
                      <a:endParaRPr lang="sv-S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1349162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Belgien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1,39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2,46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1130005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Danmark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1,45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2,56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8021575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Finland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1,46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2,57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8742500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Frankrike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1,49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2,98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6519075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Italien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1,50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2,17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4051785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Norge</a:t>
                      </a:r>
                      <a:endParaRPr lang="sv-S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1,62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2,42</a:t>
                      </a:r>
                      <a:endParaRPr lang="sv-S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0374460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Nederländerna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1,66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2,94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674486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OECD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1,70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3,46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4365087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Österrike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1,72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3,33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085634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Storbritannien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1,80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3,56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1180947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Tyskland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1,87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3,41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5532051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Polen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1,92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4,03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9952082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Estland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FF0000"/>
                          </a:solidFill>
                          <a:effectLst/>
                        </a:rPr>
                        <a:t>2,08</a:t>
                      </a:r>
                      <a:endParaRPr lang="sv-SE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4,40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4795264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USA</a:t>
                      </a:r>
                      <a:endParaRPr lang="sv-S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solidFill>
                            <a:srgbClr val="FF0000"/>
                          </a:solidFill>
                          <a:effectLst/>
                        </a:rPr>
                        <a:t>2,09</a:t>
                      </a:r>
                      <a:endParaRPr lang="sv-S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5,01</a:t>
                      </a:r>
                      <a:endParaRPr lang="sv-S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3629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10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0668" y="0"/>
            <a:ext cx="11895589" cy="1325563"/>
          </a:xfrm>
        </p:spPr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Andel anställda i yrken med inga eller låga utbildningskrav, 2015</a:t>
            </a:r>
          </a:p>
        </p:txBody>
      </p:sp>
      <p:graphicFrame>
        <p:nvGraphicFramePr>
          <p:cNvPr id="5" name="Chart 18" descr="Källa:" title="Figur 5 Andelen enkla jobb i olika länder"/>
          <p:cNvGraphicFramePr/>
          <p:nvPr>
            <p:extLst>
              <p:ext uri="{D42A27DB-BD31-4B8C-83A1-F6EECF244321}">
                <p14:modId xmlns:p14="http://schemas.microsoft.com/office/powerpoint/2010/main" val="1444346764"/>
              </p:ext>
            </p:extLst>
          </p:nvPr>
        </p:nvGraphicFramePr>
        <p:xfrm>
          <a:off x="2592198" y="1300294"/>
          <a:ext cx="5377343" cy="5469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6142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Behov av lågkvalificerade (”enkla”) jobb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838199" y="1471942"/>
            <a:ext cx="10816087" cy="4928858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Parterna bör definiera nya typer av lågkvalificerade jobb</a:t>
            </a:r>
          </a:p>
          <a:p>
            <a:pPr marL="0" indent="0">
              <a:buNone/>
            </a:pPr>
            <a:r>
              <a:rPr lang="sv-SE" dirty="0"/>
              <a:t>   - väsentligt lägre minimilöner</a:t>
            </a:r>
          </a:p>
          <a:p>
            <a:r>
              <a:rPr lang="sv-SE" dirty="0"/>
              <a:t>Större träffsäkerhet än generella minimilönesänkningar</a:t>
            </a:r>
          </a:p>
          <a:p>
            <a:pPr marL="0" indent="0">
              <a:buNone/>
            </a:pPr>
            <a:r>
              <a:rPr lang="sv-SE" dirty="0"/>
              <a:t>   - enligt enkätstudier behov av stora lönesänkningar</a:t>
            </a:r>
          </a:p>
          <a:p>
            <a:r>
              <a:rPr lang="sv-SE" dirty="0"/>
              <a:t>Oklara överspillningseffekter </a:t>
            </a:r>
          </a:p>
          <a:p>
            <a:pPr marL="0" indent="0">
              <a:buNone/>
            </a:pPr>
            <a:r>
              <a:rPr lang="sv-SE" dirty="0"/>
              <a:t>   - immigration av lågutbildade sänker lönerna i deras jobb</a:t>
            </a:r>
          </a:p>
          <a:p>
            <a:pPr marL="449263" indent="-449263">
              <a:buNone/>
            </a:pPr>
            <a:r>
              <a:rPr lang="sv-SE" dirty="0"/>
              <a:t>   - men kan höja lönerna för tidigare anställda </a:t>
            </a:r>
            <a:r>
              <a:rPr lang="sv-SE"/>
              <a:t>som får mer </a:t>
            </a:r>
            <a:r>
              <a:rPr lang="sv-SE" dirty="0"/>
              <a:t>kvalificerade jobb</a:t>
            </a:r>
          </a:p>
          <a:p>
            <a:r>
              <a:rPr lang="sv-SE" dirty="0"/>
              <a:t>AER-enkät: 1/3 av svarande företag skulle anställa på enkla jobb till löner på 14-15 000 kr</a:t>
            </a:r>
          </a:p>
          <a:p>
            <a:r>
              <a:rPr lang="sv-SE" dirty="0"/>
              <a:t>Den traditionella svenska modellen förutsatte homogen arbetsmarknad med begränsade skillnader i färdigheter</a:t>
            </a:r>
          </a:p>
          <a:p>
            <a:r>
              <a:rPr lang="sv-SE" dirty="0"/>
              <a:t>Det gäller inte längre</a:t>
            </a:r>
          </a:p>
        </p:txBody>
      </p:sp>
    </p:spTree>
    <p:extLst>
      <p:ext uri="{BB962C8B-B14F-4D97-AF65-F5344CB8AC3E}">
        <p14:creationId xmlns:p14="http://schemas.microsoft.com/office/powerpoint/2010/main" val="907931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Utmaningar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Konkurrenskraft och välståndsutveckling. </a:t>
            </a:r>
          </a:p>
          <a:p>
            <a:pPr lvl="0"/>
            <a:r>
              <a:rPr lang="sv-SE" dirty="0"/>
              <a:t>Entreprenörskap</a:t>
            </a:r>
          </a:p>
          <a:p>
            <a:pPr lvl="0"/>
            <a:r>
              <a:rPr lang="sv-SE" dirty="0"/>
              <a:t>Skola och kompetensförsörjning</a:t>
            </a:r>
          </a:p>
          <a:p>
            <a:pPr lvl="0"/>
            <a:r>
              <a:rPr lang="sv-SE" dirty="0"/>
              <a:t>Bostadsmarknad och infrastruktur</a:t>
            </a:r>
          </a:p>
          <a:p>
            <a:pPr lvl="0"/>
            <a:r>
              <a:rPr lang="sv-SE" dirty="0"/>
              <a:t>Finansiering av den framtida välfärden</a:t>
            </a:r>
          </a:p>
          <a:p>
            <a:pPr lvl="0"/>
            <a:r>
              <a:rPr lang="sv-SE" dirty="0"/>
              <a:t>Integrationen på arbetsmarknaden </a:t>
            </a:r>
          </a:p>
          <a:p>
            <a:pPr lvl="0"/>
            <a:r>
              <a:rPr lang="sv-SE" dirty="0">
                <a:solidFill>
                  <a:srgbClr val="C00000"/>
                </a:solidFill>
              </a:rPr>
              <a:t>Vidgade inkomstskillnader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5937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164" y="106894"/>
            <a:ext cx="7278254" cy="669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910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64457"/>
            <a:ext cx="10808516" cy="1325563"/>
          </a:xfrm>
        </p:spPr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Andelar av hushållen i relativ respektive absolut fattigdom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98626"/>
            <a:ext cx="6172547" cy="4144234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922790" y="5827865"/>
            <a:ext cx="9513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Relativ fattigdom = Inkomst mindre än 60 % av medianinkomsten under året.</a:t>
            </a:r>
          </a:p>
          <a:p>
            <a:r>
              <a:rPr lang="sv-SE" dirty="0"/>
              <a:t>Absolut fattigdom = Inkomst mindre än 60 % av den prisjusterade medianinkomsten 1995.</a:t>
            </a:r>
          </a:p>
        </p:txBody>
      </p:sp>
    </p:spTree>
    <p:extLst>
      <p:ext uri="{BB962C8B-B14F-4D97-AF65-F5344CB8AC3E}">
        <p14:creationId xmlns:p14="http://schemas.microsoft.com/office/powerpoint/2010/main" val="334322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Tre områden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Konkurrenskraft och välstånd</a:t>
            </a:r>
          </a:p>
          <a:p>
            <a:pPr lvl="0"/>
            <a:r>
              <a:rPr lang="sv-SE" dirty="0"/>
              <a:t>Möjligheterna att finansiera den framtida välfärden</a:t>
            </a:r>
          </a:p>
          <a:p>
            <a:pPr lvl="0"/>
            <a:r>
              <a:rPr lang="sv-SE" dirty="0"/>
              <a:t>Integrationen på arbetsmarknaden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3732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Vad menas med konkurrenskraft?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Produktivitet och välstånd?</a:t>
            </a:r>
          </a:p>
          <a:p>
            <a:r>
              <a:rPr lang="sv-SE" dirty="0"/>
              <a:t>Låga relativa kostnader och hög relativ lönsamhet?</a:t>
            </a:r>
          </a:p>
          <a:p>
            <a:r>
              <a:rPr lang="sv-SE" dirty="0"/>
              <a:t>Så attraktiva produkter att man kan ta ut höga priser och bära höga lönekostnader? </a:t>
            </a:r>
          </a:p>
        </p:txBody>
      </p:sp>
    </p:spTree>
    <p:extLst>
      <p:ext uri="{BB962C8B-B14F-4D97-AF65-F5344CB8AC3E}">
        <p14:creationId xmlns:p14="http://schemas.microsoft.com/office/powerpoint/2010/main" val="1515447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002060"/>
                </a:solidFill>
              </a:rPr>
              <a:t>Rimligt tro på minskande bytesbalansöverskott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Bytesbalansöverskott sedan början av 1990-talet</a:t>
            </a:r>
          </a:p>
          <a:p>
            <a:r>
              <a:rPr lang="sv-SE" dirty="0"/>
              <a:t>Bytesbalansen = Sparande – Investeringar</a:t>
            </a:r>
          </a:p>
          <a:p>
            <a:r>
              <a:rPr lang="sv-SE" dirty="0"/>
              <a:t>Sverige ackumulerar finansiella fordringar på omvärlden</a:t>
            </a:r>
          </a:p>
          <a:p>
            <a:r>
              <a:rPr lang="sv-SE" dirty="0"/>
              <a:t>Sannolikt långsiktigt lägre sparande och högre investeringar</a:t>
            </a:r>
          </a:p>
          <a:p>
            <a:r>
              <a:rPr lang="sv-SE" dirty="0"/>
              <a:t>Det innebär högre inhemsk efterfrågan</a:t>
            </a:r>
          </a:p>
          <a:p>
            <a:r>
              <a:rPr lang="sv-SE" dirty="0"/>
              <a:t>Högre priser för hemmamarknadsinriktade sektorer som kommer att gå  bra </a:t>
            </a:r>
          </a:p>
        </p:txBody>
      </p:sp>
    </p:spTree>
    <p:extLst>
      <p:ext uri="{BB962C8B-B14F-4D97-AF65-F5344CB8AC3E}">
        <p14:creationId xmlns:p14="http://schemas.microsoft.com/office/powerpoint/2010/main" val="153913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Alternativa konsekvenser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Industrin sätter märket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/>
              <a:t>Sysselsättningen ökar i hemmamarknadssektorerna </a:t>
            </a:r>
          </a:p>
          <a:p>
            <a:r>
              <a:rPr lang="sv-SE" dirty="0"/>
              <a:t>Men den konkurrensutsatta sektorn behöver inte krympa</a:t>
            </a:r>
          </a:p>
          <a:p>
            <a:r>
              <a:rPr lang="sv-SE" dirty="0"/>
              <a:t>Kräver tillräckligt utbud av kvalificerad arbetskraft eller att hemmamarknadssektorerna kan anställa till lägre löner än idag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Industrin sätter inte märket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Sysselsättningen ökar i hemmamarknadssektorerna</a:t>
            </a:r>
          </a:p>
          <a:p>
            <a:r>
              <a:rPr lang="sv-SE" dirty="0"/>
              <a:t>Den konkurrensutsatta sektorn krymper</a:t>
            </a:r>
          </a:p>
          <a:p>
            <a:r>
              <a:rPr lang="sv-SE" dirty="0"/>
              <a:t>Otillräckligt utbud av kvalificerad arbetskraft och blockerade möjligheter anställa till lägre löner än idag</a:t>
            </a:r>
          </a:p>
        </p:txBody>
      </p:sp>
    </p:spTree>
    <p:extLst>
      <p:ext uri="{BB962C8B-B14F-4D97-AF65-F5344CB8AC3E}">
        <p14:creationId xmlns:p14="http://schemas.microsoft.com/office/powerpoint/2010/main" val="2137656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Lönekostnadernas andel av förädlingsvärdet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386" y="1610832"/>
            <a:ext cx="6622806" cy="3815186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1101012" y="5794310"/>
            <a:ext cx="8238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Källor: Konjunkturinstitutet (näringslivet och industrin) och AMECO (hela ekonomin).</a:t>
            </a:r>
          </a:p>
        </p:txBody>
      </p:sp>
    </p:spTree>
    <p:extLst>
      <p:ext uri="{BB962C8B-B14F-4D97-AF65-F5344CB8AC3E}">
        <p14:creationId xmlns:p14="http://schemas.microsoft.com/office/powerpoint/2010/main" val="389551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554</Words>
  <Application>Microsoft Office PowerPoint</Application>
  <PresentationFormat>Bredbild</PresentationFormat>
  <Paragraphs>121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Office-tema</vt:lpstr>
      <vt:lpstr>Ett utmanat Sverige</vt:lpstr>
      <vt:lpstr>Utmaningar</vt:lpstr>
      <vt:lpstr>PowerPoint-presentation</vt:lpstr>
      <vt:lpstr>Andelar av hushållen i relativ respektive absolut fattigdom</vt:lpstr>
      <vt:lpstr>Tre områden</vt:lpstr>
      <vt:lpstr>Vad menas med konkurrenskraft?</vt:lpstr>
      <vt:lpstr>Rimligt tro på minskande bytesbalansöverskott</vt:lpstr>
      <vt:lpstr>Alternativa konsekvenser</vt:lpstr>
      <vt:lpstr>Lönekostnadernas andel av förädlingsvärdet</vt:lpstr>
      <vt:lpstr>Relativ lönekostnadsandel i industrin</vt:lpstr>
      <vt:lpstr>Behov av skattehöjningar enligt Konjunktur-institutet, procent av BNP</vt:lpstr>
      <vt:lpstr>Välfärdens framtida finansiering</vt:lpstr>
      <vt:lpstr>PowerPoint-presentation</vt:lpstr>
      <vt:lpstr>Relativ sysselsättningsgrad för personer med utrikes bakgrund, 2012</vt:lpstr>
      <vt:lpstr>Lönespridningen i olika OECD-länder, 2014</vt:lpstr>
      <vt:lpstr>Andel anställda i yrken med inga eller låga utbildningskrav, 2015</vt:lpstr>
      <vt:lpstr>Behov av lågkvalificerade (”enkla”) jobb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Lars Calmfors</dc:creator>
  <cp:lastModifiedBy>Lars Calmfors</cp:lastModifiedBy>
  <cp:revision>42</cp:revision>
  <dcterms:created xsi:type="dcterms:W3CDTF">2016-11-20T17:03:19Z</dcterms:created>
  <dcterms:modified xsi:type="dcterms:W3CDTF">2016-11-21T19:23:30Z</dcterms:modified>
</cp:coreProperties>
</file>