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8" r:id="rId13"/>
    <p:sldId id="270" r:id="rId14"/>
    <p:sldId id="271" r:id="rId15"/>
    <p:sldId id="272" r:id="rId16"/>
  </p:sldIdLst>
  <p:sldSz cx="12192000" cy="6858000"/>
  <p:notesSz cx="6858000" cy="994727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almf\Documents\Uppdrag\Entrepren&#246;rskapsforum\FigurerTillEntrepren&#246;rskaosforum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lmf\Documents\Uppdrag\Entrepren&#246;rskapsforum\OECD%20Earnnigs%20Dispersion%20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9189281387186717E-2"/>
          <c:y val="6.3511378643398633E-2"/>
          <c:w val="0.86576290463692041"/>
          <c:h val="0.66879921259842523"/>
        </c:manualLayout>
      </c:layout>
      <c:lineChart>
        <c:grouping val="standard"/>
        <c:varyColors val="0"/>
        <c:ser>
          <c:idx val="0"/>
          <c:order val="0"/>
          <c:tx>
            <c:strRef>
              <c:f>'Figur 4.4'!$C$1</c:f>
              <c:strCache>
                <c:ptCount val="1"/>
                <c:pt idx="0">
                  <c:v>Nystartsjobb</c:v>
                </c:pt>
              </c:strCache>
            </c:strRef>
          </c:tx>
          <c:marker>
            <c:symbol val="none"/>
          </c:marker>
          <c:cat>
            <c:numRef>
              <c:f>'Figur 4.4'!$A$2:$A$122</c:f>
              <c:numCache>
                <c:formatCode>0</c:formatCode>
                <c:ptCount val="121"/>
                <c:pt idx="0">
                  <c:v>2007</c:v>
                </c:pt>
                <c:pt idx="1">
                  <c:v>2007</c:v>
                </c:pt>
                <c:pt idx="2">
                  <c:v>2007</c:v>
                </c:pt>
                <c:pt idx="3">
                  <c:v>2007</c:v>
                </c:pt>
                <c:pt idx="4">
                  <c:v>2007</c:v>
                </c:pt>
                <c:pt idx="5">
                  <c:v>2007</c:v>
                </c:pt>
                <c:pt idx="6">
                  <c:v>2007</c:v>
                </c:pt>
                <c:pt idx="7">
                  <c:v>2007</c:v>
                </c:pt>
                <c:pt idx="8">
                  <c:v>2007</c:v>
                </c:pt>
                <c:pt idx="9">
                  <c:v>2007</c:v>
                </c:pt>
                <c:pt idx="10">
                  <c:v>2007</c:v>
                </c:pt>
                <c:pt idx="11">
                  <c:v>2007</c:v>
                </c:pt>
                <c:pt idx="12">
                  <c:v>2008</c:v>
                </c:pt>
                <c:pt idx="13">
                  <c:v>2008</c:v>
                </c:pt>
                <c:pt idx="14">
                  <c:v>2008</c:v>
                </c:pt>
                <c:pt idx="15">
                  <c:v>2008</c:v>
                </c:pt>
                <c:pt idx="16">
                  <c:v>2008</c:v>
                </c:pt>
                <c:pt idx="17">
                  <c:v>2008</c:v>
                </c:pt>
                <c:pt idx="18">
                  <c:v>2008</c:v>
                </c:pt>
                <c:pt idx="19">
                  <c:v>2008</c:v>
                </c:pt>
                <c:pt idx="20">
                  <c:v>2008</c:v>
                </c:pt>
                <c:pt idx="21">
                  <c:v>2008</c:v>
                </c:pt>
                <c:pt idx="22">
                  <c:v>2008</c:v>
                </c:pt>
                <c:pt idx="23">
                  <c:v>2008</c:v>
                </c:pt>
                <c:pt idx="24">
                  <c:v>2009</c:v>
                </c:pt>
                <c:pt idx="25">
                  <c:v>2009</c:v>
                </c:pt>
                <c:pt idx="26">
                  <c:v>2009</c:v>
                </c:pt>
                <c:pt idx="27">
                  <c:v>2009</c:v>
                </c:pt>
                <c:pt idx="28">
                  <c:v>2009</c:v>
                </c:pt>
                <c:pt idx="29">
                  <c:v>2009</c:v>
                </c:pt>
                <c:pt idx="30">
                  <c:v>2009</c:v>
                </c:pt>
                <c:pt idx="31">
                  <c:v>2009</c:v>
                </c:pt>
                <c:pt idx="32">
                  <c:v>2009</c:v>
                </c:pt>
                <c:pt idx="33">
                  <c:v>2009</c:v>
                </c:pt>
                <c:pt idx="34">
                  <c:v>2009</c:v>
                </c:pt>
                <c:pt idx="35">
                  <c:v>2009</c:v>
                </c:pt>
                <c:pt idx="36">
                  <c:v>2010</c:v>
                </c:pt>
                <c:pt idx="37">
                  <c:v>2010</c:v>
                </c:pt>
                <c:pt idx="38">
                  <c:v>2010</c:v>
                </c:pt>
                <c:pt idx="39">
                  <c:v>2010</c:v>
                </c:pt>
                <c:pt idx="40">
                  <c:v>2010</c:v>
                </c:pt>
                <c:pt idx="41">
                  <c:v>2010</c:v>
                </c:pt>
                <c:pt idx="42">
                  <c:v>2010</c:v>
                </c:pt>
                <c:pt idx="43">
                  <c:v>2010</c:v>
                </c:pt>
                <c:pt idx="44">
                  <c:v>2010</c:v>
                </c:pt>
                <c:pt idx="45">
                  <c:v>2010</c:v>
                </c:pt>
                <c:pt idx="46">
                  <c:v>2010</c:v>
                </c:pt>
                <c:pt idx="47">
                  <c:v>2010</c:v>
                </c:pt>
                <c:pt idx="48">
                  <c:v>2011</c:v>
                </c:pt>
                <c:pt idx="49">
                  <c:v>2011</c:v>
                </c:pt>
                <c:pt idx="50">
                  <c:v>2011</c:v>
                </c:pt>
                <c:pt idx="51">
                  <c:v>2011</c:v>
                </c:pt>
                <c:pt idx="52">
                  <c:v>2011</c:v>
                </c:pt>
                <c:pt idx="53">
                  <c:v>2011</c:v>
                </c:pt>
                <c:pt idx="54">
                  <c:v>2011</c:v>
                </c:pt>
                <c:pt idx="55">
                  <c:v>2011</c:v>
                </c:pt>
                <c:pt idx="56">
                  <c:v>2011</c:v>
                </c:pt>
                <c:pt idx="57">
                  <c:v>2011</c:v>
                </c:pt>
                <c:pt idx="58">
                  <c:v>2011</c:v>
                </c:pt>
                <c:pt idx="59">
                  <c:v>2011</c:v>
                </c:pt>
                <c:pt idx="60">
                  <c:v>2012</c:v>
                </c:pt>
                <c:pt idx="61">
                  <c:v>2012</c:v>
                </c:pt>
                <c:pt idx="62">
                  <c:v>2012</c:v>
                </c:pt>
                <c:pt idx="63">
                  <c:v>2012</c:v>
                </c:pt>
                <c:pt idx="64">
                  <c:v>2012</c:v>
                </c:pt>
                <c:pt idx="65">
                  <c:v>2012</c:v>
                </c:pt>
                <c:pt idx="66">
                  <c:v>2012</c:v>
                </c:pt>
                <c:pt idx="67">
                  <c:v>2012</c:v>
                </c:pt>
                <c:pt idx="68">
                  <c:v>2012</c:v>
                </c:pt>
                <c:pt idx="69">
                  <c:v>2012</c:v>
                </c:pt>
                <c:pt idx="70">
                  <c:v>2012</c:v>
                </c:pt>
                <c:pt idx="71">
                  <c:v>2012</c:v>
                </c:pt>
                <c:pt idx="72">
                  <c:v>2013</c:v>
                </c:pt>
                <c:pt idx="73">
                  <c:v>2013</c:v>
                </c:pt>
                <c:pt idx="74">
                  <c:v>2013</c:v>
                </c:pt>
                <c:pt idx="75">
                  <c:v>2013</c:v>
                </c:pt>
                <c:pt idx="76">
                  <c:v>2013</c:v>
                </c:pt>
                <c:pt idx="77">
                  <c:v>2013</c:v>
                </c:pt>
                <c:pt idx="78">
                  <c:v>2013</c:v>
                </c:pt>
                <c:pt idx="79">
                  <c:v>2013</c:v>
                </c:pt>
                <c:pt idx="80">
                  <c:v>2013</c:v>
                </c:pt>
                <c:pt idx="81">
                  <c:v>2013</c:v>
                </c:pt>
                <c:pt idx="82">
                  <c:v>2013</c:v>
                </c:pt>
                <c:pt idx="83">
                  <c:v>2013</c:v>
                </c:pt>
                <c:pt idx="84">
                  <c:v>2014</c:v>
                </c:pt>
                <c:pt idx="85">
                  <c:v>2014</c:v>
                </c:pt>
                <c:pt idx="86">
                  <c:v>2014</c:v>
                </c:pt>
                <c:pt idx="87">
                  <c:v>2014</c:v>
                </c:pt>
                <c:pt idx="88">
                  <c:v>2014</c:v>
                </c:pt>
                <c:pt idx="89">
                  <c:v>2014</c:v>
                </c:pt>
                <c:pt idx="90">
                  <c:v>2014</c:v>
                </c:pt>
                <c:pt idx="91">
                  <c:v>2014</c:v>
                </c:pt>
                <c:pt idx="92">
                  <c:v>2014</c:v>
                </c:pt>
                <c:pt idx="93">
                  <c:v>2014</c:v>
                </c:pt>
                <c:pt idx="94">
                  <c:v>2014</c:v>
                </c:pt>
                <c:pt idx="95">
                  <c:v>2014</c:v>
                </c:pt>
                <c:pt idx="96">
                  <c:v>2015</c:v>
                </c:pt>
                <c:pt idx="97">
                  <c:v>2015</c:v>
                </c:pt>
                <c:pt idx="98">
                  <c:v>2015</c:v>
                </c:pt>
                <c:pt idx="99">
                  <c:v>2015</c:v>
                </c:pt>
                <c:pt idx="100">
                  <c:v>2015</c:v>
                </c:pt>
                <c:pt idx="101">
                  <c:v>2015</c:v>
                </c:pt>
                <c:pt idx="102">
                  <c:v>2015</c:v>
                </c:pt>
                <c:pt idx="103">
                  <c:v>2015</c:v>
                </c:pt>
                <c:pt idx="104">
                  <c:v>2015</c:v>
                </c:pt>
                <c:pt idx="105">
                  <c:v>2015</c:v>
                </c:pt>
                <c:pt idx="106">
                  <c:v>2015</c:v>
                </c:pt>
                <c:pt idx="107">
                  <c:v>2015</c:v>
                </c:pt>
                <c:pt idx="108">
                  <c:v>2016</c:v>
                </c:pt>
                <c:pt idx="109">
                  <c:v>2016</c:v>
                </c:pt>
                <c:pt idx="110">
                  <c:v>2016</c:v>
                </c:pt>
                <c:pt idx="111">
                  <c:v>2016</c:v>
                </c:pt>
                <c:pt idx="112">
                  <c:v>2016</c:v>
                </c:pt>
                <c:pt idx="113">
                  <c:v>2016</c:v>
                </c:pt>
                <c:pt idx="114">
                  <c:v>2016</c:v>
                </c:pt>
              </c:numCache>
            </c:numRef>
          </c:cat>
          <c:val>
            <c:numRef>
              <c:f>'Figur 4.4'!$C$2:$C$122</c:f>
              <c:numCache>
                <c:formatCode>General</c:formatCode>
                <c:ptCount val="121"/>
                <c:pt idx="0">
                  <c:v>775</c:v>
                </c:pt>
                <c:pt idx="1">
                  <c:v>2098</c:v>
                </c:pt>
                <c:pt idx="2">
                  <c:v>3894</c:v>
                </c:pt>
                <c:pt idx="3">
                  <c:v>6073</c:v>
                </c:pt>
                <c:pt idx="4">
                  <c:v>8408</c:v>
                </c:pt>
                <c:pt idx="5">
                  <c:v>10052</c:v>
                </c:pt>
                <c:pt idx="6">
                  <c:v>10650</c:v>
                </c:pt>
                <c:pt idx="7">
                  <c:v>11254</c:v>
                </c:pt>
                <c:pt idx="8">
                  <c:v>11780</c:v>
                </c:pt>
                <c:pt idx="9">
                  <c:v>12319</c:v>
                </c:pt>
                <c:pt idx="10">
                  <c:v>12733</c:v>
                </c:pt>
                <c:pt idx="11">
                  <c:v>12749</c:v>
                </c:pt>
                <c:pt idx="12">
                  <c:v>13209</c:v>
                </c:pt>
                <c:pt idx="13">
                  <c:v>13739</c:v>
                </c:pt>
                <c:pt idx="14">
                  <c:v>14516</c:v>
                </c:pt>
                <c:pt idx="15">
                  <c:v>15530</c:v>
                </c:pt>
                <c:pt idx="16">
                  <c:v>16270</c:v>
                </c:pt>
                <c:pt idx="17">
                  <c:v>16919</c:v>
                </c:pt>
                <c:pt idx="18">
                  <c:v>16737</c:v>
                </c:pt>
                <c:pt idx="19">
                  <c:v>16800</c:v>
                </c:pt>
                <c:pt idx="20">
                  <c:v>16951</c:v>
                </c:pt>
                <c:pt idx="21">
                  <c:v>17139</c:v>
                </c:pt>
                <c:pt idx="22">
                  <c:v>16944</c:v>
                </c:pt>
                <c:pt idx="23">
                  <c:v>16286</c:v>
                </c:pt>
                <c:pt idx="24">
                  <c:v>15663</c:v>
                </c:pt>
                <c:pt idx="25">
                  <c:v>15726</c:v>
                </c:pt>
                <c:pt idx="26">
                  <c:v>16199</c:v>
                </c:pt>
                <c:pt idx="27">
                  <c:v>17144</c:v>
                </c:pt>
                <c:pt idx="28">
                  <c:v>18381</c:v>
                </c:pt>
                <c:pt idx="29">
                  <c:v>19879</c:v>
                </c:pt>
                <c:pt idx="30">
                  <c:v>20206</c:v>
                </c:pt>
                <c:pt idx="31">
                  <c:v>20520</c:v>
                </c:pt>
                <c:pt idx="32">
                  <c:v>21014</c:v>
                </c:pt>
                <c:pt idx="33">
                  <c:v>21482</c:v>
                </c:pt>
                <c:pt idx="34">
                  <c:v>22171</c:v>
                </c:pt>
                <c:pt idx="35">
                  <c:v>22503</c:v>
                </c:pt>
                <c:pt idx="36">
                  <c:v>23045</c:v>
                </c:pt>
                <c:pt idx="37">
                  <c:v>24281</c:v>
                </c:pt>
                <c:pt idx="38">
                  <c:v>26166</c:v>
                </c:pt>
                <c:pt idx="39">
                  <c:v>28581</c:v>
                </c:pt>
                <c:pt idx="40">
                  <c:v>31918</c:v>
                </c:pt>
                <c:pt idx="41">
                  <c:v>35232</c:v>
                </c:pt>
                <c:pt idx="42">
                  <c:v>35904</c:v>
                </c:pt>
                <c:pt idx="43">
                  <c:v>37201</c:v>
                </c:pt>
                <c:pt idx="44">
                  <c:v>38643</c:v>
                </c:pt>
                <c:pt idx="45">
                  <c:v>39561</c:v>
                </c:pt>
                <c:pt idx="46">
                  <c:v>40321</c:v>
                </c:pt>
                <c:pt idx="47">
                  <c:v>40336</c:v>
                </c:pt>
                <c:pt idx="48">
                  <c:v>40861</c:v>
                </c:pt>
                <c:pt idx="49">
                  <c:v>42048</c:v>
                </c:pt>
                <c:pt idx="50">
                  <c:v>43562</c:v>
                </c:pt>
                <c:pt idx="51">
                  <c:v>45429</c:v>
                </c:pt>
                <c:pt idx="52">
                  <c:v>47776</c:v>
                </c:pt>
                <c:pt idx="53">
                  <c:v>48979</c:v>
                </c:pt>
                <c:pt idx="54">
                  <c:v>48214</c:v>
                </c:pt>
                <c:pt idx="55">
                  <c:v>47390</c:v>
                </c:pt>
                <c:pt idx="56">
                  <c:v>46854</c:v>
                </c:pt>
                <c:pt idx="57">
                  <c:v>45875</c:v>
                </c:pt>
                <c:pt idx="58">
                  <c:v>45029</c:v>
                </c:pt>
                <c:pt idx="59">
                  <c:v>43734</c:v>
                </c:pt>
                <c:pt idx="60">
                  <c:v>42742</c:v>
                </c:pt>
                <c:pt idx="61">
                  <c:v>42400</c:v>
                </c:pt>
                <c:pt idx="62">
                  <c:v>42595</c:v>
                </c:pt>
                <c:pt idx="63">
                  <c:v>43029</c:v>
                </c:pt>
                <c:pt idx="64">
                  <c:v>43986</c:v>
                </c:pt>
                <c:pt idx="65">
                  <c:v>44788</c:v>
                </c:pt>
                <c:pt idx="66">
                  <c:v>44265</c:v>
                </c:pt>
                <c:pt idx="67">
                  <c:v>43564</c:v>
                </c:pt>
                <c:pt idx="68">
                  <c:v>42522</c:v>
                </c:pt>
                <c:pt idx="69">
                  <c:v>41869</c:v>
                </c:pt>
                <c:pt idx="70">
                  <c:v>41315</c:v>
                </c:pt>
                <c:pt idx="71">
                  <c:v>40348</c:v>
                </c:pt>
                <c:pt idx="72">
                  <c:v>39589</c:v>
                </c:pt>
                <c:pt idx="73">
                  <c:v>39720</c:v>
                </c:pt>
                <c:pt idx="74">
                  <c:v>40019</c:v>
                </c:pt>
                <c:pt idx="75">
                  <c:v>41554</c:v>
                </c:pt>
                <c:pt idx="76">
                  <c:v>42973</c:v>
                </c:pt>
                <c:pt idx="77">
                  <c:v>44345</c:v>
                </c:pt>
                <c:pt idx="78">
                  <c:v>44154</c:v>
                </c:pt>
                <c:pt idx="79">
                  <c:v>43535</c:v>
                </c:pt>
                <c:pt idx="80">
                  <c:v>43197</c:v>
                </c:pt>
                <c:pt idx="81">
                  <c:v>43037</c:v>
                </c:pt>
                <c:pt idx="82">
                  <c:v>42961</c:v>
                </c:pt>
                <c:pt idx="83">
                  <c:v>42393</c:v>
                </c:pt>
                <c:pt idx="84">
                  <c:v>42108</c:v>
                </c:pt>
                <c:pt idx="85">
                  <c:v>42747</c:v>
                </c:pt>
                <c:pt idx="86">
                  <c:v>43565</c:v>
                </c:pt>
                <c:pt idx="87">
                  <c:v>44987</c:v>
                </c:pt>
                <c:pt idx="88">
                  <c:v>46256</c:v>
                </c:pt>
                <c:pt idx="89">
                  <c:v>47774</c:v>
                </c:pt>
                <c:pt idx="90">
                  <c:v>47124</c:v>
                </c:pt>
                <c:pt idx="91">
                  <c:v>46375</c:v>
                </c:pt>
                <c:pt idx="92">
                  <c:v>45891</c:v>
                </c:pt>
                <c:pt idx="93">
                  <c:v>45451</c:v>
                </c:pt>
                <c:pt idx="94">
                  <c:v>45079</c:v>
                </c:pt>
                <c:pt idx="95">
                  <c:v>44012</c:v>
                </c:pt>
                <c:pt idx="96">
                  <c:v>43300</c:v>
                </c:pt>
                <c:pt idx="97">
                  <c:v>43676</c:v>
                </c:pt>
                <c:pt idx="98">
                  <c:v>44740</c:v>
                </c:pt>
                <c:pt idx="99">
                  <c:v>45673</c:v>
                </c:pt>
                <c:pt idx="100">
                  <c:v>46694</c:v>
                </c:pt>
                <c:pt idx="101">
                  <c:v>48112</c:v>
                </c:pt>
                <c:pt idx="102">
                  <c:v>47427</c:v>
                </c:pt>
                <c:pt idx="103">
                  <c:v>46584</c:v>
                </c:pt>
                <c:pt idx="104">
                  <c:v>46207</c:v>
                </c:pt>
                <c:pt idx="105">
                  <c:v>45436</c:v>
                </c:pt>
                <c:pt idx="106">
                  <c:v>45464</c:v>
                </c:pt>
                <c:pt idx="107">
                  <c:v>44770</c:v>
                </c:pt>
                <c:pt idx="108">
                  <c:v>44212</c:v>
                </c:pt>
                <c:pt idx="109">
                  <c:v>44601</c:v>
                </c:pt>
                <c:pt idx="110">
                  <c:v>45287</c:v>
                </c:pt>
                <c:pt idx="111">
                  <c:v>46354</c:v>
                </c:pt>
                <c:pt idx="112">
                  <c:v>47564</c:v>
                </c:pt>
                <c:pt idx="113">
                  <c:v>48617</c:v>
                </c:pt>
                <c:pt idx="114">
                  <c:v>48199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DC0-4530-B822-7DEA79296CAC}"/>
            </c:ext>
          </c:extLst>
        </c:ser>
        <c:ser>
          <c:idx val="1"/>
          <c:order val="1"/>
          <c:tx>
            <c:strRef>
              <c:f>'Figur 4.4'!$D$1</c:f>
              <c:strCache>
                <c:ptCount val="1"/>
                <c:pt idx="0">
                  <c:v>Yrkesintroduktion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/>
          </c:spPr>
          <c:marker>
            <c:symbol val="none"/>
          </c:marker>
          <c:cat>
            <c:numRef>
              <c:f>'Figur 4.4'!$A$2:$A$122</c:f>
              <c:numCache>
                <c:formatCode>0</c:formatCode>
                <c:ptCount val="121"/>
                <c:pt idx="0">
                  <c:v>2007</c:v>
                </c:pt>
                <c:pt idx="1">
                  <c:v>2007</c:v>
                </c:pt>
                <c:pt idx="2">
                  <c:v>2007</c:v>
                </c:pt>
                <c:pt idx="3">
                  <c:v>2007</c:v>
                </c:pt>
                <c:pt idx="4">
                  <c:v>2007</c:v>
                </c:pt>
                <c:pt idx="5">
                  <c:v>2007</c:v>
                </c:pt>
                <c:pt idx="6">
                  <c:v>2007</c:v>
                </c:pt>
                <c:pt idx="7">
                  <c:v>2007</c:v>
                </c:pt>
                <c:pt idx="8">
                  <c:v>2007</c:v>
                </c:pt>
                <c:pt idx="9">
                  <c:v>2007</c:v>
                </c:pt>
                <c:pt idx="10">
                  <c:v>2007</c:v>
                </c:pt>
                <c:pt idx="11">
                  <c:v>2007</c:v>
                </c:pt>
                <c:pt idx="12">
                  <c:v>2008</c:v>
                </c:pt>
                <c:pt idx="13">
                  <c:v>2008</c:v>
                </c:pt>
                <c:pt idx="14">
                  <c:v>2008</c:v>
                </c:pt>
                <c:pt idx="15">
                  <c:v>2008</c:v>
                </c:pt>
                <c:pt idx="16">
                  <c:v>2008</c:v>
                </c:pt>
                <c:pt idx="17">
                  <c:v>2008</c:v>
                </c:pt>
                <c:pt idx="18">
                  <c:v>2008</c:v>
                </c:pt>
                <c:pt idx="19">
                  <c:v>2008</c:v>
                </c:pt>
                <c:pt idx="20">
                  <c:v>2008</c:v>
                </c:pt>
                <c:pt idx="21">
                  <c:v>2008</c:v>
                </c:pt>
                <c:pt idx="22">
                  <c:v>2008</c:v>
                </c:pt>
                <c:pt idx="23">
                  <c:v>2008</c:v>
                </c:pt>
                <c:pt idx="24">
                  <c:v>2009</c:v>
                </c:pt>
                <c:pt idx="25">
                  <c:v>2009</c:v>
                </c:pt>
                <c:pt idx="26">
                  <c:v>2009</c:v>
                </c:pt>
                <c:pt idx="27">
                  <c:v>2009</c:v>
                </c:pt>
                <c:pt idx="28">
                  <c:v>2009</c:v>
                </c:pt>
                <c:pt idx="29">
                  <c:v>2009</c:v>
                </c:pt>
                <c:pt idx="30">
                  <c:v>2009</c:v>
                </c:pt>
                <c:pt idx="31">
                  <c:v>2009</c:v>
                </c:pt>
                <c:pt idx="32">
                  <c:v>2009</c:v>
                </c:pt>
                <c:pt idx="33">
                  <c:v>2009</c:v>
                </c:pt>
                <c:pt idx="34">
                  <c:v>2009</c:v>
                </c:pt>
                <c:pt idx="35">
                  <c:v>2009</c:v>
                </c:pt>
                <c:pt idx="36">
                  <c:v>2010</c:v>
                </c:pt>
                <c:pt idx="37">
                  <c:v>2010</c:v>
                </c:pt>
                <c:pt idx="38">
                  <c:v>2010</c:v>
                </c:pt>
                <c:pt idx="39">
                  <c:v>2010</c:v>
                </c:pt>
                <c:pt idx="40">
                  <c:v>2010</c:v>
                </c:pt>
                <c:pt idx="41">
                  <c:v>2010</c:v>
                </c:pt>
                <c:pt idx="42">
                  <c:v>2010</c:v>
                </c:pt>
                <c:pt idx="43">
                  <c:v>2010</c:v>
                </c:pt>
                <c:pt idx="44">
                  <c:v>2010</c:v>
                </c:pt>
                <c:pt idx="45">
                  <c:v>2010</c:v>
                </c:pt>
                <c:pt idx="46">
                  <c:v>2010</c:v>
                </c:pt>
                <c:pt idx="47">
                  <c:v>2010</c:v>
                </c:pt>
                <c:pt idx="48">
                  <c:v>2011</c:v>
                </c:pt>
                <c:pt idx="49">
                  <c:v>2011</c:v>
                </c:pt>
                <c:pt idx="50">
                  <c:v>2011</c:v>
                </c:pt>
                <c:pt idx="51">
                  <c:v>2011</c:v>
                </c:pt>
                <c:pt idx="52">
                  <c:v>2011</c:v>
                </c:pt>
                <c:pt idx="53">
                  <c:v>2011</c:v>
                </c:pt>
                <c:pt idx="54">
                  <c:v>2011</c:v>
                </c:pt>
                <c:pt idx="55">
                  <c:v>2011</c:v>
                </c:pt>
                <c:pt idx="56">
                  <c:v>2011</c:v>
                </c:pt>
                <c:pt idx="57">
                  <c:v>2011</c:v>
                </c:pt>
                <c:pt idx="58">
                  <c:v>2011</c:v>
                </c:pt>
                <c:pt idx="59">
                  <c:v>2011</c:v>
                </c:pt>
                <c:pt idx="60">
                  <c:v>2012</c:v>
                </c:pt>
                <c:pt idx="61">
                  <c:v>2012</c:v>
                </c:pt>
                <c:pt idx="62">
                  <c:v>2012</c:v>
                </c:pt>
                <c:pt idx="63">
                  <c:v>2012</c:v>
                </c:pt>
                <c:pt idx="64">
                  <c:v>2012</c:v>
                </c:pt>
                <c:pt idx="65">
                  <c:v>2012</c:v>
                </c:pt>
                <c:pt idx="66">
                  <c:v>2012</c:v>
                </c:pt>
                <c:pt idx="67">
                  <c:v>2012</c:v>
                </c:pt>
                <c:pt idx="68">
                  <c:v>2012</c:v>
                </c:pt>
                <c:pt idx="69">
                  <c:v>2012</c:v>
                </c:pt>
                <c:pt idx="70">
                  <c:v>2012</c:v>
                </c:pt>
                <c:pt idx="71">
                  <c:v>2012</c:v>
                </c:pt>
                <c:pt idx="72">
                  <c:v>2013</c:v>
                </c:pt>
                <c:pt idx="73">
                  <c:v>2013</c:v>
                </c:pt>
                <c:pt idx="74">
                  <c:v>2013</c:v>
                </c:pt>
                <c:pt idx="75">
                  <c:v>2013</c:v>
                </c:pt>
                <c:pt idx="76">
                  <c:v>2013</c:v>
                </c:pt>
                <c:pt idx="77">
                  <c:v>2013</c:v>
                </c:pt>
                <c:pt idx="78">
                  <c:v>2013</c:v>
                </c:pt>
                <c:pt idx="79">
                  <c:v>2013</c:v>
                </c:pt>
                <c:pt idx="80">
                  <c:v>2013</c:v>
                </c:pt>
                <c:pt idx="81">
                  <c:v>2013</c:v>
                </c:pt>
                <c:pt idx="82">
                  <c:v>2013</c:v>
                </c:pt>
                <c:pt idx="83">
                  <c:v>2013</c:v>
                </c:pt>
                <c:pt idx="84">
                  <c:v>2014</c:v>
                </c:pt>
                <c:pt idx="85">
                  <c:v>2014</c:v>
                </c:pt>
                <c:pt idx="86">
                  <c:v>2014</c:v>
                </c:pt>
                <c:pt idx="87">
                  <c:v>2014</c:v>
                </c:pt>
                <c:pt idx="88">
                  <c:v>2014</c:v>
                </c:pt>
                <c:pt idx="89">
                  <c:v>2014</c:v>
                </c:pt>
                <c:pt idx="90">
                  <c:v>2014</c:v>
                </c:pt>
                <c:pt idx="91">
                  <c:v>2014</c:v>
                </c:pt>
                <c:pt idx="92">
                  <c:v>2014</c:v>
                </c:pt>
                <c:pt idx="93">
                  <c:v>2014</c:v>
                </c:pt>
                <c:pt idx="94">
                  <c:v>2014</c:v>
                </c:pt>
                <c:pt idx="95">
                  <c:v>2014</c:v>
                </c:pt>
                <c:pt idx="96">
                  <c:v>2015</c:v>
                </c:pt>
                <c:pt idx="97">
                  <c:v>2015</c:v>
                </c:pt>
                <c:pt idx="98">
                  <c:v>2015</c:v>
                </c:pt>
                <c:pt idx="99">
                  <c:v>2015</c:v>
                </c:pt>
                <c:pt idx="100">
                  <c:v>2015</c:v>
                </c:pt>
                <c:pt idx="101">
                  <c:v>2015</c:v>
                </c:pt>
                <c:pt idx="102">
                  <c:v>2015</c:v>
                </c:pt>
                <c:pt idx="103">
                  <c:v>2015</c:v>
                </c:pt>
                <c:pt idx="104">
                  <c:v>2015</c:v>
                </c:pt>
                <c:pt idx="105">
                  <c:v>2015</c:v>
                </c:pt>
                <c:pt idx="106">
                  <c:v>2015</c:v>
                </c:pt>
                <c:pt idx="107">
                  <c:v>2015</c:v>
                </c:pt>
                <c:pt idx="108">
                  <c:v>2016</c:v>
                </c:pt>
                <c:pt idx="109">
                  <c:v>2016</c:v>
                </c:pt>
                <c:pt idx="110">
                  <c:v>2016</c:v>
                </c:pt>
                <c:pt idx="111">
                  <c:v>2016</c:v>
                </c:pt>
                <c:pt idx="112">
                  <c:v>2016</c:v>
                </c:pt>
                <c:pt idx="113">
                  <c:v>2016</c:v>
                </c:pt>
                <c:pt idx="114">
                  <c:v>2016</c:v>
                </c:pt>
              </c:numCache>
            </c:numRef>
          </c:cat>
          <c:val>
            <c:numRef>
              <c:f>'Figur 4.4'!$D$2:$D$122</c:f>
              <c:numCache>
                <c:formatCode>General</c:formatCode>
                <c:ptCount val="121"/>
                <c:pt idx="84">
                  <c:v>9</c:v>
                </c:pt>
                <c:pt idx="85">
                  <c:v>49</c:v>
                </c:pt>
                <c:pt idx="86">
                  <c:v>57</c:v>
                </c:pt>
                <c:pt idx="87">
                  <c:v>80</c:v>
                </c:pt>
                <c:pt idx="88">
                  <c:v>93</c:v>
                </c:pt>
                <c:pt idx="89">
                  <c:v>144</c:v>
                </c:pt>
                <c:pt idx="90">
                  <c:v>187</c:v>
                </c:pt>
                <c:pt idx="91">
                  <c:v>238</c:v>
                </c:pt>
                <c:pt idx="92">
                  <c:v>327</c:v>
                </c:pt>
                <c:pt idx="93">
                  <c:v>382</c:v>
                </c:pt>
                <c:pt idx="94">
                  <c:v>804</c:v>
                </c:pt>
                <c:pt idx="95">
                  <c:v>829</c:v>
                </c:pt>
                <c:pt idx="96">
                  <c:v>884</c:v>
                </c:pt>
                <c:pt idx="97">
                  <c:v>906</c:v>
                </c:pt>
                <c:pt idx="98">
                  <c:v>961</c:v>
                </c:pt>
                <c:pt idx="99">
                  <c:v>986</c:v>
                </c:pt>
                <c:pt idx="100">
                  <c:v>989</c:v>
                </c:pt>
                <c:pt idx="101">
                  <c:v>1129</c:v>
                </c:pt>
                <c:pt idx="102">
                  <c:v>1140</c:v>
                </c:pt>
                <c:pt idx="103">
                  <c:v>1167</c:v>
                </c:pt>
                <c:pt idx="104">
                  <c:v>1149</c:v>
                </c:pt>
                <c:pt idx="105">
                  <c:v>811</c:v>
                </c:pt>
                <c:pt idx="106">
                  <c:v>916</c:v>
                </c:pt>
                <c:pt idx="107">
                  <c:v>911</c:v>
                </c:pt>
                <c:pt idx="108">
                  <c:v>872</c:v>
                </c:pt>
                <c:pt idx="109">
                  <c:v>870</c:v>
                </c:pt>
                <c:pt idx="110">
                  <c:v>848</c:v>
                </c:pt>
                <c:pt idx="111">
                  <c:v>843</c:v>
                </c:pt>
                <c:pt idx="112">
                  <c:v>833</c:v>
                </c:pt>
                <c:pt idx="113">
                  <c:v>861</c:v>
                </c:pt>
                <c:pt idx="114">
                  <c:v>849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C0-4530-B822-7DEA79296CAC}"/>
            </c:ext>
          </c:extLst>
        </c:ser>
        <c:ser>
          <c:idx val="2"/>
          <c:order val="2"/>
          <c:tx>
            <c:strRef>
              <c:f>'Figur 4.4'!$E$1</c:f>
              <c:strCache>
                <c:ptCount val="1"/>
                <c:pt idx="0">
                  <c:v>Instegsjobb</c:v>
                </c:pt>
              </c:strCache>
            </c:strRef>
          </c:tx>
          <c:marker>
            <c:symbol val="none"/>
          </c:marker>
          <c:cat>
            <c:numRef>
              <c:f>'Figur 4.4'!$A$2:$A$122</c:f>
              <c:numCache>
                <c:formatCode>0</c:formatCode>
                <c:ptCount val="121"/>
                <c:pt idx="0">
                  <c:v>2007</c:v>
                </c:pt>
                <c:pt idx="1">
                  <c:v>2007</c:v>
                </c:pt>
                <c:pt idx="2">
                  <c:v>2007</c:v>
                </c:pt>
                <c:pt idx="3">
                  <c:v>2007</c:v>
                </c:pt>
                <c:pt idx="4">
                  <c:v>2007</c:v>
                </c:pt>
                <c:pt idx="5">
                  <c:v>2007</c:v>
                </c:pt>
                <c:pt idx="6">
                  <c:v>2007</c:v>
                </c:pt>
                <c:pt idx="7">
                  <c:v>2007</c:v>
                </c:pt>
                <c:pt idx="8">
                  <c:v>2007</c:v>
                </c:pt>
                <c:pt idx="9">
                  <c:v>2007</c:v>
                </c:pt>
                <c:pt idx="10">
                  <c:v>2007</c:v>
                </c:pt>
                <c:pt idx="11">
                  <c:v>2007</c:v>
                </c:pt>
                <c:pt idx="12">
                  <c:v>2008</c:v>
                </c:pt>
                <c:pt idx="13">
                  <c:v>2008</c:v>
                </c:pt>
                <c:pt idx="14">
                  <c:v>2008</c:v>
                </c:pt>
                <c:pt idx="15">
                  <c:v>2008</c:v>
                </c:pt>
                <c:pt idx="16">
                  <c:v>2008</c:v>
                </c:pt>
                <c:pt idx="17">
                  <c:v>2008</c:v>
                </c:pt>
                <c:pt idx="18">
                  <c:v>2008</c:v>
                </c:pt>
                <c:pt idx="19">
                  <c:v>2008</c:v>
                </c:pt>
                <c:pt idx="20">
                  <c:v>2008</c:v>
                </c:pt>
                <c:pt idx="21">
                  <c:v>2008</c:v>
                </c:pt>
                <c:pt idx="22">
                  <c:v>2008</c:v>
                </c:pt>
                <c:pt idx="23">
                  <c:v>2008</c:v>
                </c:pt>
                <c:pt idx="24">
                  <c:v>2009</c:v>
                </c:pt>
                <c:pt idx="25">
                  <c:v>2009</c:v>
                </c:pt>
                <c:pt idx="26">
                  <c:v>2009</c:v>
                </c:pt>
                <c:pt idx="27">
                  <c:v>2009</c:v>
                </c:pt>
                <c:pt idx="28">
                  <c:v>2009</c:v>
                </c:pt>
                <c:pt idx="29">
                  <c:v>2009</c:v>
                </c:pt>
                <c:pt idx="30">
                  <c:v>2009</c:v>
                </c:pt>
                <c:pt idx="31">
                  <c:v>2009</c:v>
                </c:pt>
                <c:pt idx="32">
                  <c:v>2009</c:v>
                </c:pt>
                <c:pt idx="33">
                  <c:v>2009</c:v>
                </c:pt>
                <c:pt idx="34">
                  <c:v>2009</c:v>
                </c:pt>
                <c:pt idx="35">
                  <c:v>2009</c:v>
                </c:pt>
                <c:pt idx="36">
                  <c:v>2010</c:v>
                </c:pt>
                <c:pt idx="37">
                  <c:v>2010</c:v>
                </c:pt>
                <c:pt idx="38">
                  <c:v>2010</c:v>
                </c:pt>
                <c:pt idx="39">
                  <c:v>2010</c:v>
                </c:pt>
                <c:pt idx="40">
                  <c:v>2010</c:v>
                </c:pt>
                <c:pt idx="41">
                  <c:v>2010</c:v>
                </c:pt>
                <c:pt idx="42">
                  <c:v>2010</c:v>
                </c:pt>
                <c:pt idx="43">
                  <c:v>2010</c:v>
                </c:pt>
                <c:pt idx="44">
                  <c:v>2010</c:v>
                </c:pt>
                <c:pt idx="45">
                  <c:v>2010</c:v>
                </c:pt>
                <c:pt idx="46">
                  <c:v>2010</c:v>
                </c:pt>
                <c:pt idx="47">
                  <c:v>2010</c:v>
                </c:pt>
                <c:pt idx="48">
                  <c:v>2011</c:v>
                </c:pt>
                <c:pt idx="49">
                  <c:v>2011</c:v>
                </c:pt>
                <c:pt idx="50">
                  <c:v>2011</c:v>
                </c:pt>
                <c:pt idx="51">
                  <c:v>2011</c:v>
                </c:pt>
                <c:pt idx="52">
                  <c:v>2011</c:v>
                </c:pt>
                <c:pt idx="53">
                  <c:v>2011</c:v>
                </c:pt>
                <c:pt idx="54">
                  <c:v>2011</c:v>
                </c:pt>
                <c:pt idx="55">
                  <c:v>2011</c:v>
                </c:pt>
                <c:pt idx="56">
                  <c:v>2011</c:v>
                </c:pt>
                <c:pt idx="57">
                  <c:v>2011</c:v>
                </c:pt>
                <c:pt idx="58">
                  <c:v>2011</c:v>
                </c:pt>
                <c:pt idx="59">
                  <c:v>2011</c:v>
                </c:pt>
                <c:pt idx="60">
                  <c:v>2012</c:v>
                </c:pt>
                <c:pt idx="61">
                  <c:v>2012</c:v>
                </c:pt>
                <c:pt idx="62">
                  <c:v>2012</c:v>
                </c:pt>
                <c:pt idx="63">
                  <c:v>2012</c:v>
                </c:pt>
                <c:pt idx="64">
                  <c:v>2012</c:v>
                </c:pt>
                <c:pt idx="65">
                  <c:v>2012</c:v>
                </c:pt>
                <c:pt idx="66">
                  <c:v>2012</c:v>
                </c:pt>
                <c:pt idx="67">
                  <c:v>2012</c:v>
                </c:pt>
                <c:pt idx="68">
                  <c:v>2012</c:v>
                </c:pt>
                <c:pt idx="69">
                  <c:v>2012</c:v>
                </c:pt>
                <c:pt idx="70">
                  <c:v>2012</c:v>
                </c:pt>
                <c:pt idx="71">
                  <c:v>2012</c:v>
                </c:pt>
                <c:pt idx="72">
                  <c:v>2013</c:v>
                </c:pt>
                <c:pt idx="73">
                  <c:v>2013</c:v>
                </c:pt>
                <c:pt idx="74">
                  <c:v>2013</c:v>
                </c:pt>
                <c:pt idx="75">
                  <c:v>2013</c:v>
                </c:pt>
                <c:pt idx="76">
                  <c:v>2013</c:v>
                </c:pt>
                <c:pt idx="77">
                  <c:v>2013</c:v>
                </c:pt>
                <c:pt idx="78">
                  <c:v>2013</c:v>
                </c:pt>
                <c:pt idx="79">
                  <c:v>2013</c:v>
                </c:pt>
                <c:pt idx="80">
                  <c:v>2013</c:v>
                </c:pt>
                <c:pt idx="81">
                  <c:v>2013</c:v>
                </c:pt>
                <c:pt idx="82">
                  <c:v>2013</c:v>
                </c:pt>
                <c:pt idx="83">
                  <c:v>2013</c:v>
                </c:pt>
                <c:pt idx="84">
                  <c:v>2014</c:v>
                </c:pt>
                <c:pt idx="85">
                  <c:v>2014</c:v>
                </c:pt>
                <c:pt idx="86">
                  <c:v>2014</c:v>
                </c:pt>
                <c:pt idx="87">
                  <c:v>2014</c:v>
                </c:pt>
                <c:pt idx="88">
                  <c:v>2014</c:v>
                </c:pt>
                <c:pt idx="89">
                  <c:v>2014</c:v>
                </c:pt>
                <c:pt idx="90">
                  <c:v>2014</c:v>
                </c:pt>
                <c:pt idx="91">
                  <c:v>2014</c:v>
                </c:pt>
                <c:pt idx="92">
                  <c:v>2014</c:v>
                </c:pt>
                <c:pt idx="93">
                  <c:v>2014</c:v>
                </c:pt>
                <c:pt idx="94">
                  <c:v>2014</c:v>
                </c:pt>
                <c:pt idx="95">
                  <c:v>2014</c:v>
                </c:pt>
                <c:pt idx="96">
                  <c:v>2015</c:v>
                </c:pt>
                <c:pt idx="97">
                  <c:v>2015</c:v>
                </c:pt>
                <c:pt idx="98">
                  <c:v>2015</c:v>
                </c:pt>
                <c:pt idx="99">
                  <c:v>2015</c:v>
                </c:pt>
                <c:pt idx="100">
                  <c:v>2015</c:v>
                </c:pt>
                <c:pt idx="101">
                  <c:v>2015</c:v>
                </c:pt>
                <c:pt idx="102">
                  <c:v>2015</c:v>
                </c:pt>
                <c:pt idx="103">
                  <c:v>2015</c:v>
                </c:pt>
                <c:pt idx="104">
                  <c:v>2015</c:v>
                </c:pt>
                <c:pt idx="105">
                  <c:v>2015</c:v>
                </c:pt>
                <c:pt idx="106">
                  <c:v>2015</c:v>
                </c:pt>
                <c:pt idx="107">
                  <c:v>2015</c:v>
                </c:pt>
                <c:pt idx="108">
                  <c:v>2016</c:v>
                </c:pt>
                <c:pt idx="109">
                  <c:v>2016</c:v>
                </c:pt>
                <c:pt idx="110">
                  <c:v>2016</c:v>
                </c:pt>
                <c:pt idx="111">
                  <c:v>2016</c:v>
                </c:pt>
                <c:pt idx="112">
                  <c:v>2016</c:v>
                </c:pt>
                <c:pt idx="113">
                  <c:v>2016</c:v>
                </c:pt>
                <c:pt idx="114">
                  <c:v>2016</c:v>
                </c:pt>
              </c:numCache>
            </c:numRef>
          </c:cat>
          <c:val>
            <c:numRef>
              <c:f>'Figur 4.4'!$E$2:$E$122</c:f>
              <c:numCache>
                <c:formatCode>General</c:formatCode>
                <c:ptCount val="121"/>
                <c:pt idx="8">
                  <c:v>81</c:v>
                </c:pt>
                <c:pt idx="9">
                  <c:v>211</c:v>
                </c:pt>
                <c:pt idx="10">
                  <c:v>306</c:v>
                </c:pt>
                <c:pt idx="11">
                  <c:v>369</c:v>
                </c:pt>
                <c:pt idx="12">
                  <c:v>445</c:v>
                </c:pt>
                <c:pt idx="13">
                  <c:v>530</c:v>
                </c:pt>
                <c:pt idx="14">
                  <c:v>584</c:v>
                </c:pt>
                <c:pt idx="15">
                  <c:v>703</c:v>
                </c:pt>
                <c:pt idx="16">
                  <c:v>758</c:v>
                </c:pt>
                <c:pt idx="17" formatCode="#,##0">
                  <c:v>1146</c:v>
                </c:pt>
                <c:pt idx="18" formatCode="#,##0">
                  <c:v>1275</c:v>
                </c:pt>
                <c:pt idx="19" formatCode="#,##0">
                  <c:v>1391</c:v>
                </c:pt>
                <c:pt idx="20" formatCode="#,##0">
                  <c:v>1573</c:v>
                </c:pt>
                <c:pt idx="21" formatCode="#,##0">
                  <c:v>1748</c:v>
                </c:pt>
                <c:pt idx="22" formatCode="#,##0">
                  <c:v>1943</c:v>
                </c:pt>
                <c:pt idx="23" formatCode="#,##0">
                  <c:v>1931</c:v>
                </c:pt>
                <c:pt idx="24" formatCode="#,##0">
                  <c:v>1994</c:v>
                </c:pt>
                <c:pt idx="25" formatCode="#,##0">
                  <c:v>2140</c:v>
                </c:pt>
                <c:pt idx="26" formatCode="#,##0">
                  <c:v>2205</c:v>
                </c:pt>
                <c:pt idx="27" formatCode="#,##0">
                  <c:v>2366</c:v>
                </c:pt>
                <c:pt idx="28" formatCode="#,##0">
                  <c:v>2469</c:v>
                </c:pt>
                <c:pt idx="29" formatCode="#,##0">
                  <c:v>2635</c:v>
                </c:pt>
                <c:pt idx="30" formatCode="#,##0">
                  <c:v>2569</c:v>
                </c:pt>
                <c:pt idx="31" formatCode="#,##0">
                  <c:v>2569</c:v>
                </c:pt>
                <c:pt idx="32" formatCode="#,##0">
                  <c:v>2560</c:v>
                </c:pt>
                <c:pt idx="33" formatCode="#,##0">
                  <c:v>2495</c:v>
                </c:pt>
                <c:pt idx="34" formatCode="#,##0">
                  <c:v>2551</c:v>
                </c:pt>
                <c:pt idx="35" formatCode="#,##0">
                  <c:v>2403</c:v>
                </c:pt>
                <c:pt idx="36" formatCode="#,##0">
                  <c:v>2413</c:v>
                </c:pt>
                <c:pt idx="37" formatCode="#,##0">
                  <c:v>2479</c:v>
                </c:pt>
                <c:pt idx="38" formatCode="#,##0">
                  <c:v>2603</c:v>
                </c:pt>
                <c:pt idx="39" formatCode="#,##0">
                  <c:v>2667</c:v>
                </c:pt>
                <c:pt idx="40" formatCode="#,##0">
                  <c:v>2726</c:v>
                </c:pt>
                <c:pt idx="41" formatCode="#,##0">
                  <c:v>2921</c:v>
                </c:pt>
                <c:pt idx="42" formatCode="#,##0">
                  <c:v>2860</c:v>
                </c:pt>
                <c:pt idx="43" formatCode="#,##0">
                  <c:v>2853</c:v>
                </c:pt>
                <c:pt idx="44" formatCode="#,##0">
                  <c:v>2865</c:v>
                </c:pt>
                <c:pt idx="45" formatCode="#,##0">
                  <c:v>2872</c:v>
                </c:pt>
                <c:pt idx="46" formatCode="#,##0">
                  <c:v>2844</c:v>
                </c:pt>
                <c:pt idx="47" formatCode="#,##0">
                  <c:v>2635</c:v>
                </c:pt>
                <c:pt idx="48" formatCode="#,##0">
                  <c:v>2593</c:v>
                </c:pt>
                <c:pt idx="49" formatCode="#,##0">
                  <c:v>2572</c:v>
                </c:pt>
                <c:pt idx="50" formatCode="#,##0">
                  <c:v>2636</c:v>
                </c:pt>
                <c:pt idx="51" formatCode="#,##0">
                  <c:v>2689</c:v>
                </c:pt>
                <c:pt idx="52" formatCode="#,##0">
                  <c:v>2865</c:v>
                </c:pt>
                <c:pt idx="53" formatCode="#,##0">
                  <c:v>3029</c:v>
                </c:pt>
                <c:pt idx="54" formatCode="#,##0">
                  <c:v>3005</c:v>
                </c:pt>
                <c:pt idx="55" formatCode="#,##0">
                  <c:v>2928</c:v>
                </c:pt>
                <c:pt idx="56" formatCode="#,##0">
                  <c:v>2791</c:v>
                </c:pt>
                <c:pt idx="57" formatCode="#,##0">
                  <c:v>2737</c:v>
                </c:pt>
                <c:pt idx="58" formatCode="#,##0">
                  <c:v>2663</c:v>
                </c:pt>
                <c:pt idx="59" formatCode="#,##0">
                  <c:v>2553</c:v>
                </c:pt>
                <c:pt idx="60" formatCode="#,##0">
                  <c:v>2479</c:v>
                </c:pt>
                <c:pt idx="61" formatCode="#,##0">
                  <c:v>2430</c:v>
                </c:pt>
                <c:pt idx="62" formatCode="#,##0">
                  <c:v>2302</c:v>
                </c:pt>
                <c:pt idx="63" formatCode="#,##0">
                  <c:v>2207</c:v>
                </c:pt>
                <c:pt idx="64" formatCode="#,##0">
                  <c:v>2211</c:v>
                </c:pt>
                <c:pt idx="65" formatCode="#,##0">
                  <c:v>2226</c:v>
                </c:pt>
                <c:pt idx="66" formatCode="#,##0">
                  <c:v>2265</c:v>
                </c:pt>
                <c:pt idx="67" formatCode="#,##0">
                  <c:v>2173</c:v>
                </c:pt>
                <c:pt idx="68" formatCode="#,##0">
                  <c:v>2184</c:v>
                </c:pt>
                <c:pt idx="69" formatCode="#,##0">
                  <c:v>2193</c:v>
                </c:pt>
                <c:pt idx="70" formatCode="#,##0">
                  <c:v>2210</c:v>
                </c:pt>
                <c:pt idx="71" formatCode="#,##0">
                  <c:v>2152</c:v>
                </c:pt>
                <c:pt idx="72" formatCode="#,##0">
                  <c:v>2198</c:v>
                </c:pt>
                <c:pt idx="73" formatCode="#,##0">
                  <c:v>2259</c:v>
                </c:pt>
                <c:pt idx="74" formatCode="#,##0">
                  <c:v>2377</c:v>
                </c:pt>
                <c:pt idx="75" formatCode="#,##0">
                  <c:v>2570</c:v>
                </c:pt>
                <c:pt idx="76" formatCode="#,##0">
                  <c:v>2794</c:v>
                </c:pt>
                <c:pt idx="77" formatCode="#,##0">
                  <c:v>2933</c:v>
                </c:pt>
                <c:pt idx="78" formatCode="#,##0">
                  <c:v>3048</c:v>
                </c:pt>
                <c:pt idx="79" formatCode="#,##0">
                  <c:v>2980</c:v>
                </c:pt>
                <c:pt idx="80" formatCode="#,##0">
                  <c:v>2954</c:v>
                </c:pt>
                <c:pt idx="81" formatCode="#,##0">
                  <c:v>2927</c:v>
                </c:pt>
                <c:pt idx="82" formatCode="#,##0">
                  <c:v>2991</c:v>
                </c:pt>
                <c:pt idx="83" formatCode="#,##0">
                  <c:v>2967</c:v>
                </c:pt>
                <c:pt idx="84" formatCode="#,##0">
                  <c:v>2945</c:v>
                </c:pt>
                <c:pt idx="85" formatCode="#,##0">
                  <c:v>3059</c:v>
                </c:pt>
                <c:pt idx="86" formatCode="#,##0">
                  <c:v>3073</c:v>
                </c:pt>
                <c:pt idx="87" formatCode="#,##0">
                  <c:v>3178</c:v>
                </c:pt>
                <c:pt idx="88" formatCode="#,##0">
                  <c:v>3347</c:v>
                </c:pt>
                <c:pt idx="89" formatCode="#,##0">
                  <c:v>3682</c:v>
                </c:pt>
                <c:pt idx="90" formatCode="#,##0">
                  <c:v>3795</c:v>
                </c:pt>
                <c:pt idx="91" formatCode="#,##0">
                  <c:v>3713</c:v>
                </c:pt>
                <c:pt idx="92" formatCode="#,##0">
                  <c:v>3741</c:v>
                </c:pt>
                <c:pt idx="93" formatCode="#,##0">
                  <c:v>3811</c:v>
                </c:pt>
                <c:pt idx="94" formatCode="#,##0">
                  <c:v>3837</c:v>
                </c:pt>
                <c:pt idx="95" formatCode="#,##0">
                  <c:v>3804</c:v>
                </c:pt>
                <c:pt idx="96" formatCode="#,##0">
                  <c:v>3688</c:v>
                </c:pt>
                <c:pt idx="97" formatCode="#,##0">
                  <c:v>3739</c:v>
                </c:pt>
                <c:pt idx="98" formatCode="#,##0">
                  <c:v>3832</c:v>
                </c:pt>
                <c:pt idx="99" formatCode="#,##0">
                  <c:v>3857</c:v>
                </c:pt>
                <c:pt idx="100" formatCode="#,##0">
                  <c:v>3954</c:v>
                </c:pt>
                <c:pt idx="101" formatCode="#,##0">
                  <c:v>4220</c:v>
                </c:pt>
                <c:pt idx="102" formatCode="#,##0">
                  <c:v>4279</c:v>
                </c:pt>
                <c:pt idx="103" formatCode="#,##0">
                  <c:v>4077</c:v>
                </c:pt>
                <c:pt idx="104" formatCode="#,##0">
                  <c:v>4064</c:v>
                </c:pt>
                <c:pt idx="105" formatCode="#,##0">
                  <c:v>4065</c:v>
                </c:pt>
                <c:pt idx="106">
                  <c:v>4174</c:v>
                </c:pt>
                <c:pt idx="107">
                  <c:v>4068</c:v>
                </c:pt>
                <c:pt idx="108">
                  <c:v>4021</c:v>
                </c:pt>
                <c:pt idx="109">
                  <c:v>3957</c:v>
                </c:pt>
                <c:pt idx="110">
                  <c:v>3891</c:v>
                </c:pt>
                <c:pt idx="111">
                  <c:v>3944</c:v>
                </c:pt>
                <c:pt idx="112">
                  <c:v>4082</c:v>
                </c:pt>
                <c:pt idx="113">
                  <c:v>4350</c:v>
                </c:pt>
                <c:pt idx="114">
                  <c:v>4392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DC0-4530-B822-7DEA79296CAC}"/>
            </c:ext>
          </c:extLst>
        </c:ser>
        <c:ser>
          <c:idx val="3"/>
          <c:order val="3"/>
          <c:tx>
            <c:strRef>
              <c:f>'Figur 4.4'!$F$1</c:f>
              <c:strCache>
                <c:ptCount val="1"/>
                <c:pt idx="0">
                  <c:v>Särskilt anställningsstöd</c:v>
                </c:pt>
              </c:strCache>
            </c:strRef>
          </c:tx>
          <c:marker>
            <c:symbol val="none"/>
          </c:marker>
          <c:cat>
            <c:numRef>
              <c:f>'Figur 4.4'!$A$2:$A$122</c:f>
              <c:numCache>
                <c:formatCode>0</c:formatCode>
                <c:ptCount val="121"/>
                <c:pt idx="0">
                  <c:v>2007</c:v>
                </c:pt>
                <c:pt idx="1">
                  <c:v>2007</c:v>
                </c:pt>
                <c:pt idx="2">
                  <c:v>2007</c:v>
                </c:pt>
                <c:pt idx="3">
                  <c:v>2007</c:v>
                </c:pt>
                <c:pt idx="4">
                  <c:v>2007</c:v>
                </c:pt>
                <c:pt idx="5">
                  <c:v>2007</c:v>
                </c:pt>
                <c:pt idx="6">
                  <c:v>2007</c:v>
                </c:pt>
                <c:pt idx="7">
                  <c:v>2007</c:v>
                </c:pt>
                <c:pt idx="8">
                  <c:v>2007</c:v>
                </c:pt>
                <c:pt idx="9">
                  <c:v>2007</c:v>
                </c:pt>
                <c:pt idx="10">
                  <c:v>2007</c:v>
                </c:pt>
                <c:pt idx="11">
                  <c:v>2007</c:v>
                </c:pt>
                <c:pt idx="12">
                  <c:v>2008</c:v>
                </c:pt>
                <c:pt idx="13">
                  <c:v>2008</c:v>
                </c:pt>
                <c:pt idx="14">
                  <c:v>2008</c:v>
                </c:pt>
                <c:pt idx="15">
                  <c:v>2008</c:v>
                </c:pt>
                <c:pt idx="16">
                  <c:v>2008</c:v>
                </c:pt>
                <c:pt idx="17">
                  <c:v>2008</c:v>
                </c:pt>
                <c:pt idx="18">
                  <c:v>2008</c:v>
                </c:pt>
                <c:pt idx="19">
                  <c:v>2008</c:v>
                </c:pt>
                <c:pt idx="20">
                  <c:v>2008</c:v>
                </c:pt>
                <c:pt idx="21">
                  <c:v>2008</c:v>
                </c:pt>
                <c:pt idx="22">
                  <c:v>2008</c:v>
                </c:pt>
                <c:pt idx="23">
                  <c:v>2008</c:v>
                </c:pt>
                <c:pt idx="24">
                  <c:v>2009</c:v>
                </c:pt>
                <c:pt idx="25">
                  <c:v>2009</c:v>
                </c:pt>
                <c:pt idx="26">
                  <c:v>2009</c:v>
                </c:pt>
                <c:pt idx="27">
                  <c:v>2009</c:v>
                </c:pt>
                <c:pt idx="28">
                  <c:v>2009</c:v>
                </c:pt>
                <c:pt idx="29">
                  <c:v>2009</c:v>
                </c:pt>
                <c:pt idx="30">
                  <c:v>2009</c:v>
                </c:pt>
                <c:pt idx="31">
                  <c:v>2009</c:v>
                </c:pt>
                <c:pt idx="32">
                  <c:v>2009</c:v>
                </c:pt>
                <c:pt idx="33">
                  <c:v>2009</c:v>
                </c:pt>
                <c:pt idx="34">
                  <c:v>2009</c:v>
                </c:pt>
                <c:pt idx="35">
                  <c:v>2009</c:v>
                </c:pt>
                <c:pt idx="36">
                  <c:v>2010</c:v>
                </c:pt>
                <c:pt idx="37">
                  <c:v>2010</c:v>
                </c:pt>
                <c:pt idx="38">
                  <c:v>2010</c:v>
                </c:pt>
                <c:pt idx="39">
                  <c:v>2010</c:v>
                </c:pt>
                <c:pt idx="40">
                  <c:v>2010</c:v>
                </c:pt>
                <c:pt idx="41">
                  <c:v>2010</c:v>
                </c:pt>
                <c:pt idx="42">
                  <c:v>2010</c:v>
                </c:pt>
                <c:pt idx="43">
                  <c:v>2010</c:v>
                </c:pt>
                <c:pt idx="44">
                  <c:v>2010</c:v>
                </c:pt>
                <c:pt idx="45">
                  <c:v>2010</c:v>
                </c:pt>
                <c:pt idx="46">
                  <c:v>2010</c:v>
                </c:pt>
                <c:pt idx="47">
                  <c:v>2010</c:v>
                </c:pt>
                <c:pt idx="48">
                  <c:v>2011</c:v>
                </c:pt>
                <c:pt idx="49">
                  <c:v>2011</c:v>
                </c:pt>
                <c:pt idx="50">
                  <c:v>2011</c:v>
                </c:pt>
                <c:pt idx="51">
                  <c:v>2011</c:v>
                </c:pt>
                <c:pt idx="52">
                  <c:v>2011</c:v>
                </c:pt>
                <c:pt idx="53">
                  <c:v>2011</c:v>
                </c:pt>
                <c:pt idx="54">
                  <c:v>2011</c:v>
                </c:pt>
                <c:pt idx="55">
                  <c:v>2011</c:v>
                </c:pt>
                <c:pt idx="56">
                  <c:v>2011</c:v>
                </c:pt>
                <c:pt idx="57">
                  <c:v>2011</c:v>
                </c:pt>
                <c:pt idx="58">
                  <c:v>2011</c:v>
                </c:pt>
                <c:pt idx="59">
                  <c:v>2011</c:v>
                </c:pt>
                <c:pt idx="60">
                  <c:v>2012</c:v>
                </c:pt>
                <c:pt idx="61">
                  <c:v>2012</c:v>
                </c:pt>
                <c:pt idx="62">
                  <c:v>2012</c:v>
                </c:pt>
                <c:pt idx="63">
                  <c:v>2012</c:v>
                </c:pt>
                <c:pt idx="64">
                  <c:v>2012</c:v>
                </c:pt>
                <c:pt idx="65">
                  <c:v>2012</c:v>
                </c:pt>
                <c:pt idx="66">
                  <c:v>2012</c:v>
                </c:pt>
                <c:pt idx="67">
                  <c:v>2012</c:v>
                </c:pt>
                <c:pt idx="68">
                  <c:v>2012</c:v>
                </c:pt>
                <c:pt idx="69">
                  <c:v>2012</c:v>
                </c:pt>
                <c:pt idx="70">
                  <c:v>2012</c:v>
                </c:pt>
                <c:pt idx="71">
                  <c:v>2012</c:v>
                </c:pt>
                <c:pt idx="72">
                  <c:v>2013</c:v>
                </c:pt>
                <c:pt idx="73">
                  <c:v>2013</c:v>
                </c:pt>
                <c:pt idx="74">
                  <c:v>2013</c:v>
                </c:pt>
                <c:pt idx="75">
                  <c:v>2013</c:v>
                </c:pt>
                <c:pt idx="76">
                  <c:v>2013</c:v>
                </c:pt>
                <c:pt idx="77">
                  <c:v>2013</c:v>
                </c:pt>
                <c:pt idx="78">
                  <c:v>2013</c:v>
                </c:pt>
                <c:pt idx="79">
                  <c:v>2013</c:v>
                </c:pt>
                <c:pt idx="80">
                  <c:v>2013</c:v>
                </c:pt>
                <c:pt idx="81">
                  <c:v>2013</c:v>
                </c:pt>
                <c:pt idx="82">
                  <c:v>2013</c:v>
                </c:pt>
                <c:pt idx="83">
                  <c:v>2013</c:v>
                </c:pt>
                <c:pt idx="84">
                  <c:v>2014</c:v>
                </c:pt>
                <c:pt idx="85">
                  <c:v>2014</c:v>
                </c:pt>
                <c:pt idx="86">
                  <c:v>2014</c:v>
                </c:pt>
                <c:pt idx="87">
                  <c:v>2014</c:v>
                </c:pt>
                <c:pt idx="88">
                  <c:v>2014</c:v>
                </c:pt>
                <c:pt idx="89">
                  <c:v>2014</c:v>
                </c:pt>
                <c:pt idx="90">
                  <c:v>2014</c:v>
                </c:pt>
                <c:pt idx="91">
                  <c:v>2014</c:v>
                </c:pt>
                <c:pt idx="92">
                  <c:v>2014</c:v>
                </c:pt>
                <c:pt idx="93">
                  <c:v>2014</c:v>
                </c:pt>
                <c:pt idx="94">
                  <c:v>2014</c:v>
                </c:pt>
                <c:pt idx="95">
                  <c:v>2014</c:v>
                </c:pt>
                <c:pt idx="96">
                  <c:v>2015</c:v>
                </c:pt>
                <c:pt idx="97">
                  <c:v>2015</c:v>
                </c:pt>
                <c:pt idx="98">
                  <c:v>2015</c:v>
                </c:pt>
                <c:pt idx="99">
                  <c:v>2015</c:v>
                </c:pt>
                <c:pt idx="100">
                  <c:v>2015</c:v>
                </c:pt>
                <c:pt idx="101">
                  <c:v>2015</c:v>
                </c:pt>
                <c:pt idx="102">
                  <c:v>2015</c:v>
                </c:pt>
                <c:pt idx="103">
                  <c:v>2015</c:v>
                </c:pt>
                <c:pt idx="104">
                  <c:v>2015</c:v>
                </c:pt>
                <c:pt idx="105">
                  <c:v>2015</c:v>
                </c:pt>
                <c:pt idx="106">
                  <c:v>2015</c:v>
                </c:pt>
                <c:pt idx="107">
                  <c:v>2015</c:v>
                </c:pt>
                <c:pt idx="108">
                  <c:v>2016</c:v>
                </c:pt>
                <c:pt idx="109">
                  <c:v>2016</c:v>
                </c:pt>
                <c:pt idx="110">
                  <c:v>2016</c:v>
                </c:pt>
                <c:pt idx="111">
                  <c:v>2016</c:v>
                </c:pt>
                <c:pt idx="112">
                  <c:v>2016</c:v>
                </c:pt>
                <c:pt idx="113">
                  <c:v>2016</c:v>
                </c:pt>
                <c:pt idx="114">
                  <c:v>2016</c:v>
                </c:pt>
              </c:numCache>
            </c:numRef>
          </c:cat>
          <c:val>
            <c:numRef>
              <c:f>'Figur 4.4'!$F$2:$F$122</c:f>
              <c:numCache>
                <c:formatCode>#,##0</c:formatCode>
                <c:ptCount val="121"/>
                <c:pt idx="0">
                  <c:v>7298</c:v>
                </c:pt>
                <c:pt idx="1">
                  <c:v>7071</c:v>
                </c:pt>
                <c:pt idx="2">
                  <c:v>6828</c:v>
                </c:pt>
                <c:pt idx="3">
                  <c:v>6587</c:v>
                </c:pt>
                <c:pt idx="4">
                  <c:v>6445</c:v>
                </c:pt>
                <c:pt idx="5">
                  <c:v>5885</c:v>
                </c:pt>
                <c:pt idx="6">
                  <c:v>5516</c:v>
                </c:pt>
                <c:pt idx="7">
                  <c:v>5317</c:v>
                </c:pt>
                <c:pt idx="8">
                  <c:v>5218</c:v>
                </c:pt>
                <c:pt idx="9">
                  <c:v>5236</c:v>
                </c:pt>
                <c:pt idx="10">
                  <c:v>5218</c:v>
                </c:pt>
                <c:pt idx="11">
                  <c:v>5100</c:v>
                </c:pt>
                <c:pt idx="12">
                  <c:v>5068</c:v>
                </c:pt>
                <c:pt idx="13">
                  <c:v>5141</c:v>
                </c:pt>
                <c:pt idx="14">
                  <c:v>5576</c:v>
                </c:pt>
                <c:pt idx="15">
                  <c:v>5879</c:v>
                </c:pt>
                <c:pt idx="16">
                  <c:v>6202</c:v>
                </c:pt>
                <c:pt idx="17">
                  <c:v>6424</c:v>
                </c:pt>
                <c:pt idx="18">
                  <c:v>6312</c:v>
                </c:pt>
                <c:pt idx="19">
                  <c:v>6355</c:v>
                </c:pt>
                <c:pt idx="20">
                  <c:v>6269</c:v>
                </c:pt>
                <c:pt idx="21">
                  <c:v>6119</c:v>
                </c:pt>
                <c:pt idx="22">
                  <c:v>5912</c:v>
                </c:pt>
                <c:pt idx="23">
                  <c:v>5798</c:v>
                </c:pt>
                <c:pt idx="24">
                  <c:v>5462</c:v>
                </c:pt>
                <c:pt idx="25">
                  <c:v>5329</c:v>
                </c:pt>
                <c:pt idx="26">
                  <c:v>4973</c:v>
                </c:pt>
                <c:pt idx="27">
                  <c:v>4827</c:v>
                </c:pt>
                <c:pt idx="28">
                  <c:v>4733</c:v>
                </c:pt>
                <c:pt idx="29">
                  <c:v>4526</c:v>
                </c:pt>
                <c:pt idx="30">
                  <c:v>4386</c:v>
                </c:pt>
                <c:pt idx="31">
                  <c:v>4174</c:v>
                </c:pt>
                <c:pt idx="32">
                  <c:v>3938</c:v>
                </c:pt>
                <c:pt idx="33">
                  <c:v>3641</c:v>
                </c:pt>
                <c:pt idx="34">
                  <c:v>3419</c:v>
                </c:pt>
                <c:pt idx="35">
                  <c:v>3135</c:v>
                </c:pt>
                <c:pt idx="36">
                  <c:v>2935</c:v>
                </c:pt>
                <c:pt idx="37">
                  <c:v>2891</c:v>
                </c:pt>
                <c:pt idx="38">
                  <c:v>2875</c:v>
                </c:pt>
                <c:pt idx="39">
                  <c:v>2912</c:v>
                </c:pt>
                <c:pt idx="40">
                  <c:v>3027</c:v>
                </c:pt>
                <c:pt idx="41">
                  <c:v>3105</c:v>
                </c:pt>
                <c:pt idx="42">
                  <c:v>3079</c:v>
                </c:pt>
                <c:pt idx="43">
                  <c:v>3075</c:v>
                </c:pt>
                <c:pt idx="44">
                  <c:v>3116</c:v>
                </c:pt>
                <c:pt idx="45">
                  <c:v>3151</c:v>
                </c:pt>
                <c:pt idx="46">
                  <c:v>3139</c:v>
                </c:pt>
                <c:pt idx="47">
                  <c:v>3119</c:v>
                </c:pt>
                <c:pt idx="48">
                  <c:v>3139</c:v>
                </c:pt>
                <c:pt idx="49">
                  <c:v>3232</c:v>
                </c:pt>
                <c:pt idx="50">
                  <c:v>3413</c:v>
                </c:pt>
                <c:pt idx="51">
                  <c:v>3675</c:v>
                </c:pt>
                <c:pt idx="52">
                  <c:v>3993</c:v>
                </c:pt>
                <c:pt idx="53">
                  <c:v>4231</c:v>
                </c:pt>
                <c:pt idx="54">
                  <c:v>4298</c:v>
                </c:pt>
                <c:pt idx="55">
                  <c:v>4340</c:v>
                </c:pt>
                <c:pt idx="56">
                  <c:v>4390</c:v>
                </c:pt>
                <c:pt idx="57">
                  <c:v>4442</c:v>
                </c:pt>
                <c:pt idx="58">
                  <c:v>4480</c:v>
                </c:pt>
                <c:pt idx="59">
                  <c:v>4476</c:v>
                </c:pt>
                <c:pt idx="60">
                  <c:v>4480</c:v>
                </c:pt>
                <c:pt idx="61">
                  <c:v>4531</c:v>
                </c:pt>
                <c:pt idx="62">
                  <c:v>4585</c:v>
                </c:pt>
                <c:pt idx="63">
                  <c:v>4649</c:v>
                </c:pt>
                <c:pt idx="64">
                  <c:v>4800</c:v>
                </c:pt>
                <c:pt idx="65">
                  <c:v>5176</c:v>
                </c:pt>
                <c:pt idx="66">
                  <c:v>5295</c:v>
                </c:pt>
                <c:pt idx="67">
                  <c:v>5327</c:v>
                </c:pt>
                <c:pt idx="68">
                  <c:v>5369</c:v>
                </c:pt>
                <c:pt idx="69">
                  <c:v>5560</c:v>
                </c:pt>
                <c:pt idx="70">
                  <c:v>5845</c:v>
                </c:pt>
                <c:pt idx="71">
                  <c:v>6083</c:v>
                </c:pt>
                <c:pt idx="72">
                  <c:v>6442</c:v>
                </c:pt>
                <c:pt idx="73">
                  <c:v>6920</c:v>
                </c:pt>
                <c:pt idx="74">
                  <c:v>7392</c:v>
                </c:pt>
                <c:pt idx="75">
                  <c:v>8024</c:v>
                </c:pt>
                <c:pt idx="76">
                  <c:v>8905</c:v>
                </c:pt>
                <c:pt idx="77">
                  <c:v>9389</c:v>
                </c:pt>
                <c:pt idx="78">
                  <c:v>9476</c:v>
                </c:pt>
                <c:pt idx="79">
                  <c:v>9432</c:v>
                </c:pt>
                <c:pt idx="80">
                  <c:v>9343</c:v>
                </c:pt>
                <c:pt idx="81">
                  <c:v>9580</c:v>
                </c:pt>
                <c:pt idx="82">
                  <c:v>9669</c:v>
                </c:pt>
                <c:pt idx="83">
                  <c:v>9594</c:v>
                </c:pt>
                <c:pt idx="84">
                  <c:v>9520</c:v>
                </c:pt>
                <c:pt idx="85">
                  <c:v>9714</c:v>
                </c:pt>
                <c:pt idx="86">
                  <c:v>10138</c:v>
                </c:pt>
                <c:pt idx="87">
                  <c:v>10699</c:v>
                </c:pt>
                <c:pt idx="88">
                  <c:v>11204</c:v>
                </c:pt>
                <c:pt idx="89">
                  <c:v>11805</c:v>
                </c:pt>
                <c:pt idx="90">
                  <c:v>12033</c:v>
                </c:pt>
                <c:pt idx="91">
                  <c:v>12018</c:v>
                </c:pt>
                <c:pt idx="92">
                  <c:v>12021</c:v>
                </c:pt>
                <c:pt idx="93">
                  <c:v>11852</c:v>
                </c:pt>
                <c:pt idx="94">
                  <c:v>11860</c:v>
                </c:pt>
                <c:pt idx="95">
                  <c:v>11762</c:v>
                </c:pt>
                <c:pt idx="96">
                  <c:v>11475</c:v>
                </c:pt>
                <c:pt idx="97">
                  <c:v>11446</c:v>
                </c:pt>
                <c:pt idx="98">
                  <c:v>11236</c:v>
                </c:pt>
                <c:pt idx="99">
                  <c:v>11052</c:v>
                </c:pt>
                <c:pt idx="100">
                  <c:v>10650</c:v>
                </c:pt>
                <c:pt idx="101">
                  <c:v>10797</c:v>
                </c:pt>
                <c:pt idx="102">
                  <c:v>10569</c:v>
                </c:pt>
                <c:pt idx="103">
                  <c:v>10349</c:v>
                </c:pt>
                <c:pt idx="104">
                  <c:v>10091</c:v>
                </c:pt>
                <c:pt idx="105">
                  <c:v>9843</c:v>
                </c:pt>
                <c:pt idx="106" formatCode="General">
                  <c:v>9563</c:v>
                </c:pt>
                <c:pt idx="107" formatCode="General">
                  <c:v>9321</c:v>
                </c:pt>
                <c:pt idx="108" formatCode="General">
                  <c:v>9026</c:v>
                </c:pt>
                <c:pt idx="109" formatCode="General">
                  <c:v>8935</c:v>
                </c:pt>
                <c:pt idx="110" formatCode="General">
                  <c:v>8869</c:v>
                </c:pt>
                <c:pt idx="111" formatCode="General">
                  <c:v>8795</c:v>
                </c:pt>
                <c:pt idx="112" formatCode="General">
                  <c:v>8874</c:v>
                </c:pt>
                <c:pt idx="113" formatCode="General">
                  <c:v>8813</c:v>
                </c:pt>
                <c:pt idx="114" formatCode="General">
                  <c:v>8653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DC0-4530-B822-7DEA79296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8311536"/>
        <c:axId val="381229752"/>
      </c:lineChart>
      <c:catAx>
        <c:axId val="378311536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sv-SE"/>
          </a:p>
        </c:txPr>
        <c:crossAx val="381229752"/>
        <c:crosses val="autoZero"/>
        <c:auto val="1"/>
        <c:lblAlgn val="ctr"/>
        <c:lblOffset val="100"/>
        <c:tickLblSkip val="12"/>
        <c:noMultiLvlLbl val="0"/>
      </c:catAx>
      <c:valAx>
        <c:axId val="381229752"/>
        <c:scaling>
          <c:orientation val="minMax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sv-SE"/>
          </a:p>
        </c:txPr>
        <c:crossAx val="37831153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584763829808633"/>
          <c:y val="3.4662045060658578E-2"/>
          <c:w val="0.71284329401353563"/>
          <c:h val="0.89586466336421988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Pt>
            <c:idx val="2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F3E2-4D49-BC9D-9B55E19C0668}"/>
              </c:ext>
            </c:extLst>
          </c:dPt>
          <c:cat>
            <c:strRef>
              <c:f>Sheet8!$A$2:$A$26</c:f>
              <c:strCache>
                <c:ptCount val="25"/>
                <c:pt idx="0">
                  <c:v>Turkiet</c:v>
                </c:pt>
                <c:pt idx="1">
                  <c:v>Spanien</c:v>
                </c:pt>
                <c:pt idx="2">
                  <c:v>Italien</c:v>
                </c:pt>
                <c:pt idx="3">
                  <c:v>Portugal</c:v>
                </c:pt>
                <c:pt idx="4">
                  <c:v>Danmark</c:v>
                </c:pt>
                <c:pt idx="5">
                  <c:v>Belgien</c:v>
                </c:pt>
                <c:pt idx="6">
                  <c:v>Ungern</c:v>
                </c:pt>
                <c:pt idx="7">
                  <c:v>Frankrike</c:v>
                </c:pt>
                <c:pt idx="8">
                  <c:v>Luxemburg</c:v>
                </c:pt>
                <c:pt idx="9">
                  <c:v>Irland</c:v>
                </c:pt>
                <c:pt idx="10">
                  <c:v>Storbritannien</c:v>
                </c:pt>
                <c:pt idx="11">
                  <c:v>Nederländerna</c:v>
                </c:pt>
                <c:pt idx="12">
                  <c:v>Slovakien</c:v>
                </c:pt>
                <c:pt idx="13">
                  <c:v>Tyskland</c:v>
                </c:pt>
                <c:pt idx="14">
                  <c:v>Österrike</c:v>
                </c:pt>
                <c:pt idx="15">
                  <c:v>Estland</c:v>
                </c:pt>
                <c:pt idx="16">
                  <c:v>Slovenien</c:v>
                </c:pt>
                <c:pt idx="17">
                  <c:v>Grekland</c:v>
                </c:pt>
                <c:pt idx="18">
                  <c:v>Island</c:v>
                </c:pt>
                <c:pt idx="19">
                  <c:v>Polen</c:v>
                </c:pt>
                <c:pt idx="20">
                  <c:v>Finland</c:v>
                </c:pt>
                <c:pt idx="21">
                  <c:v>Tjeckien</c:v>
                </c:pt>
                <c:pt idx="22">
                  <c:v>Sverige</c:v>
                </c:pt>
                <c:pt idx="23">
                  <c:v>Norge</c:v>
                </c:pt>
                <c:pt idx="24">
                  <c:v>Schweiz</c:v>
                </c:pt>
              </c:strCache>
            </c:strRef>
          </c:cat>
          <c:val>
            <c:numRef>
              <c:f>Sheet8!$B$2:$B$26</c:f>
              <c:numCache>
                <c:formatCode>General</c:formatCode>
                <c:ptCount val="25"/>
                <c:pt idx="0">
                  <c:v>15.3</c:v>
                </c:pt>
                <c:pt idx="1">
                  <c:v>12.8</c:v>
                </c:pt>
                <c:pt idx="2">
                  <c:v>11.2</c:v>
                </c:pt>
                <c:pt idx="3">
                  <c:v>11.1</c:v>
                </c:pt>
                <c:pt idx="4">
                  <c:v>10.9</c:v>
                </c:pt>
                <c:pt idx="5">
                  <c:v>10.5</c:v>
                </c:pt>
                <c:pt idx="6">
                  <c:v>10.5</c:v>
                </c:pt>
                <c:pt idx="7">
                  <c:v>10.199999999999999</c:v>
                </c:pt>
                <c:pt idx="8">
                  <c:v>9.1</c:v>
                </c:pt>
                <c:pt idx="9">
                  <c:v>8.8000000000000007</c:v>
                </c:pt>
                <c:pt idx="10">
                  <c:v>8.8000000000000007</c:v>
                </c:pt>
                <c:pt idx="11">
                  <c:v>8.8000000000000007</c:v>
                </c:pt>
                <c:pt idx="12">
                  <c:v>8.6</c:v>
                </c:pt>
                <c:pt idx="13">
                  <c:v>8.1</c:v>
                </c:pt>
                <c:pt idx="14">
                  <c:v>8</c:v>
                </c:pt>
                <c:pt idx="15">
                  <c:v>7.9</c:v>
                </c:pt>
                <c:pt idx="16">
                  <c:v>7.6</c:v>
                </c:pt>
                <c:pt idx="17">
                  <c:v>7.1</c:v>
                </c:pt>
                <c:pt idx="18">
                  <c:v>6.9</c:v>
                </c:pt>
                <c:pt idx="19">
                  <c:v>6.7</c:v>
                </c:pt>
                <c:pt idx="20">
                  <c:v>6.2</c:v>
                </c:pt>
                <c:pt idx="21">
                  <c:v>5.6</c:v>
                </c:pt>
                <c:pt idx="22">
                  <c:v>4.8</c:v>
                </c:pt>
                <c:pt idx="23">
                  <c:v>3.9</c:v>
                </c:pt>
                <c:pt idx="24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E2-4D49-BC9D-9B55E19C06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1227400"/>
        <c:axId val="381227792"/>
      </c:barChart>
      <c:catAx>
        <c:axId val="3812274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sv-SE"/>
          </a:p>
        </c:txPr>
        <c:crossAx val="381227792"/>
        <c:crosses val="autoZero"/>
        <c:auto val="1"/>
        <c:lblAlgn val="ctr"/>
        <c:lblOffset val="100"/>
        <c:noMultiLvlLbl val="0"/>
      </c:catAx>
      <c:valAx>
        <c:axId val="38122779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81227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7504-7E20-4D73-831B-E6C97C487BA1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29597-39E3-4DE7-B2AF-723685C9FB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320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7504-7E20-4D73-831B-E6C97C487BA1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29597-39E3-4DE7-B2AF-723685C9FB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525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7504-7E20-4D73-831B-E6C97C487BA1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29597-39E3-4DE7-B2AF-723685C9FB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3288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7504-7E20-4D73-831B-E6C97C487BA1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29597-39E3-4DE7-B2AF-723685C9FB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6441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7504-7E20-4D73-831B-E6C97C487BA1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29597-39E3-4DE7-B2AF-723685C9FB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7154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7504-7E20-4D73-831B-E6C97C487BA1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29597-39E3-4DE7-B2AF-723685C9FB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8434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7504-7E20-4D73-831B-E6C97C487BA1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29597-39E3-4DE7-B2AF-723685C9FB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730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7504-7E20-4D73-831B-E6C97C487BA1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29597-39E3-4DE7-B2AF-723685C9FB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1599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7504-7E20-4D73-831B-E6C97C487BA1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29597-39E3-4DE7-B2AF-723685C9FB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5916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7504-7E20-4D73-831B-E6C97C487BA1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29597-39E3-4DE7-B2AF-723685C9FB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3955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7504-7E20-4D73-831B-E6C97C487BA1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29597-39E3-4DE7-B2AF-723685C9FB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3262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67504-7E20-4D73-831B-E6C97C487BA1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29597-39E3-4DE7-B2AF-723685C9FB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846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2060"/>
                </a:solidFill>
              </a:rPr>
              <a:t>Migration, sysselsättning och löner – hur ska vi ta itu med arbetsmarknadens tudelning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Lars Calmfors</a:t>
            </a:r>
          </a:p>
          <a:p>
            <a:r>
              <a:rPr lang="sv-SE" dirty="0"/>
              <a:t>Swedish </a:t>
            </a:r>
            <a:r>
              <a:rPr lang="sv-SE" dirty="0" err="1"/>
              <a:t>Economic</a:t>
            </a:r>
            <a:r>
              <a:rPr lang="sv-SE" dirty="0"/>
              <a:t> Forum </a:t>
            </a:r>
            <a:r>
              <a:rPr lang="sv-SE" dirty="0" err="1"/>
              <a:t>Report</a:t>
            </a:r>
            <a:endParaRPr lang="sv-SE" dirty="0"/>
          </a:p>
          <a:p>
            <a:r>
              <a:rPr lang="sv-SE" dirty="0"/>
              <a:t>22/11-2016</a:t>
            </a:r>
          </a:p>
        </p:txBody>
      </p:sp>
    </p:spTree>
    <p:extLst>
      <p:ext uri="{BB962C8B-B14F-4D97-AF65-F5344CB8AC3E}">
        <p14:creationId xmlns:p14="http://schemas.microsoft.com/office/powerpoint/2010/main" val="3748586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Andel anställda i yrken med inga eller låga utbildningskrav, 2015</a:t>
            </a:r>
          </a:p>
        </p:txBody>
      </p:sp>
      <p:graphicFrame>
        <p:nvGraphicFramePr>
          <p:cNvPr id="4" name="Chart 18" descr="Källa:" title="Figur 5 Andelen enkla jobb i olika länder"/>
          <p:cNvGraphicFramePr/>
          <p:nvPr>
            <p:extLst>
              <p:ext uri="{D42A27DB-BD31-4B8C-83A1-F6EECF244321}">
                <p14:modId xmlns:p14="http://schemas.microsoft.com/office/powerpoint/2010/main" val="1831659751"/>
              </p:ext>
            </p:extLst>
          </p:nvPr>
        </p:nvGraphicFramePr>
        <p:xfrm>
          <a:off x="3356517" y="1550020"/>
          <a:ext cx="4889810" cy="5252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3114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Lönespridningen i olika OECD-länder, 2014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574196"/>
              </p:ext>
            </p:extLst>
          </p:nvPr>
        </p:nvGraphicFramePr>
        <p:xfrm>
          <a:off x="1204331" y="1750747"/>
          <a:ext cx="9015761" cy="5218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6455">
                  <a:extLst>
                    <a:ext uri="{9D8B030D-6E8A-4147-A177-3AD203B41FA5}">
                      <a16:colId xmlns:a16="http://schemas.microsoft.com/office/drawing/2014/main" val="533662452"/>
                    </a:ext>
                  </a:extLst>
                </a:gridCol>
                <a:gridCol w="3004653">
                  <a:extLst>
                    <a:ext uri="{9D8B030D-6E8A-4147-A177-3AD203B41FA5}">
                      <a16:colId xmlns:a16="http://schemas.microsoft.com/office/drawing/2014/main" val="1987338355"/>
                    </a:ext>
                  </a:extLst>
                </a:gridCol>
                <a:gridCol w="3004653">
                  <a:extLst>
                    <a:ext uri="{9D8B030D-6E8A-4147-A177-3AD203B41FA5}">
                      <a16:colId xmlns:a16="http://schemas.microsoft.com/office/drawing/2014/main" val="2422350504"/>
                    </a:ext>
                  </a:extLst>
                </a:gridCol>
              </a:tblGrid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 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Decil 5/Decil 1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Decil 9/Decil 1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9577400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Sverige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1,36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2,28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00944967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Belgien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1,39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2,46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41551674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Danmark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1,45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2,56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07022215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Finland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1,46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2,57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89079600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Frankrike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1,49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2,98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23033237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Italien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1,50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2,17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62849718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Norge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1,62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2,42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3113125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Nederländerna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1,66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2,94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8363791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OECD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1,70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3,46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1738593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Österrike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1,72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3,33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56557034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Storbritannien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1,80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3,56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42297141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Tyskland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1,87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3,41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21963102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Polen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1,92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4,03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9178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Estland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2,08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4,40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2030656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USA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2,09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5,01</a:t>
                      </a:r>
                      <a:endParaRPr lang="sv-SE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4557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70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Sysselsättningseffekter av högre minimilöner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Varierande resultat i utländska studier</a:t>
            </a:r>
          </a:p>
          <a:p>
            <a:pPr marL="0" indent="0">
              <a:buNone/>
            </a:pPr>
            <a:r>
              <a:rPr lang="sv-SE" dirty="0"/>
              <a:t>    - en majoritet finner negativa sysselsättningseffekter</a:t>
            </a:r>
          </a:p>
          <a:p>
            <a:r>
              <a:rPr lang="sv-SE" dirty="0"/>
              <a:t>Oftare negativa effekter om minimilönerna är höga</a:t>
            </a:r>
          </a:p>
          <a:p>
            <a:r>
              <a:rPr lang="sv-SE" dirty="0"/>
              <a:t>Negativa effekter för de minst kvalificerade</a:t>
            </a:r>
          </a:p>
          <a:p>
            <a:r>
              <a:rPr lang="sv-SE" dirty="0"/>
              <a:t>Mer stöd för negativa effekter i svenska studier</a:t>
            </a:r>
          </a:p>
          <a:p>
            <a:r>
              <a:rPr lang="sv-SE" dirty="0"/>
              <a:t>Studierna underskattar förmodligen de negativa effekterna</a:t>
            </a:r>
          </a:p>
          <a:p>
            <a:pPr marL="0" indent="0">
              <a:buNone/>
            </a:pPr>
            <a:r>
              <a:rPr lang="sv-SE" dirty="0"/>
              <a:t>   - kort tidshorisont</a:t>
            </a:r>
          </a:p>
          <a:p>
            <a:pPr>
              <a:tabLst>
                <a:tab pos="1976438" algn="l"/>
              </a:tabLst>
            </a:pPr>
            <a:r>
              <a:rPr lang="sv-SE" dirty="0"/>
              <a:t>Sänkta minimilöner kan öppna nya marknader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2635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Olika metoder att sänka minimilönerna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Avtala om allmän sänkning av gällande minimilöner</a:t>
            </a:r>
          </a:p>
          <a:p>
            <a:r>
              <a:rPr lang="sv-SE" dirty="0"/>
              <a:t>Avtala om nya lågkvalificerade (”enkla”) jobb med rejält lägre minimilöner</a:t>
            </a:r>
          </a:p>
          <a:p>
            <a:r>
              <a:rPr lang="sv-SE" dirty="0"/>
              <a:t>Avtala om rejält sänkta ingångslöner för tidsbegränsade ingångsjobb</a:t>
            </a:r>
          </a:p>
          <a:p>
            <a:pPr marL="0" indent="0">
              <a:buNone/>
            </a:pPr>
            <a:r>
              <a:rPr lang="sv-SE" dirty="0"/>
              <a:t>   - eventuellt i kombination med jobbskatteavdrag/sänkta socialavgifter </a:t>
            </a:r>
          </a:p>
        </p:txBody>
      </p:sp>
    </p:spTree>
    <p:extLst>
      <p:ext uri="{BB962C8B-B14F-4D97-AF65-F5344CB8AC3E}">
        <p14:creationId xmlns:p14="http://schemas.microsoft.com/office/powerpoint/2010/main" val="11348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Lägre minimilöner för nya ”enkla” jobb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Hög träffsäkerhet</a:t>
            </a:r>
          </a:p>
          <a:p>
            <a:r>
              <a:rPr lang="sv-SE" dirty="0"/>
              <a:t>Enligt enkäter krävs stora lönesänkningar för att göra marginella grupper anställningsbara</a:t>
            </a:r>
          </a:p>
          <a:p>
            <a:r>
              <a:rPr lang="sv-SE" dirty="0"/>
              <a:t>Vad händer med lönerna </a:t>
            </a:r>
            <a:r>
              <a:rPr lang="sv-SE" dirty="0" err="1"/>
              <a:t>lönerna</a:t>
            </a:r>
            <a:r>
              <a:rPr lang="sv-SE" dirty="0"/>
              <a:t> för redan anställda ?</a:t>
            </a:r>
          </a:p>
          <a:p>
            <a:pPr marL="0" indent="0">
              <a:buNone/>
            </a:pPr>
            <a:r>
              <a:rPr lang="sv-SE" dirty="0"/>
              <a:t>   - inte säkert att de nya jobben är substitut</a:t>
            </a:r>
          </a:p>
          <a:p>
            <a:pPr marL="0" indent="0">
              <a:buNone/>
            </a:pPr>
            <a:r>
              <a:rPr lang="sv-SE" dirty="0"/>
              <a:t>   - enligt en del forskning </a:t>
            </a:r>
            <a:r>
              <a:rPr lang="sv-SE"/>
              <a:t>sjunker lönerna i </a:t>
            </a:r>
            <a:r>
              <a:rPr lang="sv-SE" dirty="0"/>
              <a:t>de jobb som lågutbildade</a:t>
            </a:r>
          </a:p>
          <a:p>
            <a:pPr marL="0" indent="0">
              <a:buNone/>
            </a:pPr>
            <a:r>
              <a:rPr lang="sv-SE" dirty="0"/>
              <a:t>     immigranter tar</a:t>
            </a:r>
          </a:p>
          <a:p>
            <a:pPr marL="0" indent="0">
              <a:buNone/>
            </a:pPr>
            <a:r>
              <a:rPr lang="sv-SE" dirty="0"/>
              <a:t>   - men lönerna för lågutbildade inrikes födda stiger när de flyttar över</a:t>
            </a:r>
          </a:p>
          <a:p>
            <a:pPr marL="0" indent="0">
              <a:buNone/>
            </a:pPr>
            <a:r>
              <a:rPr lang="sv-SE" dirty="0"/>
              <a:t>     till mer kvalificerade jobb</a:t>
            </a:r>
          </a:p>
        </p:txBody>
      </p:sp>
    </p:spTree>
    <p:extLst>
      <p:ext uri="{BB962C8B-B14F-4D97-AF65-F5344CB8AC3E}">
        <p14:creationId xmlns:p14="http://schemas.microsoft.com/office/powerpoint/2010/main" val="1107536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Den traditionella svenska modellen fungerar inte under dagens omständigheter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Lönesammanpressning skulle slå ut lågkvalificerade jobb och arbetskraften uppgraderas genom utbildning</a:t>
            </a:r>
          </a:p>
          <a:p>
            <a:r>
              <a:rPr lang="sv-SE" dirty="0"/>
              <a:t>Det fungerade på en mer homogen arbetsmarknad med begränsade skillnader i färdigheter</a:t>
            </a:r>
          </a:p>
          <a:p>
            <a:r>
              <a:rPr lang="sv-SE" dirty="0"/>
              <a:t>Men med större skillnader i färdigheter på en mer heterogen arbetsmarknad överbelastas utbildnings- och arbetsmarknadspolitiken</a:t>
            </a:r>
          </a:p>
          <a:p>
            <a:r>
              <a:rPr lang="sv-SE" dirty="0"/>
              <a:t>Därför krävs större lönespridning om vi menar allvar med målet hög och jämnt </a:t>
            </a:r>
            <a:r>
              <a:rPr lang="sv-SE"/>
              <a:t>fördelad sysselsättning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4422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3463" y="383914"/>
            <a:ext cx="11266118" cy="1325563"/>
          </a:xfrm>
        </p:spPr>
        <p:txBody>
          <a:bodyPr>
            <a:noAutofit/>
          </a:bodyPr>
          <a:lstStyle/>
          <a:p>
            <a:r>
              <a:rPr lang="sv-SE" sz="4000" dirty="0">
                <a:solidFill>
                  <a:srgbClr val="002060"/>
                </a:solidFill>
              </a:rPr>
              <a:t>Arbetslöshet (25-74 år) fördelad på utbildningsnivå för inrikes och utomeuropeiskt födda</a:t>
            </a:r>
          </a:p>
        </p:txBody>
      </p:sp>
      <p:pic>
        <p:nvPicPr>
          <p:cNvPr id="4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445" y="1959801"/>
            <a:ext cx="5630154" cy="4409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86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Tre metoder att hantera sysselsättnings-problemen för utrikes födda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Utbildning</a:t>
            </a:r>
          </a:p>
          <a:p>
            <a:r>
              <a:rPr lang="sv-SE" dirty="0"/>
              <a:t>Anställningsstöd</a:t>
            </a:r>
          </a:p>
          <a:p>
            <a:r>
              <a:rPr lang="sv-SE" dirty="0"/>
              <a:t>Lägre minimilöner och större lönespridning</a:t>
            </a:r>
          </a:p>
        </p:txBody>
      </p:sp>
    </p:spTree>
    <p:extLst>
      <p:ext uri="{BB962C8B-B14F-4D97-AF65-F5344CB8AC3E}">
        <p14:creationId xmlns:p14="http://schemas.microsoft.com/office/powerpoint/2010/main" val="617092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Avkastning av mer läskunnighet i form av högre sannolikhet för sysselsättning, 2012</a:t>
            </a:r>
          </a:p>
        </p:txBody>
      </p:sp>
      <p:grpSp>
        <p:nvGrpSpPr>
          <p:cNvPr id="4" name="Group 1"/>
          <p:cNvGrpSpPr/>
          <p:nvPr/>
        </p:nvGrpSpPr>
        <p:grpSpPr>
          <a:xfrm>
            <a:off x="1064712" y="1759907"/>
            <a:ext cx="9475940" cy="4916466"/>
            <a:chOff x="0" y="0"/>
            <a:chExt cx="7781925" cy="3355366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4791"/>
              <a:ext cx="7781925" cy="2428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" name="Group 4"/>
            <p:cNvGrpSpPr/>
            <p:nvPr/>
          </p:nvGrpSpPr>
          <p:grpSpPr>
            <a:xfrm>
              <a:off x="1226666" y="0"/>
              <a:ext cx="2275223" cy="430887"/>
              <a:chOff x="1226666" y="0"/>
              <a:chExt cx="2275223" cy="430887"/>
            </a:xfrm>
          </p:grpSpPr>
          <p:sp>
            <p:nvSpPr>
              <p:cNvPr id="16" name="TextBox 4"/>
              <p:cNvSpPr txBox="1"/>
              <p:nvPr/>
            </p:nvSpPr>
            <p:spPr>
              <a:xfrm>
                <a:off x="1629681" y="0"/>
                <a:ext cx="1872208" cy="430887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sv-SE" sz="900" kern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Personer med inhemsk bakgrund</a:t>
                </a:r>
                <a:endParaRPr lang="sv-SE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" name="Rectangle 15"/>
              <p:cNvSpPr/>
              <p:nvPr/>
            </p:nvSpPr>
            <p:spPr>
              <a:xfrm>
                <a:off x="1226666" y="68710"/>
                <a:ext cx="288032" cy="25115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sv-SE"/>
              </a:p>
            </p:txBody>
          </p:sp>
        </p:grpSp>
        <p:grpSp>
          <p:nvGrpSpPr>
            <p:cNvPr id="7" name="Group 5"/>
            <p:cNvGrpSpPr/>
            <p:nvPr/>
          </p:nvGrpSpPr>
          <p:grpSpPr>
            <a:xfrm>
              <a:off x="4618421" y="22836"/>
              <a:ext cx="2284252" cy="430887"/>
              <a:chOff x="4618421" y="22836"/>
              <a:chExt cx="2284252" cy="430887"/>
            </a:xfrm>
          </p:grpSpPr>
          <p:sp>
            <p:nvSpPr>
              <p:cNvPr id="14" name="Rectangle 12"/>
              <p:cNvSpPr/>
              <p:nvPr/>
            </p:nvSpPr>
            <p:spPr>
              <a:xfrm>
                <a:off x="4618421" y="108940"/>
                <a:ext cx="288032" cy="25115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5" name="TextBox 8"/>
              <p:cNvSpPr txBox="1"/>
              <p:nvPr/>
            </p:nvSpPr>
            <p:spPr>
              <a:xfrm>
                <a:off x="5030465" y="22836"/>
                <a:ext cx="1872208" cy="430887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sv-SE" sz="900" kern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Personer med invandrarbakgrund</a:t>
                </a:r>
                <a:endParaRPr lang="sv-SE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8" name="TextBox 11"/>
            <p:cNvSpPr txBox="1"/>
            <p:nvPr/>
          </p:nvSpPr>
          <p:spPr>
            <a:xfrm>
              <a:off x="578558" y="3013664"/>
              <a:ext cx="1342348" cy="34170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sv-SE" sz="900" b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Nederländerna</a:t>
              </a:r>
              <a:endParaRPr lang="sv-S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TextBox 12"/>
            <p:cNvSpPr txBox="1"/>
            <p:nvPr/>
          </p:nvSpPr>
          <p:spPr>
            <a:xfrm>
              <a:off x="1730722" y="3024336"/>
              <a:ext cx="1152128" cy="27699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v-SE" sz="900" b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Kanada</a:t>
              </a:r>
              <a:endParaRPr lang="sv-S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TextBox 13"/>
            <p:cNvSpPr txBox="1"/>
            <p:nvPr/>
          </p:nvSpPr>
          <p:spPr>
            <a:xfrm>
              <a:off x="2882850" y="3024336"/>
              <a:ext cx="1152128" cy="27699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v-SE" sz="900" b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Danmark</a:t>
              </a:r>
              <a:endParaRPr lang="sv-S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TextBox 14"/>
            <p:cNvSpPr txBox="1"/>
            <p:nvPr/>
          </p:nvSpPr>
          <p:spPr>
            <a:xfrm>
              <a:off x="4106986" y="3024336"/>
              <a:ext cx="1152128" cy="27699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v-SE" sz="900" b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Norge</a:t>
              </a:r>
              <a:endParaRPr lang="sv-S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TextBox 15"/>
            <p:cNvSpPr txBox="1"/>
            <p:nvPr/>
          </p:nvSpPr>
          <p:spPr>
            <a:xfrm>
              <a:off x="5331122" y="3024336"/>
              <a:ext cx="1152128" cy="27699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v-SE" sz="900" b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Sverige</a:t>
              </a:r>
              <a:endParaRPr lang="sv-S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TextBox 16"/>
            <p:cNvSpPr txBox="1"/>
            <p:nvPr/>
          </p:nvSpPr>
          <p:spPr>
            <a:xfrm>
              <a:off x="6482862" y="3024277"/>
              <a:ext cx="1298830" cy="27699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v-SE" sz="900" b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Storbritannien</a:t>
              </a:r>
              <a:endParaRPr lang="sv-S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9628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Utbildning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Hög avkastning av mer färdigheter i form av högre sysselsättnings-sannolikhet är ett argument för </a:t>
            </a:r>
            <a:r>
              <a:rPr lang="sv-SE" dirty="0" err="1"/>
              <a:t>utbildningsatsningar</a:t>
            </a:r>
            <a:endParaRPr lang="sv-SE" dirty="0"/>
          </a:p>
          <a:p>
            <a:r>
              <a:rPr lang="sv-SE" dirty="0"/>
              <a:t>SFI-utbildningen har tidigare varit effektiv</a:t>
            </a:r>
          </a:p>
          <a:p>
            <a:r>
              <a:rPr lang="sv-SE" dirty="0"/>
              <a:t>Men varning för överoptimism</a:t>
            </a:r>
          </a:p>
          <a:p>
            <a:pPr marL="0" indent="0">
              <a:buNone/>
            </a:pPr>
            <a:r>
              <a:rPr lang="sv-SE" dirty="0"/>
              <a:t>   - Den negativa PISA-trenden har hittills inte kunnat vändas</a:t>
            </a:r>
          </a:p>
          <a:p>
            <a:pPr marL="0" indent="0">
              <a:buNone/>
            </a:pPr>
            <a:r>
              <a:rPr lang="sv-SE" dirty="0"/>
              <a:t>   - Stor och växande lärarbrist</a:t>
            </a:r>
          </a:p>
          <a:p>
            <a:pPr marL="0" indent="0">
              <a:buNone/>
            </a:pPr>
            <a:r>
              <a:rPr lang="sv-SE" dirty="0"/>
              <a:t>   - Många fullföljer inte SFI</a:t>
            </a:r>
          </a:p>
          <a:p>
            <a:pPr marL="0" indent="0">
              <a:buNone/>
            </a:pPr>
            <a:r>
              <a:rPr lang="sv-SE" dirty="0"/>
              <a:t>   - Avtagande marginalavkastning (jfr arbetsmarknadsutbildningen på </a:t>
            </a:r>
          </a:p>
          <a:p>
            <a:pPr marL="0" indent="0">
              <a:buNone/>
            </a:pPr>
            <a:r>
              <a:rPr lang="sv-SE" dirty="0"/>
              <a:t>     1990 -talet?</a:t>
            </a:r>
          </a:p>
          <a:p>
            <a:pPr marL="0" indent="0">
              <a:buNone/>
            </a:pPr>
            <a:r>
              <a:rPr lang="sv-SE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4287306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Möjliga förbättringar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Svenskundervisning under asylprocessen</a:t>
            </a:r>
          </a:p>
          <a:p>
            <a:r>
              <a:rPr lang="sv-SE" dirty="0"/>
              <a:t>Bonus för uppnådda studieresultat i SFI</a:t>
            </a:r>
          </a:p>
          <a:p>
            <a:r>
              <a:rPr lang="sv-SE" dirty="0"/>
              <a:t>Längre kompletterande skolutbildning för nyanlända</a:t>
            </a:r>
          </a:p>
          <a:p>
            <a:r>
              <a:rPr lang="sv-SE" dirty="0"/>
              <a:t>Placera inte </a:t>
            </a:r>
            <a:r>
              <a:rPr lang="sv-SE" dirty="0" err="1"/>
              <a:t>flyktinginvandrade</a:t>
            </a:r>
            <a:r>
              <a:rPr lang="sv-SE" dirty="0"/>
              <a:t> barn i gymnasieförberedande introduktionsprogram tillsammans med icke studiemotiverade inrikes födda elever</a:t>
            </a:r>
          </a:p>
        </p:txBody>
      </p:sp>
    </p:spTree>
    <p:extLst>
      <p:ext uri="{BB962C8B-B14F-4D97-AF65-F5344CB8AC3E}">
        <p14:creationId xmlns:p14="http://schemas.microsoft.com/office/powerpoint/2010/main" val="360463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Kvarstående personer i olika subventionerade anställningar vid månadens slut  </a:t>
            </a:r>
          </a:p>
        </p:txBody>
      </p:sp>
      <p:graphicFrame>
        <p:nvGraphicFramePr>
          <p:cNvPr id="4" name="Chart 17"/>
          <p:cNvGraphicFramePr/>
          <p:nvPr>
            <p:extLst>
              <p:ext uri="{D42A27DB-BD31-4B8C-83A1-F6EECF244321}">
                <p14:modId xmlns:p14="http://schemas.microsoft.com/office/powerpoint/2010/main" val="553389773"/>
              </p:ext>
            </p:extLst>
          </p:nvPr>
        </p:nvGraphicFramePr>
        <p:xfrm>
          <a:off x="2051824" y="1857958"/>
          <a:ext cx="7092176" cy="4788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0083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Anställningsstöd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Begränsad ”</a:t>
            </a:r>
            <a:r>
              <a:rPr lang="sv-SE" dirty="0" err="1"/>
              <a:t>take-up</a:t>
            </a:r>
            <a:r>
              <a:rPr lang="sv-SE" dirty="0"/>
              <a:t>”</a:t>
            </a:r>
          </a:p>
          <a:p>
            <a:pPr marL="0" indent="0">
              <a:buNone/>
            </a:pPr>
            <a:r>
              <a:rPr lang="sv-SE" dirty="0"/>
              <a:t>   - framför allt för stöd med utbildningsinnehåll</a:t>
            </a:r>
          </a:p>
          <a:p>
            <a:r>
              <a:rPr lang="sv-SE" dirty="0"/>
              <a:t>Stöden kan vara stigmatiserande</a:t>
            </a:r>
          </a:p>
          <a:p>
            <a:r>
              <a:rPr lang="sv-SE" dirty="0"/>
              <a:t>Byråkrati</a:t>
            </a:r>
          </a:p>
          <a:p>
            <a:r>
              <a:rPr lang="sv-SE" dirty="0"/>
              <a:t>Mängden stödformer och förändringar i dem</a:t>
            </a:r>
          </a:p>
        </p:txBody>
      </p:sp>
    </p:spTree>
    <p:extLst>
      <p:ext uri="{BB962C8B-B14F-4D97-AF65-F5344CB8AC3E}">
        <p14:creationId xmlns:p14="http://schemas.microsoft.com/office/powerpoint/2010/main" val="2355487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Möjliga förbättringar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Bättre information</a:t>
            </a:r>
          </a:p>
          <a:p>
            <a:pPr marL="0" indent="0">
              <a:buNone/>
            </a:pPr>
            <a:r>
              <a:rPr lang="sv-SE" dirty="0"/>
              <a:t>   - cirka 20 procent av företagen känner inte till stödanställningarna</a:t>
            </a:r>
          </a:p>
          <a:p>
            <a:r>
              <a:rPr lang="sv-SE" dirty="0"/>
              <a:t>Provperiod före definitiv anställning med stöd</a:t>
            </a:r>
          </a:p>
          <a:p>
            <a:r>
              <a:rPr lang="sv-SE" dirty="0"/>
              <a:t>Avlastning av arbetsgivaransvar</a:t>
            </a:r>
          </a:p>
          <a:p>
            <a:pPr marL="0" indent="0">
              <a:buNone/>
            </a:pPr>
            <a:r>
              <a:rPr lang="sv-SE" dirty="0"/>
              <a:t>   - Arbetsförmedlingen</a:t>
            </a:r>
          </a:p>
          <a:p>
            <a:pPr marL="0" indent="0">
              <a:buNone/>
            </a:pPr>
            <a:r>
              <a:rPr lang="sv-SE" dirty="0"/>
              <a:t>   - bemanningsföretag</a:t>
            </a:r>
          </a:p>
          <a:p>
            <a:r>
              <a:rPr lang="sv-SE" dirty="0"/>
              <a:t>Men erfarenheterna talar för begränsade effekter</a:t>
            </a:r>
          </a:p>
          <a:p>
            <a:r>
              <a:rPr lang="sv-SE" dirty="0"/>
              <a:t>Budgetkostnader och undanträngningseffekter utgör restriktioner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6149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1188</TotalTime>
  <Words>543</Words>
  <Application>Microsoft Office PowerPoint</Application>
  <PresentationFormat>Bredbild</PresentationFormat>
  <Paragraphs>127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Office-tema</vt:lpstr>
      <vt:lpstr>Migration, sysselsättning och löner – hur ska vi ta itu med arbetsmarknadens tudelning</vt:lpstr>
      <vt:lpstr>Arbetslöshet (25-74 år) fördelad på utbildningsnivå för inrikes och utomeuropeiskt födda</vt:lpstr>
      <vt:lpstr>Tre metoder att hantera sysselsättnings-problemen för utrikes födda</vt:lpstr>
      <vt:lpstr>Avkastning av mer läskunnighet i form av högre sannolikhet för sysselsättning, 2012</vt:lpstr>
      <vt:lpstr>Utbildning</vt:lpstr>
      <vt:lpstr>Möjliga förbättringar</vt:lpstr>
      <vt:lpstr>Kvarstående personer i olika subventionerade anställningar vid månadens slut  </vt:lpstr>
      <vt:lpstr>Anställningsstöd</vt:lpstr>
      <vt:lpstr>Möjliga förbättringar</vt:lpstr>
      <vt:lpstr>Andel anställda i yrken med inga eller låga utbildningskrav, 2015</vt:lpstr>
      <vt:lpstr>Lönespridningen i olika OECD-länder, 2014</vt:lpstr>
      <vt:lpstr>Sysselsättningseffekter av högre minimilöner</vt:lpstr>
      <vt:lpstr>Olika metoder att sänka minimilönerna</vt:lpstr>
      <vt:lpstr>Lägre minimilöner för nya ”enkla” jobb</vt:lpstr>
      <vt:lpstr>Den traditionella svenska modellen fungerar inte under dagens omständigheter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Migration, sysselsättning och löner – hur ska vi ta itu med arbetsmarknadens tudelning</dc:title>
  <dc:creator>Lars Calmfors</dc:creator>
  <cp:lastModifiedBy>Lars Calmfors</cp:lastModifiedBy>
  <cp:revision>17</cp:revision>
  <cp:lastPrinted>2016-11-23T07:30:59Z</cp:lastPrinted>
  <dcterms:created xsi:type="dcterms:W3CDTF">2016-11-22T09:02:41Z</dcterms:created>
  <dcterms:modified xsi:type="dcterms:W3CDTF">2016-11-23T08:27:52Z</dcterms:modified>
</cp:coreProperties>
</file>