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31"/>
  </p:notesMasterIdLst>
  <p:handoutMasterIdLst>
    <p:handoutMasterId r:id="rId32"/>
  </p:handoutMasterIdLst>
  <p:sldIdLst>
    <p:sldId id="263" r:id="rId5"/>
    <p:sldId id="258" r:id="rId6"/>
    <p:sldId id="291" r:id="rId7"/>
    <p:sldId id="265" r:id="rId8"/>
    <p:sldId id="281" r:id="rId9"/>
    <p:sldId id="284" r:id="rId10"/>
    <p:sldId id="283" r:id="rId11"/>
    <p:sldId id="287" r:id="rId12"/>
    <p:sldId id="275" r:id="rId13"/>
    <p:sldId id="288" r:id="rId14"/>
    <p:sldId id="292" r:id="rId15"/>
    <p:sldId id="273" r:id="rId16"/>
    <p:sldId id="285" r:id="rId17"/>
    <p:sldId id="289" r:id="rId18"/>
    <p:sldId id="298" r:id="rId19"/>
    <p:sldId id="276" r:id="rId20"/>
    <p:sldId id="277" r:id="rId21"/>
    <p:sldId id="278" r:id="rId22"/>
    <p:sldId id="280" r:id="rId23"/>
    <p:sldId id="279" r:id="rId24"/>
    <p:sldId id="297" r:id="rId25"/>
    <p:sldId id="293" r:id="rId26"/>
    <p:sldId id="294" r:id="rId27"/>
    <p:sldId id="295" r:id="rId28"/>
    <p:sldId id="282" r:id="rId29"/>
    <p:sldId id="296" r:id="rId30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33"/>
    <a:srgbClr val="6051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374" autoAdjust="0"/>
  </p:normalViewPr>
  <p:slideViewPr>
    <p:cSldViewPr snapToGrid="0">
      <p:cViewPr>
        <p:scale>
          <a:sx n="93" d="100"/>
          <a:sy n="93" d="100"/>
        </p:scale>
        <p:origin x="-48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71963520"/>
        <c:axId val="171965056"/>
        <c:axId val="171909120"/>
      </c:bar3DChart>
      <c:catAx>
        <c:axId val="171963520"/>
        <c:scaling>
          <c:orientation val="minMax"/>
        </c:scaling>
        <c:delete val="0"/>
        <c:axPos val="b"/>
        <c:majorTickMark val="none"/>
        <c:minorTickMark val="none"/>
        <c:tickLblPos val="nextTo"/>
        <c:crossAx val="171965056"/>
        <c:crosses val="autoZero"/>
        <c:auto val="1"/>
        <c:lblAlgn val="ctr"/>
        <c:lblOffset val="100"/>
        <c:noMultiLvlLbl val="0"/>
      </c:catAx>
      <c:valAx>
        <c:axId val="171965056"/>
        <c:scaling>
          <c:orientation val="minMax"/>
        </c:scaling>
        <c:delete val="0"/>
        <c:axPos val="l"/>
        <c:majorGridlines/>
        <c:title>
          <c:overlay val="0"/>
        </c:title>
        <c:numFmt formatCode="General" sourceLinked="1"/>
        <c:majorTickMark val="none"/>
        <c:minorTickMark val="none"/>
        <c:tickLblPos val="nextTo"/>
        <c:crossAx val="171963520"/>
        <c:crosses val="autoZero"/>
        <c:crossBetween val="between"/>
      </c:valAx>
      <c:serAx>
        <c:axId val="171909120"/>
        <c:scaling>
          <c:orientation val="minMax"/>
        </c:scaling>
        <c:delete val="0"/>
        <c:axPos val="b"/>
        <c:majorTickMark val="none"/>
        <c:minorTickMark val="none"/>
        <c:tickLblPos val="nextTo"/>
        <c:crossAx val="171965056"/>
        <c:crosses val="autoZero"/>
      </c:ser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6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28585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6" y="9428585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28AC858-E3B7-4C69-AD1C-516707D8A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822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6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5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Klicka här för att ändra format på bakgrundstexten</a:t>
            </a:r>
          </a:p>
          <a:p>
            <a:pPr lvl="1"/>
            <a:r>
              <a:rPr lang="en-US" noProof="0" smtClean="0"/>
              <a:t>Nivå två</a:t>
            </a:r>
          </a:p>
          <a:p>
            <a:pPr lvl="2"/>
            <a:r>
              <a:rPr lang="en-US" noProof="0" smtClean="0"/>
              <a:t>Nivå tre</a:t>
            </a:r>
          </a:p>
          <a:p>
            <a:pPr lvl="3"/>
            <a:r>
              <a:rPr lang="en-US" noProof="0" smtClean="0"/>
              <a:t>Nivå fyra</a:t>
            </a:r>
          </a:p>
          <a:p>
            <a:pPr lvl="4"/>
            <a:r>
              <a:rPr lang="en-US" noProof="0" smtClean="0"/>
              <a:t>Nivå fem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28585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6" y="9428585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28E5307-B2DD-418A-97CF-9DA318C98B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362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399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399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399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399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399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399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399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399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399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39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399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3996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3996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3996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399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39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39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399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399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399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399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399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39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00"/>
          <a:stretch/>
        </p:blipFill>
        <p:spPr>
          <a:xfrm>
            <a:off x="0" y="542175"/>
            <a:ext cx="9144000" cy="5319782"/>
          </a:xfrm>
          <a:prstGeom prst="rect">
            <a:avLst/>
          </a:prstGeom>
        </p:spPr>
      </p:pic>
      <p:sp>
        <p:nvSpPr>
          <p:cNvPr id="3075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2203450" y="2371725"/>
            <a:ext cx="6400800" cy="603250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sv-SE" noProof="0" dirty="0" err="1" smtClean="0"/>
              <a:t>Heading</a:t>
            </a:r>
            <a:r>
              <a:rPr lang="sv-SE" noProof="0" dirty="0" smtClean="0"/>
              <a:t> </a:t>
            </a:r>
            <a:r>
              <a:rPr lang="sv-SE" noProof="0" dirty="0" err="1" smtClean="0"/>
              <a:t>here</a:t>
            </a:r>
            <a:r>
              <a:rPr lang="sv-SE" noProof="0" dirty="0" smtClean="0"/>
              <a:t> …</a:t>
            </a:r>
            <a:endParaRPr lang="sv-SE" noProof="0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2203450" y="3260725"/>
            <a:ext cx="6400800" cy="1752600"/>
          </a:xfrm>
        </p:spPr>
        <p:txBody>
          <a:bodyPr/>
          <a:lstStyle>
            <a:lvl1pPr marL="0" indent="0">
              <a:buFontTx/>
              <a:buNone/>
              <a:defRPr sz="2200" baseline="0">
                <a:solidFill>
                  <a:schemeClr val="bg1"/>
                </a:solidFill>
              </a:defRPr>
            </a:lvl1pPr>
          </a:lstStyle>
          <a:p>
            <a:r>
              <a:rPr lang="sv-SE" noProof="0" dirty="0" err="1" smtClean="0"/>
              <a:t>Subtitle</a:t>
            </a:r>
            <a:r>
              <a:rPr lang="sv-SE" noProof="0" dirty="0" smtClean="0"/>
              <a:t>, </a:t>
            </a:r>
            <a:r>
              <a:rPr lang="sv-SE" noProof="0" dirty="0" err="1" smtClean="0"/>
              <a:t>your</a:t>
            </a:r>
            <a:r>
              <a:rPr lang="sv-SE" noProof="0" dirty="0" smtClean="0"/>
              <a:t> </a:t>
            </a:r>
            <a:r>
              <a:rPr lang="sv-SE" noProof="0" dirty="0" err="1" smtClean="0"/>
              <a:t>name</a:t>
            </a:r>
            <a:r>
              <a:rPr lang="sv-SE" noProof="0" dirty="0" smtClean="0"/>
              <a:t>, date, and so on …</a:t>
            </a:r>
            <a:endParaRPr lang="sv-SE" noProof="0" dirty="0"/>
          </a:p>
        </p:txBody>
      </p:sp>
      <p:pic>
        <p:nvPicPr>
          <p:cNvPr id="2055" name="Picture 7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015" y="5633072"/>
            <a:ext cx="3554503" cy="1059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Rubrik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71600" y="274638"/>
            <a:ext cx="7715200" cy="1143000"/>
          </a:xfrm>
        </p:spPr>
        <p:txBody>
          <a:bodyPr/>
          <a:lstStyle/>
          <a:p>
            <a:r>
              <a:rPr lang="sv-SE" dirty="0" err="1" smtClean="0"/>
              <a:t>Heading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… </a:t>
            </a:r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  <a:endParaRPr lang="sv-SE" noProof="0" dirty="0"/>
          </a:p>
        </p:txBody>
      </p:sp>
      <p:sp>
        <p:nvSpPr>
          <p:cNvPr id="3" name="Platshållare för diagram 2"/>
          <p:cNvSpPr>
            <a:spLocks noGrp="1"/>
          </p:cNvSpPr>
          <p:nvPr>
            <p:ph type="chart" idx="1" hasCustomPrompt="1"/>
          </p:nvPr>
        </p:nvSpPr>
        <p:spPr>
          <a:xfrm>
            <a:off x="971600" y="1600200"/>
            <a:ext cx="7715200" cy="4421188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sv-SE" noProof="0" dirty="0" err="1" smtClean="0"/>
              <a:t>Click</a:t>
            </a:r>
            <a:r>
              <a:rPr lang="sv-SE" noProof="0" dirty="0" smtClean="0"/>
              <a:t> on the </a:t>
            </a:r>
            <a:r>
              <a:rPr lang="sv-SE" noProof="0" dirty="0" err="1" smtClean="0"/>
              <a:t>icon</a:t>
            </a:r>
            <a:r>
              <a:rPr lang="sv-SE" noProof="0" dirty="0" smtClean="0"/>
              <a:t> </a:t>
            </a:r>
            <a:r>
              <a:rPr lang="sv-SE" noProof="0" dirty="0" err="1" smtClean="0"/>
              <a:t>to</a:t>
            </a:r>
            <a:r>
              <a:rPr lang="sv-SE" noProof="0" dirty="0" smtClean="0"/>
              <a:t> </a:t>
            </a:r>
            <a:r>
              <a:rPr lang="sv-SE" noProof="0" dirty="0" err="1" smtClean="0"/>
              <a:t>add</a:t>
            </a:r>
            <a:r>
              <a:rPr lang="sv-SE" noProof="0" dirty="0" smtClean="0"/>
              <a:t> a </a:t>
            </a:r>
            <a:r>
              <a:rPr lang="sv-SE" noProof="0" dirty="0" err="1" smtClean="0"/>
              <a:t>graph</a:t>
            </a:r>
            <a:endParaRPr lang="sv-SE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71600" y="274638"/>
            <a:ext cx="7632848" cy="1143000"/>
          </a:xfrm>
        </p:spPr>
        <p:txBody>
          <a:bodyPr/>
          <a:lstStyle/>
          <a:p>
            <a:r>
              <a:rPr lang="sv-SE" dirty="0" err="1" smtClean="0"/>
              <a:t>Heading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… </a:t>
            </a:r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  <a:endParaRPr lang="sv-SE" noProof="0" dirty="0"/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971600" y="1557338"/>
            <a:ext cx="7632080" cy="4392612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sv-SE" noProof="0" dirty="0" smtClean="0"/>
              <a:t>Text, text, text … </a:t>
            </a:r>
            <a:r>
              <a:rPr lang="sv-SE" noProof="0" dirty="0" err="1" smtClean="0"/>
              <a:t>click</a:t>
            </a:r>
            <a:r>
              <a:rPr lang="sv-SE" noProof="0" dirty="0" smtClean="0"/>
              <a:t> </a:t>
            </a:r>
            <a:r>
              <a:rPr lang="sv-SE" noProof="0" dirty="0" err="1" smtClean="0"/>
              <a:t>to</a:t>
            </a:r>
            <a:r>
              <a:rPr lang="sv-SE" noProof="0" dirty="0" smtClean="0"/>
              <a:t> </a:t>
            </a:r>
            <a:r>
              <a:rPr lang="sv-SE" noProof="0" dirty="0" err="1" smtClean="0"/>
              <a:t>change</a:t>
            </a:r>
            <a:r>
              <a:rPr lang="sv-SE" noProof="0" dirty="0" smtClean="0"/>
              <a:t> format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71600" y="274638"/>
            <a:ext cx="7715200" cy="1143000"/>
          </a:xfrm>
        </p:spPr>
        <p:txBody>
          <a:bodyPr/>
          <a:lstStyle/>
          <a:p>
            <a:r>
              <a:rPr lang="sv-SE" dirty="0" err="1" smtClean="0"/>
              <a:t>Heading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… </a:t>
            </a:r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  <a:endParaRPr lang="sv-SE" noProof="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 noProof="0" dirty="0" smtClean="0"/>
              <a:t>Text, text, text … </a:t>
            </a:r>
            <a:r>
              <a:rPr lang="sv-SE" noProof="0" dirty="0" err="1" smtClean="0"/>
              <a:t>click</a:t>
            </a:r>
            <a:r>
              <a:rPr lang="sv-SE" noProof="0" dirty="0" smtClean="0"/>
              <a:t> </a:t>
            </a:r>
            <a:r>
              <a:rPr lang="sv-SE" noProof="0" dirty="0" err="1" smtClean="0"/>
              <a:t>to</a:t>
            </a:r>
            <a:r>
              <a:rPr lang="sv-SE" noProof="0" dirty="0" smtClean="0"/>
              <a:t> </a:t>
            </a:r>
            <a:r>
              <a:rPr lang="sv-SE" noProof="0" dirty="0" err="1" smtClean="0"/>
              <a:t>change</a:t>
            </a:r>
            <a:r>
              <a:rPr lang="sv-SE" noProof="0" dirty="0" smtClean="0"/>
              <a:t> format </a:t>
            </a:r>
          </a:p>
          <a:p>
            <a:pPr lvl="1"/>
            <a:r>
              <a:rPr lang="sv-SE" noProof="0" dirty="0" err="1" smtClean="0"/>
              <a:t>Level</a:t>
            </a:r>
            <a:r>
              <a:rPr lang="sv-SE" noProof="0" dirty="0" smtClean="0"/>
              <a:t> </a:t>
            </a:r>
            <a:r>
              <a:rPr lang="sv-SE" noProof="0" dirty="0" err="1" smtClean="0"/>
              <a:t>two</a:t>
            </a:r>
            <a:endParaRPr lang="sv-SE" noProof="0" dirty="0" smtClean="0"/>
          </a:p>
          <a:p>
            <a:pPr lvl="2"/>
            <a:r>
              <a:rPr lang="sv-SE" noProof="0" dirty="0" err="1" smtClean="0"/>
              <a:t>Level</a:t>
            </a:r>
            <a:r>
              <a:rPr lang="sv-SE" noProof="0" dirty="0" smtClean="0"/>
              <a:t> </a:t>
            </a:r>
            <a:r>
              <a:rPr lang="sv-SE" noProof="0" dirty="0" err="1" smtClean="0"/>
              <a:t>three</a:t>
            </a:r>
            <a:endParaRPr lang="sv-SE" noProof="0" dirty="0" smtClean="0"/>
          </a:p>
          <a:p>
            <a:pPr lvl="3"/>
            <a:r>
              <a:rPr lang="sv-SE" noProof="0" dirty="0" err="1" smtClean="0"/>
              <a:t>Level</a:t>
            </a:r>
            <a:r>
              <a:rPr lang="sv-SE" noProof="0" dirty="0" smtClean="0"/>
              <a:t> </a:t>
            </a:r>
            <a:r>
              <a:rPr lang="sv-SE" noProof="0" dirty="0" err="1" smtClean="0"/>
              <a:t>four</a:t>
            </a:r>
            <a:endParaRPr lang="sv-SE" noProof="0" dirty="0" smtClean="0"/>
          </a:p>
          <a:p>
            <a:pPr lvl="4"/>
            <a:r>
              <a:rPr lang="sv-SE" noProof="0" dirty="0" err="1" smtClean="0"/>
              <a:t>Level</a:t>
            </a:r>
            <a:r>
              <a:rPr lang="sv-SE" noProof="0" dirty="0" smtClean="0"/>
              <a:t> </a:t>
            </a:r>
            <a:r>
              <a:rPr lang="sv-SE" noProof="0" dirty="0" err="1" smtClean="0"/>
              <a:t>five</a:t>
            </a:r>
            <a:endParaRPr lang="sv-SE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691680" y="274638"/>
            <a:ext cx="6228184" cy="1143000"/>
          </a:xfrm>
        </p:spPr>
        <p:txBody>
          <a:bodyPr/>
          <a:lstStyle/>
          <a:p>
            <a:r>
              <a:rPr lang="sv-SE" dirty="0" err="1" smtClean="0"/>
              <a:t>Heading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… </a:t>
            </a:r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  <a:endParaRPr lang="sv-SE" noProof="0" dirty="0"/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1691680" y="1557338"/>
            <a:ext cx="6228184" cy="43926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noProof="0" dirty="0" smtClean="0"/>
              <a:t>Text, text, text … </a:t>
            </a:r>
            <a:r>
              <a:rPr lang="sv-SE" noProof="0" dirty="0" err="1" smtClean="0"/>
              <a:t>click</a:t>
            </a:r>
            <a:r>
              <a:rPr lang="sv-SE" noProof="0" dirty="0" smtClean="0"/>
              <a:t> </a:t>
            </a:r>
            <a:r>
              <a:rPr lang="sv-SE" noProof="0" dirty="0" err="1" smtClean="0"/>
              <a:t>to</a:t>
            </a:r>
            <a:r>
              <a:rPr lang="sv-SE" noProof="0" dirty="0" smtClean="0"/>
              <a:t> </a:t>
            </a:r>
            <a:r>
              <a:rPr lang="sv-SE" noProof="0" dirty="0" err="1" smtClean="0"/>
              <a:t>change</a:t>
            </a:r>
            <a:r>
              <a:rPr lang="sv-SE" noProof="0" dirty="0" smtClean="0"/>
              <a:t> format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691680" y="2276872"/>
            <a:ext cx="6192688" cy="1143000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 dirty="0" smtClean="0"/>
              <a:t>Skriv här… klicka för att ändra format</a:t>
            </a:r>
            <a:endParaRPr lang="sv-SE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smtClean="0"/>
              <a:t>Klicka här för att ändra format</a:t>
            </a:r>
            <a:endParaRPr lang="sv-SE" noProof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971599" y="1600200"/>
            <a:ext cx="3672409" cy="44211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  <a:endParaRPr lang="sv-SE" noProof="0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860032" y="1600200"/>
            <a:ext cx="3826768" cy="44211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  <a:endParaRPr lang="sv-SE" noProof="0" dirty="0"/>
          </a:p>
        </p:txBody>
      </p:sp>
      <p:graphicFrame>
        <p:nvGraphicFramePr>
          <p:cNvPr id="13" name="Diagram 12"/>
          <p:cNvGraphicFramePr/>
          <p:nvPr userDrawn="1">
            <p:extLst>
              <p:ext uri="{D42A27DB-BD31-4B8C-83A1-F6EECF244321}">
                <p14:modId xmlns:p14="http://schemas.microsoft.com/office/powerpoint/2010/main" val="406604745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71600" y="274638"/>
            <a:ext cx="7715200" cy="1143000"/>
          </a:xfrm>
        </p:spPr>
        <p:txBody>
          <a:bodyPr/>
          <a:lstStyle/>
          <a:p>
            <a:r>
              <a:rPr lang="sv-SE" dirty="0" err="1" smtClean="0"/>
              <a:t>Heading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… </a:t>
            </a:r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noProof="0" dirty="0" smtClean="0"/>
              <a:t>Text … </a:t>
            </a:r>
            <a:r>
              <a:rPr lang="sv-SE" noProof="0" dirty="0" err="1" smtClean="0"/>
              <a:t>click</a:t>
            </a:r>
            <a:r>
              <a:rPr lang="sv-SE" noProof="0" dirty="0" smtClean="0"/>
              <a:t> </a:t>
            </a:r>
            <a:r>
              <a:rPr lang="sv-SE" noProof="0" dirty="0" err="1" smtClean="0"/>
              <a:t>to</a:t>
            </a:r>
            <a:r>
              <a:rPr lang="sv-SE" noProof="0" dirty="0" smtClean="0"/>
              <a:t> </a:t>
            </a:r>
            <a:r>
              <a:rPr lang="sv-SE" noProof="0" dirty="0" err="1" smtClean="0"/>
              <a:t>change</a:t>
            </a:r>
            <a:r>
              <a:rPr lang="sv-SE" noProof="0" dirty="0" smtClean="0"/>
              <a:t> format</a:t>
            </a:r>
            <a:endParaRPr lang="sv-SE" noProof="0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 hasCustomPrompt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 dirty="0" err="1" smtClean="0"/>
              <a:t>Click</a:t>
            </a:r>
            <a:r>
              <a:rPr lang="sv-SE" noProof="0" dirty="0" smtClean="0"/>
              <a:t> on the </a:t>
            </a:r>
            <a:r>
              <a:rPr lang="sv-SE" noProof="0" dirty="0" err="1" smtClean="0"/>
              <a:t>icon</a:t>
            </a:r>
            <a:r>
              <a:rPr lang="sv-SE" noProof="0" dirty="0" smtClean="0"/>
              <a:t> </a:t>
            </a:r>
            <a:r>
              <a:rPr lang="sv-SE" noProof="0" dirty="0" err="1" smtClean="0"/>
              <a:t>to</a:t>
            </a:r>
            <a:r>
              <a:rPr lang="sv-SE" noProof="0" dirty="0" smtClean="0"/>
              <a:t> </a:t>
            </a:r>
            <a:r>
              <a:rPr lang="sv-SE" noProof="0" dirty="0" err="1" smtClean="0"/>
              <a:t>insert</a:t>
            </a:r>
            <a:r>
              <a:rPr lang="sv-SE" noProof="0" dirty="0" smtClean="0"/>
              <a:t> a </a:t>
            </a:r>
            <a:r>
              <a:rPr lang="sv-SE" noProof="0" dirty="0" err="1" smtClean="0"/>
              <a:t>picture</a:t>
            </a:r>
            <a:endParaRPr lang="sv-SE" noProof="0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noProof="0" dirty="0" smtClean="0"/>
              <a:t>Text … </a:t>
            </a:r>
            <a:r>
              <a:rPr lang="sv-SE" noProof="0" dirty="0" err="1" smtClean="0"/>
              <a:t>click</a:t>
            </a:r>
            <a:r>
              <a:rPr lang="sv-SE" noProof="0" dirty="0" smtClean="0"/>
              <a:t> </a:t>
            </a:r>
            <a:r>
              <a:rPr lang="sv-SE" noProof="0" dirty="0" err="1" smtClean="0"/>
              <a:t>to</a:t>
            </a:r>
            <a:r>
              <a:rPr lang="sv-SE" noProof="0" dirty="0" smtClean="0"/>
              <a:t> </a:t>
            </a:r>
            <a:r>
              <a:rPr lang="sv-SE" noProof="0" dirty="0" err="1" smtClean="0"/>
              <a:t>change</a:t>
            </a:r>
            <a:r>
              <a:rPr lang="sv-SE" noProof="0" dirty="0" smtClean="0"/>
              <a:t> format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1550" y="274638"/>
            <a:ext cx="77152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err="1" smtClean="0"/>
              <a:t>Heading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… </a:t>
            </a:r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1550" y="1600200"/>
            <a:ext cx="7715250" cy="442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smtClean="0"/>
              <a:t>Text, text, text …. Klick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change</a:t>
            </a:r>
            <a:r>
              <a:rPr lang="sv-SE" dirty="0" smtClean="0"/>
              <a:t> format </a:t>
            </a:r>
          </a:p>
          <a:p>
            <a:pPr lvl="1"/>
            <a:r>
              <a:rPr lang="sv-SE" dirty="0" err="1" smtClean="0"/>
              <a:t>Level</a:t>
            </a:r>
            <a:r>
              <a:rPr lang="sv-SE" dirty="0" smtClean="0"/>
              <a:t> </a:t>
            </a:r>
            <a:r>
              <a:rPr lang="sv-SE" dirty="0" err="1" smtClean="0"/>
              <a:t>two</a:t>
            </a:r>
            <a:endParaRPr lang="sv-SE" dirty="0" smtClean="0"/>
          </a:p>
          <a:p>
            <a:pPr lvl="2"/>
            <a:r>
              <a:rPr lang="sv-SE" dirty="0" err="1" smtClean="0"/>
              <a:t>Level</a:t>
            </a:r>
            <a:r>
              <a:rPr lang="sv-SE" dirty="0" smtClean="0"/>
              <a:t> </a:t>
            </a:r>
            <a:r>
              <a:rPr lang="sv-SE" dirty="0" err="1" smtClean="0"/>
              <a:t>three</a:t>
            </a:r>
            <a:endParaRPr lang="sv-SE" dirty="0" smtClean="0"/>
          </a:p>
          <a:p>
            <a:pPr lvl="3"/>
            <a:r>
              <a:rPr lang="sv-SE" noProof="0" dirty="0" err="1" smtClean="0"/>
              <a:t>Level</a:t>
            </a:r>
            <a:r>
              <a:rPr lang="sv-SE" noProof="0" dirty="0" smtClean="0"/>
              <a:t> </a:t>
            </a:r>
            <a:r>
              <a:rPr lang="sv-SE" noProof="0" dirty="0" err="1" smtClean="0"/>
              <a:t>four</a:t>
            </a:r>
            <a:endParaRPr lang="sv-SE" noProof="0" dirty="0" smtClean="0"/>
          </a:p>
          <a:p>
            <a:pPr lvl="4"/>
            <a:r>
              <a:rPr lang="sv-SE" noProof="0" dirty="0" err="1" smtClean="0"/>
              <a:t>Level</a:t>
            </a:r>
            <a:r>
              <a:rPr lang="sv-SE" noProof="0" dirty="0" smtClean="0"/>
              <a:t> </a:t>
            </a:r>
            <a:r>
              <a:rPr lang="sv-SE" noProof="0" dirty="0" err="1" smtClean="0"/>
              <a:t>five</a:t>
            </a:r>
            <a:endParaRPr lang="sv-SE" noProof="0" dirty="0" smtClean="0"/>
          </a:p>
          <a:p>
            <a:pPr lvl="2"/>
            <a:endParaRPr lang="sv-SE" dirty="0" smtClean="0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41" y="0"/>
            <a:ext cx="487031" cy="6858000"/>
          </a:xfrm>
          <a:prstGeom prst="rect">
            <a:avLst/>
          </a:prstGeom>
        </p:spPr>
      </p:pic>
      <p:sp>
        <p:nvSpPr>
          <p:cNvPr id="2" name="textruta 1"/>
          <p:cNvSpPr txBox="1"/>
          <p:nvPr/>
        </p:nvSpPr>
        <p:spPr>
          <a:xfrm>
            <a:off x="1347107" y="1869621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1543" y="6067771"/>
            <a:ext cx="2180378" cy="673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68" r:id="rId3"/>
    <p:sldLayoutId id="2147483676" r:id="rId4"/>
    <p:sldLayoutId id="2147483677" r:id="rId5"/>
    <p:sldLayoutId id="2147483669" r:id="rId6"/>
    <p:sldLayoutId id="2147483670" r:id="rId7"/>
    <p:sldLayoutId id="2147483671" r:id="rId8"/>
    <p:sldLayoutId id="2147483672" r:id="rId9"/>
    <p:sldLayoutId id="2147483673" r:id="rId10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+mj-lt"/>
          <a:ea typeface="+mj-ea"/>
          <a:cs typeface="NettoOT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60513A"/>
        </a:buClr>
        <a:buChar char="•"/>
        <a:defRPr sz="2600" b="0">
          <a:solidFill>
            <a:schemeClr val="tx1"/>
          </a:solidFill>
          <a:latin typeface="+mn-lt"/>
          <a:ea typeface="+mn-ea"/>
          <a:cs typeface="NettoOT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 b="0">
          <a:solidFill>
            <a:schemeClr val="tx1"/>
          </a:solidFill>
          <a:latin typeface="+mn-lt"/>
          <a:cs typeface="NettoOT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b="0">
          <a:solidFill>
            <a:schemeClr val="tx1"/>
          </a:solidFill>
          <a:latin typeface="+mn-lt"/>
          <a:cs typeface="NettoOT-Italic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34837" y="1632858"/>
            <a:ext cx="7469414" cy="1902278"/>
          </a:xfrm>
        </p:spPr>
        <p:txBody>
          <a:bodyPr/>
          <a:lstStyle/>
          <a:p>
            <a:r>
              <a:rPr lang="en-US" sz="4000" dirty="0" smtClean="0"/>
              <a:t>Non-standard employment in Sweden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28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167493" y="4016829"/>
            <a:ext cx="7436757" cy="1143000"/>
          </a:xfrm>
        </p:spPr>
        <p:txBody>
          <a:bodyPr/>
          <a:lstStyle/>
          <a:p>
            <a:r>
              <a:rPr lang="en-US" sz="2000" dirty="0" err="1" smtClean="0"/>
              <a:t>Centraal</a:t>
            </a:r>
            <a:r>
              <a:rPr lang="en-US" sz="2000" dirty="0" smtClean="0"/>
              <a:t> </a:t>
            </a:r>
            <a:r>
              <a:rPr lang="en-US" sz="2000" dirty="0" err="1" smtClean="0"/>
              <a:t>Planbureau</a:t>
            </a:r>
            <a:r>
              <a:rPr lang="en-US" sz="2000" dirty="0" smtClean="0"/>
              <a:t>, The Hague, Netherlands, November 18, 2016</a:t>
            </a:r>
          </a:p>
          <a:p>
            <a:endParaRPr lang="en-US" sz="2000" dirty="0" smtClean="0"/>
          </a:p>
          <a:p>
            <a:r>
              <a:rPr lang="en-US" sz="2000" dirty="0" smtClean="0"/>
              <a:t>Per Skedinger</a:t>
            </a:r>
          </a:p>
          <a:p>
            <a:r>
              <a:rPr lang="en-US" sz="2000" dirty="0" smtClean="0"/>
              <a:t>IFN, Linnaeus University and Swedish </a:t>
            </a:r>
            <a:r>
              <a:rPr lang="en-US" sz="2000" dirty="0" err="1" smtClean="0"/>
              <a:t>Labour</a:t>
            </a:r>
            <a:r>
              <a:rPr lang="en-US" sz="2000" dirty="0" smtClean="0"/>
              <a:t> Policy Council</a:t>
            </a:r>
          </a:p>
          <a:p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4541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38943" y="269422"/>
            <a:ext cx="7632848" cy="849085"/>
          </a:xfrm>
        </p:spPr>
        <p:txBody>
          <a:bodyPr/>
          <a:lstStyle/>
          <a:p>
            <a:r>
              <a:rPr lang="en-US" sz="2800" dirty="0" smtClean="0"/>
              <a:t>Collective agreements (90 % coverage)</a:t>
            </a:r>
            <a:endParaRPr lang="en-US" sz="28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971600" y="1208314"/>
            <a:ext cx="7632080" cy="4741635"/>
          </a:xfrm>
        </p:spPr>
        <p:txBody>
          <a:bodyPr/>
          <a:lstStyle/>
          <a:p>
            <a:r>
              <a:rPr lang="en-US" sz="2400" dirty="0" smtClean="0"/>
              <a:t>Parts of employment protection legislation – but not </a:t>
            </a:r>
            <a:r>
              <a:rPr lang="en-US" sz="2400" dirty="0"/>
              <a:t>anti-discrimination </a:t>
            </a:r>
            <a:r>
              <a:rPr lang="en-US" sz="2400" dirty="0" smtClean="0"/>
              <a:t>legislation – can be undone in collective agreements</a:t>
            </a:r>
          </a:p>
          <a:p>
            <a:endParaRPr lang="en-US" sz="2400" dirty="0"/>
          </a:p>
          <a:p>
            <a:r>
              <a:rPr lang="en-US" sz="2400" dirty="0" smtClean="0"/>
              <a:t>Some agreements impose more stringent rules for fixed-term employment (used to be other way around when legislation was more restrictive)</a:t>
            </a:r>
          </a:p>
          <a:p>
            <a:endParaRPr lang="en-US" sz="2400" dirty="0"/>
          </a:p>
          <a:p>
            <a:r>
              <a:rPr lang="en-US" sz="2400" dirty="0" smtClean="0"/>
              <a:t>Some agreements stipulate that the possibilities to offer part-timers full-time jobs should be investigated before additional (part-time) workers are recruited 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510521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38943" y="269422"/>
            <a:ext cx="7632848" cy="849085"/>
          </a:xfrm>
        </p:spPr>
        <p:txBody>
          <a:bodyPr/>
          <a:lstStyle/>
          <a:p>
            <a:r>
              <a:rPr lang="en-US" sz="2800" dirty="0" smtClean="0"/>
              <a:t>Some facts and figures</a:t>
            </a:r>
            <a:endParaRPr lang="en-US" sz="28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971600" y="1208314"/>
            <a:ext cx="7632080" cy="4741635"/>
          </a:xfrm>
        </p:spPr>
        <p:txBody>
          <a:bodyPr/>
          <a:lstStyle/>
          <a:p>
            <a:r>
              <a:rPr lang="en-US" sz="2400" dirty="0" smtClean="0"/>
              <a:t>Evolution and demographics of non-standard employment</a:t>
            </a:r>
          </a:p>
          <a:p>
            <a:endParaRPr lang="en-US" sz="2400" dirty="0"/>
          </a:p>
          <a:p>
            <a:r>
              <a:rPr lang="en-US" sz="2400" dirty="0" smtClean="0"/>
              <a:t>Fixed-term employment as a buffer during economic downturns</a:t>
            </a:r>
          </a:p>
          <a:p>
            <a:endParaRPr lang="en-US" sz="2400" dirty="0"/>
          </a:p>
          <a:p>
            <a:r>
              <a:rPr lang="en-US" sz="2400" dirty="0" smtClean="0"/>
              <a:t>Among Nordic countries, Sweden stands out with highest over-representation of marginal groups in fixed-term employment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268194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38943" y="269422"/>
            <a:ext cx="7632848" cy="849085"/>
          </a:xfrm>
        </p:spPr>
        <p:txBody>
          <a:bodyPr/>
          <a:lstStyle/>
          <a:p>
            <a:r>
              <a:rPr lang="en-US" sz="2800" dirty="0" smtClean="0"/>
              <a:t>Evolution of non-standard employment. </a:t>
            </a:r>
            <a:br>
              <a:rPr lang="en-US" sz="2800" dirty="0" smtClean="0"/>
            </a:br>
            <a:r>
              <a:rPr lang="en-US" sz="2800" dirty="0" smtClean="0"/>
              <a:t>Per cent of total employment</a:t>
            </a:r>
            <a:endParaRPr lang="en-US" sz="28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971600" y="1208314"/>
            <a:ext cx="7632080" cy="4741635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Sources: Statistics Sweden, Swedish Staffing Agencies</a:t>
            </a:r>
            <a:endParaRPr lang="en-US" sz="16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6286" y="1281793"/>
            <a:ext cx="6008914" cy="3624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8179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38943" y="269422"/>
            <a:ext cx="7632848" cy="849085"/>
          </a:xfrm>
        </p:spPr>
        <p:txBody>
          <a:bodyPr/>
          <a:lstStyle/>
          <a:p>
            <a:r>
              <a:rPr lang="en-US" sz="2400" dirty="0" smtClean="0"/>
              <a:t>Evolution of long and short part-time employment. </a:t>
            </a:r>
            <a:br>
              <a:rPr lang="en-US" sz="2400" dirty="0" smtClean="0"/>
            </a:br>
            <a:r>
              <a:rPr lang="en-US" sz="2400" dirty="0" smtClean="0"/>
              <a:t>Per cent of total employment</a:t>
            </a:r>
            <a:endParaRPr lang="en-US" sz="24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971600" y="1208314"/>
            <a:ext cx="7632080" cy="4741635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Source: Statistics Sweden</a:t>
            </a:r>
            <a:endParaRPr lang="en-US" sz="16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1843" y="1387929"/>
            <a:ext cx="5772150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28037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38943" y="269422"/>
            <a:ext cx="7632848" cy="849085"/>
          </a:xfrm>
        </p:spPr>
        <p:txBody>
          <a:bodyPr/>
          <a:lstStyle/>
          <a:p>
            <a:r>
              <a:rPr lang="en-US" sz="2400" dirty="0" smtClean="0"/>
              <a:t>Demographics of fixed-term and part-time employment. Per cent of total employment, 2015</a:t>
            </a:r>
            <a:endParaRPr lang="en-US" sz="24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971600" y="1208314"/>
            <a:ext cx="7632080" cy="4741635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200" dirty="0" smtClean="0"/>
              <a:t>Note: Ages 15-74</a:t>
            </a:r>
            <a:endParaRPr lang="en-US" sz="1200" dirty="0"/>
          </a:p>
          <a:p>
            <a:pPr marL="0" indent="0">
              <a:buNone/>
            </a:pPr>
            <a:r>
              <a:rPr lang="en-US" sz="1200" dirty="0" smtClean="0"/>
              <a:t>Source: Statistics Sweden, Eurostat</a:t>
            </a:r>
            <a:endParaRPr lang="en-US" sz="12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4066" y="1263423"/>
            <a:ext cx="6280150" cy="3920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73261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38943" y="269422"/>
            <a:ext cx="7632848" cy="849085"/>
          </a:xfrm>
        </p:spPr>
        <p:txBody>
          <a:bodyPr/>
          <a:lstStyle/>
          <a:p>
            <a:r>
              <a:rPr lang="en-US" sz="2400" dirty="0" smtClean="0"/>
              <a:t>Change in number of employees during two financial crises. Per cent</a:t>
            </a:r>
            <a:endParaRPr lang="en-US" sz="24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971600" y="1208314"/>
            <a:ext cx="7632080" cy="4741635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200" dirty="0" smtClean="0"/>
              <a:t>Source: Adapted from Skedinger (2012)</a:t>
            </a:r>
            <a:endParaRPr lang="en-US" sz="1200" dirty="0"/>
          </a:p>
        </p:txBody>
      </p:sp>
      <p:graphicFrame>
        <p:nvGraphicFramePr>
          <p:cNvPr id="4" name="Tabel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381121"/>
              </p:ext>
            </p:extLst>
          </p:nvPr>
        </p:nvGraphicFramePr>
        <p:xfrm>
          <a:off x="2090057" y="1812473"/>
          <a:ext cx="4345033" cy="17226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97348"/>
                <a:gridCol w="1088890"/>
                <a:gridCol w="958795"/>
              </a:tblGrid>
              <a:tr h="7624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 </a:t>
                      </a:r>
                      <a:r>
                        <a:rPr lang="sv-SE" sz="1400" dirty="0" err="1" smtClean="0">
                          <a:effectLst/>
                        </a:rPr>
                        <a:t>Type</a:t>
                      </a:r>
                      <a:r>
                        <a:rPr lang="sv-SE" sz="1400" dirty="0" smtClean="0">
                          <a:effectLst/>
                        </a:rPr>
                        <a:t> </a:t>
                      </a:r>
                      <a:r>
                        <a:rPr lang="sv-SE" sz="1400" dirty="0" err="1" smtClean="0">
                          <a:effectLst/>
                        </a:rPr>
                        <a:t>of</a:t>
                      </a:r>
                      <a:r>
                        <a:rPr lang="sv-SE" sz="1400" dirty="0" smtClean="0">
                          <a:effectLst/>
                        </a:rPr>
                        <a:t> </a:t>
                      </a:r>
                      <a:r>
                        <a:rPr lang="sv-SE" sz="1400" dirty="0" err="1" smtClean="0">
                          <a:effectLst/>
                        </a:rPr>
                        <a:t>contract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1990-94 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err="1">
                          <a:effectLst/>
                        </a:rPr>
                        <a:t>crisis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2008-10 crisis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7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   </a:t>
                      </a:r>
                      <a:r>
                        <a:rPr lang="sv-SE" sz="1400" dirty="0" err="1" smtClean="0">
                          <a:effectLst/>
                        </a:rPr>
                        <a:t>Open-ended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–15,8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– </a:t>
                      </a:r>
                      <a:r>
                        <a:rPr lang="sv-SE" sz="1400" dirty="0" smtClean="0">
                          <a:effectLst/>
                        </a:rPr>
                        <a:t>1,1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2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   </a:t>
                      </a:r>
                      <a:r>
                        <a:rPr lang="sv-SE" sz="1400" dirty="0" err="1" smtClean="0">
                          <a:effectLst/>
                        </a:rPr>
                        <a:t>Fixed</a:t>
                      </a:r>
                      <a:r>
                        <a:rPr lang="sv-SE" sz="1400" dirty="0" smtClean="0">
                          <a:effectLst/>
                        </a:rPr>
                        <a:t>-term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    5,6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–11,1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33918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38943" y="269422"/>
            <a:ext cx="7632848" cy="849085"/>
          </a:xfrm>
        </p:spPr>
        <p:txBody>
          <a:bodyPr/>
          <a:lstStyle/>
          <a:p>
            <a:r>
              <a:rPr lang="en-US" sz="2400" dirty="0" smtClean="0"/>
              <a:t>Fixed-term employment as percentage of dependent employment, age 15-64</a:t>
            </a:r>
            <a:endParaRPr lang="en-US" sz="24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996093" y="1208314"/>
            <a:ext cx="7632080" cy="4741635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Source: Eurostat</a:t>
            </a:r>
            <a:endParaRPr lang="en-US" sz="16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1213" y="1918607"/>
            <a:ext cx="6025243" cy="3211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17201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38943" y="269422"/>
            <a:ext cx="7632848" cy="849085"/>
          </a:xfrm>
        </p:spPr>
        <p:txBody>
          <a:bodyPr/>
          <a:lstStyle/>
          <a:p>
            <a:r>
              <a:rPr lang="en-US" sz="2400" dirty="0" smtClean="0"/>
              <a:t>Fixed-term employment as percentage of dependent employment, age 15-24</a:t>
            </a:r>
            <a:endParaRPr lang="en-US" sz="24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996093" y="1208314"/>
            <a:ext cx="7632080" cy="4741635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Source: Eurostat</a:t>
            </a:r>
            <a:endParaRPr lang="en-US" sz="16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199" y="1347107"/>
            <a:ext cx="5633357" cy="3535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84622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38943" y="269422"/>
            <a:ext cx="7632848" cy="849085"/>
          </a:xfrm>
        </p:spPr>
        <p:txBody>
          <a:bodyPr/>
          <a:lstStyle/>
          <a:p>
            <a:r>
              <a:rPr lang="en-US" sz="2400" dirty="0" smtClean="0"/>
              <a:t>Fixed-term employment as percentage of dependent employment, country of birth outside of EU-28</a:t>
            </a:r>
            <a:endParaRPr lang="en-US" sz="24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996093" y="1208314"/>
            <a:ext cx="7632080" cy="4741635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Source: Eurostat</a:t>
            </a:r>
            <a:endParaRPr lang="en-US" sz="1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50" y="1240970"/>
            <a:ext cx="5706836" cy="3567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17296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38943" y="269422"/>
            <a:ext cx="7632848" cy="849085"/>
          </a:xfrm>
        </p:spPr>
        <p:txBody>
          <a:bodyPr/>
          <a:lstStyle/>
          <a:p>
            <a:r>
              <a:rPr lang="en-US" sz="2400" dirty="0" smtClean="0"/>
              <a:t>Calculations of relative risks of fixed-term employment among employees in marginal groups</a:t>
            </a:r>
            <a:endParaRPr lang="en-US" sz="24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996093" y="1208314"/>
            <a:ext cx="7632080" cy="4741635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Group A = employees in marginal group</a:t>
            </a:r>
          </a:p>
          <a:p>
            <a:pPr marL="0" indent="0">
              <a:buNone/>
            </a:pPr>
            <a:r>
              <a:rPr lang="en-US" sz="2400" dirty="0" smtClean="0"/>
              <a:t>Group B = employees in non-marginal group</a:t>
            </a:r>
          </a:p>
          <a:p>
            <a:pPr marL="0" indent="0">
              <a:buNone/>
            </a:pPr>
            <a:r>
              <a:rPr lang="en-US" sz="2400" dirty="0" smtClean="0"/>
              <a:t>FTE        = fixed-term employment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400" dirty="0" smtClean="0"/>
              <a:t>Risk ratio = P(FTE | Group A) / P(FTE | Group B)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	       = 1	Equal risks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&gt; 1	Higher risk in marginal group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&lt; 1	Lower risk in marginal group  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3361664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Types </a:t>
            </a:r>
            <a:r>
              <a:rPr lang="en-US" dirty="0">
                <a:solidFill>
                  <a:srgbClr val="000000"/>
                </a:solidFill>
              </a:rPr>
              <a:t>of non-standard </a:t>
            </a:r>
            <a:r>
              <a:rPr lang="en-US" dirty="0" smtClean="0">
                <a:solidFill>
                  <a:srgbClr val="000000"/>
                </a:solidFill>
              </a:rPr>
              <a:t>employment</a:t>
            </a:r>
          </a:p>
          <a:p>
            <a:endParaRPr lang="en-US" dirty="0" smtClean="0"/>
          </a:p>
          <a:p>
            <a:r>
              <a:rPr lang="en-US" dirty="0" smtClean="0"/>
              <a:t>Institutions</a:t>
            </a:r>
          </a:p>
          <a:p>
            <a:endParaRPr lang="en-US" dirty="0" smtClean="0"/>
          </a:p>
          <a:p>
            <a:r>
              <a:rPr lang="en-US" dirty="0" smtClean="0"/>
              <a:t>Some </a:t>
            </a:r>
            <a:r>
              <a:rPr lang="en-US" dirty="0"/>
              <a:t>facts and </a:t>
            </a:r>
            <a:r>
              <a:rPr lang="en-US" dirty="0" smtClean="0"/>
              <a:t>figures</a:t>
            </a:r>
          </a:p>
          <a:p>
            <a:endParaRPr lang="en-US" dirty="0"/>
          </a:p>
          <a:p>
            <a:r>
              <a:rPr lang="en-US" dirty="0" smtClean="0"/>
              <a:t>Consequences of non-standard employment</a:t>
            </a:r>
          </a:p>
          <a:p>
            <a:endParaRPr lang="en-US" dirty="0" smtClean="0"/>
          </a:p>
          <a:p>
            <a:r>
              <a:rPr lang="en-US" dirty="0" smtClean="0"/>
              <a:t>Concluding discussion</a:t>
            </a:r>
          </a:p>
          <a:p>
            <a:endParaRPr lang="en-US" dirty="0"/>
          </a:p>
          <a:p>
            <a:pPr marL="0" lv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pPr marL="0" indent="0">
              <a:buNone/>
            </a:pP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38943" y="269422"/>
            <a:ext cx="7632848" cy="849085"/>
          </a:xfrm>
        </p:spPr>
        <p:txBody>
          <a:bodyPr/>
          <a:lstStyle/>
          <a:p>
            <a:r>
              <a:rPr lang="en-US" sz="2400" dirty="0" smtClean="0"/>
              <a:t>Relative risks of fixed-term employment, various marginal groups, 2015</a:t>
            </a:r>
            <a:endParaRPr lang="en-US" sz="24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996093" y="1208314"/>
            <a:ext cx="7632080" cy="4741635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200" dirty="0" smtClean="0"/>
              <a:t>               </a:t>
            </a:r>
            <a:r>
              <a:rPr lang="en-US" sz="1200" baseline="30000" dirty="0" smtClean="0"/>
              <a:t>a</a:t>
            </a:r>
            <a:r>
              <a:rPr lang="en-US" sz="1200" dirty="0" smtClean="0"/>
              <a:t> Skill level 1 vs. levels 2-5, 2012; </a:t>
            </a:r>
            <a:r>
              <a:rPr lang="en-US" sz="1200" baseline="30000" dirty="0" smtClean="0"/>
              <a:t>b</a:t>
            </a:r>
            <a:r>
              <a:rPr lang="en-US" sz="1200" dirty="0" smtClean="0"/>
              <a:t> EU-17</a:t>
            </a:r>
            <a:r>
              <a:rPr lang="en-US" sz="1600" dirty="0" smtClean="0"/>
              <a:t>	</a:t>
            </a:r>
          </a:p>
          <a:p>
            <a:pPr marL="0" indent="0">
              <a:buNone/>
            </a:pPr>
            <a:r>
              <a:rPr lang="en-US" sz="1400" dirty="0" smtClean="0"/>
              <a:t>             Source: Own calculations based on data from Eurostat and PIAAC (proficiency)</a:t>
            </a:r>
            <a:endParaRPr lang="en-US" sz="1400" dirty="0"/>
          </a:p>
        </p:txBody>
      </p:sp>
      <p:graphicFrame>
        <p:nvGraphicFramePr>
          <p:cNvPr id="4" name="Tabel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891739"/>
              </p:ext>
            </p:extLst>
          </p:nvPr>
        </p:nvGraphicFramePr>
        <p:xfrm>
          <a:off x="1641022" y="1684482"/>
          <a:ext cx="5888084" cy="36979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37742"/>
                <a:gridCol w="760790"/>
                <a:gridCol w="785792"/>
                <a:gridCol w="701976"/>
                <a:gridCol w="673160"/>
                <a:gridCol w="528624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Sweden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 err="1" smtClean="0">
                          <a:effectLst/>
                        </a:rPr>
                        <a:t>Denmark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 smtClean="0">
                          <a:effectLst/>
                        </a:rPr>
                        <a:t>Finland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Norway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</a:rPr>
                        <a:t>EU-28</a:t>
                      </a:r>
                      <a:endParaRPr lang="sv-S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937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Age 15–24 </a:t>
                      </a:r>
                      <a:r>
                        <a:rPr lang="en-US" sz="1100" dirty="0" smtClean="0">
                          <a:effectLst/>
                        </a:rPr>
                        <a:t>vs. </a:t>
                      </a:r>
                      <a:r>
                        <a:rPr lang="en-US" sz="1100" dirty="0">
                          <a:effectLst/>
                        </a:rPr>
                        <a:t>Age 25–64 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Born outside of EU-28  </a:t>
                      </a:r>
                      <a:r>
                        <a:rPr lang="en-US" sz="1100" dirty="0" smtClean="0">
                          <a:effectLst/>
                        </a:rPr>
                        <a:t>vs. </a:t>
                      </a:r>
                      <a:r>
                        <a:rPr lang="en-US" sz="1100" dirty="0">
                          <a:effectLst/>
                        </a:rPr>
                        <a:t>Natives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Primary education </a:t>
                      </a:r>
                      <a:r>
                        <a:rPr lang="en-US" sz="1100" dirty="0" smtClean="0">
                          <a:effectLst/>
                        </a:rPr>
                        <a:t>vs. </a:t>
                      </a:r>
                      <a:r>
                        <a:rPr lang="en-US" sz="1100" dirty="0">
                          <a:effectLst/>
                        </a:rPr>
                        <a:t>Secondary or tertiary education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Occupation </a:t>
                      </a:r>
                      <a:r>
                        <a:rPr lang="en-US" sz="1100" dirty="0">
                          <a:effectLst/>
                        </a:rPr>
                        <a:t>requiring primary education </a:t>
                      </a:r>
                      <a:r>
                        <a:rPr lang="en-US" sz="1100" dirty="0" smtClean="0">
                          <a:effectLst/>
                        </a:rPr>
                        <a:t>vs. Occupation requiring secondary </a:t>
                      </a:r>
                      <a:r>
                        <a:rPr lang="en-US" sz="1100" dirty="0">
                          <a:effectLst/>
                        </a:rPr>
                        <a:t>or tertiary </a:t>
                      </a:r>
                      <a:r>
                        <a:rPr lang="en-US" sz="1100" dirty="0" smtClean="0">
                          <a:effectLst/>
                        </a:rPr>
                        <a:t>education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Low proficiency level </a:t>
                      </a:r>
                      <a:r>
                        <a:rPr lang="en-US" sz="1100" dirty="0" smtClean="0">
                          <a:effectLst/>
                        </a:rPr>
                        <a:t>vs. </a:t>
                      </a:r>
                      <a:r>
                        <a:rPr lang="en-US" sz="1100" dirty="0">
                          <a:effectLst/>
                        </a:rPr>
                        <a:t>Not low proficiency </a:t>
                      </a:r>
                      <a:r>
                        <a:rPr lang="en-US" sz="1100" dirty="0" err="1">
                          <a:effectLst/>
                        </a:rPr>
                        <a:t>level</a:t>
                      </a:r>
                      <a:r>
                        <a:rPr lang="en-US" sz="1100" baseline="30000" dirty="0" err="1">
                          <a:effectLst/>
                        </a:rPr>
                        <a:t>a</a:t>
                      </a:r>
                      <a:r>
                        <a:rPr lang="en-US" sz="1100" dirty="0">
                          <a:effectLst/>
                        </a:rPr>
                        <a:t>  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</a:t>
                      </a:r>
                      <a:r>
                        <a:rPr lang="sv-SE" sz="1100" dirty="0">
                          <a:effectLst/>
                        </a:rPr>
                        <a:t>Literacy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   </a:t>
                      </a:r>
                      <a:r>
                        <a:rPr lang="sv-SE" sz="1100" dirty="0" err="1">
                          <a:effectLst/>
                        </a:rPr>
                        <a:t>Numeracy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4.95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1.72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 smtClean="0">
                          <a:effectLst/>
                        </a:rPr>
                        <a:t>1.93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 smtClean="0">
                          <a:effectLst/>
                        </a:rPr>
                        <a:t>2.19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 smtClean="0">
                          <a:effectLst/>
                        </a:rPr>
                        <a:t>2.16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1.80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3.79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1.40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2.01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 smtClean="0">
                          <a:effectLst/>
                        </a:rPr>
                        <a:t>1.15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 smtClean="0">
                          <a:effectLst/>
                        </a:rPr>
                        <a:t>1.00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1.06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3.62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1.71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 smtClean="0">
                          <a:effectLst/>
                        </a:rPr>
                        <a:t>1.50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 smtClean="0">
                          <a:effectLst/>
                        </a:rPr>
                        <a:t>1.73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 smtClean="0">
                          <a:effectLst/>
                        </a:rPr>
                        <a:t>0.94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1.06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4.59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1.58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 smtClean="0">
                          <a:effectLst/>
                        </a:rPr>
                        <a:t>1.75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 smtClean="0">
                          <a:effectLst/>
                        </a:rPr>
                        <a:t>1.79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 smtClean="0">
                          <a:effectLst/>
                        </a:rPr>
                        <a:t>1.43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1.64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3.91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1.39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 smtClean="0">
                          <a:effectLst/>
                        </a:rPr>
                        <a:t>1.70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 smtClean="0">
                          <a:effectLst/>
                        </a:rPr>
                        <a:t>1.80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1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 smtClean="0">
                          <a:effectLst/>
                        </a:rPr>
                        <a:t>1.22</a:t>
                      </a:r>
                      <a:r>
                        <a:rPr lang="sv-SE" sz="1100" baseline="30000" dirty="0" smtClean="0">
                          <a:effectLst/>
                        </a:rPr>
                        <a:t>b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</a:rPr>
                        <a:t>1.27</a:t>
                      </a:r>
                      <a:r>
                        <a:rPr lang="sv-SE" sz="1100" baseline="30000" dirty="0">
                          <a:effectLst/>
                        </a:rPr>
                        <a:t>b</a:t>
                      </a:r>
                      <a:endParaRPr lang="sv-S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3619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38943" y="269422"/>
            <a:ext cx="7632848" cy="849085"/>
          </a:xfrm>
        </p:spPr>
        <p:txBody>
          <a:bodyPr/>
          <a:lstStyle/>
          <a:p>
            <a:r>
              <a:rPr lang="en-US" sz="2400" dirty="0" smtClean="0"/>
              <a:t>Consequences for the worker of fixed-term and part-time employment</a:t>
            </a:r>
            <a:endParaRPr lang="en-US" sz="24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971600" y="1208314"/>
            <a:ext cx="7632080" cy="4741635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Outcomes considered in the research:</a:t>
            </a:r>
          </a:p>
          <a:p>
            <a:pPr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Wages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Training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Transitions to regular employment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 smtClean="0"/>
              <a:t>Pensions for part-timers – much-discussed topic in public debate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Sweden has an actuarial pension system, but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with compensation for child-rearing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Source: Statistics Sweden, Eurostat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629819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38943" y="269422"/>
            <a:ext cx="7632848" cy="849085"/>
          </a:xfrm>
        </p:spPr>
        <p:txBody>
          <a:bodyPr/>
          <a:lstStyle/>
          <a:p>
            <a:r>
              <a:rPr lang="en-US" sz="3200" dirty="0" smtClean="0"/>
              <a:t>Wage penalty</a:t>
            </a:r>
            <a:endParaRPr lang="en-US" sz="32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971600" y="1208314"/>
            <a:ext cx="7632080" cy="4741635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Difficult to examine due to selection and endogeneity, and very few studies 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But wage penalty seems smaller than in many other countries 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Fixed-term:             - 10% </a:t>
            </a:r>
            <a:r>
              <a:rPr lang="en-US" sz="2000" dirty="0" smtClean="0"/>
              <a:t>(</a:t>
            </a:r>
            <a:r>
              <a:rPr lang="en-US" sz="2000" dirty="0" err="1" smtClean="0"/>
              <a:t>Holmlund</a:t>
            </a:r>
            <a:r>
              <a:rPr lang="en-US" sz="2000" dirty="0" smtClean="0"/>
              <a:t> and </a:t>
            </a:r>
            <a:r>
              <a:rPr lang="en-US" sz="2000" dirty="0" err="1" smtClean="0"/>
              <a:t>Storrie</a:t>
            </a:r>
            <a:r>
              <a:rPr lang="en-US" sz="2000" dirty="0" smtClean="0"/>
              <a:t>, 2002)</a:t>
            </a:r>
          </a:p>
          <a:p>
            <a:pPr lvl="0">
              <a:spcBef>
                <a:spcPts val="0"/>
              </a:spcBef>
            </a:pPr>
            <a:r>
              <a:rPr lang="en-US" dirty="0" smtClean="0"/>
              <a:t>Part-time, females: +  3% </a:t>
            </a:r>
            <a:r>
              <a:rPr lang="en-US" sz="2000" dirty="0" smtClean="0">
                <a:solidFill>
                  <a:srgbClr val="000000"/>
                </a:solidFill>
              </a:rPr>
              <a:t>(</a:t>
            </a:r>
            <a:r>
              <a:rPr lang="en-US" sz="2000" dirty="0" err="1" smtClean="0">
                <a:solidFill>
                  <a:srgbClr val="000000"/>
                </a:solidFill>
              </a:rPr>
              <a:t>Bardasi</a:t>
            </a:r>
            <a:r>
              <a:rPr lang="en-US" sz="2000" dirty="0" smtClean="0">
                <a:solidFill>
                  <a:srgbClr val="000000"/>
                </a:solidFill>
              </a:rPr>
              <a:t> and </a:t>
            </a:r>
            <a:r>
              <a:rPr lang="en-US" sz="2000" dirty="0" err="1" smtClean="0">
                <a:solidFill>
                  <a:srgbClr val="000000"/>
                </a:solidFill>
              </a:rPr>
              <a:t>Gornick</a:t>
            </a:r>
            <a:r>
              <a:rPr lang="en-US" sz="2000" dirty="0" smtClean="0">
                <a:solidFill>
                  <a:srgbClr val="000000"/>
                </a:solidFill>
              </a:rPr>
              <a:t>, 2008)</a:t>
            </a:r>
          </a:p>
          <a:p>
            <a:pPr lvl="0">
              <a:spcBef>
                <a:spcPts val="0"/>
              </a:spcBef>
            </a:pPr>
            <a:endParaRPr lang="en-US" sz="2000" dirty="0">
              <a:solidFill>
                <a:srgbClr val="000000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dirty="0" smtClean="0">
                <a:solidFill>
                  <a:srgbClr val="000000"/>
                </a:solidFill>
              </a:rPr>
              <a:t>No study of long-term effects </a:t>
            </a:r>
            <a:endParaRPr lang="en-US" dirty="0">
              <a:solidFill>
                <a:srgbClr val="000000"/>
              </a:solidFill>
            </a:endParaRPr>
          </a:p>
          <a:p>
            <a:pPr lvl="0">
              <a:spcBef>
                <a:spcPts val="0"/>
              </a:spcBef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151031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38943" y="269422"/>
            <a:ext cx="7632848" cy="849085"/>
          </a:xfrm>
        </p:spPr>
        <p:txBody>
          <a:bodyPr/>
          <a:lstStyle/>
          <a:p>
            <a:r>
              <a:rPr lang="en-US" sz="3200" dirty="0" smtClean="0"/>
              <a:t>Training</a:t>
            </a:r>
            <a:endParaRPr lang="en-US" sz="32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971600" y="1208314"/>
            <a:ext cx="7632080" cy="4741635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Less on-the-job training  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Fixed-term </a:t>
            </a:r>
            <a:r>
              <a:rPr lang="en-US" sz="2000" dirty="0" smtClean="0"/>
              <a:t>(Wallette, 2005)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      - Effect dependent on type of fixed-term job, gender, country of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birth 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lvl="0">
              <a:spcBef>
                <a:spcPts val="0"/>
              </a:spcBef>
            </a:pPr>
            <a:r>
              <a:rPr lang="en-US" dirty="0" smtClean="0"/>
              <a:t>Part-time </a:t>
            </a:r>
            <a:r>
              <a:rPr lang="en-US" sz="2000" dirty="0" smtClean="0">
                <a:solidFill>
                  <a:srgbClr val="000000"/>
                </a:solidFill>
              </a:rPr>
              <a:t>(</a:t>
            </a:r>
            <a:r>
              <a:rPr lang="en-US" sz="2000" dirty="0" err="1" smtClean="0">
                <a:solidFill>
                  <a:srgbClr val="000000"/>
                </a:solidFill>
              </a:rPr>
              <a:t>Sundström</a:t>
            </a:r>
            <a:r>
              <a:rPr lang="en-US" sz="2000" dirty="0" smtClean="0">
                <a:solidFill>
                  <a:srgbClr val="000000"/>
                </a:solidFill>
              </a:rPr>
              <a:t>, 1987)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     -  Effect probably smaller today due to more hours worked by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       part-timers</a:t>
            </a:r>
            <a:endParaRPr lang="en-US" sz="2000" dirty="0">
              <a:solidFill>
                <a:srgbClr val="000000"/>
              </a:solidFill>
            </a:endParaRPr>
          </a:p>
          <a:p>
            <a:pPr lvl="0">
              <a:spcBef>
                <a:spcPts val="0"/>
              </a:spcBef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303821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38943" y="269422"/>
            <a:ext cx="7632848" cy="849085"/>
          </a:xfrm>
        </p:spPr>
        <p:txBody>
          <a:bodyPr/>
          <a:lstStyle/>
          <a:p>
            <a:r>
              <a:rPr lang="en-US" sz="3200" dirty="0" smtClean="0"/>
              <a:t>Transitions from fixed-term to open-ended contracts</a:t>
            </a:r>
            <a:endParaRPr lang="en-US" sz="32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971600" y="1208314"/>
            <a:ext cx="7632080" cy="4741635"/>
          </a:xfrm>
        </p:spPr>
        <p:txBody>
          <a:bodyPr/>
          <a:lstStyle/>
          <a:p>
            <a:pPr>
              <a:spcBef>
                <a:spcPts val="0"/>
              </a:spcBef>
            </a:pP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 smtClean="0"/>
              <a:t>Dependent on type of fixed-term job, country of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</a:t>
            </a:r>
            <a:r>
              <a:rPr lang="en-US" sz="2400" dirty="0" smtClean="0"/>
              <a:t>   citizenship </a:t>
            </a:r>
            <a:r>
              <a:rPr lang="en-US" sz="2000" dirty="0" smtClean="0"/>
              <a:t>(</a:t>
            </a:r>
            <a:r>
              <a:rPr lang="en-US" sz="2000" dirty="0" err="1" smtClean="0"/>
              <a:t>Håkansson</a:t>
            </a:r>
            <a:r>
              <a:rPr lang="en-US" sz="2000" dirty="0" smtClean="0"/>
              <a:t>, 2001)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 smtClean="0"/>
              <a:t> Replacement jobs act as stepping-stones.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     Length of contract was exogenous in context of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</a:t>
            </a:r>
            <a:r>
              <a:rPr lang="en-US" sz="2400" dirty="0" smtClean="0"/>
              <a:t>    study and did not matter </a:t>
            </a:r>
            <a:r>
              <a:rPr lang="en-US" sz="2000" dirty="0" smtClean="0"/>
              <a:t>(Hartman et al., 2010) 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 marL="0" lvl="0" indent="0">
              <a:spcBef>
                <a:spcPts val="0"/>
              </a:spcBef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2416591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38943" y="269422"/>
            <a:ext cx="7632848" cy="849085"/>
          </a:xfrm>
        </p:spPr>
        <p:txBody>
          <a:bodyPr/>
          <a:lstStyle/>
          <a:p>
            <a:r>
              <a:rPr lang="en-US" sz="2000" dirty="0" smtClean="0"/>
              <a:t>Pension forecasts for standardized cases. </a:t>
            </a:r>
            <a:br>
              <a:rPr lang="en-US" sz="2000" dirty="0" smtClean="0"/>
            </a:br>
            <a:r>
              <a:rPr lang="en-US" sz="2000" dirty="0" smtClean="0"/>
              <a:t>Pensions for part-time female workers (PT) as percentage of pensions for full-time female workers (FT)</a:t>
            </a:r>
            <a:endParaRPr lang="en-US" sz="20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971600" y="1208314"/>
            <a:ext cx="7632080" cy="4741635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000" dirty="0" smtClean="0"/>
              <a:t>Assumptions:</a:t>
            </a:r>
          </a:p>
          <a:p>
            <a:pPr marL="0" indent="0">
              <a:buNone/>
            </a:pPr>
            <a:r>
              <a:rPr lang="en-US" sz="2000" dirty="0" smtClean="0"/>
              <a:t>PT is 75 % of full-time for 10 years, rest is full-time</a:t>
            </a:r>
          </a:p>
          <a:p>
            <a:pPr marL="0" indent="0">
              <a:buNone/>
            </a:pPr>
            <a:r>
              <a:rPr lang="en-US" sz="2000" dirty="0" smtClean="0"/>
              <a:t>Compensation for child-rearing (two children) included</a:t>
            </a:r>
          </a:p>
          <a:p>
            <a:pPr marL="0" indent="0">
              <a:buNone/>
            </a:pPr>
            <a:r>
              <a:rPr lang="en-US" sz="2000" dirty="0" smtClean="0"/>
              <a:t>Career wage growth 1.9 % per year for PT and 2.0 % for FT  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Source: </a:t>
            </a:r>
            <a:r>
              <a:rPr lang="en-US" sz="1600" dirty="0" err="1" smtClean="0"/>
              <a:t>Wennemo</a:t>
            </a:r>
            <a:r>
              <a:rPr lang="en-US" sz="1600" dirty="0" smtClean="0"/>
              <a:t> </a:t>
            </a:r>
            <a:r>
              <a:rPr lang="en-US" sz="1600" dirty="0" err="1" smtClean="0"/>
              <a:t>Lanninger</a:t>
            </a:r>
            <a:r>
              <a:rPr lang="en-US" sz="1600" dirty="0" smtClean="0"/>
              <a:t> and </a:t>
            </a:r>
            <a:r>
              <a:rPr lang="en-US" sz="1600" dirty="0" err="1" smtClean="0"/>
              <a:t>Sundström</a:t>
            </a:r>
            <a:r>
              <a:rPr lang="en-US" sz="1600" dirty="0" smtClean="0"/>
              <a:t> (2014)</a:t>
            </a:r>
            <a:endParaRPr lang="en-US" sz="1600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007" y="1355271"/>
            <a:ext cx="5527222" cy="2253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3851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38943" y="269422"/>
            <a:ext cx="7632848" cy="849085"/>
          </a:xfrm>
        </p:spPr>
        <p:txBody>
          <a:bodyPr/>
          <a:lstStyle/>
          <a:p>
            <a:r>
              <a:rPr lang="en-US" sz="3200" dirty="0" smtClean="0"/>
              <a:t>Concluding discussion</a:t>
            </a:r>
            <a:endParaRPr lang="en-US" sz="32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971600" y="1208314"/>
            <a:ext cx="7632080" cy="4741635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Fixed-term employment is more of a concern than part-time employment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We noted these facts about fixed-term employment: </a:t>
            </a: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 smtClean="0"/>
              <a:t>Large gap in regulation relative to open-ended contracts 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Large over-representation of marginal groups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Increasingly used as a buffer during deep recessions</a:t>
            </a:r>
          </a:p>
          <a:p>
            <a:pPr>
              <a:spcBef>
                <a:spcPts val="0"/>
              </a:spcBef>
            </a:pP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Consistent with insider–outsider theories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(Lindbeck and </a:t>
            </a:r>
            <a:r>
              <a:rPr lang="en-US" sz="2000" dirty="0" err="1" smtClean="0"/>
              <a:t>Snower</a:t>
            </a:r>
            <a:r>
              <a:rPr lang="en-US" sz="2000" dirty="0" smtClean="0"/>
              <a:t>, 2001)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Full impact of these developments remains to be analyzed   </a:t>
            </a:r>
          </a:p>
          <a:p>
            <a:pPr>
              <a:spcBef>
                <a:spcPts val="0"/>
              </a:spcBef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62233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Types of non-standard employment in Sweden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>
                <a:solidFill>
                  <a:srgbClr val="000000"/>
                </a:solidFill>
              </a:rPr>
              <a:t>Part-time employment</a:t>
            </a:r>
            <a:endParaRPr lang="en-US" dirty="0" smtClean="0"/>
          </a:p>
          <a:p>
            <a:r>
              <a:rPr lang="en-US" dirty="0" smtClean="0"/>
              <a:t>Fixed-term employment</a:t>
            </a:r>
            <a:endParaRPr lang="en-US" dirty="0"/>
          </a:p>
          <a:p>
            <a:r>
              <a:rPr lang="en-US" dirty="0" smtClean="0"/>
              <a:t>Temporary work agency employment</a:t>
            </a:r>
          </a:p>
          <a:p>
            <a:r>
              <a:rPr lang="en-US" dirty="0" smtClean="0"/>
              <a:t>Dependent self-employment (statistically insignificant according to </a:t>
            </a:r>
            <a:r>
              <a:rPr lang="en-US" dirty="0" err="1" smtClean="0"/>
              <a:t>Eurofund</a:t>
            </a:r>
            <a:r>
              <a:rPr lang="en-US" dirty="0" smtClean="0"/>
              <a:t>, 2010)</a:t>
            </a:r>
          </a:p>
          <a:p>
            <a:endParaRPr lang="en-US" dirty="0"/>
          </a:p>
          <a:p>
            <a:pPr marL="0" lv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My focus will be on </a:t>
            </a:r>
            <a:r>
              <a:rPr lang="en-US" i="1" dirty="0">
                <a:solidFill>
                  <a:srgbClr val="000000"/>
                </a:solidFill>
              </a:rPr>
              <a:t>fixed-term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part-time</a:t>
            </a:r>
            <a:r>
              <a:rPr lang="en-US" dirty="0">
                <a:solidFill>
                  <a:srgbClr val="000000"/>
                </a:solidFill>
              </a:rPr>
              <a:t> employment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pPr marL="0" indent="0">
              <a:buNone/>
            </a:pP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7330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Institutions </a:t>
            </a:r>
            <a:endParaRPr lang="en-US" sz="28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 smtClean="0"/>
              <a:t>Social security and public pensions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 smtClean="0"/>
              <a:t>Legal framework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   - Employment protection legislation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   - Anti-discrimination legislation</a:t>
            </a: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 smtClean="0"/>
              <a:t>Collective agreements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61335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Pensions and social rights for those on fixed-term contracts and part-timers</a:t>
            </a:r>
            <a:endParaRPr lang="en-US" sz="28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Basically the same rights as for regular workers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All benefits (holiday pay, sickness insurance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pay, etc.) are proportional to earnings 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	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19798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38943" y="269422"/>
            <a:ext cx="7632848" cy="849085"/>
          </a:xfrm>
        </p:spPr>
        <p:txBody>
          <a:bodyPr/>
          <a:lstStyle/>
          <a:p>
            <a:r>
              <a:rPr lang="en-US" sz="2400" dirty="0" smtClean="0"/>
              <a:t>Stringency of employment protection legislation. </a:t>
            </a:r>
            <a:br>
              <a:rPr lang="en-US" sz="2400" dirty="0" smtClean="0"/>
            </a:br>
            <a:r>
              <a:rPr lang="en-US" sz="2400" dirty="0" smtClean="0"/>
              <a:t>Fixed-term employment. Index</a:t>
            </a:r>
            <a:endParaRPr lang="en-US" sz="24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971600" y="1208314"/>
            <a:ext cx="7632080" cy="4741635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Source: OECD, index EPT_V1</a:t>
            </a:r>
            <a:endParaRPr lang="en-US" sz="16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0779" y="1314449"/>
            <a:ext cx="6702878" cy="3641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0259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38943" y="269422"/>
            <a:ext cx="7632848" cy="849085"/>
          </a:xfrm>
        </p:spPr>
        <p:txBody>
          <a:bodyPr/>
          <a:lstStyle/>
          <a:p>
            <a:r>
              <a:rPr lang="en-US" sz="2400" dirty="0" smtClean="0"/>
              <a:t>Stringency of employment protection legislation.</a:t>
            </a:r>
            <a:br>
              <a:rPr lang="en-US" sz="2400" dirty="0" smtClean="0"/>
            </a:br>
            <a:r>
              <a:rPr lang="en-US" sz="2400" dirty="0" smtClean="0"/>
              <a:t>Permanent employment. Index</a:t>
            </a:r>
            <a:endParaRPr lang="en-US" sz="24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971600" y="1208314"/>
            <a:ext cx="7632080" cy="4741635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Source: OECD, index EPRC_V2</a:t>
            </a:r>
            <a:endParaRPr lang="en-US" sz="16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464" y="1298121"/>
            <a:ext cx="6613072" cy="3657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6981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38943" y="269422"/>
            <a:ext cx="7632848" cy="849085"/>
          </a:xfrm>
        </p:spPr>
        <p:txBody>
          <a:bodyPr/>
          <a:lstStyle/>
          <a:p>
            <a:r>
              <a:rPr lang="en-US" sz="2400" dirty="0" smtClean="0"/>
              <a:t>Gap in stringency of employment protection legislation. EPRC – EPT/ EPT</a:t>
            </a:r>
            <a:endParaRPr lang="en-US" sz="24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971600" y="1208314"/>
            <a:ext cx="7632080" cy="4741635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Source: OECD, index EPT_V1 and index EPRC_V2</a:t>
            </a:r>
            <a:endParaRPr lang="en-US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0" y="1412421"/>
            <a:ext cx="6572249" cy="3751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2191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Anti-discrimination legislation</a:t>
            </a:r>
            <a:endParaRPr lang="en-US" sz="28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 smtClean="0"/>
              <a:t>Employers are prohibited by law (2002:293) to discriminate against fixed-term and part-time workers in relation to regular workers, unless there are objective reasons for differential treatment (qualifications, tenure, etc.)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 smtClean="0"/>
              <a:t>Burden of proof lies with the employer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 smtClean="0"/>
              <a:t>Seems to be few legal cases in the </a:t>
            </a:r>
            <a:r>
              <a:rPr lang="en-US" dirty="0" err="1" smtClean="0"/>
              <a:t>Labour</a:t>
            </a:r>
            <a:r>
              <a:rPr lang="en-US" dirty="0" smtClean="0"/>
              <a:t> Court concerning such discrimination  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53788598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mall IFN English design 2014">
  <a:themeElements>
    <a:clrScheme name="Design IFN 2014">
      <a:dk1>
        <a:srgbClr val="000000"/>
      </a:dk1>
      <a:lt1>
        <a:sysClr val="window" lastClr="FFFFFF"/>
      </a:lt1>
      <a:dk2>
        <a:srgbClr val="FFFFFF"/>
      </a:dk2>
      <a:lt2>
        <a:srgbClr val="EEECE1"/>
      </a:lt2>
      <a:accent1>
        <a:srgbClr val="880A26"/>
      </a:accent1>
      <a:accent2>
        <a:srgbClr val="76741E"/>
      </a:accent2>
      <a:accent3>
        <a:srgbClr val="559398"/>
      </a:accent3>
      <a:accent4>
        <a:srgbClr val="706F6F"/>
      </a:accent4>
      <a:accent5>
        <a:srgbClr val="BA7300"/>
      </a:accent5>
      <a:accent6>
        <a:srgbClr val="63496E"/>
      </a:accent6>
      <a:hlink>
        <a:srgbClr val="880A26"/>
      </a:hlink>
      <a:folHlink>
        <a:srgbClr val="76741E"/>
      </a:folHlink>
    </a:clrScheme>
    <a:fontScheme name="IUI Engelsk Färg (2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UI Engelsk Färg (2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3071B"/>
        </a:accent1>
        <a:accent2>
          <a:srgbClr val="60513A"/>
        </a:accent2>
        <a:accent3>
          <a:srgbClr val="FFFFFF"/>
        </a:accent3>
        <a:accent4>
          <a:srgbClr val="000000"/>
        </a:accent4>
        <a:accent5>
          <a:srgbClr val="D6AAAB"/>
        </a:accent5>
        <a:accent6>
          <a:srgbClr val="564934"/>
        </a:accent6>
        <a:hlink>
          <a:srgbClr val="828437"/>
        </a:hlink>
        <a:folHlink>
          <a:srgbClr val="CED89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Kommentar xmlns="92425ebc-dc68-45d8-981e-595ae18a012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550796245E2294CA63FF42EF0CDF6BA" ma:contentTypeVersion="1" ma:contentTypeDescription="Skapa ett nytt dokument." ma:contentTypeScope="" ma:versionID="2444ad6187875c81de7337e36a37306b">
  <xsd:schema xmlns:xsd="http://www.w3.org/2001/XMLSchema" xmlns:p="http://schemas.microsoft.com/office/2006/metadata/properties" xmlns:ns2="92425ebc-dc68-45d8-981e-595ae18a0127" targetNamespace="http://schemas.microsoft.com/office/2006/metadata/properties" ma:root="true" ma:fieldsID="fcf698fe2826a25d70077c3543c68c6b" ns2:_="">
    <xsd:import namespace="92425ebc-dc68-45d8-981e-595ae18a0127"/>
    <xsd:element name="properties">
      <xsd:complexType>
        <xsd:sequence>
          <xsd:element name="documentManagement">
            <xsd:complexType>
              <xsd:all>
                <xsd:element ref="ns2:Kommenta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92425ebc-dc68-45d8-981e-595ae18a0127" elementFormDefault="qualified">
    <xsd:import namespace="http://schemas.microsoft.com/office/2006/documentManagement/types"/>
    <xsd:element name="Kommentar" ma:index="8" nillable="true" ma:displayName="Kommentar" ma:internalName="Kommenta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 ma:readOnly="true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387EBF-152E-4B54-80A6-E1C9C8776E7F}">
  <ds:schemaRefs>
    <ds:schemaRef ds:uri="http://schemas.microsoft.com/office/2006/metadata/properties"/>
    <ds:schemaRef ds:uri="92425ebc-dc68-45d8-981e-595ae18a0127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85572F8-C947-43D0-B8D2-D630AA5C79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425ebc-dc68-45d8-981e-595ae18a0127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D961C328-8776-4E1F-853C-D49368CA312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Powerpointmall IFN English design 2014</Template>
  <TotalTime>1811</TotalTime>
  <Words>897</Words>
  <Application>Microsoft Office PowerPoint</Application>
  <PresentationFormat>Bildspel på skärmen (4:3)</PresentationFormat>
  <Paragraphs>474</Paragraphs>
  <Slides>26</Slides>
  <Notes>25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26</vt:i4>
      </vt:variant>
    </vt:vector>
  </HeadingPairs>
  <TitlesOfParts>
    <vt:vector size="27" baseType="lpstr">
      <vt:lpstr>Powerpointmall IFN English design 2014</vt:lpstr>
      <vt:lpstr>Non-standard employment in Sweden  </vt:lpstr>
      <vt:lpstr>Overview </vt:lpstr>
      <vt:lpstr>Types of non-standard employment in Sweden</vt:lpstr>
      <vt:lpstr>Institutions </vt:lpstr>
      <vt:lpstr>Pensions and social rights for those on fixed-term contracts and part-timers</vt:lpstr>
      <vt:lpstr>Stringency of employment protection legislation.  Fixed-term employment. Index</vt:lpstr>
      <vt:lpstr>Stringency of employment protection legislation. Permanent employment. Index</vt:lpstr>
      <vt:lpstr>Gap in stringency of employment protection legislation. EPRC – EPT/ EPT</vt:lpstr>
      <vt:lpstr>Anti-discrimination legislation</vt:lpstr>
      <vt:lpstr>Collective agreements (90 % coverage)</vt:lpstr>
      <vt:lpstr>Some facts and figures</vt:lpstr>
      <vt:lpstr>Evolution of non-standard employment.  Per cent of total employment</vt:lpstr>
      <vt:lpstr>Evolution of long and short part-time employment.  Per cent of total employment</vt:lpstr>
      <vt:lpstr>Demographics of fixed-term and part-time employment. Per cent of total employment, 2015</vt:lpstr>
      <vt:lpstr>Change in number of employees during two financial crises. Per cent</vt:lpstr>
      <vt:lpstr>Fixed-term employment as percentage of dependent employment, age 15-64</vt:lpstr>
      <vt:lpstr>Fixed-term employment as percentage of dependent employment, age 15-24</vt:lpstr>
      <vt:lpstr>Fixed-term employment as percentage of dependent employment, country of birth outside of EU-28</vt:lpstr>
      <vt:lpstr>Calculations of relative risks of fixed-term employment among employees in marginal groups</vt:lpstr>
      <vt:lpstr>Relative risks of fixed-term employment, various marginal groups, 2015</vt:lpstr>
      <vt:lpstr>Consequences for the worker of fixed-term and part-time employment</vt:lpstr>
      <vt:lpstr>Wage penalty</vt:lpstr>
      <vt:lpstr>Training</vt:lpstr>
      <vt:lpstr>Transitions from fixed-term to open-ended contracts</vt:lpstr>
      <vt:lpstr>Pension forecasts for standardized cases.  Pensions for part-time female workers (PT) as percentage of pensions for full-time female workers (FT)</vt:lpstr>
      <vt:lpstr>Concluding discussion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Heading here ─ no more than two lines</dc:title>
  <dc:creator>Per Skedinger</dc:creator>
  <cp:lastModifiedBy>Per Skedinger</cp:lastModifiedBy>
  <cp:revision>209</cp:revision>
  <cp:lastPrinted>2016-11-15T11:40:37Z</cp:lastPrinted>
  <dcterms:created xsi:type="dcterms:W3CDTF">2016-08-26T13:06:35Z</dcterms:created>
  <dcterms:modified xsi:type="dcterms:W3CDTF">2016-11-21T13:31:57Z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ommentar">
    <vt:lpwstr/>
  </property>
  <property fmtid="{D5CDD505-2E9C-101B-9397-08002B2CF9AE}" pid="3" name="ContentTypeId">
    <vt:lpwstr>0x010100B550796245E2294CA63FF42EF0CDF6BA</vt:lpwstr>
  </property>
</Properties>
</file>