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263" r:id="rId5"/>
    <p:sldId id="279" r:id="rId6"/>
    <p:sldId id="280" r:id="rId7"/>
    <p:sldId id="273" r:id="rId8"/>
    <p:sldId id="292" r:id="rId9"/>
    <p:sldId id="284" r:id="rId10"/>
    <p:sldId id="285" r:id="rId11"/>
    <p:sldId id="293" r:id="rId12"/>
    <p:sldId id="294" r:id="rId13"/>
    <p:sldId id="312" r:id="rId14"/>
    <p:sldId id="313" r:id="rId15"/>
    <p:sldId id="288" r:id="rId16"/>
    <p:sldId id="311" r:id="rId17"/>
    <p:sldId id="283" r:id="rId18"/>
    <p:sldId id="290" r:id="rId19"/>
    <p:sldId id="286" r:id="rId20"/>
    <p:sldId id="287" r:id="rId21"/>
    <p:sldId id="265" r:id="rId22"/>
    <p:sldId id="274" r:id="rId23"/>
    <p:sldId id="281" r:id="rId24"/>
    <p:sldId id="299" r:id="rId25"/>
    <p:sldId id="275" r:id="rId26"/>
    <p:sldId id="276" r:id="rId27"/>
    <p:sldId id="277" r:id="rId28"/>
    <p:sldId id="278" r:id="rId29"/>
    <p:sldId id="296" r:id="rId30"/>
    <p:sldId id="298" r:id="rId31"/>
    <p:sldId id="282" r:id="rId32"/>
    <p:sldId id="327" r:id="rId33"/>
    <p:sldId id="302" r:id="rId34"/>
    <p:sldId id="303" r:id="rId35"/>
    <p:sldId id="301" r:id="rId36"/>
    <p:sldId id="304" r:id="rId37"/>
    <p:sldId id="306" r:id="rId38"/>
    <p:sldId id="305" r:id="rId39"/>
    <p:sldId id="307" r:id="rId40"/>
    <p:sldId id="308" r:id="rId41"/>
    <p:sldId id="309" r:id="rId42"/>
    <p:sldId id="314" r:id="rId43"/>
    <p:sldId id="316" r:id="rId44"/>
    <p:sldId id="315" r:id="rId45"/>
    <p:sldId id="317" r:id="rId46"/>
    <p:sldId id="318" r:id="rId47"/>
    <p:sldId id="319" r:id="rId48"/>
    <p:sldId id="321" r:id="rId49"/>
    <p:sldId id="322" r:id="rId50"/>
    <p:sldId id="323" r:id="rId51"/>
    <p:sldId id="324" r:id="rId52"/>
    <p:sldId id="320" r:id="rId53"/>
    <p:sldId id="325" r:id="rId54"/>
    <p:sldId id="329" r:id="rId55"/>
    <p:sldId id="326" r:id="rId56"/>
    <p:sldId id="328" r:id="rId57"/>
    <p:sldId id="330" r:id="rId58"/>
    <p:sldId id="331" r:id="rId59"/>
    <p:sldId id="332" r:id="rId60"/>
    <p:sldId id="333" r:id="rId61"/>
    <p:sldId id="334" r:id="rId62"/>
    <p:sldId id="267" r:id="rId63"/>
    <p:sldId id="266" r:id="rId64"/>
    <p:sldId id="268" r:id="rId65"/>
    <p:sldId id="295" r:id="rId66"/>
    <p:sldId id="310" r:id="rId67"/>
    <p:sldId id="271" r:id="rId68"/>
    <p:sldId id="335" r:id="rId6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605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1" autoAdjust="0"/>
    <p:restoredTop sz="90919" autoAdjust="0"/>
  </p:normalViewPr>
  <p:slideViewPr>
    <p:cSldViewPr snapToGrid="0">
      <p:cViewPr>
        <p:scale>
          <a:sx n="93" d="100"/>
          <a:sy n="93" d="100"/>
        </p:scale>
        <p:origin x="-16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425984"/>
        <c:axId val="68466944"/>
        <c:axId val="77177280"/>
      </c:bar3DChart>
      <c:catAx>
        <c:axId val="68425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68466944"/>
        <c:crosses val="autoZero"/>
        <c:auto val="1"/>
        <c:lblAlgn val="ctr"/>
        <c:lblOffset val="100"/>
        <c:noMultiLvlLbl val="0"/>
      </c:catAx>
      <c:valAx>
        <c:axId val="68466944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68425984"/>
        <c:crosses val="autoZero"/>
        <c:crossBetween val="between"/>
      </c:valAx>
      <c:serAx>
        <c:axId val="77177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6846694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56474190726154"/>
          <c:h val="0.61919007936507942"/>
        </c:manualLayout>
      </c:layout>
      <c:lineChart>
        <c:grouping val="standard"/>
        <c:varyColors val="0"/>
        <c:ser>
          <c:idx val="0"/>
          <c:order val="0"/>
          <c:tx>
            <c:strRef>
              <c:f>'Figur 4.1'!$B$1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</c:marker>
          <c:cat>
            <c:strRef>
              <c:f>'Figur 4.1'!$A$2:$A$29</c:f>
              <c:strCache>
                <c:ptCount val="28"/>
                <c:pt idx="0">
                  <c:v>United States</c:v>
                </c:pt>
                <c:pt idx="1">
                  <c:v>Czech Republic</c:v>
                </c:pt>
                <c:pt idx="2">
                  <c:v>Japan</c:v>
                </c:pt>
                <c:pt idx="3">
                  <c:v>Spain</c:v>
                </c:pt>
                <c:pt idx="4">
                  <c:v>Estonia</c:v>
                </c:pt>
                <c:pt idx="5">
                  <c:v>Ireland</c:v>
                </c:pt>
                <c:pt idx="6">
                  <c:v>South Korea</c:v>
                </c:pt>
                <c:pt idx="7">
                  <c:v>Canada</c:v>
                </c:pt>
                <c:pt idx="8">
                  <c:v>Greece</c:v>
                </c:pt>
                <c:pt idx="9">
                  <c:v>Slovakia</c:v>
                </c:pt>
                <c:pt idx="10">
                  <c:v>Netherlands</c:v>
                </c:pt>
                <c:pt idx="11">
                  <c:v>Germany</c:v>
                </c:pt>
                <c:pt idx="12">
                  <c:v>United Kingdom</c:v>
                </c:pt>
                <c:pt idx="13">
                  <c:v>Poland</c:v>
                </c:pt>
                <c:pt idx="14">
                  <c:v>Belgium</c:v>
                </c:pt>
                <c:pt idx="15">
                  <c:v>Australia</c:v>
                </c:pt>
                <c:pt idx="16">
                  <c:v>Hungary</c:v>
                </c:pt>
                <c:pt idx="17">
                  <c:v>Luxembourg</c:v>
                </c:pt>
                <c:pt idx="18">
                  <c:v>Israel</c:v>
                </c:pt>
                <c:pt idx="19">
                  <c:v>Portugal</c:v>
                </c:pt>
                <c:pt idx="20">
                  <c:v>New Zealand</c:v>
                </c:pt>
                <c:pt idx="21">
                  <c:v>Slovenia</c:v>
                </c:pt>
                <c:pt idx="22">
                  <c:v>France</c:v>
                </c:pt>
                <c:pt idx="24">
                  <c:v>Teknikavtalet</c:v>
                </c:pt>
                <c:pt idx="25">
                  <c:v>HöK</c:v>
                </c:pt>
                <c:pt idx="26">
                  <c:v>Retail Trade</c:v>
                </c:pt>
                <c:pt idx="27">
                  <c:v>HoR</c:v>
                </c:pt>
              </c:strCache>
            </c:strRef>
          </c:cat>
          <c:val>
            <c:numRef>
              <c:f>'Figur 4.1'!$B$2:$B$29</c:f>
              <c:numCache>
                <c:formatCode>0</c:formatCode>
                <c:ptCount val="28"/>
                <c:pt idx="0">
                  <c:v>31.41542002301496</c:v>
                </c:pt>
                <c:pt idx="1">
                  <c:v>38.223944104395898</c:v>
                </c:pt>
                <c:pt idx="2">
                  <c:v>34.075949367088612</c:v>
                </c:pt>
                <c:pt idx="3">
                  <c:v>43.931391565958386</c:v>
                </c:pt>
                <c:pt idx="4">
                  <c:v>35.781731438226814</c:v>
                </c:pt>
                <c:pt idx="5">
                  <c:v>53.12</c:v>
                </c:pt>
                <c:pt idx="6">
                  <c:v>42.856045253647217</c:v>
                </c:pt>
                <c:pt idx="7">
                  <c:v>40.700000000000003</c:v>
                </c:pt>
                <c:pt idx="8">
                  <c:v>46.768985322271853</c:v>
                </c:pt>
                <c:pt idx="9">
                  <c:v>44.316158347676414</c:v>
                </c:pt>
                <c:pt idx="10">
                  <c:v>47.140872464573491</c:v>
                </c:pt>
                <c:pt idx="12">
                  <c:v>46.643417611159542</c:v>
                </c:pt>
                <c:pt idx="13">
                  <c:v>39.610664409648749</c:v>
                </c:pt>
                <c:pt idx="14">
                  <c:v>50.267722497397237</c:v>
                </c:pt>
                <c:pt idx="15">
                  <c:v>54.471276595744676</c:v>
                </c:pt>
                <c:pt idx="16">
                  <c:v>48.271440257644201</c:v>
                </c:pt>
                <c:pt idx="17">
                  <c:v>54.5</c:v>
                </c:pt>
                <c:pt idx="18">
                  <c:v>57.348869836321114</c:v>
                </c:pt>
                <c:pt idx="19">
                  <c:v>51.393696483876852</c:v>
                </c:pt>
                <c:pt idx="20">
                  <c:v>57.351407716371213</c:v>
                </c:pt>
                <c:pt idx="21">
                  <c:v>50.00330966137436</c:v>
                </c:pt>
                <c:pt idx="22">
                  <c:v>61.5</c:v>
                </c:pt>
                <c:pt idx="24">
                  <c:v>59</c:v>
                </c:pt>
                <c:pt idx="25">
                  <c:v>60</c:v>
                </c:pt>
                <c:pt idx="26">
                  <c:v>66.400000000000006</c:v>
                </c:pt>
                <c:pt idx="27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 4.1'!$C$1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'Figur 4.1'!$A$2:$A$29</c:f>
              <c:strCache>
                <c:ptCount val="28"/>
                <c:pt idx="0">
                  <c:v>United States</c:v>
                </c:pt>
                <c:pt idx="1">
                  <c:v>Czech Republic</c:v>
                </c:pt>
                <c:pt idx="2">
                  <c:v>Japan</c:v>
                </c:pt>
                <c:pt idx="3">
                  <c:v>Spain</c:v>
                </c:pt>
                <c:pt idx="4">
                  <c:v>Estonia</c:v>
                </c:pt>
                <c:pt idx="5">
                  <c:v>Ireland</c:v>
                </c:pt>
                <c:pt idx="6">
                  <c:v>South Korea</c:v>
                </c:pt>
                <c:pt idx="7">
                  <c:v>Canada</c:v>
                </c:pt>
                <c:pt idx="8">
                  <c:v>Greece</c:v>
                </c:pt>
                <c:pt idx="9">
                  <c:v>Slovakia</c:v>
                </c:pt>
                <c:pt idx="10">
                  <c:v>Netherlands</c:v>
                </c:pt>
                <c:pt idx="11">
                  <c:v>Germany</c:v>
                </c:pt>
                <c:pt idx="12">
                  <c:v>United Kingdom</c:v>
                </c:pt>
                <c:pt idx="13">
                  <c:v>Poland</c:v>
                </c:pt>
                <c:pt idx="14">
                  <c:v>Belgium</c:v>
                </c:pt>
                <c:pt idx="15">
                  <c:v>Australia</c:v>
                </c:pt>
                <c:pt idx="16">
                  <c:v>Hungary</c:v>
                </c:pt>
                <c:pt idx="17">
                  <c:v>Luxembourg</c:v>
                </c:pt>
                <c:pt idx="18">
                  <c:v>Israel</c:v>
                </c:pt>
                <c:pt idx="19">
                  <c:v>Portugal</c:v>
                </c:pt>
                <c:pt idx="20">
                  <c:v>New Zealand</c:v>
                </c:pt>
                <c:pt idx="21">
                  <c:v>Slovenia</c:v>
                </c:pt>
                <c:pt idx="22">
                  <c:v>France</c:v>
                </c:pt>
                <c:pt idx="24">
                  <c:v>Teknikavtalet</c:v>
                </c:pt>
                <c:pt idx="25">
                  <c:v>HöK</c:v>
                </c:pt>
                <c:pt idx="26">
                  <c:v>Retail Trade</c:v>
                </c:pt>
                <c:pt idx="27">
                  <c:v>HoR</c:v>
                </c:pt>
              </c:strCache>
            </c:strRef>
          </c:cat>
          <c:val>
            <c:numRef>
              <c:f>'Figur 4.1'!$C$2:$C$29</c:f>
              <c:numCache>
                <c:formatCode>0</c:formatCode>
                <c:ptCount val="28"/>
                <c:pt idx="0">
                  <c:v>36.700000000000003</c:v>
                </c:pt>
                <c:pt idx="1">
                  <c:v>36.799999999999997</c:v>
                </c:pt>
                <c:pt idx="2">
                  <c:v>38.99010931806351</c:v>
                </c:pt>
                <c:pt idx="3">
                  <c:v>41.4</c:v>
                </c:pt>
                <c:pt idx="4">
                  <c:v>41.5</c:v>
                </c:pt>
                <c:pt idx="5">
                  <c:v>43.1</c:v>
                </c:pt>
                <c:pt idx="6">
                  <c:v>44.218689529285619</c:v>
                </c:pt>
                <c:pt idx="7">
                  <c:v>45.1</c:v>
                </c:pt>
                <c:pt idx="8">
                  <c:v>46.1</c:v>
                </c:pt>
                <c:pt idx="9">
                  <c:v>47.5</c:v>
                </c:pt>
                <c:pt idx="10">
                  <c:v>47.7</c:v>
                </c:pt>
                <c:pt idx="11">
                  <c:v>47.836084988474099</c:v>
                </c:pt>
                <c:pt idx="12">
                  <c:v>48</c:v>
                </c:pt>
                <c:pt idx="13">
                  <c:v>50.2</c:v>
                </c:pt>
                <c:pt idx="14">
                  <c:v>50.5</c:v>
                </c:pt>
                <c:pt idx="15">
                  <c:v>53.3</c:v>
                </c:pt>
                <c:pt idx="16">
                  <c:v>53.6</c:v>
                </c:pt>
                <c:pt idx="17">
                  <c:v>56.6</c:v>
                </c:pt>
                <c:pt idx="18">
                  <c:v>56.6</c:v>
                </c:pt>
                <c:pt idx="19">
                  <c:v>57.5</c:v>
                </c:pt>
                <c:pt idx="20">
                  <c:v>59.6</c:v>
                </c:pt>
                <c:pt idx="21">
                  <c:v>60.9</c:v>
                </c:pt>
                <c:pt idx="22">
                  <c:v>61.1</c:v>
                </c:pt>
                <c:pt idx="24">
                  <c:v>57.3</c:v>
                </c:pt>
                <c:pt idx="25">
                  <c:v>62.9</c:v>
                </c:pt>
                <c:pt idx="26">
                  <c:v>68.7</c:v>
                </c:pt>
                <c:pt idx="27">
                  <c:v>70.599999999999994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83872"/>
        <c:axId val="83185664"/>
      </c:lineChart>
      <c:catAx>
        <c:axId val="83183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83185664"/>
        <c:crosses val="autoZero"/>
        <c:auto val="1"/>
        <c:lblAlgn val="ctr"/>
        <c:lblOffset val="100"/>
        <c:noMultiLvlLbl val="0"/>
      </c:catAx>
      <c:valAx>
        <c:axId val="8318566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rgbClr val="4F81BD">
                  <a:lumMod val="60000"/>
                  <a:lumOff val="40000"/>
                </a:srgb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crossAx val="8318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426745329400197E-3"/>
          <c:y val="0.93398452380952379"/>
          <c:w val="0.99865734580430277"/>
          <c:h val="2.705104166666667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94794400699912"/>
          <c:y val="5.0925925925925923E-2"/>
          <c:w val="0.71423315835520562"/>
          <c:h val="0.73300138888888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 3.4'!$B$1</c:f>
              <c:strCache>
                <c:ptCount val="1"/>
                <c:pt idx="0">
                  <c:v>Change: native background</c:v>
                </c:pt>
              </c:strCache>
            </c:strRef>
          </c:tx>
          <c:invertIfNegative val="0"/>
          <c:cat>
            <c:strRef>
              <c:f>'Figur 3.4'!$A$2:$A$13</c:f>
              <c:strCache>
                <c:ptCount val="12"/>
                <c:pt idx="0">
                  <c:v>Poland</c:v>
                </c:pt>
                <c:pt idx="1">
                  <c:v>Italy</c:v>
                </c:pt>
                <c:pt idx="2">
                  <c:v>Ireland</c:v>
                </c:pt>
                <c:pt idx="3">
                  <c:v>Finland</c:v>
                </c:pt>
                <c:pt idx="4">
                  <c:v>Belgium</c:v>
                </c:pt>
                <c:pt idx="5">
                  <c:v>Netherlands</c:v>
                </c:pt>
                <c:pt idx="6">
                  <c:v>Czech Republic</c:v>
                </c:pt>
                <c:pt idx="7">
                  <c:v>United States</c:v>
                </c:pt>
                <c:pt idx="8">
                  <c:v>Germany</c:v>
                </c:pt>
                <c:pt idx="9">
                  <c:v>Norway</c:v>
                </c:pt>
                <c:pt idx="10">
                  <c:v>Denmark</c:v>
                </c:pt>
                <c:pt idx="11">
                  <c:v>Sweden</c:v>
                </c:pt>
              </c:strCache>
            </c:strRef>
          </c:cat>
          <c:val>
            <c:numRef>
              <c:f>'Figur 3.4'!$B$2:$B$13</c:f>
              <c:numCache>
                <c:formatCode>General</c:formatCode>
                <c:ptCount val="12"/>
                <c:pt idx="0">
                  <c:v>34.518770000000004</c:v>
                </c:pt>
                <c:pt idx="1">
                  <c:v>8.037979</c:v>
                </c:pt>
                <c:pt idx="2">
                  <c:v>3.4619749999999998</c:v>
                </c:pt>
                <c:pt idx="3">
                  <c:v>2.3716740000000001</c:v>
                </c:pt>
                <c:pt idx="4">
                  <c:v>-0.38092039999999999</c:v>
                </c:pt>
                <c:pt idx="5">
                  <c:v>1.505585</c:v>
                </c:pt>
                <c:pt idx="6">
                  <c:v>-3.066376</c:v>
                </c:pt>
                <c:pt idx="7">
                  <c:v>-9.2242130000000007</c:v>
                </c:pt>
                <c:pt idx="8">
                  <c:v>-9.2469479999999997</c:v>
                </c:pt>
                <c:pt idx="9">
                  <c:v>-12.50995</c:v>
                </c:pt>
                <c:pt idx="10">
                  <c:v>-14.09055</c:v>
                </c:pt>
                <c:pt idx="11">
                  <c:v>-20.5625</c:v>
                </c:pt>
              </c:numCache>
            </c:numRef>
          </c:val>
        </c:ser>
        <c:ser>
          <c:idx val="1"/>
          <c:order val="1"/>
          <c:tx>
            <c:strRef>
              <c:f>'Figur 3.4'!$C$1</c:f>
              <c:strCache>
                <c:ptCount val="1"/>
                <c:pt idx="0">
                  <c:v>Change: immigrant background</c:v>
                </c:pt>
              </c:strCache>
            </c:strRef>
          </c:tx>
          <c:invertIfNegative val="0"/>
          <c:cat>
            <c:strRef>
              <c:f>'Figur 3.4'!$A$2:$A$13</c:f>
              <c:strCache>
                <c:ptCount val="12"/>
                <c:pt idx="0">
                  <c:v>Poland</c:v>
                </c:pt>
                <c:pt idx="1">
                  <c:v>Italy</c:v>
                </c:pt>
                <c:pt idx="2">
                  <c:v>Ireland</c:v>
                </c:pt>
                <c:pt idx="3">
                  <c:v>Finland</c:v>
                </c:pt>
                <c:pt idx="4">
                  <c:v>Belgium</c:v>
                </c:pt>
                <c:pt idx="5">
                  <c:v>Netherlands</c:v>
                </c:pt>
                <c:pt idx="6">
                  <c:v>Czech Republic</c:v>
                </c:pt>
                <c:pt idx="7">
                  <c:v>United States</c:v>
                </c:pt>
                <c:pt idx="8">
                  <c:v>Germany</c:v>
                </c:pt>
                <c:pt idx="9">
                  <c:v>Norway</c:v>
                </c:pt>
                <c:pt idx="10">
                  <c:v>Denmark</c:v>
                </c:pt>
                <c:pt idx="11">
                  <c:v>Sweden</c:v>
                </c:pt>
              </c:strCache>
            </c:strRef>
          </c:cat>
          <c:val>
            <c:numRef>
              <c:f>'Figur 3.4'!$C$2:$C$13</c:f>
              <c:numCache>
                <c:formatCode>General</c:formatCode>
                <c:ptCount val="12"/>
                <c:pt idx="0">
                  <c:v>61.040100000000002</c:v>
                </c:pt>
                <c:pt idx="1">
                  <c:v>31.63898</c:v>
                </c:pt>
                <c:pt idx="2">
                  <c:v>-3.548492</c:v>
                </c:pt>
                <c:pt idx="3">
                  <c:v>-16.331330000000001</c:v>
                </c:pt>
                <c:pt idx="4">
                  <c:v>-13.06598</c:v>
                </c:pt>
                <c:pt idx="5">
                  <c:v>-11.11664</c:v>
                </c:pt>
                <c:pt idx="6">
                  <c:v>12.74062</c:v>
                </c:pt>
                <c:pt idx="7">
                  <c:v>24.3353</c:v>
                </c:pt>
                <c:pt idx="8">
                  <c:v>-15.648160000000001</c:v>
                </c:pt>
                <c:pt idx="9">
                  <c:v>-19.782209999999999</c:v>
                </c:pt>
                <c:pt idx="10">
                  <c:v>-25.056149999999999</c:v>
                </c:pt>
                <c:pt idx="11">
                  <c:v>-37.104640000000003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86865408"/>
        <c:axId val="86866944"/>
      </c:barChart>
      <c:catAx>
        <c:axId val="8686540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v-SE"/>
          </a:p>
        </c:txPr>
        <c:crossAx val="86866944"/>
        <c:crosses val="autoZero"/>
        <c:auto val="1"/>
        <c:lblAlgn val="ctr"/>
        <c:lblOffset val="100"/>
        <c:noMultiLvlLbl val="0"/>
      </c:catAx>
      <c:valAx>
        <c:axId val="86866944"/>
        <c:scaling>
          <c:orientation val="minMax"/>
          <c:max val="65"/>
          <c:min val="-40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868654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"/>
          <c:y val="0.88850503062117236"/>
          <c:w val="1"/>
          <c:h val="9.7989938757655298E-2"/>
        </c:manualLayout>
      </c:layout>
      <c:overlay val="0"/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8AC858-E3B7-4C69-AD1C-516707D8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8E5307-B2DD-418A-97CF-9DA318C9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0" y="542175"/>
            <a:ext cx="9144000" cy="531978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450" y="2371725"/>
            <a:ext cx="6400800" cy="603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 smtClean="0"/>
              <a:t>Heading</a:t>
            </a:r>
            <a:r>
              <a:rPr lang="sv-SE" noProof="0" dirty="0" smtClean="0"/>
              <a:t> </a:t>
            </a:r>
            <a:r>
              <a:rPr lang="sv-SE" noProof="0" dirty="0" err="1" smtClean="0"/>
              <a:t>here</a:t>
            </a:r>
            <a:r>
              <a:rPr lang="sv-SE" noProof="0" dirty="0" smtClean="0"/>
              <a:t> …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3450" y="32607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 smtClean="0"/>
              <a:t>Subtitle</a:t>
            </a:r>
            <a:r>
              <a:rPr lang="sv-SE" noProof="0" dirty="0" smtClean="0"/>
              <a:t>, </a:t>
            </a:r>
            <a:r>
              <a:rPr lang="sv-SE" noProof="0" dirty="0" err="1" smtClean="0"/>
              <a:t>your</a:t>
            </a:r>
            <a:r>
              <a:rPr lang="sv-SE" noProof="0" dirty="0" smtClean="0"/>
              <a:t> </a:t>
            </a:r>
            <a:r>
              <a:rPr lang="sv-SE" noProof="0" dirty="0" err="1" smtClean="0"/>
              <a:t>name</a:t>
            </a:r>
            <a:r>
              <a:rPr lang="sv-SE" noProof="0" dirty="0" smtClean="0"/>
              <a:t>, date, and so on …</a:t>
            </a:r>
            <a:endParaRPr lang="sv-SE" noProof="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5" y="5633072"/>
            <a:ext cx="3554503" cy="10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… </a:t>
            </a: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noProof="0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 hasCustomPrompt="1"/>
          </p:nvPr>
        </p:nvSpPr>
        <p:spPr>
          <a:xfrm>
            <a:off x="971600" y="1600200"/>
            <a:ext cx="7715200" cy="44211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on the </a:t>
            </a:r>
            <a:r>
              <a:rPr lang="sv-SE" noProof="0" dirty="0" err="1" smtClean="0"/>
              <a:t>icon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add</a:t>
            </a:r>
            <a:r>
              <a:rPr lang="sv-SE" noProof="0" dirty="0" smtClean="0"/>
              <a:t> a </a:t>
            </a:r>
            <a:r>
              <a:rPr lang="sv-SE" noProof="0" dirty="0" err="1" smtClean="0"/>
              <a:t>graph</a:t>
            </a:r>
            <a:endParaRPr lang="sv-S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632848" cy="1143000"/>
          </a:xfrm>
        </p:spPr>
        <p:txBody>
          <a:bodyPr/>
          <a:lstStyle/>
          <a:p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… </a:t>
            </a: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557338"/>
            <a:ext cx="7632080" cy="43926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noProof="0" dirty="0" smtClean="0"/>
              <a:t>Text, text, text … </a:t>
            </a:r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change</a:t>
            </a:r>
            <a:r>
              <a:rPr lang="sv-SE" noProof="0" dirty="0" smtClean="0"/>
              <a:t> format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… </a:t>
            </a: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noProof="0" dirty="0" smtClean="0"/>
              <a:t>Text, text, text … </a:t>
            </a:r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change</a:t>
            </a:r>
            <a:r>
              <a:rPr lang="sv-SE" noProof="0" dirty="0" smtClean="0"/>
              <a:t> format </a:t>
            </a:r>
          </a:p>
          <a:p>
            <a:pPr lvl="1"/>
            <a:r>
              <a:rPr lang="sv-SE" noProof="0" dirty="0" err="1" smtClean="0"/>
              <a:t>Level</a:t>
            </a:r>
            <a:r>
              <a:rPr lang="sv-SE" noProof="0" dirty="0" smtClean="0"/>
              <a:t> </a:t>
            </a:r>
            <a:r>
              <a:rPr lang="sv-SE" noProof="0" dirty="0" err="1" smtClean="0"/>
              <a:t>two</a:t>
            </a:r>
            <a:endParaRPr lang="sv-SE" noProof="0" dirty="0" smtClean="0"/>
          </a:p>
          <a:p>
            <a:pPr lvl="2"/>
            <a:r>
              <a:rPr lang="sv-SE" noProof="0" dirty="0" err="1" smtClean="0"/>
              <a:t>Level</a:t>
            </a:r>
            <a:r>
              <a:rPr lang="sv-SE" noProof="0" dirty="0" smtClean="0"/>
              <a:t> </a:t>
            </a:r>
            <a:r>
              <a:rPr lang="sv-SE" noProof="0" dirty="0" err="1" smtClean="0"/>
              <a:t>three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Level</a:t>
            </a:r>
            <a:r>
              <a:rPr lang="sv-SE" noProof="0" dirty="0" smtClean="0"/>
              <a:t> </a:t>
            </a:r>
            <a:r>
              <a:rPr lang="sv-SE" noProof="0" dirty="0" err="1" smtClean="0"/>
              <a:t>four</a:t>
            </a:r>
            <a:endParaRPr lang="sv-SE" noProof="0" dirty="0" smtClean="0"/>
          </a:p>
          <a:p>
            <a:pPr lvl="4"/>
            <a:r>
              <a:rPr lang="sv-SE" noProof="0" dirty="0" err="1" smtClean="0"/>
              <a:t>Level</a:t>
            </a:r>
            <a:r>
              <a:rPr lang="sv-SE" noProof="0" dirty="0" smtClean="0"/>
              <a:t> </a:t>
            </a:r>
            <a:r>
              <a:rPr lang="sv-SE" noProof="0" dirty="0" err="1" smtClean="0"/>
              <a:t>five</a:t>
            </a:r>
            <a:endParaRPr lang="sv-S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74638"/>
            <a:ext cx="6228184" cy="1143000"/>
          </a:xfrm>
        </p:spPr>
        <p:txBody>
          <a:bodyPr/>
          <a:lstStyle/>
          <a:p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… </a:t>
            </a: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691680" y="1557338"/>
            <a:ext cx="6228184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 smtClean="0"/>
              <a:t>Text, text, text … </a:t>
            </a:r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change</a:t>
            </a:r>
            <a:r>
              <a:rPr lang="sv-SE" noProof="0" dirty="0" smtClean="0"/>
              <a:t> format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276872"/>
            <a:ext cx="619268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 smtClean="0"/>
              <a:t>Skriv här… klicka för att ändra format</a:t>
            </a:r>
            <a:endParaRPr lang="sv-S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99" y="1600200"/>
            <a:ext cx="3672409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graphicFrame>
        <p:nvGraphicFramePr>
          <p:cNvPr id="13" name="Diagram 12"/>
          <p:cNvGraphicFramePr/>
          <p:nvPr userDrawn="1">
            <p:extLst>
              <p:ext uri="{D42A27DB-BD31-4B8C-83A1-F6EECF244321}">
                <p14:modId xmlns:p14="http://schemas.microsoft.com/office/powerpoint/2010/main" val="4066047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… </a:t>
            </a: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dirty="0" smtClean="0"/>
              <a:t>Text … </a:t>
            </a:r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change</a:t>
            </a:r>
            <a:r>
              <a:rPr lang="sv-SE" noProof="0" dirty="0" smtClean="0"/>
              <a:t> format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on the </a:t>
            </a:r>
            <a:r>
              <a:rPr lang="sv-SE" noProof="0" dirty="0" err="1" smtClean="0"/>
              <a:t>icon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insert</a:t>
            </a:r>
            <a:r>
              <a:rPr lang="sv-SE" noProof="0" dirty="0" smtClean="0"/>
              <a:t> a </a:t>
            </a:r>
            <a:r>
              <a:rPr lang="sv-SE" noProof="0" dirty="0" err="1" smtClean="0"/>
              <a:t>picture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dirty="0" smtClean="0"/>
              <a:t>Text … </a:t>
            </a:r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change</a:t>
            </a:r>
            <a:r>
              <a:rPr lang="sv-SE" noProof="0" dirty="0" smtClean="0"/>
              <a:t>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… </a:t>
            </a: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Text, text, text …. Klick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format 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noProof="0" dirty="0" err="1" smtClean="0"/>
              <a:t>Level</a:t>
            </a:r>
            <a:r>
              <a:rPr lang="sv-SE" noProof="0" dirty="0" smtClean="0"/>
              <a:t> </a:t>
            </a:r>
            <a:r>
              <a:rPr lang="sv-SE" noProof="0" dirty="0" err="1" smtClean="0"/>
              <a:t>four</a:t>
            </a:r>
            <a:endParaRPr lang="sv-SE" noProof="0" dirty="0" smtClean="0"/>
          </a:p>
          <a:p>
            <a:pPr lvl="4"/>
            <a:r>
              <a:rPr lang="sv-SE" noProof="0" dirty="0" err="1" smtClean="0"/>
              <a:t>Level</a:t>
            </a:r>
            <a:r>
              <a:rPr lang="sv-SE" noProof="0" dirty="0" smtClean="0"/>
              <a:t> </a:t>
            </a:r>
            <a:r>
              <a:rPr lang="sv-SE" noProof="0" dirty="0" err="1" smtClean="0"/>
              <a:t>five</a:t>
            </a:r>
            <a:endParaRPr lang="sv-SE" noProof="0" dirty="0" smtClean="0"/>
          </a:p>
          <a:p>
            <a:pPr lvl="2"/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" y="0"/>
            <a:ext cx="487031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7107" y="18696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3" y="6067771"/>
            <a:ext cx="2180378" cy="6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76" r:id="rId4"/>
    <p:sldLayoutId id="2147483677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NettoO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513A"/>
        </a:buClr>
        <a:buChar char="•"/>
        <a:defRPr sz="2600" b="0">
          <a:solidFill>
            <a:schemeClr val="tx1"/>
          </a:solidFill>
          <a:latin typeface="+mn-lt"/>
          <a:ea typeface="+mn-ea"/>
          <a:cs typeface="NettoOT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cs typeface="NettoO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+mn-lt"/>
          <a:cs typeface="NettoOT-Ital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34837" y="1632858"/>
            <a:ext cx="7469414" cy="1902278"/>
          </a:xfrm>
        </p:spPr>
        <p:txBody>
          <a:bodyPr/>
          <a:lstStyle/>
          <a:p>
            <a:r>
              <a:rPr lang="en-US" sz="5400" dirty="0" smtClean="0"/>
              <a:t>Minimum Wages</a:t>
            </a:r>
            <a:endParaRPr lang="en-US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67493" y="4016829"/>
            <a:ext cx="7436757" cy="1143000"/>
          </a:xfrm>
        </p:spPr>
        <p:txBody>
          <a:bodyPr/>
          <a:lstStyle/>
          <a:p>
            <a:r>
              <a:rPr lang="en-US" sz="2000" dirty="0" smtClean="0"/>
              <a:t>Lecture, Topics in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Economics, Linnaeus University, October 18, 2016</a:t>
            </a:r>
          </a:p>
          <a:p>
            <a:endParaRPr lang="en-US" sz="2000" dirty="0" smtClean="0"/>
          </a:p>
          <a:p>
            <a:r>
              <a:rPr lang="en-US" sz="2000" dirty="0" smtClean="0"/>
              <a:t>Per Skedinger</a:t>
            </a:r>
          </a:p>
          <a:p>
            <a:r>
              <a:rPr lang="en-US" sz="2000" dirty="0" smtClean="0"/>
              <a:t>IFN, Linnaeus University and Swedish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Policy Council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4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Measures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bindingness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 the minimum </a:t>
            </a:r>
            <a:r>
              <a:rPr lang="sv-SE" sz="3200" dirty="0" err="1" smtClean="0"/>
              <a:t>wage</a:t>
            </a:r>
            <a:r>
              <a:rPr lang="sv-SE" sz="3200" dirty="0" smtClean="0"/>
              <a:t> </a:t>
            </a:r>
            <a:endParaRPr lang="sv-SE" sz="32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dirty="0" err="1" smtClean="0">
                <a:solidFill>
                  <a:srgbClr val="000000"/>
                </a:solidFill>
              </a:rPr>
              <a:t>Aggregate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measures</a:t>
            </a:r>
            <a:endParaRPr lang="sv-SE" dirty="0" smtClean="0">
              <a:solidFill>
                <a:srgbClr val="000000"/>
              </a:solidFill>
            </a:endParaRPr>
          </a:p>
          <a:p>
            <a:pPr marL="514350" lvl="0" indent="-514350">
              <a:spcBef>
                <a:spcPts val="0"/>
              </a:spcBef>
              <a:buAutoNum type="arabicPeriod"/>
            </a:pPr>
            <a:endParaRPr lang="sv-SE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a) Minimum </a:t>
            </a:r>
            <a:r>
              <a:rPr lang="sv-SE" sz="2400" dirty="0" err="1" smtClean="0">
                <a:solidFill>
                  <a:srgbClr val="000000"/>
                </a:solidFill>
              </a:rPr>
              <a:t>wage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bite</a:t>
            </a:r>
            <a:r>
              <a:rPr lang="sv-SE" sz="2400" dirty="0" smtClean="0">
                <a:solidFill>
                  <a:srgbClr val="000000"/>
                </a:solidFill>
              </a:rPr>
              <a:t> or relative minimum </a:t>
            </a:r>
            <a:r>
              <a:rPr lang="sv-SE" sz="2400" dirty="0" err="1" smtClean="0">
                <a:solidFill>
                  <a:srgbClr val="000000"/>
                </a:solidFill>
              </a:rPr>
              <a:t>wage</a:t>
            </a:r>
            <a:endParaRPr lang="sv-SE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    </a:t>
            </a:r>
            <a:r>
              <a:rPr lang="sv-SE" sz="2000" dirty="0" smtClean="0">
                <a:solidFill>
                  <a:srgbClr val="000000"/>
                </a:solidFill>
              </a:rPr>
              <a:t>Minimum </a:t>
            </a:r>
            <a:r>
              <a:rPr lang="sv-SE" sz="2000" dirty="0" err="1" smtClean="0">
                <a:solidFill>
                  <a:srgbClr val="000000"/>
                </a:solidFill>
              </a:rPr>
              <a:t>wage</a:t>
            </a:r>
            <a:r>
              <a:rPr lang="sv-SE" sz="2000" dirty="0" smtClean="0">
                <a:solidFill>
                  <a:srgbClr val="000000"/>
                </a:solidFill>
              </a:rPr>
              <a:t> / </a:t>
            </a:r>
            <a:r>
              <a:rPr lang="sv-SE" sz="2000" dirty="0" err="1" smtClean="0">
                <a:solidFill>
                  <a:srgbClr val="000000"/>
                </a:solidFill>
              </a:rPr>
              <a:t>Average</a:t>
            </a:r>
            <a:r>
              <a:rPr lang="sv-SE" sz="2000" dirty="0" smtClean="0">
                <a:solidFill>
                  <a:srgbClr val="000000"/>
                </a:solidFill>
              </a:rPr>
              <a:t> or median </a:t>
            </a:r>
            <a:r>
              <a:rPr lang="sv-SE" sz="2000" dirty="0" err="1" smtClean="0">
                <a:solidFill>
                  <a:srgbClr val="000000"/>
                </a:solidFill>
              </a:rPr>
              <a:t>wage</a:t>
            </a:r>
            <a:endParaRPr lang="sv-SE" sz="2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b) </a:t>
            </a:r>
            <a:r>
              <a:rPr lang="sv-SE" sz="2400" dirty="0" err="1" smtClean="0">
                <a:solidFill>
                  <a:srgbClr val="000000"/>
                </a:solidFill>
              </a:rPr>
              <a:t>Kaitz</a:t>
            </a:r>
            <a:r>
              <a:rPr lang="sv-SE" sz="2400" dirty="0" smtClean="0">
                <a:solidFill>
                  <a:srgbClr val="000000"/>
                </a:solidFill>
              </a:rPr>
              <a:t> index (</a:t>
            </a:r>
            <a:r>
              <a:rPr lang="sv-SE" sz="2400" dirty="0" err="1" smtClean="0">
                <a:solidFill>
                  <a:srgbClr val="000000"/>
                </a:solidFill>
              </a:rPr>
              <a:t>applicable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with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incomplete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coverage</a:t>
            </a:r>
            <a:r>
              <a:rPr lang="sv-SE" sz="2400" dirty="0" smtClean="0">
                <a:solidFill>
                  <a:srgbClr val="000000"/>
                </a:solidFill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    </a:t>
            </a:r>
            <a:r>
              <a:rPr lang="sv-SE" sz="2000" dirty="0" smtClean="0">
                <a:solidFill>
                  <a:srgbClr val="000000"/>
                </a:solidFill>
              </a:rPr>
              <a:t>Minimum </a:t>
            </a:r>
            <a:r>
              <a:rPr lang="sv-SE" sz="2000" dirty="0" err="1" smtClean="0">
                <a:solidFill>
                  <a:srgbClr val="000000"/>
                </a:solidFill>
              </a:rPr>
              <a:t>wage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</a:rPr>
              <a:t>bite</a:t>
            </a:r>
            <a:r>
              <a:rPr lang="sv-SE" sz="2000" dirty="0" smtClean="0">
                <a:solidFill>
                  <a:srgbClr val="000000"/>
                </a:solidFill>
              </a:rPr>
              <a:t> x </a:t>
            </a:r>
            <a:r>
              <a:rPr lang="sv-SE" sz="2000" dirty="0" err="1" smtClean="0">
                <a:solidFill>
                  <a:srgbClr val="000000"/>
                </a:solidFill>
              </a:rPr>
              <a:t>Percentage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</a:rPr>
              <a:t>of</a:t>
            </a:r>
            <a:r>
              <a:rPr lang="sv-SE" sz="2000" dirty="0" smtClean="0">
                <a:solidFill>
                  <a:srgbClr val="000000"/>
                </a:solidFill>
              </a:rPr>
              <a:t> persons </a:t>
            </a:r>
            <a:r>
              <a:rPr lang="sv-SE" sz="2000" dirty="0" err="1" smtClean="0">
                <a:solidFill>
                  <a:srgbClr val="000000"/>
                </a:solidFill>
              </a:rPr>
              <a:t>covered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 smtClean="0">
                <a:solidFill>
                  <a:srgbClr val="000000"/>
                </a:solidFill>
              </a:rPr>
              <a:t>           Common in US studies </a:t>
            </a:r>
            <a:r>
              <a:rPr lang="sv-SE" sz="2000" dirty="0" err="1" smtClean="0">
                <a:solidFill>
                  <a:srgbClr val="000000"/>
                </a:solidFill>
              </a:rPr>
              <a:t>but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</a:rPr>
              <a:t>eligible</a:t>
            </a:r>
            <a:r>
              <a:rPr lang="sv-SE" sz="2000" dirty="0" smtClean="0">
                <a:solidFill>
                  <a:srgbClr val="000000"/>
                </a:solidFill>
              </a:rPr>
              <a:t> population not </a:t>
            </a:r>
            <a:r>
              <a:rPr lang="sv-SE" sz="2000" dirty="0" err="1" smtClean="0">
                <a:solidFill>
                  <a:srgbClr val="000000"/>
                </a:solidFill>
              </a:rPr>
              <a:t>always</a:t>
            </a:r>
            <a:endParaRPr lang="sv-SE" sz="2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          </a:t>
            </a:r>
            <a:r>
              <a:rPr lang="sv-SE" sz="2000" dirty="0" err="1" smtClean="0">
                <a:solidFill>
                  <a:srgbClr val="000000"/>
                </a:solidFill>
              </a:rPr>
              <a:t>well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</a:rPr>
              <a:t>defined</a:t>
            </a:r>
            <a:r>
              <a:rPr lang="sv-SE" sz="2000" dirty="0" smtClean="0">
                <a:solidFill>
                  <a:srgbClr val="00000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dirty="0" smtClean="0">
                <a:solidFill>
                  <a:srgbClr val="000000"/>
                </a:solidFill>
              </a:rPr>
              <a:t> 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29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Measures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bindingness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the minimum </a:t>
            </a:r>
            <a:r>
              <a:rPr lang="sv-SE" sz="3200" dirty="0" err="1" smtClean="0"/>
              <a:t>wage</a:t>
            </a:r>
            <a:r>
              <a:rPr lang="sv-SE" sz="3200" dirty="0" smtClean="0"/>
              <a:t> </a:t>
            </a:r>
            <a:endParaRPr lang="sv-SE" sz="32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dirty="0" err="1" smtClean="0">
                <a:solidFill>
                  <a:srgbClr val="000000"/>
                </a:solidFill>
              </a:rPr>
              <a:t>Measure</a:t>
            </a:r>
            <a:r>
              <a:rPr lang="sv-SE" dirty="0" smtClean="0">
                <a:solidFill>
                  <a:srgbClr val="000000"/>
                </a:solidFill>
              </a:rPr>
              <a:t> at </a:t>
            </a:r>
            <a:r>
              <a:rPr lang="sv-SE" dirty="0" err="1" smtClean="0">
                <a:solidFill>
                  <a:srgbClr val="000000"/>
                </a:solidFill>
              </a:rPr>
              <a:t>individual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level</a:t>
            </a:r>
            <a:r>
              <a:rPr lang="sv-SE" dirty="0" smtClean="0">
                <a:solidFill>
                  <a:srgbClr val="000000"/>
                </a:solidFill>
              </a:rPr>
              <a:t> – </a:t>
            </a:r>
            <a:r>
              <a:rPr lang="sv-SE" dirty="0" err="1" smtClean="0">
                <a:solidFill>
                  <a:srgbClr val="000000"/>
                </a:solidFill>
              </a:rPr>
              <a:t>wage</a:t>
            </a:r>
            <a:r>
              <a:rPr lang="sv-SE" dirty="0" smtClean="0">
                <a:solidFill>
                  <a:srgbClr val="000000"/>
                </a:solidFill>
              </a:rPr>
              <a:t> gap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0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000" dirty="0" smtClean="0">
                <a:solidFill>
                  <a:srgbClr val="000000"/>
                </a:solidFill>
              </a:rPr>
              <a:t>i = </a:t>
            </a:r>
            <a:r>
              <a:rPr lang="sv-SE" sz="2000" dirty="0" err="1" smtClean="0">
                <a:solidFill>
                  <a:srgbClr val="000000"/>
                </a:solidFill>
              </a:rPr>
              <a:t>individual</a:t>
            </a:r>
            <a:r>
              <a:rPr lang="sv-SE" sz="2000" dirty="0" smtClean="0">
                <a:solidFill>
                  <a:srgbClr val="000000"/>
                </a:solidFill>
              </a:rPr>
              <a:t>, t = </a:t>
            </a:r>
            <a:r>
              <a:rPr lang="sv-SE" sz="2000" dirty="0" err="1" smtClean="0">
                <a:solidFill>
                  <a:srgbClr val="000000"/>
                </a:solidFill>
              </a:rPr>
              <a:t>time</a:t>
            </a:r>
            <a:r>
              <a:rPr lang="sv-SE" sz="2000" dirty="0" smtClean="0">
                <a:solidFill>
                  <a:srgbClr val="000000"/>
                </a:solidFill>
              </a:rPr>
              <a:t>, w = </a:t>
            </a:r>
            <a:r>
              <a:rPr lang="sv-SE" sz="2000" dirty="0" err="1" smtClean="0">
                <a:solidFill>
                  <a:srgbClr val="000000"/>
                </a:solidFill>
              </a:rPr>
              <a:t>wage</a:t>
            </a:r>
            <a:r>
              <a:rPr lang="sv-SE" sz="2000" dirty="0" smtClean="0">
                <a:solidFill>
                  <a:srgbClr val="000000"/>
                </a:solidFill>
              </a:rPr>
              <a:t>, </a:t>
            </a:r>
            <a:r>
              <a:rPr lang="sv-SE" sz="2000" dirty="0" err="1" smtClean="0">
                <a:solidFill>
                  <a:srgbClr val="000000"/>
                </a:solidFill>
              </a:rPr>
              <a:t>minw</a:t>
            </a:r>
            <a:r>
              <a:rPr lang="sv-SE" sz="2000" dirty="0" smtClean="0">
                <a:solidFill>
                  <a:srgbClr val="000000"/>
                </a:solidFill>
              </a:rPr>
              <a:t> = minimum </a:t>
            </a:r>
            <a:r>
              <a:rPr lang="sv-SE" sz="2000" dirty="0" err="1" smtClean="0">
                <a:solidFill>
                  <a:srgbClr val="000000"/>
                </a:solidFill>
              </a:rPr>
              <a:t>wage</a:t>
            </a:r>
            <a:endParaRPr lang="sv-SE"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</a:t>
            </a:r>
            <a:endParaRPr lang="sv-SE" sz="2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2922815"/>
            <a:ext cx="7641772" cy="304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3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institutional</a:t>
            </a:r>
            <a:r>
              <a:rPr lang="sv-SE" dirty="0" smtClean="0"/>
              <a:t> </a:t>
            </a:r>
            <a:r>
              <a:rPr lang="sv-SE" dirty="0" err="1" smtClean="0"/>
              <a:t>framework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91937" y="1557338"/>
            <a:ext cx="8196942" cy="4392612"/>
          </a:xfrm>
        </p:spPr>
        <p:txBody>
          <a:bodyPr/>
          <a:lstStyle/>
          <a:p>
            <a:r>
              <a:rPr lang="sv-SE" sz="3200" dirty="0" err="1" smtClean="0"/>
              <a:t>Who</a:t>
            </a:r>
            <a:r>
              <a:rPr lang="sv-SE" sz="3200" dirty="0" smtClean="0"/>
              <a:t> sets the minimum </a:t>
            </a:r>
            <a:r>
              <a:rPr lang="sv-SE" sz="3200" dirty="0" err="1" smtClean="0"/>
              <a:t>wage</a:t>
            </a:r>
            <a:r>
              <a:rPr lang="sv-SE" sz="3200" dirty="0" smtClean="0"/>
              <a:t>?</a:t>
            </a:r>
          </a:p>
          <a:p>
            <a:pPr marL="0" indent="0">
              <a:buNone/>
            </a:pPr>
            <a:r>
              <a:rPr lang="sv-SE" sz="3200" dirty="0" smtClean="0"/>
              <a:t>    </a:t>
            </a:r>
            <a:r>
              <a:rPr lang="sv-SE" sz="2400" dirty="0" smtClean="0"/>
              <a:t>- (i) </a:t>
            </a:r>
            <a:r>
              <a:rPr lang="sv-SE" sz="2400" dirty="0" err="1" smtClean="0"/>
              <a:t>government</a:t>
            </a:r>
            <a:r>
              <a:rPr lang="sv-SE" sz="2400" dirty="0" smtClean="0"/>
              <a:t>, (ii) social partners, </a:t>
            </a:r>
            <a:r>
              <a:rPr lang="sv-SE" sz="2400" dirty="0" err="1" smtClean="0"/>
              <a:t>both</a:t>
            </a:r>
            <a:r>
              <a:rPr lang="sv-SE" sz="2400" dirty="0" smtClean="0"/>
              <a:t> (i) and (ii) </a:t>
            </a:r>
          </a:p>
          <a:p>
            <a:endParaRPr lang="sv-SE" sz="3200" dirty="0"/>
          </a:p>
          <a:p>
            <a:r>
              <a:rPr lang="sv-SE" sz="3200" dirty="0" err="1" smtClean="0"/>
              <a:t>How</a:t>
            </a:r>
            <a:r>
              <a:rPr lang="sv-SE" sz="3200" dirty="0" smtClean="0"/>
              <a:t> is the minimum </a:t>
            </a:r>
            <a:r>
              <a:rPr lang="sv-SE" sz="3200" dirty="0" err="1" smtClean="0"/>
              <a:t>wage</a:t>
            </a:r>
            <a:r>
              <a:rPr lang="sv-SE" sz="3200" dirty="0" smtClean="0"/>
              <a:t> </a:t>
            </a:r>
            <a:r>
              <a:rPr lang="sv-SE" sz="3200" dirty="0" err="1" smtClean="0"/>
              <a:t>adjusted</a:t>
            </a:r>
            <a:r>
              <a:rPr lang="sv-SE" sz="3200" dirty="0" smtClean="0"/>
              <a:t>?</a:t>
            </a:r>
          </a:p>
          <a:p>
            <a:pPr marL="0" indent="0"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 - </a:t>
            </a:r>
            <a:r>
              <a:rPr lang="sv-SE" sz="2400" dirty="0" err="1" smtClean="0">
                <a:solidFill>
                  <a:srgbClr val="000000"/>
                </a:solidFill>
              </a:rPr>
              <a:t>frequency</a:t>
            </a:r>
            <a:r>
              <a:rPr lang="sv-SE" sz="2400" dirty="0" smtClean="0">
                <a:solidFill>
                  <a:srgbClr val="000000"/>
                </a:solidFill>
              </a:rPr>
              <a:t>, </a:t>
            </a:r>
            <a:r>
              <a:rPr lang="sv-SE" sz="2400" dirty="0" err="1" smtClean="0">
                <a:solidFill>
                  <a:srgbClr val="000000"/>
                </a:solidFill>
              </a:rPr>
              <a:t>indexation</a:t>
            </a:r>
            <a:r>
              <a:rPr lang="sv-SE" sz="2400" dirty="0" smtClean="0">
                <a:solidFill>
                  <a:srgbClr val="000000"/>
                </a:solidFill>
              </a:rPr>
              <a:t>, etc.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sz="3200" dirty="0" err="1" smtClean="0"/>
              <a:t>Any</a:t>
            </a:r>
            <a:r>
              <a:rPr lang="sv-SE" sz="3200" dirty="0" smtClean="0"/>
              <a:t> </a:t>
            </a:r>
            <a:r>
              <a:rPr lang="sv-SE" sz="3200" dirty="0" err="1" smtClean="0"/>
              <a:t>differentiation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the minimum </a:t>
            </a:r>
            <a:r>
              <a:rPr lang="sv-SE" sz="3200" dirty="0" err="1" smtClean="0"/>
              <a:t>wage</a:t>
            </a:r>
            <a:r>
              <a:rPr lang="sv-SE" sz="3200" dirty="0" smtClean="0"/>
              <a:t>?</a:t>
            </a:r>
          </a:p>
          <a:p>
            <a:pPr marL="0" lvl="0" indent="0"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  - by age, </a:t>
            </a:r>
            <a:r>
              <a:rPr lang="sv-SE" sz="2400" dirty="0" err="1" smtClean="0">
                <a:solidFill>
                  <a:srgbClr val="000000"/>
                </a:solidFill>
              </a:rPr>
              <a:t>experience</a:t>
            </a:r>
            <a:r>
              <a:rPr lang="sv-SE" sz="2400" dirty="0" smtClean="0">
                <a:solidFill>
                  <a:srgbClr val="000000"/>
                </a:solidFill>
              </a:rPr>
              <a:t>, region, </a:t>
            </a:r>
            <a:r>
              <a:rPr lang="sv-SE" sz="2400" dirty="0" err="1" smtClean="0">
                <a:solidFill>
                  <a:srgbClr val="000000"/>
                </a:solidFill>
              </a:rPr>
              <a:t>industry</a:t>
            </a:r>
            <a:r>
              <a:rPr lang="sv-SE" sz="2400" dirty="0" smtClean="0">
                <a:solidFill>
                  <a:srgbClr val="000000"/>
                </a:solidFill>
              </a:rPr>
              <a:t>, etc.</a:t>
            </a:r>
            <a:r>
              <a:rPr lang="sv-SE" sz="3200" dirty="0" smtClean="0"/>
              <a:t>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3963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Enactment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nation-</a:t>
            </a:r>
            <a:r>
              <a:rPr lang="sv-SE" dirty="0" err="1" smtClean="0"/>
              <a:t>wide</a:t>
            </a:r>
            <a:r>
              <a:rPr lang="sv-SE" dirty="0" smtClean="0"/>
              <a:t> minimum </a:t>
            </a:r>
            <a:r>
              <a:rPr lang="sv-SE" dirty="0" err="1" smtClean="0"/>
              <a:t>wage</a:t>
            </a:r>
            <a:r>
              <a:rPr lang="sv-SE" dirty="0" smtClean="0"/>
              <a:t> </a:t>
            </a:r>
            <a:r>
              <a:rPr lang="sv-SE" dirty="0" err="1" smtClean="0"/>
              <a:t>laws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91937" y="1557338"/>
            <a:ext cx="8196942" cy="4392612"/>
          </a:xfrm>
        </p:spPr>
        <p:txBody>
          <a:bodyPr/>
          <a:lstStyle/>
          <a:p>
            <a:r>
              <a:rPr lang="sv-SE" sz="3200" dirty="0" smtClean="0"/>
              <a:t>New Zealand 1894</a:t>
            </a:r>
          </a:p>
          <a:p>
            <a:r>
              <a:rPr lang="sv-SE" sz="3200" dirty="0" smtClean="0"/>
              <a:t>US 1938</a:t>
            </a:r>
            <a:r>
              <a:rPr lang="sv-SE" sz="3200" baseline="30000" dirty="0" smtClean="0"/>
              <a:t>a,b</a:t>
            </a:r>
            <a:r>
              <a:rPr lang="sv-SE" sz="3200" dirty="0" smtClean="0"/>
              <a:t> </a:t>
            </a:r>
          </a:p>
          <a:p>
            <a:r>
              <a:rPr lang="sv-SE" sz="3200" dirty="0" err="1" smtClean="0"/>
              <a:t>France</a:t>
            </a:r>
            <a:r>
              <a:rPr lang="sv-SE" sz="3200" dirty="0" smtClean="0"/>
              <a:t> 1950</a:t>
            </a:r>
          </a:p>
          <a:p>
            <a:r>
              <a:rPr lang="sv-SE" sz="3200" dirty="0" smtClean="0"/>
              <a:t>UK 1999</a:t>
            </a:r>
            <a:r>
              <a:rPr lang="sv-SE" sz="3200" baseline="30000" dirty="0">
                <a:solidFill>
                  <a:srgbClr val="000000"/>
                </a:solidFill>
              </a:rPr>
              <a:t>a</a:t>
            </a:r>
            <a:endParaRPr lang="sv-SE" sz="3200" dirty="0" smtClean="0"/>
          </a:p>
          <a:p>
            <a:r>
              <a:rPr lang="sv-SE" sz="3200" dirty="0" err="1" smtClean="0"/>
              <a:t>Germany</a:t>
            </a:r>
            <a:r>
              <a:rPr lang="sv-SE" sz="3200" dirty="0" smtClean="0"/>
              <a:t> 2015</a:t>
            </a:r>
            <a:r>
              <a:rPr lang="sv-SE" sz="3200" baseline="30000" dirty="0">
                <a:solidFill>
                  <a:srgbClr val="000000"/>
                </a:solidFill>
              </a:rPr>
              <a:t>a</a:t>
            </a:r>
            <a:endParaRPr lang="sv-SE" sz="3200" dirty="0" smtClean="0"/>
          </a:p>
          <a:p>
            <a:endParaRPr lang="sv-SE" sz="3200" dirty="0"/>
          </a:p>
          <a:p>
            <a:pPr marL="0" indent="0">
              <a:buNone/>
            </a:pPr>
            <a:r>
              <a:rPr lang="sv-SE" sz="2000" baseline="30000" dirty="0" smtClean="0"/>
              <a:t>a </a:t>
            </a:r>
            <a:r>
              <a:rPr lang="sv-SE" sz="2000" dirty="0" smtClean="0"/>
              <a:t>Non-</a:t>
            </a:r>
            <a:r>
              <a:rPr lang="sv-SE" sz="2000" dirty="0" err="1" smtClean="0"/>
              <a:t>nationwide</a:t>
            </a:r>
            <a:r>
              <a:rPr lang="sv-SE" sz="2000" dirty="0" smtClean="0"/>
              <a:t> minimum </a:t>
            </a:r>
            <a:r>
              <a:rPr lang="sv-SE" sz="2000" dirty="0" err="1" smtClean="0"/>
              <a:t>wage</a:t>
            </a:r>
            <a:r>
              <a:rPr lang="sv-SE" sz="2000" dirty="0" smtClean="0"/>
              <a:t> </a:t>
            </a:r>
            <a:r>
              <a:rPr lang="sv-SE" sz="2000" dirty="0" err="1" smtClean="0"/>
              <a:t>law</a:t>
            </a:r>
            <a:r>
              <a:rPr lang="sv-SE" sz="2000" dirty="0" smtClean="0"/>
              <a:t> </a:t>
            </a:r>
            <a:r>
              <a:rPr lang="sv-SE" sz="2000" dirty="0" err="1" smtClean="0"/>
              <a:t>enacted</a:t>
            </a:r>
            <a:r>
              <a:rPr lang="sv-SE" sz="2000" dirty="0" smtClean="0"/>
              <a:t> </a:t>
            </a:r>
            <a:r>
              <a:rPr lang="sv-SE" sz="2000" dirty="0" err="1" smtClean="0"/>
              <a:t>before</a:t>
            </a:r>
            <a:r>
              <a:rPr lang="sv-SE" sz="2000" dirty="0" smtClean="0"/>
              <a:t> </a:t>
            </a:r>
            <a:r>
              <a:rPr lang="sv-SE" sz="2000" dirty="0" err="1" smtClean="0"/>
              <a:t>this</a:t>
            </a:r>
            <a:r>
              <a:rPr lang="sv-SE" sz="2000" dirty="0" smtClean="0"/>
              <a:t> date</a:t>
            </a:r>
          </a:p>
          <a:p>
            <a:pPr marL="0" indent="0">
              <a:buNone/>
            </a:pPr>
            <a:r>
              <a:rPr lang="sv-SE" sz="2000" baseline="30000" dirty="0" smtClean="0"/>
              <a:t>b </a:t>
            </a:r>
            <a:r>
              <a:rPr lang="sv-SE" sz="2000" dirty="0" smtClean="0"/>
              <a:t>State-</a:t>
            </a:r>
            <a:r>
              <a:rPr lang="sv-SE" sz="2000" dirty="0" err="1" smtClean="0"/>
              <a:t>specific</a:t>
            </a:r>
            <a:r>
              <a:rPr lang="sv-SE" sz="2000" dirty="0" smtClean="0"/>
              <a:t> minimum </a:t>
            </a:r>
            <a:r>
              <a:rPr lang="sv-SE" sz="2000" dirty="0" err="1" smtClean="0"/>
              <a:t>supplants</a:t>
            </a:r>
            <a:r>
              <a:rPr lang="sv-SE" sz="2000" dirty="0" smtClean="0"/>
              <a:t> the federal </a:t>
            </a:r>
            <a:r>
              <a:rPr lang="sv-SE" sz="2000" dirty="0" err="1" smtClean="0"/>
              <a:t>if</a:t>
            </a:r>
            <a:r>
              <a:rPr lang="sv-SE" sz="2000" dirty="0" smtClean="0"/>
              <a:t> the former is </a:t>
            </a:r>
            <a:r>
              <a:rPr lang="sv-SE" sz="2000" dirty="0" err="1" smtClean="0"/>
              <a:t>higher</a:t>
            </a:r>
            <a:r>
              <a:rPr lang="sv-SE" sz="2000" dirty="0" smtClean="0"/>
              <a:t>     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8923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Increasing</a:t>
            </a:r>
            <a:r>
              <a:rPr lang="sv-SE" sz="2800" dirty="0" smtClean="0"/>
              <a:t> </a:t>
            </a:r>
            <a:r>
              <a:rPr lang="sv-SE" sz="2800" dirty="0" err="1" smtClean="0"/>
              <a:t>number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OECD </a:t>
            </a:r>
            <a:r>
              <a:rPr lang="sv-SE" sz="2800" dirty="0" err="1" smtClean="0"/>
              <a:t>countries</a:t>
            </a:r>
            <a:r>
              <a:rPr lang="sv-SE" sz="2800" dirty="0" smtClean="0"/>
              <a:t> </a:t>
            </a:r>
            <a:r>
              <a:rPr lang="sv-SE" sz="2800" dirty="0" err="1" smtClean="0"/>
              <a:t>have</a:t>
            </a:r>
            <a:r>
              <a:rPr lang="sv-SE" sz="2800" dirty="0" smtClean="0"/>
              <a:t> </a:t>
            </a:r>
            <a:r>
              <a:rPr lang="sv-SE" sz="2800" dirty="0" err="1" smtClean="0"/>
              <a:t>adopted</a:t>
            </a:r>
            <a:r>
              <a:rPr lang="sv-SE" sz="2800" dirty="0" smtClean="0"/>
              <a:t> </a:t>
            </a:r>
            <a:r>
              <a:rPr lang="sv-SE" sz="2800" dirty="0" err="1" smtClean="0"/>
              <a:t>statutory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 </a:t>
            </a:r>
            <a:r>
              <a:rPr lang="sv-SE" sz="2800" dirty="0" err="1" smtClean="0"/>
              <a:t>since</a:t>
            </a:r>
            <a:r>
              <a:rPr lang="sv-SE" sz="2800" dirty="0" smtClean="0"/>
              <a:t> 1990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OECD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02" y="1734231"/>
            <a:ext cx="3676196" cy="338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1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 smtClean="0"/>
              <a:t>Characteristics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collectively</a:t>
            </a:r>
            <a:r>
              <a:rPr lang="sv-SE" sz="2800" dirty="0" smtClean="0"/>
              <a:t> </a:t>
            </a:r>
            <a:r>
              <a:rPr lang="sv-SE" sz="2800" dirty="0" err="1" smtClean="0"/>
              <a:t>agreed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 (in relation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statutory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91937" y="1306286"/>
            <a:ext cx="8196942" cy="5372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2800" dirty="0" err="1" smtClean="0"/>
              <a:t>Higher</a:t>
            </a:r>
            <a:endParaRPr lang="sv-SE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3200" dirty="0" smtClean="0"/>
              <a:t>   </a:t>
            </a:r>
            <a:r>
              <a:rPr lang="sv-SE" sz="2400" dirty="0" err="1" smtClean="0"/>
              <a:t>Boeri</a:t>
            </a:r>
            <a:r>
              <a:rPr lang="sv-SE" sz="2400" dirty="0" smtClean="0"/>
              <a:t> (2012)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Sectoral</a:t>
            </a:r>
            <a:r>
              <a:rPr lang="sv-SE" sz="2800" dirty="0" smtClean="0"/>
              <a:t> </a:t>
            </a:r>
          </a:p>
          <a:p>
            <a:pPr>
              <a:spcBef>
                <a:spcPts val="0"/>
              </a:spcBef>
            </a:pPr>
            <a:endParaRPr lang="sv-SE" sz="2800" dirty="0" smtClean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More</a:t>
            </a:r>
            <a:r>
              <a:rPr lang="sv-SE" sz="2800" dirty="0" smtClean="0"/>
              <a:t> </a:t>
            </a:r>
            <a:r>
              <a:rPr lang="sv-SE" sz="2800" dirty="0" err="1" smtClean="0"/>
              <a:t>differentiated</a:t>
            </a:r>
            <a:r>
              <a:rPr lang="sv-SE" sz="2800" dirty="0" smtClean="0"/>
              <a:t> </a:t>
            </a:r>
            <a:r>
              <a:rPr lang="sv-SE" sz="2800" dirty="0" err="1" smtClean="0"/>
              <a:t>according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worker</a:t>
            </a:r>
            <a:r>
              <a:rPr lang="sv-SE" sz="2800" dirty="0" smtClean="0"/>
              <a:t> </a:t>
            </a:r>
            <a:r>
              <a:rPr lang="sv-SE" sz="2800" dirty="0" err="1" smtClean="0"/>
              <a:t>characteristics</a:t>
            </a:r>
            <a:r>
              <a:rPr lang="sv-SE" sz="2800" dirty="0" smtClean="0"/>
              <a:t> </a:t>
            </a:r>
          </a:p>
          <a:p>
            <a:pPr>
              <a:spcBef>
                <a:spcPts val="0"/>
              </a:spcBef>
            </a:pPr>
            <a:endParaRPr lang="sv-SE" sz="2800" dirty="0" smtClean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high</a:t>
            </a:r>
            <a:r>
              <a:rPr lang="sv-SE" sz="2800" dirty="0" smtClean="0"/>
              <a:t> </a:t>
            </a:r>
            <a:r>
              <a:rPr lang="sv-SE" sz="2800" dirty="0" err="1" smtClean="0"/>
              <a:t>coverage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collective</a:t>
            </a:r>
            <a:r>
              <a:rPr lang="sv-SE" sz="2800" dirty="0" smtClean="0"/>
              <a:t> </a:t>
            </a:r>
            <a:r>
              <a:rPr lang="sv-SE" sz="2800" dirty="0" err="1" smtClean="0"/>
              <a:t>bargaining</a:t>
            </a:r>
            <a:r>
              <a:rPr lang="sv-SE" sz="2800" dirty="0" smtClean="0"/>
              <a:t>, </a:t>
            </a:r>
            <a:r>
              <a:rPr lang="sv-SE" sz="2800" dirty="0" err="1" smtClean="0"/>
              <a:t>functionally</a:t>
            </a:r>
            <a:r>
              <a:rPr lang="sv-SE" sz="2800" dirty="0" smtClean="0"/>
              <a:t> </a:t>
            </a:r>
            <a:r>
              <a:rPr lang="sv-SE" sz="2800" dirty="0" err="1" smtClean="0"/>
              <a:t>equivalent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statutory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</a:t>
            </a:r>
            <a:r>
              <a:rPr lang="sv-SE" sz="2400" dirty="0" err="1" smtClean="0">
                <a:solidFill>
                  <a:srgbClr val="000000"/>
                </a:solidFill>
              </a:rPr>
              <a:t>Garnero</a:t>
            </a:r>
            <a:r>
              <a:rPr lang="sv-SE" sz="2400" dirty="0" smtClean="0">
                <a:solidFill>
                  <a:srgbClr val="000000"/>
                </a:solidFill>
              </a:rPr>
              <a:t> et al. (2015)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4886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754062"/>
          </a:xfrm>
        </p:spPr>
        <p:txBody>
          <a:bodyPr/>
          <a:lstStyle/>
          <a:p>
            <a:r>
              <a:rPr lang="sv-SE" sz="2800" dirty="0" smtClean="0"/>
              <a:t>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 systems in the EU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</a:t>
            </a:r>
            <a:r>
              <a:rPr lang="sv-SE" sz="1800" dirty="0">
                <a:solidFill>
                  <a:srgbClr val="000000"/>
                </a:solidFill>
              </a:rPr>
              <a:t>(</a:t>
            </a:r>
            <a:r>
              <a:rPr lang="sv-SE" sz="1800" dirty="0" smtClean="0">
                <a:solidFill>
                  <a:srgbClr val="000000"/>
                </a:solidFill>
              </a:rPr>
              <a:t>2012)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9" y="1020536"/>
            <a:ext cx="779276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122464"/>
            <a:ext cx="7919356" cy="751114"/>
          </a:xfrm>
        </p:spPr>
        <p:txBody>
          <a:bodyPr/>
          <a:lstStyle/>
          <a:p>
            <a:r>
              <a:rPr lang="sv-SE" sz="2400" dirty="0" smtClean="0"/>
              <a:t>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  <a:r>
              <a:rPr lang="sv-SE" sz="2400" dirty="0" err="1" smtClean="0"/>
              <a:t>regulation</a:t>
            </a:r>
            <a:r>
              <a:rPr lang="sv-SE" sz="2400" dirty="0" smtClean="0"/>
              <a:t> in </a:t>
            </a:r>
            <a:r>
              <a:rPr lang="sv-SE" sz="2400" dirty="0" err="1" smtClean="0"/>
              <a:t>statutory</a:t>
            </a:r>
            <a:r>
              <a:rPr lang="sv-SE" sz="2400" dirty="0" smtClean="0"/>
              <a:t> systems in the EU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endParaRPr lang="sv-SE" sz="18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</a:t>
            </a:r>
            <a:r>
              <a:rPr lang="sv-SE" sz="1800" dirty="0">
                <a:solidFill>
                  <a:srgbClr val="000000"/>
                </a:solidFill>
              </a:rPr>
              <a:t>(</a:t>
            </a:r>
            <a:r>
              <a:rPr lang="sv-SE" sz="1800" dirty="0" smtClean="0">
                <a:solidFill>
                  <a:srgbClr val="000000"/>
                </a:solidFill>
              </a:rPr>
              <a:t>2012)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4" y="873578"/>
            <a:ext cx="4318906" cy="560886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979714"/>
            <a:ext cx="4117760" cy="53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Minimum wage in relation to median wage in selected OECD countries and four Swedish collective agreements, per cent</a:t>
            </a:r>
            <a:endParaRPr lang="en-US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87928" y="1557338"/>
            <a:ext cx="7632080" cy="439261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Source: Swedish </a:t>
            </a:r>
            <a:r>
              <a:rPr lang="en-US" sz="1800" dirty="0" err="1" smtClean="0"/>
              <a:t>Labour</a:t>
            </a:r>
            <a:r>
              <a:rPr lang="en-US" sz="1800" dirty="0" smtClean="0"/>
              <a:t> Policy Council (2016)</a:t>
            </a:r>
            <a:endParaRPr lang="en-US" sz="1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60452726"/>
              </p:ext>
            </p:extLst>
          </p:nvPr>
        </p:nvGraphicFramePr>
        <p:xfrm>
          <a:off x="979714" y="1502229"/>
          <a:ext cx="7519307" cy="409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33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Wage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minimum </a:t>
            </a:r>
            <a:r>
              <a:rPr lang="sv-SE" dirty="0" err="1" smtClean="0"/>
              <a:t>wage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Average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endParaRPr lang="sv-SE" dirty="0"/>
          </a:p>
          <a:p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those</a:t>
            </a:r>
            <a:r>
              <a:rPr lang="sv-SE" dirty="0" smtClean="0"/>
              <a:t> </a:t>
            </a:r>
            <a:r>
              <a:rPr lang="sv-SE" dirty="0" err="1" smtClean="0"/>
              <a:t>close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minimum </a:t>
            </a:r>
            <a:r>
              <a:rPr lang="sv-SE" dirty="0" err="1" smtClean="0"/>
              <a:t>wage</a:t>
            </a:r>
            <a:r>
              <a:rPr lang="sv-SE" dirty="0" smtClean="0"/>
              <a:t> – ”</a:t>
            </a:r>
            <a:r>
              <a:rPr lang="sv-SE" dirty="0" err="1" smtClean="0"/>
              <a:t>spike-ology</a:t>
            </a:r>
            <a:r>
              <a:rPr lang="sv-SE" dirty="0" smtClean="0"/>
              <a:t>”</a:t>
            </a:r>
            <a:endParaRPr lang="sv-SE" dirty="0"/>
          </a:p>
          <a:p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those</a:t>
            </a:r>
            <a:r>
              <a:rPr lang="sv-SE" dirty="0" smtClean="0"/>
              <a:t> </a:t>
            </a:r>
            <a:r>
              <a:rPr lang="sv-SE" dirty="0" err="1" smtClean="0"/>
              <a:t>above</a:t>
            </a:r>
            <a:r>
              <a:rPr lang="sv-SE" dirty="0" smtClean="0"/>
              <a:t> </a:t>
            </a:r>
            <a:r>
              <a:rPr lang="sv-SE" dirty="0" err="1" smtClean="0"/>
              <a:t>minumum</a:t>
            </a:r>
            <a:r>
              <a:rPr lang="sv-SE" dirty="0" smtClean="0"/>
              <a:t> </a:t>
            </a:r>
            <a:r>
              <a:rPr lang="sv-SE" dirty="0" err="1" smtClean="0"/>
              <a:t>wage</a:t>
            </a:r>
            <a:r>
              <a:rPr lang="sv-SE" dirty="0" smtClean="0"/>
              <a:t> – spillovers</a:t>
            </a:r>
            <a:endParaRPr lang="sv-SE" dirty="0"/>
          </a:p>
          <a:p>
            <a:r>
              <a:rPr lang="sv-SE" dirty="0" err="1" smtClean="0"/>
              <a:t>Wage</a:t>
            </a:r>
            <a:r>
              <a:rPr lang="sv-SE" dirty="0" smtClean="0"/>
              <a:t> </a:t>
            </a:r>
            <a:r>
              <a:rPr lang="sv-SE" dirty="0" err="1" smtClean="0"/>
              <a:t>dynamics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those</a:t>
            </a:r>
            <a:r>
              <a:rPr lang="sv-SE" dirty="0" smtClean="0"/>
              <a:t> </a:t>
            </a:r>
            <a:r>
              <a:rPr lang="sv-SE" dirty="0" err="1" smtClean="0"/>
              <a:t>close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minimum </a:t>
            </a:r>
            <a:r>
              <a:rPr lang="sv-SE" dirty="0" err="1" smtClean="0"/>
              <a:t>wage</a:t>
            </a:r>
            <a:r>
              <a:rPr lang="sv-SE" dirty="0" smtClean="0"/>
              <a:t> – springboard </a:t>
            </a:r>
            <a:r>
              <a:rPr lang="sv-SE" dirty="0" err="1" smtClean="0"/>
              <a:t>jobs</a:t>
            </a:r>
            <a:r>
              <a:rPr lang="sv-SE" dirty="0" smtClean="0"/>
              <a:t> or </a:t>
            </a:r>
            <a:r>
              <a:rPr lang="sv-SE" dirty="0" err="1" smtClean="0"/>
              <a:t>dead</a:t>
            </a:r>
            <a:r>
              <a:rPr lang="sv-SE" dirty="0" smtClean="0"/>
              <a:t> end </a:t>
            </a:r>
            <a:r>
              <a:rPr lang="sv-SE" dirty="0" err="1" smtClean="0"/>
              <a:t>jobs</a:t>
            </a:r>
            <a:r>
              <a:rPr lang="sv-SE" dirty="0" smtClean="0"/>
              <a:t>? </a:t>
            </a:r>
          </a:p>
          <a:p>
            <a:r>
              <a:rPr lang="sv-SE" dirty="0" err="1" smtClean="0"/>
              <a:t>Inequality</a:t>
            </a:r>
            <a:r>
              <a:rPr lang="sv-SE" dirty="0" smtClean="0"/>
              <a:t> and distribution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endParaRPr lang="sv-SE" dirty="0" smtClean="0"/>
          </a:p>
          <a:p>
            <a:r>
              <a:rPr lang="sv-SE" dirty="0" err="1" smtClean="0"/>
              <a:t>Income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low-income</a:t>
            </a:r>
            <a:r>
              <a:rPr lang="sv-SE" dirty="0" smtClean="0"/>
              <a:t> (</a:t>
            </a:r>
            <a:r>
              <a:rPr lang="sv-SE" dirty="0" err="1" smtClean="0"/>
              <a:t>poor</a:t>
            </a:r>
            <a:r>
              <a:rPr lang="sv-SE" dirty="0" smtClean="0"/>
              <a:t>) </a:t>
            </a:r>
            <a:r>
              <a:rPr lang="sv-SE" dirty="0" err="1" smtClean="0"/>
              <a:t>households</a:t>
            </a:r>
            <a:r>
              <a:rPr lang="sv-SE" dirty="0" smtClean="0"/>
              <a:t>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raise</a:t>
            </a:r>
            <a:r>
              <a:rPr lang="sv-SE" dirty="0" smtClean="0"/>
              <a:t> the </a:t>
            </a:r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low-paid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\\ifnfs01\users$\pers\Documents\minimum-wage-greed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1499400"/>
            <a:ext cx="7715250" cy="43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6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Average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r>
              <a:rPr lang="sv-SE" dirty="0" smtClean="0"/>
              <a:t>: A </a:t>
            </a:r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exercise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71500" y="1532844"/>
            <a:ext cx="8417379" cy="4704669"/>
          </a:xfrm>
        </p:spPr>
        <p:txBody>
          <a:bodyPr/>
          <a:lstStyle/>
          <a:p>
            <a:r>
              <a:rPr lang="sv-SE" dirty="0" err="1" smtClean="0"/>
              <a:t>Assume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groups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workers</a:t>
            </a:r>
            <a:r>
              <a:rPr lang="sv-SE" dirty="0" smtClean="0"/>
              <a:t>, A and B,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equal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r>
              <a:rPr lang="sv-SE" dirty="0" smtClean="0"/>
              <a:t> in the </a:t>
            </a:r>
            <a:r>
              <a:rPr lang="sv-SE" dirty="0" err="1" smtClean="0"/>
              <a:t>economy</a:t>
            </a:r>
            <a:r>
              <a:rPr lang="sv-SE" dirty="0" smtClean="0"/>
              <a:t> and </a:t>
            </a:r>
            <a:r>
              <a:rPr lang="sv-SE" dirty="0" err="1" smtClean="0"/>
              <a:t>with</a:t>
            </a:r>
            <a:r>
              <a:rPr lang="sv-SE" dirty="0" smtClean="0"/>
              <a:t> different </a:t>
            </a:r>
            <a:r>
              <a:rPr lang="sv-SE" dirty="0" err="1" smtClean="0"/>
              <a:t>hourly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 W</a:t>
            </a:r>
            <a:r>
              <a:rPr lang="sv-SE" baseline="30000" dirty="0" smtClean="0"/>
              <a:t>A</a:t>
            </a:r>
            <a:r>
              <a:rPr lang="sv-SE" dirty="0" smtClean="0"/>
              <a:t> = </a:t>
            </a:r>
            <a:r>
              <a:rPr lang="sv-SE" dirty="0" err="1" smtClean="0">
                <a:solidFill>
                  <a:srgbClr val="000000"/>
                </a:solidFill>
              </a:rPr>
              <a:t>W</a:t>
            </a:r>
            <a:r>
              <a:rPr lang="sv-SE" baseline="30000" dirty="0" err="1" smtClean="0">
                <a:solidFill>
                  <a:srgbClr val="000000"/>
                </a:solidFill>
              </a:rPr>
              <a:t>min</a:t>
            </a:r>
            <a:r>
              <a:rPr lang="sv-SE" baseline="30000" dirty="0" smtClean="0">
                <a:solidFill>
                  <a:srgbClr val="000000"/>
                </a:solidFill>
              </a:rPr>
              <a:t> </a:t>
            </a:r>
            <a:r>
              <a:rPr lang="sv-SE" dirty="0" smtClean="0"/>
              <a:t>=100; </a:t>
            </a:r>
            <a:r>
              <a:rPr lang="sv-SE" dirty="0" smtClean="0">
                <a:solidFill>
                  <a:srgbClr val="000000"/>
                </a:solidFill>
              </a:rPr>
              <a:t>W</a:t>
            </a:r>
            <a:r>
              <a:rPr lang="sv-SE" baseline="30000" dirty="0" smtClean="0">
                <a:solidFill>
                  <a:srgbClr val="000000"/>
                </a:solidFill>
              </a:rPr>
              <a:t>B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= </a:t>
            </a:r>
            <a:r>
              <a:rPr lang="sv-SE" dirty="0" smtClean="0">
                <a:solidFill>
                  <a:srgbClr val="000000"/>
                </a:solidFill>
              </a:rPr>
              <a:t>150; </a:t>
            </a:r>
            <a:r>
              <a:rPr lang="sv-SE" dirty="0">
                <a:solidFill>
                  <a:srgbClr val="FF0000"/>
                </a:solidFill>
                <a:cs typeface="Arial"/>
              </a:rPr>
              <a:t>Ŵ </a:t>
            </a:r>
            <a:r>
              <a:rPr lang="sv-SE" dirty="0" smtClean="0">
                <a:solidFill>
                  <a:srgbClr val="FF0000"/>
                </a:solidFill>
              </a:rPr>
              <a:t>= 125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r>
              <a:rPr lang="sv-SE" dirty="0" err="1" smtClean="0">
                <a:solidFill>
                  <a:srgbClr val="000000"/>
                </a:solidFill>
              </a:rPr>
              <a:t>Raise</a:t>
            </a:r>
            <a:r>
              <a:rPr lang="sv-SE" dirty="0" smtClean="0">
                <a:solidFill>
                  <a:srgbClr val="000000"/>
                </a:solidFill>
              </a:rPr>
              <a:t> the minimum </a:t>
            </a:r>
            <a:r>
              <a:rPr lang="sv-SE" dirty="0" err="1" smtClean="0">
                <a:solidFill>
                  <a:srgbClr val="000000"/>
                </a:solidFill>
              </a:rPr>
              <a:t>wage</a:t>
            </a:r>
            <a:r>
              <a:rPr lang="sv-SE" dirty="0" smtClean="0">
                <a:solidFill>
                  <a:srgbClr val="000000"/>
                </a:solidFill>
              </a:rPr>
              <a:t> by 10 % (</a:t>
            </a:r>
            <a:r>
              <a:rPr lang="sv-SE" dirty="0" err="1" smtClean="0">
                <a:solidFill>
                  <a:srgbClr val="000000"/>
                </a:solidFill>
              </a:rPr>
              <a:t>with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complete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compliance</a:t>
            </a:r>
            <a:r>
              <a:rPr lang="sv-SE" dirty="0" smtClean="0">
                <a:solidFill>
                  <a:srgbClr val="000000"/>
                </a:solidFill>
              </a:rPr>
              <a:t>, no </a:t>
            </a:r>
            <a:r>
              <a:rPr lang="sv-SE" dirty="0" err="1" smtClean="0">
                <a:solidFill>
                  <a:srgbClr val="000000"/>
                </a:solidFill>
              </a:rPr>
              <a:t>supply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effects</a:t>
            </a:r>
            <a:r>
              <a:rPr lang="sv-SE" dirty="0" smtClean="0">
                <a:solidFill>
                  <a:srgbClr val="000000"/>
                </a:solidFill>
              </a:rPr>
              <a:t> and no spillovers)</a:t>
            </a:r>
          </a:p>
          <a:p>
            <a:pPr marL="0" lvl="0" indent="0">
              <a:buNone/>
            </a:pPr>
            <a:r>
              <a:rPr lang="sv-SE" dirty="0" smtClean="0"/>
              <a:t>    </a:t>
            </a:r>
            <a:r>
              <a:rPr lang="sv-SE" dirty="0">
                <a:solidFill>
                  <a:srgbClr val="000000"/>
                </a:solidFill>
              </a:rPr>
              <a:t>Extreme </a:t>
            </a:r>
            <a:r>
              <a:rPr lang="sv-SE" dirty="0" err="1">
                <a:solidFill>
                  <a:srgbClr val="000000"/>
                </a:solidFill>
              </a:rPr>
              <a:t>case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smtClean="0">
                <a:solidFill>
                  <a:srgbClr val="000000"/>
                </a:solidFill>
              </a:rPr>
              <a:t>1: </a:t>
            </a:r>
            <a:r>
              <a:rPr lang="sv-SE" dirty="0">
                <a:solidFill>
                  <a:srgbClr val="000000"/>
                </a:solidFill>
              </a:rPr>
              <a:t>All in A </a:t>
            </a:r>
            <a:r>
              <a:rPr lang="sv-SE" dirty="0" err="1">
                <a:solidFill>
                  <a:srgbClr val="000000"/>
                </a:solidFill>
              </a:rPr>
              <a:t>keep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job</a:t>
            </a:r>
            <a:r>
              <a:rPr lang="sv-SE" dirty="0">
                <a:solidFill>
                  <a:srgbClr val="0000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sv-SE" dirty="0">
                <a:solidFill>
                  <a:srgbClr val="000000"/>
                </a:solidFill>
              </a:rPr>
              <a:t>                               W</a:t>
            </a:r>
            <a:r>
              <a:rPr lang="sv-SE" baseline="30000" dirty="0">
                <a:solidFill>
                  <a:srgbClr val="000000"/>
                </a:solidFill>
              </a:rPr>
              <a:t>A</a:t>
            </a:r>
            <a:r>
              <a:rPr lang="sv-SE" dirty="0">
                <a:solidFill>
                  <a:srgbClr val="000000"/>
                </a:solidFill>
              </a:rPr>
              <a:t> = </a:t>
            </a:r>
            <a:r>
              <a:rPr lang="sv-SE" dirty="0" err="1">
                <a:solidFill>
                  <a:srgbClr val="000000"/>
                </a:solidFill>
              </a:rPr>
              <a:t>W</a:t>
            </a:r>
            <a:r>
              <a:rPr lang="sv-SE" baseline="30000" dirty="0" err="1">
                <a:solidFill>
                  <a:srgbClr val="000000"/>
                </a:solidFill>
              </a:rPr>
              <a:t>min</a:t>
            </a:r>
            <a:r>
              <a:rPr lang="sv-SE" baseline="30000" dirty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=110;  W</a:t>
            </a:r>
            <a:r>
              <a:rPr lang="sv-SE" baseline="30000" dirty="0">
                <a:solidFill>
                  <a:srgbClr val="000000"/>
                </a:solidFill>
              </a:rPr>
              <a:t>B</a:t>
            </a:r>
            <a:r>
              <a:rPr lang="sv-SE" dirty="0">
                <a:solidFill>
                  <a:srgbClr val="000000"/>
                </a:solidFill>
              </a:rPr>
              <a:t> = 150; </a:t>
            </a:r>
            <a:r>
              <a:rPr lang="sv-SE" dirty="0">
                <a:solidFill>
                  <a:srgbClr val="FF0000"/>
                </a:solidFill>
                <a:cs typeface="Arial"/>
              </a:rPr>
              <a:t>Ŵ </a:t>
            </a:r>
            <a:r>
              <a:rPr lang="sv-SE" dirty="0">
                <a:solidFill>
                  <a:srgbClr val="FF0000"/>
                </a:solidFill>
              </a:rPr>
              <a:t>= 130</a:t>
            </a:r>
          </a:p>
          <a:p>
            <a:pPr marL="0" indent="0">
              <a:buNone/>
            </a:pPr>
            <a:r>
              <a:rPr lang="sv-SE" dirty="0" smtClean="0"/>
              <a:t>    Extreme </a:t>
            </a:r>
            <a:r>
              <a:rPr lang="sv-SE" dirty="0" err="1" smtClean="0"/>
              <a:t>case</a:t>
            </a:r>
            <a:r>
              <a:rPr lang="sv-SE" dirty="0" smtClean="0"/>
              <a:t> 2: All in A </a:t>
            </a:r>
            <a:r>
              <a:rPr lang="sv-SE" dirty="0" err="1" smtClean="0"/>
              <a:t>laid</a:t>
            </a:r>
            <a:r>
              <a:rPr lang="sv-SE" dirty="0" smtClean="0"/>
              <a:t> off. 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                         W</a:t>
            </a:r>
            <a:r>
              <a:rPr lang="sv-SE" baseline="30000" dirty="0" smtClean="0">
                <a:solidFill>
                  <a:srgbClr val="FF0000"/>
                </a:solidFill>
              </a:rPr>
              <a:t>B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= </a:t>
            </a:r>
            <a:r>
              <a:rPr lang="sv-SE" dirty="0">
                <a:solidFill>
                  <a:srgbClr val="FF0000"/>
                </a:solidFill>
                <a:cs typeface="Arial"/>
              </a:rPr>
              <a:t>Ŵ </a:t>
            </a:r>
            <a:r>
              <a:rPr lang="sv-SE" dirty="0" smtClean="0">
                <a:solidFill>
                  <a:srgbClr val="FF0000"/>
                </a:solidFill>
              </a:rPr>
              <a:t>= 150 </a:t>
            </a:r>
          </a:p>
          <a:p>
            <a:pPr marL="0" indent="0">
              <a:buNone/>
            </a:pPr>
            <a:r>
              <a:rPr lang="sv-SE" dirty="0" smtClean="0"/>
              <a:t>    Interval </a:t>
            </a:r>
            <a:r>
              <a:rPr lang="sv-SE" dirty="0" err="1" smtClean="0"/>
              <a:t>we</a:t>
            </a:r>
            <a:r>
              <a:rPr lang="sv-SE" dirty="0" smtClean="0"/>
              <a:t> get:  </a:t>
            </a:r>
            <a:r>
              <a:rPr lang="sv-SE" dirty="0" smtClean="0">
                <a:solidFill>
                  <a:srgbClr val="FF0000"/>
                </a:solidFill>
              </a:rPr>
              <a:t>130 </a:t>
            </a:r>
            <a:r>
              <a:rPr lang="sv-SE" dirty="0" smtClean="0">
                <a:solidFill>
                  <a:srgbClr val="FF0000"/>
                </a:solidFill>
                <a:latin typeface="Arial"/>
                <a:cs typeface="Arial"/>
              </a:rPr>
              <a:t>≤ </a:t>
            </a:r>
            <a:r>
              <a:rPr lang="sv-SE" dirty="0" smtClean="0">
                <a:solidFill>
                  <a:srgbClr val="FF0000"/>
                </a:solidFill>
                <a:cs typeface="Arial"/>
              </a:rPr>
              <a:t>Ŵ </a:t>
            </a:r>
            <a:r>
              <a:rPr lang="sv-SE" dirty="0">
                <a:solidFill>
                  <a:srgbClr val="FF0000"/>
                </a:solidFill>
                <a:cs typeface="Arial"/>
              </a:rPr>
              <a:t>≤ </a:t>
            </a:r>
            <a:r>
              <a:rPr lang="sv-SE" dirty="0" smtClean="0">
                <a:solidFill>
                  <a:srgbClr val="FF0000"/>
                </a:solidFill>
                <a:cs typeface="Arial"/>
              </a:rPr>
              <a:t>150</a:t>
            </a:r>
            <a:endParaRPr lang="sv-SE" dirty="0" smtClean="0"/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 smtClean="0"/>
              <a:t>   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95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Average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38843" y="1532844"/>
            <a:ext cx="8499022" cy="4704669"/>
          </a:xfrm>
        </p:spPr>
        <p:txBody>
          <a:bodyPr/>
          <a:lstStyle/>
          <a:p>
            <a:r>
              <a:rPr lang="sv-SE" dirty="0" err="1" smtClean="0"/>
              <a:t>Several</a:t>
            </a:r>
            <a:r>
              <a:rPr lang="sv-SE" dirty="0" smtClean="0"/>
              <a:t> US studies look at </a:t>
            </a:r>
            <a:r>
              <a:rPr lang="sv-SE" dirty="0" err="1" smtClean="0"/>
              <a:t>average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i="1" dirty="0" err="1" smtClean="0"/>
              <a:t>vulnerable</a:t>
            </a:r>
            <a:r>
              <a:rPr lang="sv-SE" i="1" dirty="0" smtClean="0"/>
              <a:t> </a:t>
            </a:r>
            <a:r>
              <a:rPr lang="sv-SE" i="1" dirty="0" err="1" smtClean="0"/>
              <a:t>groups</a:t>
            </a:r>
            <a:r>
              <a:rPr lang="sv-SE" i="1" dirty="0" smtClean="0"/>
              <a:t> </a:t>
            </a:r>
            <a:r>
              <a:rPr lang="sv-SE" dirty="0" smtClean="0"/>
              <a:t>– </a:t>
            </a:r>
            <a:r>
              <a:rPr lang="sv-SE" dirty="0" err="1" smtClean="0"/>
              <a:t>teens</a:t>
            </a:r>
            <a:r>
              <a:rPr lang="sv-SE" dirty="0" smtClean="0"/>
              <a:t>, the less </a:t>
            </a:r>
            <a:r>
              <a:rPr lang="sv-SE" dirty="0" err="1" smtClean="0"/>
              <a:t>educated</a:t>
            </a:r>
            <a:r>
              <a:rPr lang="sv-SE" dirty="0" smtClean="0"/>
              <a:t>, etc.</a:t>
            </a:r>
          </a:p>
          <a:p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state</a:t>
            </a:r>
            <a:r>
              <a:rPr lang="sv-SE" dirty="0" smtClean="0"/>
              <a:t>-by-</a:t>
            </a:r>
            <a:r>
              <a:rPr lang="sv-SE" dirty="0" err="1" smtClean="0"/>
              <a:t>time</a:t>
            </a:r>
            <a:r>
              <a:rPr lang="sv-SE" dirty="0" smtClean="0"/>
              <a:t> panels or </a:t>
            </a:r>
            <a:r>
              <a:rPr lang="sv-SE" dirty="0" err="1" smtClean="0"/>
              <a:t>repeated</a:t>
            </a:r>
            <a:r>
              <a:rPr lang="sv-SE" dirty="0" smtClean="0"/>
              <a:t> cross </a:t>
            </a:r>
            <a:r>
              <a:rPr lang="sv-SE" dirty="0" err="1" smtClean="0"/>
              <a:t>sections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individuals</a:t>
            </a:r>
            <a:r>
              <a:rPr lang="sv-SE" dirty="0" smtClean="0"/>
              <a:t>  </a:t>
            </a:r>
          </a:p>
          <a:p>
            <a:r>
              <a:rPr lang="sv-SE" dirty="0" smtClean="0"/>
              <a:t>Most </a:t>
            </a:r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average</a:t>
            </a:r>
            <a:r>
              <a:rPr lang="sv-SE" dirty="0" smtClean="0"/>
              <a:t> </a:t>
            </a:r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vulnerable</a:t>
            </a:r>
            <a:r>
              <a:rPr lang="sv-SE" dirty="0" smtClean="0"/>
              <a:t> </a:t>
            </a:r>
            <a:r>
              <a:rPr lang="sv-SE" dirty="0" err="1" smtClean="0"/>
              <a:t>groups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endParaRPr lang="sv-SE" dirty="0" smtClean="0"/>
          </a:p>
          <a:p>
            <a:pPr marL="0" lvl="0" indent="0">
              <a:buNone/>
            </a:pPr>
            <a:r>
              <a:rPr lang="sv-SE" sz="2000" dirty="0" smtClean="0"/>
              <a:t>     </a:t>
            </a:r>
            <a:r>
              <a:rPr lang="sv-SE" sz="1800" dirty="0" err="1" smtClean="0"/>
              <a:t>E.g</a:t>
            </a:r>
            <a:r>
              <a:rPr lang="sv-SE" sz="1800" dirty="0" smtClean="0"/>
              <a:t>.; Allegretto et al. (2011); </a:t>
            </a:r>
            <a:r>
              <a:rPr lang="sv-SE" sz="1800" dirty="0">
                <a:solidFill>
                  <a:srgbClr val="000000"/>
                </a:solidFill>
              </a:rPr>
              <a:t>Easton (2006</a:t>
            </a:r>
            <a:r>
              <a:rPr lang="sv-SE" sz="1800" dirty="0" smtClean="0">
                <a:solidFill>
                  <a:srgbClr val="000000"/>
                </a:solidFill>
              </a:rPr>
              <a:t>); </a:t>
            </a:r>
            <a:r>
              <a:rPr lang="sv-SE" sz="1800" dirty="0" err="1" smtClean="0"/>
              <a:t>Neumark</a:t>
            </a:r>
            <a:r>
              <a:rPr lang="sv-SE" sz="1800" dirty="0" smtClean="0"/>
              <a:t> &amp; </a:t>
            </a:r>
            <a:r>
              <a:rPr lang="sv-SE" sz="1800" dirty="0" err="1" smtClean="0"/>
              <a:t>Wascher</a:t>
            </a:r>
            <a:r>
              <a:rPr lang="sv-SE" sz="1800" dirty="0" smtClean="0"/>
              <a:t> (2011).</a:t>
            </a:r>
          </a:p>
          <a:p>
            <a:pPr marL="0" lvl="0" indent="0">
              <a:buNone/>
            </a:pPr>
            <a:r>
              <a:rPr lang="sv-SE" sz="1800" dirty="0"/>
              <a:t> </a:t>
            </a:r>
            <a:r>
              <a:rPr lang="sv-SE" sz="1800" dirty="0" smtClean="0"/>
              <a:t>     </a:t>
            </a:r>
            <a:r>
              <a:rPr lang="sv-SE" sz="1800" dirty="0" err="1" smtClean="0"/>
              <a:t>Exception</a:t>
            </a:r>
            <a:r>
              <a:rPr lang="sv-SE" sz="1800" dirty="0" smtClean="0"/>
              <a:t>: </a:t>
            </a:r>
            <a:r>
              <a:rPr lang="sv-SE" sz="1800" dirty="0" err="1" smtClean="0"/>
              <a:t>Sabia</a:t>
            </a:r>
            <a:r>
              <a:rPr lang="sv-SE" sz="1800" dirty="0" smtClean="0"/>
              <a:t> (2008) </a:t>
            </a:r>
          </a:p>
          <a:p>
            <a:r>
              <a:rPr lang="sv-SE" dirty="0" err="1" smtClean="0"/>
              <a:t>Capture</a:t>
            </a:r>
            <a:r>
              <a:rPr lang="sv-SE" dirty="0" smtClean="0"/>
              <a:t> </a:t>
            </a:r>
            <a:r>
              <a:rPr lang="sv-SE" dirty="0" err="1"/>
              <a:t>wage</a:t>
            </a:r>
            <a:r>
              <a:rPr lang="sv-SE" dirty="0"/>
              <a:t> </a:t>
            </a:r>
            <a:r>
              <a:rPr lang="sv-SE" dirty="0" err="1"/>
              <a:t>effects</a:t>
            </a:r>
            <a:r>
              <a:rPr lang="sv-SE" dirty="0"/>
              <a:t> for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bound</a:t>
            </a:r>
            <a:r>
              <a:rPr lang="sv-SE" dirty="0"/>
              <a:t> by minimum </a:t>
            </a:r>
            <a:r>
              <a:rPr lang="sv-SE" dirty="0" err="1"/>
              <a:t>wage</a:t>
            </a:r>
            <a:r>
              <a:rPr lang="sv-SE" dirty="0"/>
              <a:t> and </a:t>
            </a:r>
            <a:r>
              <a:rPr lang="sv-SE" dirty="0" err="1" smtClean="0"/>
              <a:t>those</a:t>
            </a:r>
            <a:r>
              <a:rPr lang="sv-SE" dirty="0" smtClean="0"/>
              <a:t> </a:t>
            </a:r>
            <a:r>
              <a:rPr lang="sv-SE" dirty="0" err="1" smtClean="0"/>
              <a:t>above</a:t>
            </a:r>
            <a:endParaRPr lang="sv-SE" dirty="0"/>
          </a:p>
          <a:p>
            <a:pPr marL="0" lv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935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smtClean="0"/>
              <a:t>”Spike-</a:t>
            </a:r>
            <a:r>
              <a:rPr lang="sv-SE" sz="2800" dirty="0" err="1" smtClean="0"/>
              <a:t>ology</a:t>
            </a:r>
            <a:r>
              <a:rPr lang="sv-SE" sz="2800" dirty="0" smtClean="0"/>
              <a:t>”</a:t>
            </a:r>
            <a:br>
              <a:rPr lang="sv-SE" sz="2800" dirty="0" smtClean="0"/>
            </a:br>
            <a:r>
              <a:rPr lang="sv-SE" sz="2800" dirty="0" err="1" smtClean="0"/>
              <a:t>Introduction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National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 in UK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Lam </a:t>
            </a:r>
            <a:r>
              <a:rPr lang="sv-SE" sz="1800" dirty="0">
                <a:solidFill>
                  <a:srgbClr val="000000"/>
                </a:solidFill>
              </a:rPr>
              <a:t>et al. (2006)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1" y="1518557"/>
            <a:ext cx="7821386" cy="4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smtClean="0"/>
              <a:t>”Spike-</a:t>
            </a:r>
            <a:r>
              <a:rPr lang="sv-SE" sz="2800" dirty="0" err="1" smtClean="0"/>
              <a:t>ology</a:t>
            </a:r>
            <a:r>
              <a:rPr lang="sv-SE" sz="2800" dirty="0" smtClean="0"/>
              <a:t>”</a:t>
            </a:r>
            <a:br>
              <a:rPr lang="sv-SE" sz="2800" dirty="0" smtClean="0"/>
            </a:br>
            <a:r>
              <a:rPr lang="sv-SE" sz="2800" dirty="0" smtClean="0"/>
              <a:t>Swedish </a:t>
            </a:r>
            <a:r>
              <a:rPr lang="sv-SE" sz="2800" dirty="0" err="1" smtClean="0"/>
              <a:t>hotels</a:t>
            </a:r>
            <a:r>
              <a:rPr lang="sv-SE" sz="2800" dirty="0" smtClean="0"/>
              <a:t> and restaurants, </a:t>
            </a:r>
            <a:r>
              <a:rPr lang="sv-SE" sz="2800" dirty="0" err="1" smtClean="0"/>
              <a:t>blue-collar</a:t>
            </a:r>
            <a:r>
              <a:rPr lang="sv-SE" sz="2800" dirty="0" smtClean="0"/>
              <a:t> </a:t>
            </a:r>
            <a:r>
              <a:rPr lang="sv-SE" sz="2800" dirty="0" err="1" smtClean="0"/>
              <a:t>workers</a:t>
            </a:r>
            <a:r>
              <a:rPr lang="sv-SE" sz="2800" dirty="0" smtClean="0"/>
              <a:t>, by </a:t>
            </a:r>
            <a:r>
              <a:rPr lang="sv-SE" sz="2800" dirty="0" err="1" smtClean="0"/>
              <a:t>occupation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</a:t>
            </a:r>
            <a:r>
              <a:rPr lang="sv-SE" sz="1800" dirty="0">
                <a:solidFill>
                  <a:srgbClr val="000000"/>
                </a:solidFill>
              </a:rPr>
              <a:t>(2006)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" y="1575706"/>
            <a:ext cx="8056332" cy="45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400" dirty="0" smtClean="0"/>
              <a:t>”Spike-</a:t>
            </a:r>
            <a:r>
              <a:rPr lang="sv-SE" sz="2400" dirty="0" err="1" smtClean="0"/>
              <a:t>ology</a:t>
            </a:r>
            <a:r>
              <a:rPr lang="sv-SE" sz="2400" dirty="0" smtClean="0"/>
              <a:t>”</a:t>
            </a:r>
            <a:br>
              <a:rPr lang="sv-SE" sz="2400" dirty="0" smtClean="0"/>
            </a:br>
            <a:r>
              <a:rPr lang="sv-SE" sz="2400" dirty="0" smtClean="0"/>
              <a:t>Swedish </a:t>
            </a:r>
            <a:r>
              <a:rPr lang="sv-SE" sz="2400" dirty="0" err="1" smtClean="0"/>
              <a:t>retail</a:t>
            </a:r>
            <a:r>
              <a:rPr lang="sv-SE" sz="2400" dirty="0" smtClean="0"/>
              <a:t> </a:t>
            </a:r>
            <a:r>
              <a:rPr lang="sv-SE" sz="2400" dirty="0" err="1" smtClean="0"/>
              <a:t>industry</a:t>
            </a:r>
            <a:r>
              <a:rPr lang="sv-SE" sz="2400" dirty="0" smtClean="0"/>
              <a:t>, </a:t>
            </a:r>
            <a:r>
              <a:rPr lang="sv-SE" sz="2400" dirty="0" err="1" smtClean="0"/>
              <a:t>blue-collar</a:t>
            </a:r>
            <a:r>
              <a:rPr lang="sv-SE" sz="2400" dirty="0" smtClean="0"/>
              <a:t> </a:t>
            </a:r>
            <a:r>
              <a:rPr lang="sv-SE" sz="2400" dirty="0" err="1" smtClean="0"/>
              <a:t>workers</a:t>
            </a:r>
            <a:r>
              <a:rPr lang="sv-SE" sz="2400" dirty="0" smtClean="0"/>
              <a:t>, by age and </a:t>
            </a:r>
            <a:r>
              <a:rPr lang="sv-SE" sz="2400" dirty="0" err="1" smtClean="0"/>
              <a:t>experience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</a:t>
            </a:r>
            <a:r>
              <a:rPr lang="sv-SE" sz="1800" dirty="0">
                <a:solidFill>
                  <a:srgbClr val="000000"/>
                </a:solidFill>
              </a:rPr>
              <a:t>(</a:t>
            </a:r>
            <a:r>
              <a:rPr lang="sv-SE" sz="1800" dirty="0" smtClean="0">
                <a:solidFill>
                  <a:srgbClr val="000000"/>
                </a:solidFill>
              </a:rPr>
              <a:t>2015)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6" y="1583081"/>
            <a:ext cx="8229601" cy="41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400" dirty="0" smtClean="0"/>
              <a:t>”Spike-</a:t>
            </a:r>
            <a:r>
              <a:rPr lang="sv-SE" sz="2400" dirty="0" err="1" smtClean="0"/>
              <a:t>ology</a:t>
            </a:r>
            <a:r>
              <a:rPr lang="sv-SE" sz="2400" dirty="0" smtClean="0"/>
              <a:t>”</a:t>
            </a:r>
            <a:br>
              <a:rPr lang="sv-SE" sz="2400" dirty="0" smtClean="0"/>
            </a:br>
            <a:r>
              <a:rPr lang="sv-SE" sz="2400" dirty="0" smtClean="0"/>
              <a:t>Swedish </a:t>
            </a:r>
            <a:r>
              <a:rPr lang="sv-SE" sz="2400" dirty="0" err="1" smtClean="0"/>
              <a:t>retail</a:t>
            </a:r>
            <a:r>
              <a:rPr lang="sv-SE" sz="2400" dirty="0" smtClean="0"/>
              <a:t> </a:t>
            </a:r>
            <a:r>
              <a:rPr lang="sv-SE" sz="2400" dirty="0" err="1" smtClean="0"/>
              <a:t>industry</a:t>
            </a:r>
            <a:r>
              <a:rPr lang="sv-SE" sz="2400" dirty="0" smtClean="0"/>
              <a:t>, </a:t>
            </a:r>
            <a:r>
              <a:rPr lang="sv-SE" sz="2400" dirty="0" err="1" smtClean="0"/>
              <a:t>white-collar</a:t>
            </a:r>
            <a:r>
              <a:rPr lang="sv-SE" sz="2400" dirty="0" smtClean="0"/>
              <a:t> </a:t>
            </a:r>
            <a:r>
              <a:rPr lang="sv-SE" sz="2400" dirty="0" err="1" smtClean="0"/>
              <a:t>workers</a:t>
            </a:r>
            <a:r>
              <a:rPr lang="sv-SE" sz="2400" dirty="0" smtClean="0"/>
              <a:t>, by age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</a:t>
            </a:r>
            <a:r>
              <a:rPr lang="sv-SE" sz="1800" dirty="0">
                <a:solidFill>
                  <a:srgbClr val="000000"/>
                </a:solidFill>
              </a:rPr>
              <a:t>(</a:t>
            </a:r>
            <a:r>
              <a:rPr lang="sv-SE" sz="1800" dirty="0" smtClean="0">
                <a:solidFill>
                  <a:srgbClr val="000000"/>
                </a:solidFill>
              </a:rPr>
              <a:t>2015)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622968"/>
            <a:ext cx="8180614" cy="36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those</a:t>
            </a:r>
            <a:r>
              <a:rPr lang="sv-SE" sz="2800" dirty="0" smtClean="0"/>
              <a:t> </a:t>
            </a:r>
            <a:r>
              <a:rPr lang="sv-SE" sz="2800" dirty="0" err="1" smtClean="0"/>
              <a:t>close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the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4157662"/>
          </a:xfrm>
        </p:spPr>
        <p:txBody>
          <a:bodyPr/>
          <a:lstStyle/>
          <a:p>
            <a:r>
              <a:rPr lang="sv-SE" sz="2800" dirty="0" err="1" smtClean="0"/>
              <a:t>We</a:t>
            </a:r>
            <a:r>
              <a:rPr lang="sv-SE" sz="2800" dirty="0" smtClean="0"/>
              <a:t> </a:t>
            </a:r>
            <a:r>
              <a:rPr lang="sv-SE" sz="2800" dirty="0" err="1" smtClean="0"/>
              <a:t>looked</a:t>
            </a:r>
            <a:r>
              <a:rPr lang="sv-SE" sz="2800" dirty="0" smtClean="0"/>
              <a:t> at </a:t>
            </a:r>
            <a:r>
              <a:rPr lang="sv-SE" sz="2800" dirty="0" err="1" smtClean="0"/>
              <a:t>snaphots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wage</a:t>
            </a:r>
            <a:r>
              <a:rPr lang="sv-SE" sz="2800" dirty="0" smtClean="0"/>
              <a:t> distribution in </a:t>
            </a:r>
            <a:r>
              <a:rPr lang="sv-SE" sz="2800" dirty="0" err="1" smtClean="0"/>
              <a:t>previous</a:t>
            </a:r>
            <a:r>
              <a:rPr lang="sv-SE" sz="2800" dirty="0" smtClean="0"/>
              <a:t> </a:t>
            </a:r>
            <a:r>
              <a:rPr lang="sv-SE" sz="2800" dirty="0" err="1" smtClean="0"/>
              <a:t>figures</a:t>
            </a:r>
            <a:endParaRPr lang="sv-SE" sz="2800" dirty="0" smtClean="0"/>
          </a:p>
          <a:p>
            <a:endParaRPr lang="sv-SE" sz="2800" dirty="0"/>
          </a:p>
          <a:p>
            <a:r>
              <a:rPr lang="sv-SE" sz="2800" dirty="0" smtClean="0"/>
              <a:t>Longitudinal data </a:t>
            </a:r>
            <a:r>
              <a:rPr lang="sv-SE" sz="2800" dirty="0" err="1" smtClean="0"/>
              <a:t>allow</a:t>
            </a:r>
            <a:r>
              <a:rPr lang="sv-SE" sz="2800" dirty="0" smtClean="0"/>
              <a:t> (i) </a:t>
            </a:r>
            <a:r>
              <a:rPr lang="sv-SE" sz="2800" dirty="0" err="1" smtClean="0"/>
              <a:t>analysis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how</a:t>
            </a:r>
            <a:r>
              <a:rPr lang="sv-SE" sz="2800" dirty="0" smtClean="0"/>
              <a:t> </a:t>
            </a:r>
            <a:r>
              <a:rPr lang="sv-SE" sz="2800" dirty="0" err="1" smtClean="0"/>
              <a:t>wages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develop</a:t>
            </a:r>
            <a:r>
              <a:rPr lang="sv-SE" sz="2800" dirty="0" smtClean="0"/>
              <a:t> over </a:t>
            </a:r>
            <a:r>
              <a:rPr lang="sv-SE" sz="2800" dirty="0" err="1" smtClean="0"/>
              <a:t>time</a:t>
            </a:r>
            <a:r>
              <a:rPr lang="sv-SE" sz="2800" dirty="0" smtClean="0"/>
              <a:t> and (ii) </a:t>
            </a:r>
            <a:r>
              <a:rPr lang="sv-SE" sz="2800" dirty="0" err="1" smtClean="0"/>
              <a:t>control</a:t>
            </a:r>
            <a:r>
              <a:rPr lang="sv-SE" sz="2800" dirty="0" smtClean="0"/>
              <a:t> for </a:t>
            </a:r>
            <a:r>
              <a:rPr lang="sv-SE" sz="2800" dirty="0" err="1" smtClean="0"/>
              <a:t>unobserved</a:t>
            </a:r>
            <a:r>
              <a:rPr lang="sv-SE" sz="2800" dirty="0" smtClean="0"/>
              <a:t> personal </a:t>
            </a:r>
            <a:r>
              <a:rPr lang="sv-SE" sz="2800" dirty="0" err="1" smtClean="0"/>
              <a:t>characteristics</a:t>
            </a:r>
            <a:r>
              <a:rPr lang="sv-SE" sz="2800" dirty="0" smtClean="0"/>
              <a:t> </a:t>
            </a:r>
            <a:r>
              <a:rPr lang="sv-SE" sz="2800" dirty="0" err="1" smtClean="0"/>
              <a:t>that</a:t>
            </a:r>
            <a:r>
              <a:rPr lang="sv-SE" sz="2800" dirty="0" smtClean="0"/>
              <a:t> </a:t>
            </a:r>
            <a:r>
              <a:rPr lang="sv-SE" sz="2800" dirty="0" err="1" smtClean="0"/>
              <a:t>affect</a:t>
            </a:r>
            <a:r>
              <a:rPr lang="sv-SE" sz="2800" dirty="0" smtClean="0"/>
              <a:t> </a:t>
            </a:r>
            <a:r>
              <a:rPr lang="sv-SE" sz="2800" dirty="0" err="1" smtClean="0"/>
              <a:t>wages</a:t>
            </a:r>
            <a:r>
              <a:rPr lang="sv-SE" sz="2800" dirty="0" smtClean="0"/>
              <a:t> </a:t>
            </a:r>
            <a:endParaRPr lang="sv-SE" sz="2800" dirty="0"/>
          </a:p>
          <a:p>
            <a:endParaRPr lang="sv-SE" sz="1800" dirty="0" smtClean="0"/>
          </a:p>
          <a:p>
            <a:endParaRPr lang="sv-SE" sz="1800" dirty="0"/>
          </a:p>
          <a:p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7553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those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: Formal </a:t>
            </a:r>
            <a:r>
              <a:rPr lang="sv-SE" sz="2800" dirty="0" err="1" smtClean="0"/>
              <a:t>analysis</a:t>
            </a:r>
            <a:r>
              <a:rPr lang="sv-SE" sz="2800" dirty="0" smtClean="0"/>
              <a:t> for Sweden</a:t>
            </a:r>
            <a:endParaRPr lang="sv-S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text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1600" y="1557338"/>
                <a:ext cx="7632080" cy="3390219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sv-SE" sz="2400" dirty="0">
                    <a:solidFill>
                      <a:srgbClr val="000000"/>
                    </a:solidFill>
                  </a:rPr>
                  <a:t>The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challenge</a:t>
                </a:r>
                <a:r>
                  <a:rPr lang="sv-SE" sz="2400" dirty="0">
                    <a:solidFill>
                      <a:srgbClr val="000000"/>
                    </a:solidFill>
                  </a:rPr>
                  <a:t> is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to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isolate</a:t>
                </a:r>
                <a:r>
                  <a:rPr lang="sv-SE" sz="2400" dirty="0">
                    <a:solidFill>
                      <a:srgbClr val="000000"/>
                    </a:solidFill>
                  </a:rPr>
                  <a:t> minimum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wage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effect</a:t>
                </a:r>
                <a:r>
                  <a:rPr lang="sv-SE" sz="2400" dirty="0">
                    <a:solidFill>
                      <a:srgbClr val="000000"/>
                    </a:solidFill>
                  </a:rPr>
                  <a:t> from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other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factors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influencing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wage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growth</a:t>
                </a:r>
                <a:r>
                  <a:rPr lang="sv-SE" sz="2400" dirty="0">
                    <a:solidFill>
                      <a:srgbClr val="000000"/>
                    </a:solidFill>
                  </a:rPr>
                  <a:t>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of</a:t>
                </a:r>
                <a:r>
                  <a:rPr lang="sv-SE" sz="2400" dirty="0">
                    <a:solidFill>
                      <a:srgbClr val="000000"/>
                    </a:solidFill>
                  </a:rPr>
                  <a:t> the </a:t>
                </a:r>
                <a:r>
                  <a:rPr lang="sv-SE" sz="2400" dirty="0" err="1">
                    <a:solidFill>
                      <a:srgbClr val="000000"/>
                    </a:solidFill>
                  </a:rPr>
                  <a:t>individual</a:t>
                </a:r>
                <a:endParaRPr lang="sv-SE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r>
                  <a:rPr lang="sv-SE" sz="1800" dirty="0" smtClean="0"/>
                  <a:t>Skedinger (2014): </a:t>
                </a:r>
                <a:r>
                  <a:rPr lang="sv-SE" sz="1800" dirty="0" err="1" smtClean="0"/>
                  <a:t>Analysis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of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how</a:t>
                </a:r>
                <a:r>
                  <a:rPr lang="sv-SE" sz="1800" dirty="0" smtClean="0"/>
                  <a:t> minimum </a:t>
                </a:r>
                <a:r>
                  <a:rPr lang="sv-SE" sz="1800" dirty="0" err="1" smtClean="0"/>
                  <a:t>wage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increases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affect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wage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growth</a:t>
                </a:r>
                <a:r>
                  <a:rPr lang="sv-SE" sz="1800" dirty="0" smtClean="0"/>
                  <a:t> in </a:t>
                </a:r>
                <a:r>
                  <a:rPr lang="sv-SE" sz="1800" dirty="0" err="1" smtClean="0"/>
                  <a:t>three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collective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agreements.Includes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individuals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employed</a:t>
                </a:r>
                <a:r>
                  <a:rPr lang="sv-SE" sz="1800" dirty="0" smtClean="0"/>
                  <a:t> in the </a:t>
                </a:r>
                <a:r>
                  <a:rPr lang="sv-SE" sz="1800" dirty="0" err="1" smtClean="0"/>
                  <a:t>industry</a:t>
                </a:r>
                <a:r>
                  <a:rPr lang="sv-SE" sz="1800" dirty="0" smtClean="0"/>
                  <a:t> for at </a:t>
                </a:r>
                <a:r>
                  <a:rPr lang="sv-SE" sz="1800" dirty="0" err="1" smtClean="0"/>
                  <a:t>least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two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consecutive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years</a:t>
                </a:r>
                <a:r>
                  <a:rPr lang="sv-SE" sz="1800" dirty="0" smtClean="0"/>
                  <a:t>  </a:t>
                </a:r>
              </a:p>
              <a:p>
                <a:pPr marL="0" indent="0">
                  <a:buNone/>
                </a:pPr>
                <a:endParaRPr lang="sv-SE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v-SE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Δ</m:t>
                          </m:r>
                          <m:r>
                            <a:rPr lang="sv-SE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log</m:t>
                          </m:r>
                          <m:r>
                            <a:rPr lang="sv-SE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it</m:t>
                          </m:r>
                        </m:sub>
                        <m:sup/>
                      </m:sSubSup>
                      <m:r>
                        <a:rPr lang="sv-SE" sz="20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sv-SE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α</m:t>
                          </m:r>
                          <m:r>
                            <a:rPr lang="sv-SE" sz="20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β</m:t>
                          </m:r>
                          <m:r>
                            <a:rPr lang="sv-SE" sz="200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sv-S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v-SE" sz="2000">
                                  <a:latin typeface="Cambria Math"/>
                                </a:rPr>
                                <m:t>WAGEGAP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v-SE" sz="2000">
                                  <a:latin typeface="Cambria Math"/>
                                </a:rPr>
                                <m:t>it</m:t>
                              </m:r>
                            </m:sub>
                          </m:sSub>
                          <m:r>
                            <a:rPr lang="sv-SE" sz="2000">
                              <a:latin typeface="Cambria Math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it</m:t>
                          </m:r>
                        </m:sub>
                        <m:sup>
                          <m:r>
                            <a:rPr lang="sv-SE" sz="20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sv-SE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v-SE" sz="2000">
                          <a:latin typeface="Cambria Math"/>
                        </a:rPr>
                        <m:t>γ</m:t>
                      </m:r>
                      <m:r>
                        <a:rPr lang="sv-SE" sz="200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sv-SE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sv-SE" sz="2000">
                              <a:latin typeface="Cambria Math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jt</m:t>
                          </m:r>
                        </m:sub>
                        <m:sup>
                          <m:r>
                            <a:rPr lang="sv-SE" sz="20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sv-SE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v-SE" sz="2000">
                          <a:latin typeface="Cambria Math"/>
                        </a:rPr>
                        <m:t>λ</m:t>
                      </m:r>
                      <m:r>
                        <a:rPr lang="sv-SE" sz="200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sv-S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2000">
                              <a:latin typeface="Cambria Math"/>
                            </a:rPr>
                            <m:t>ijt</m:t>
                          </m:r>
                        </m:sub>
                      </m:sSub>
                    </m:oMath>
                  </m:oMathPara>
                </a14:m>
                <a:endParaRPr lang="sv-SE" sz="2000" dirty="0" smtClean="0"/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r>
                  <a:rPr lang="sv-SE" sz="1600" dirty="0" smtClean="0"/>
                  <a:t>t = </a:t>
                </a:r>
                <a:r>
                  <a:rPr lang="sv-SE" sz="1600" dirty="0" err="1" smtClean="0"/>
                  <a:t>year</a:t>
                </a:r>
                <a:r>
                  <a:rPr lang="sv-SE" sz="1600" dirty="0" smtClean="0"/>
                  <a:t>, i = </a:t>
                </a:r>
                <a:r>
                  <a:rPr lang="sv-SE" sz="1600" dirty="0" err="1" smtClean="0"/>
                  <a:t>individual</a:t>
                </a:r>
                <a:r>
                  <a:rPr lang="sv-SE" sz="1600" dirty="0" smtClean="0"/>
                  <a:t>, j = </a:t>
                </a:r>
                <a:r>
                  <a:rPr lang="sv-SE" sz="1600" dirty="0" err="1" smtClean="0"/>
                  <a:t>firm</a:t>
                </a:r>
                <a:endParaRPr lang="sv-SE" sz="1600" dirty="0" smtClean="0"/>
              </a:p>
              <a:p>
                <a:pPr marL="0" indent="0">
                  <a:buNone/>
                </a:pPr>
                <a:r>
                  <a:rPr lang="sv-SE" sz="1600" dirty="0" smtClean="0"/>
                  <a:t>x = </a:t>
                </a:r>
                <a:r>
                  <a:rPr lang="sv-SE" sz="1600" dirty="0" err="1" smtClean="0"/>
                  <a:t>vector</a:t>
                </a:r>
                <a:r>
                  <a:rPr lang="sv-SE" sz="1600" dirty="0" smtClean="0"/>
                  <a:t> </a:t>
                </a:r>
                <a:r>
                  <a:rPr lang="sv-SE" sz="1600" dirty="0" err="1" smtClean="0"/>
                  <a:t>of</a:t>
                </a:r>
                <a:r>
                  <a:rPr lang="sv-SE" sz="1600" dirty="0" smtClean="0"/>
                  <a:t> </a:t>
                </a:r>
                <a:r>
                  <a:rPr lang="sv-SE" sz="1600" dirty="0" err="1" smtClean="0"/>
                  <a:t>individual</a:t>
                </a:r>
                <a:r>
                  <a:rPr lang="sv-SE" sz="1600" dirty="0" smtClean="0"/>
                  <a:t> </a:t>
                </a:r>
                <a:r>
                  <a:rPr lang="sv-SE" sz="1600" dirty="0" err="1" smtClean="0"/>
                  <a:t>characteristics</a:t>
                </a:r>
                <a:r>
                  <a:rPr lang="sv-SE" sz="1600" dirty="0" smtClean="0"/>
                  <a:t>, z = </a:t>
                </a:r>
                <a:r>
                  <a:rPr lang="sv-SE" sz="1600" dirty="0" err="1" smtClean="0"/>
                  <a:t>vector</a:t>
                </a:r>
                <a:r>
                  <a:rPr lang="sv-SE" sz="1600" dirty="0" smtClean="0"/>
                  <a:t> </a:t>
                </a:r>
                <a:r>
                  <a:rPr lang="sv-SE" sz="1600" dirty="0" err="1" smtClean="0"/>
                  <a:t>of</a:t>
                </a:r>
                <a:r>
                  <a:rPr lang="sv-SE" sz="1600" dirty="0" smtClean="0"/>
                  <a:t> </a:t>
                </a:r>
                <a:r>
                  <a:rPr lang="sv-SE" sz="1600" dirty="0" err="1" smtClean="0"/>
                  <a:t>firm</a:t>
                </a:r>
                <a:r>
                  <a:rPr lang="sv-SE" sz="1600" dirty="0" smtClean="0"/>
                  <a:t> </a:t>
                </a:r>
                <a:r>
                  <a:rPr lang="sv-SE" sz="1600" dirty="0" err="1" smtClean="0"/>
                  <a:t>characteristics</a:t>
                </a:r>
                <a:endParaRPr lang="sv-SE" sz="1600" dirty="0" smtClean="0"/>
              </a:p>
              <a:p>
                <a:pPr marL="0" indent="0">
                  <a:buNone/>
                </a:pPr>
                <a:endParaRPr lang="sv-SE" sz="1600" dirty="0"/>
              </a:p>
              <a:p>
                <a:pPr marL="0" indent="0">
                  <a:buNone/>
                </a:pPr>
                <a:r>
                  <a:rPr lang="sv-SE" sz="1800" dirty="0" smtClean="0"/>
                  <a:t>Drawbacks: Short period </a:t>
                </a:r>
                <a:r>
                  <a:rPr lang="sv-SE" sz="1800" dirty="0" err="1" smtClean="0"/>
                  <a:t>of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analysis</a:t>
                </a:r>
                <a:r>
                  <a:rPr lang="sv-SE" sz="1800" dirty="0" smtClean="0"/>
                  <a:t> (</a:t>
                </a:r>
                <a:r>
                  <a:rPr lang="sv-SE" sz="1800" dirty="0" err="1" smtClean="0"/>
                  <a:t>year-to-year</a:t>
                </a:r>
                <a:r>
                  <a:rPr lang="sv-SE" sz="1800" dirty="0" smtClean="0"/>
                  <a:t>), </a:t>
                </a:r>
                <a:r>
                  <a:rPr lang="sv-SE" sz="1800" dirty="0" err="1" smtClean="0"/>
                  <a:t>transitions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to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other</a:t>
                </a:r>
                <a:r>
                  <a:rPr lang="sv-SE" sz="1800" dirty="0" smtClean="0"/>
                  <a:t> </a:t>
                </a:r>
                <a:r>
                  <a:rPr lang="sv-SE" sz="1800" dirty="0" err="1" smtClean="0"/>
                  <a:t>industries</a:t>
                </a:r>
                <a:r>
                  <a:rPr lang="sv-SE" sz="1800" dirty="0" smtClean="0"/>
                  <a:t> or </a:t>
                </a:r>
                <a:r>
                  <a:rPr lang="sv-SE" sz="1800" dirty="0" err="1" smtClean="0"/>
                  <a:t>unemployment</a:t>
                </a:r>
                <a:r>
                  <a:rPr lang="sv-SE" sz="1800" dirty="0" smtClean="0"/>
                  <a:t> not </a:t>
                </a:r>
                <a:r>
                  <a:rPr lang="sv-SE" sz="1800" dirty="0" err="1" smtClean="0"/>
                  <a:t>captured</a:t>
                </a:r>
                <a:r>
                  <a:rPr lang="sv-SE" sz="1800" dirty="0" smtClean="0"/>
                  <a:t>   </a:t>
                </a:r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endParaRPr lang="sv-SE" sz="1800" dirty="0" smtClean="0"/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endParaRPr lang="sv-SE" sz="1800" dirty="0" smtClean="0"/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endParaRPr lang="sv-SE" sz="1800" dirty="0" smtClean="0"/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endParaRPr lang="sv-SE" sz="1800" dirty="0" smtClean="0"/>
              </a:p>
              <a:p>
                <a:pPr marL="0" indent="0">
                  <a:buNone/>
                </a:pPr>
                <a:endParaRPr lang="sv-SE" sz="1800" dirty="0"/>
              </a:p>
              <a:p>
                <a:pPr marL="0" indent="0">
                  <a:buNone/>
                </a:pPr>
                <a:endParaRPr lang="sv-SE" sz="1800" dirty="0"/>
              </a:p>
            </p:txBody>
          </p:sp>
        </mc:Choice>
        <mc:Fallback xmlns="">
          <p:sp>
            <p:nvSpPr>
              <p:cNvPr id="3" name="Platshållare för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1600" y="1557338"/>
                <a:ext cx="7632080" cy="3390219"/>
              </a:xfrm>
              <a:blipFill rotWithShape="1">
                <a:blip r:embed="rId2"/>
                <a:stretch>
                  <a:fillRect l="-2396" t="-1257" r="-1118" b="-3752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71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brik 1"/>
              <p:cNvSpPr>
                <a:spLocks noGrp="1"/>
              </p:cNvSpPr>
              <p:nvPr>
                <p:ph type="title"/>
              </p:nvPr>
            </p:nvSpPr>
            <p:spPr>
              <a:xfrm>
                <a:off x="824594" y="282802"/>
                <a:ext cx="7919356" cy="574448"/>
              </a:xfrm>
            </p:spPr>
            <p:txBody>
              <a:bodyPr/>
              <a:lstStyle/>
              <a:p>
                <a:r>
                  <a:rPr lang="sv-SE" sz="2800" dirty="0" err="1" smtClean="0"/>
                  <a:t>Hotels</a:t>
                </a:r>
                <a:r>
                  <a:rPr lang="sv-SE" sz="2800" dirty="0" smtClean="0"/>
                  <a:t> and restaurants: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z="2800">
                        <a:latin typeface="Cambria Math"/>
                      </a:rPr>
                      <m:t>β</m:t>
                    </m:r>
                  </m:oMath>
                </a14:m>
                <a:r>
                  <a:rPr lang="sv-SE" sz="2800" dirty="0" smtClean="0"/>
                  <a:t> = 0,7</a:t>
                </a:r>
                <a:endParaRPr lang="sv-SE" sz="2800" dirty="0"/>
              </a:p>
            </p:txBody>
          </p:sp>
        </mc:Choice>
        <mc:Fallback xmlns="">
          <p:sp>
            <p:nvSpPr>
              <p:cNvPr id="2" name="Rubri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4594" y="282802"/>
                <a:ext cx="7919356" cy="574448"/>
              </a:xfrm>
              <a:blipFill rotWithShape="1">
                <a:blip r:embed="rId2"/>
                <a:stretch>
                  <a:fillRect l="-2694" t="-5263" b="-242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983921"/>
            <a:ext cx="7632080" cy="2963636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lvl="0" indent="0">
              <a:buNone/>
            </a:pPr>
            <a:endParaRPr lang="sv-SE" sz="18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(2014)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800100"/>
            <a:ext cx="7388677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6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brik 1"/>
              <p:cNvSpPr>
                <a:spLocks noGrp="1"/>
              </p:cNvSpPr>
              <p:nvPr>
                <p:ph type="title"/>
              </p:nvPr>
            </p:nvSpPr>
            <p:spPr>
              <a:xfrm>
                <a:off x="824594" y="282802"/>
                <a:ext cx="7919356" cy="57444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z="2800">
                        <a:latin typeface="Cambria Math"/>
                      </a:rPr>
                      <m:t>β</m:t>
                    </m:r>
                    <m:r>
                      <a:rPr lang="sv-S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sv-SE" sz="2800" dirty="0" err="1" smtClean="0"/>
                  <a:t>tends</a:t>
                </a:r>
                <a:r>
                  <a:rPr lang="sv-SE" sz="2800" dirty="0" smtClean="0"/>
                  <a:t> </a:t>
                </a:r>
                <a:r>
                  <a:rPr lang="sv-SE" sz="2800" dirty="0" err="1" smtClean="0"/>
                  <a:t>to</a:t>
                </a:r>
                <a:r>
                  <a:rPr lang="sv-SE" sz="2800" dirty="0" smtClean="0"/>
                  <a:t> be less </a:t>
                </a:r>
                <a:r>
                  <a:rPr lang="sv-SE" sz="2800" dirty="0" err="1" smtClean="0"/>
                  <a:t>than</a:t>
                </a:r>
                <a:r>
                  <a:rPr lang="sv-SE" sz="2800" dirty="0" smtClean="0"/>
                  <a:t> 1 in the </a:t>
                </a:r>
                <a:r>
                  <a:rPr lang="sv-SE" sz="2800" dirty="0" err="1" smtClean="0"/>
                  <a:t>literature</a:t>
                </a:r>
                <a:r>
                  <a:rPr lang="sv-SE" sz="2800" dirty="0" smtClean="0"/>
                  <a:t>. </a:t>
                </a:r>
                <a:br>
                  <a:rPr lang="sv-SE" sz="2800" dirty="0" smtClean="0"/>
                </a:br>
                <a:r>
                  <a:rPr lang="sv-SE" sz="2800" dirty="0" err="1" smtClean="0"/>
                  <a:t>Why</a:t>
                </a:r>
                <a:r>
                  <a:rPr lang="sv-SE" sz="2800" dirty="0" smtClean="0"/>
                  <a:t>?</a:t>
                </a:r>
                <a:endParaRPr lang="sv-SE" sz="2800" dirty="0"/>
              </a:p>
            </p:txBody>
          </p:sp>
        </mc:Choice>
        <mc:Fallback xmlns="">
          <p:sp>
            <p:nvSpPr>
              <p:cNvPr id="2" name="Rubri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4594" y="282802"/>
                <a:ext cx="7919356" cy="574448"/>
              </a:xfrm>
              <a:blipFill rotWithShape="1">
                <a:blip r:embed="rId2"/>
                <a:stretch>
                  <a:fillRect l="-2694" t="-42105" b="-6105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1214"/>
            <a:ext cx="7632080" cy="3396343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 err="1" smtClean="0"/>
              <a:t>Because</a:t>
            </a:r>
            <a:r>
              <a:rPr lang="sv-SE" sz="2800" dirty="0" smtClean="0"/>
              <a:t> </a:t>
            </a:r>
            <a:r>
              <a:rPr lang="sv-SE" sz="2800" dirty="0" err="1" smtClean="0"/>
              <a:t>some</a:t>
            </a:r>
            <a:r>
              <a:rPr lang="sv-SE" sz="2800" dirty="0" smtClean="0"/>
              <a:t> </a:t>
            </a:r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growth</a:t>
            </a:r>
            <a:r>
              <a:rPr lang="sv-SE" sz="2800" dirty="0" smtClean="0"/>
              <a:t> </a:t>
            </a:r>
            <a:r>
              <a:rPr lang="sv-SE" sz="2800" dirty="0" err="1" smtClean="0"/>
              <a:t>would</a:t>
            </a:r>
            <a:r>
              <a:rPr lang="sv-SE" sz="2800" dirty="0" smtClean="0"/>
              <a:t> </a:t>
            </a:r>
            <a:r>
              <a:rPr lang="sv-SE" sz="2800" dirty="0" err="1" smtClean="0"/>
              <a:t>occur</a:t>
            </a:r>
            <a:r>
              <a:rPr lang="sv-SE" sz="2800" dirty="0" smtClean="0"/>
              <a:t> </a:t>
            </a:r>
            <a:r>
              <a:rPr lang="sv-SE" sz="2800" dirty="0" err="1" smtClean="0"/>
              <a:t>even</a:t>
            </a:r>
            <a:r>
              <a:rPr lang="sv-SE" sz="2800" dirty="0" smtClean="0"/>
              <a:t> </a:t>
            </a:r>
            <a:r>
              <a:rPr lang="sv-SE" sz="2800" dirty="0" err="1" smtClean="0"/>
              <a:t>without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increases</a:t>
            </a: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 err="1" smtClean="0"/>
              <a:t>Workers</a:t>
            </a:r>
            <a:r>
              <a:rPr lang="sv-SE" sz="2800" dirty="0" smtClean="0"/>
              <a:t> </a:t>
            </a:r>
            <a:r>
              <a:rPr lang="sv-SE" sz="2800" dirty="0" err="1" smtClean="0"/>
              <a:t>become</a:t>
            </a:r>
            <a:r>
              <a:rPr lang="sv-SE" sz="2800" dirty="0" smtClean="0"/>
              <a:t> </a:t>
            </a:r>
            <a:r>
              <a:rPr lang="sv-SE" sz="2800" dirty="0" err="1" smtClean="0"/>
              <a:t>more</a:t>
            </a:r>
            <a:r>
              <a:rPr lang="sv-SE" sz="2800" dirty="0" smtClean="0"/>
              <a:t> </a:t>
            </a:r>
            <a:r>
              <a:rPr lang="sv-SE" sz="2800" dirty="0" err="1" smtClean="0"/>
              <a:t>productive</a:t>
            </a:r>
            <a:r>
              <a:rPr lang="sv-SE" sz="2800" dirty="0" smtClean="0"/>
              <a:t> over </a:t>
            </a:r>
            <a:r>
              <a:rPr lang="sv-SE" sz="2800" dirty="0" err="1" smtClean="0"/>
              <a:t>time</a:t>
            </a:r>
            <a:r>
              <a:rPr lang="sv-SE" sz="2800" dirty="0" smtClean="0"/>
              <a:t>, </a:t>
            </a:r>
            <a:r>
              <a:rPr lang="sv-SE" sz="2800" dirty="0" err="1" smtClean="0"/>
              <a:t>also</a:t>
            </a:r>
            <a:r>
              <a:rPr lang="sv-SE" sz="2800" dirty="0" smtClean="0"/>
              <a:t> in </a:t>
            </a:r>
            <a:r>
              <a:rPr lang="sv-SE" sz="2800" dirty="0" err="1" smtClean="0"/>
              <a:t>jobs</a:t>
            </a:r>
            <a:r>
              <a:rPr lang="sv-SE" sz="2800" dirty="0" smtClean="0"/>
              <a:t> </a:t>
            </a:r>
            <a:r>
              <a:rPr lang="sv-SE" sz="2800" dirty="0" err="1" smtClean="0"/>
              <a:t>which</a:t>
            </a:r>
            <a:r>
              <a:rPr lang="sv-SE" sz="2800" dirty="0" smtClean="0"/>
              <a:t> </a:t>
            </a:r>
            <a:r>
              <a:rPr lang="sv-SE" sz="2800" dirty="0" err="1" smtClean="0"/>
              <a:t>require</a:t>
            </a:r>
            <a:r>
              <a:rPr lang="sv-SE" sz="2800" dirty="0" smtClean="0"/>
              <a:t> </a:t>
            </a:r>
            <a:r>
              <a:rPr lang="sv-SE" sz="2800" dirty="0" err="1" smtClean="0"/>
              <a:t>low</a:t>
            </a:r>
            <a:r>
              <a:rPr lang="sv-SE" sz="2800" dirty="0" smtClean="0"/>
              <a:t> formal </a:t>
            </a:r>
            <a:r>
              <a:rPr lang="sv-SE" sz="2800" dirty="0" err="1" smtClean="0"/>
              <a:t>qualifications</a:t>
            </a:r>
            <a:r>
              <a:rPr lang="sv-SE" sz="2800" dirty="0" smtClean="0"/>
              <a:t>   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lvl="0" indent="0">
              <a:buNone/>
            </a:pPr>
            <a:endParaRPr lang="sv-SE" sz="18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Skedinger (2014)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65143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hurting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employment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 descr="\\ifnfs01\users$\pers\Documents\PayneMinW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1478050"/>
            <a:ext cx="7568293" cy="46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7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those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r>
              <a:rPr lang="sv-SE" sz="2400" dirty="0" smtClean="0"/>
              <a:t>Studies </a:t>
            </a:r>
            <a:r>
              <a:rPr lang="sv-SE" sz="2400" dirty="0" err="1" smtClean="0"/>
              <a:t>that</a:t>
            </a:r>
            <a:r>
              <a:rPr lang="sv-SE" sz="2400" dirty="0" smtClean="0"/>
              <a:t> cover the </a:t>
            </a:r>
            <a:r>
              <a:rPr lang="sv-SE" sz="2400" dirty="0" err="1" smtClean="0"/>
              <a:t>whole</a:t>
            </a:r>
            <a:r>
              <a:rPr lang="sv-SE" sz="2400" dirty="0" smtClean="0"/>
              <a:t> </a:t>
            </a:r>
            <a:r>
              <a:rPr lang="sv-SE" sz="2400" dirty="0" err="1" smtClean="0"/>
              <a:t>labour</a:t>
            </a:r>
            <a:r>
              <a:rPr lang="sv-SE" sz="2400" dirty="0" smtClean="0"/>
              <a:t> market  </a:t>
            </a:r>
          </a:p>
          <a:p>
            <a:endParaRPr lang="sv-SE" sz="2400" dirty="0"/>
          </a:p>
          <a:p>
            <a:r>
              <a:rPr lang="sv-SE" sz="2400" dirty="0" smtClean="0"/>
              <a:t>Mixed </a:t>
            </a:r>
            <a:r>
              <a:rPr lang="sv-SE" sz="2400" dirty="0" err="1" smtClean="0"/>
              <a:t>results</a:t>
            </a:r>
            <a:r>
              <a:rPr lang="sv-SE" sz="2400" dirty="0" smtClean="0"/>
              <a:t>: 2 </a:t>
            </a:r>
            <a:r>
              <a:rPr lang="sv-SE" sz="2400" dirty="0" err="1" smtClean="0"/>
              <a:t>out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3 </a:t>
            </a:r>
            <a:r>
              <a:rPr lang="sv-SE" sz="2400" dirty="0" err="1" smtClean="0"/>
              <a:t>indicate</a:t>
            </a:r>
            <a:r>
              <a:rPr lang="sv-SE" sz="2400" dirty="0" smtClean="0"/>
              <a:t> positive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  <a:r>
              <a:rPr lang="sv-SE" sz="2400" dirty="0" err="1" smtClean="0"/>
              <a:t>effect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     </a:t>
            </a:r>
            <a:r>
              <a:rPr lang="sv-SE" sz="2000" dirty="0" smtClean="0"/>
              <a:t>US: </a:t>
            </a:r>
            <a:r>
              <a:rPr lang="sv-SE" sz="2000" dirty="0" err="1" smtClean="0"/>
              <a:t>Currie</a:t>
            </a:r>
            <a:r>
              <a:rPr lang="sv-SE" sz="2000" dirty="0" smtClean="0"/>
              <a:t> &amp; </a:t>
            </a:r>
            <a:r>
              <a:rPr lang="sv-SE" sz="2000" dirty="0" err="1" smtClean="0"/>
              <a:t>Fallick</a:t>
            </a:r>
            <a:r>
              <a:rPr lang="sv-SE" sz="2000" dirty="0" smtClean="0"/>
              <a:t> (1996); </a:t>
            </a:r>
            <a:r>
              <a:rPr lang="sv-SE" sz="2000" dirty="0" err="1" smtClean="0"/>
              <a:t>Zavodny</a:t>
            </a:r>
            <a:r>
              <a:rPr lang="sv-SE" sz="2000" dirty="0" smtClean="0"/>
              <a:t> (2000)</a:t>
            </a:r>
          </a:p>
          <a:p>
            <a:pPr marL="0" indent="0">
              <a:buNone/>
            </a:pPr>
            <a:r>
              <a:rPr lang="sv-SE" sz="2000" dirty="0" smtClean="0"/>
              <a:t>      UK: Stewart (2004)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 err="1" smtClean="0"/>
              <a:t>Study</a:t>
            </a:r>
            <a:r>
              <a:rPr lang="sv-SE" sz="2400" dirty="0" smtClean="0"/>
              <a:t> for </a:t>
            </a:r>
            <a:r>
              <a:rPr lang="sv-SE" sz="2400" dirty="0" err="1" smtClean="0"/>
              <a:t>single</a:t>
            </a:r>
            <a:r>
              <a:rPr lang="sv-SE" sz="2400" dirty="0" smtClean="0"/>
              <a:t> </a:t>
            </a:r>
            <a:r>
              <a:rPr lang="sv-SE" sz="2400" dirty="0" err="1" smtClean="0"/>
              <a:t>firm</a:t>
            </a:r>
            <a:r>
              <a:rPr lang="sv-SE" sz="2400" dirty="0" smtClean="0"/>
              <a:t> in US </a:t>
            </a:r>
            <a:r>
              <a:rPr lang="sv-SE" sz="2400" dirty="0" err="1" smtClean="0"/>
              <a:t>indicates</a:t>
            </a:r>
            <a:r>
              <a:rPr lang="sv-SE" sz="2400" dirty="0" smtClean="0"/>
              <a:t> positive </a:t>
            </a:r>
            <a:r>
              <a:rPr lang="sv-SE" sz="2400" dirty="0" err="1" smtClean="0"/>
              <a:t>effect</a:t>
            </a:r>
            <a:r>
              <a:rPr lang="sv-SE" sz="2400" dirty="0" smtClean="0"/>
              <a:t>: Giuliano (2013)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69426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those</a:t>
            </a:r>
            <a:r>
              <a:rPr lang="sv-SE" sz="2800" dirty="0" smtClean="0"/>
              <a:t> </a:t>
            </a:r>
            <a:r>
              <a:rPr lang="sv-SE" sz="2800" dirty="0" err="1" smtClean="0"/>
              <a:t>above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.</a:t>
            </a:r>
            <a:br>
              <a:rPr lang="sv-SE" sz="2800" dirty="0" smtClean="0"/>
            </a:br>
            <a:r>
              <a:rPr lang="sv-SE" sz="2800" dirty="0" err="1" smtClean="0"/>
              <a:t>Why</a:t>
            </a:r>
            <a:r>
              <a:rPr lang="sv-SE" sz="2800" dirty="0" smtClean="0"/>
              <a:t> spillovers? </a:t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298121"/>
            <a:ext cx="7632080" cy="4776107"/>
          </a:xfrm>
        </p:spPr>
        <p:txBody>
          <a:bodyPr/>
          <a:lstStyle/>
          <a:p>
            <a:r>
              <a:rPr lang="sv-SE" sz="2400" dirty="0" err="1" smtClean="0"/>
              <a:t>Production</a:t>
            </a:r>
            <a:r>
              <a:rPr lang="sv-SE" sz="2400" dirty="0" smtClean="0"/>
              <a:t> </a:t>
            </a:r>
            <a:r>
              <a:rPr lang="sv-SE" sz="2400" dirty="0" err="1" smtClean="0"/>
              <a:t>technology</a:t>
            </a:r>
            <a:r>
              <a:rPr lang="sv-SE" sz="2400" dirty="0" smtClean="0"/>
              <a:t> or relative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  <a:r>
              <a:rPr lang="sv-SE" sz="2400" dirty="0" err="1" smtClean="0"/>
              <a:t>concerns</a:t>
            </a:r>
            <a:r>
              <a:rPr lang="sv-SE" sz="2400" dirty="0" smtClean="0"/>
              <a:t> </a:t>
            </a:r>
          </a:p>
          <a:p>
            <a:endParaRPr lang="sv-SE" sz="2400" dirty="0" smtClean="0"/>
          </a:p>
          <a:p>
            <a:r>
              <a:rPr lang="sv-SE" sz="2400" dirty="0" err="1" smtClean="0"/>
              <a:t>Employers</a:t>
            </a:r>
            <a:r>
              <a:rPr lang="sv-SE" sz="2400" dirty="0" smtClean="0"/>
              <a:t> </a:t>
            </a:r>
            <a:r>
              <a:rPr lang="sv-SE" sz="2400" dirty="0" err="1" smtClean="0"/>
              <a:t>may</a:t>
            </a:r>
            <a:r>
              <a:rPr lang="sv-SE" sz="2400" dirty="0" smtClean="0"/>
              <a:t> </a:t>
            </a:r>
            <a:r>
              <a:rPr lang="sv-SE" sz="2400" dirty="0" err="1" smtClean="0"/>
              <a:t>substitute</a:t>
            </a:r>
            <a:r>
              <a:rPr lang="sv-SE" sz="2400" dirty="0" smtClean="0"/>
              <a:t> </a:t>
            </a:r>
            <a:r>
              <a:rPr lang="sv-SE" sz="2400" dirty="0" err="1" smtClean="0"/>
              <a:t>more</a:t>
            </a:r>
            <a:r>
              <a:rPr lang="sv-SE" sz="2400" dirty="0" smtClean="0"/>
              <a:t> </a:t>
            </a:r>
            <a:r>
              <a:rPr lang="sv-SE" sz="2400" dirty="0" err="1" smtClean="0"/>
              <a:t>productive</a:t>
            </a:r>
            <a:r>
              <a:rPr lang="sv-SE" sz="2400" dirty="0" smtClean="0"/>
              <a:t> </a:t>
            </a:r>
            <a:r>
              <a:rPr lang="sv-SE" sz="2400" dirty="0" err="1" smtClean="0"/>
              <a:t>workers</a:t>
            </a:r>
            <a:r>
              <a:rPr lang="sv-SE" sz="2400" dirty="0" smtClean="0"/>
              <a:t> for less </a:t>
            </a:r>
            <a:r>
              <a:rPr lang="sv-SE" sz="2400" dirty="0" err="1" smtClean="0"/>
              <a:t>productive</a:t>
            </a:r>
            <a:r>
              <a:rPr lang="sv-SE" sz="2400" dirty="0" smtClean="0"/>
              <a:t>, </a:t>
            </a:r>
            <a:r>
              <a:rPr lang="sv-SE" sz="2400" dirty="0" err="1" smtClean="0"/>
              <a:t>causing</a:t>
            </a:r>
            <a:r>
              <a:rPr lang="sv-SE" sz="2400" dirty="0" smtClean="0"/>
              <a:t> an </a:t>
            </a:r>
            <a:r>
              <a:rPr lang="sv-SE" sz="2400" dirty="0" err="1" smtClean="0"/>
              <a:t>increase</a:t>
            </a:r>
            <a:r>
              <a:rPr lang="sv-SE" sz="2400" dirty="0" smtClean="0"/>
              <a:t> in </a:t>
            </a:r>
            <a:r>
              <a:rPr lang="sv-SE" sz="2400" dirty="0" err="1" smtClean="0"/>
              <a:t>wages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former </a:t>
            </a:r>
            <a:r>
              <a:rPr lang="sv-SE" sz="2400" dirty="0" err="1" smtClean="0"/>
              <a:t>group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Experimental </a:t>
            </a:r>
            <a:r>
              <a:rPr lang="sv-SE" sz="2400" dirty="0" err="1" smtClean="0"/>
              <a:t>evidence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people</a:t>
            </a:r>
            <a:r>
              <a:rPr lang="sv-SE" sz="2400" dirty="0" smtClean="0"/>
              <a:t> </a:t>
            </a:r>
            <a:r>
              <a:rPr lang="sv-SE" sz="2400" dirty="0" err="1" smtClean="0"/>
              <a:t>use</a:t>
            </a:r>
            <a:r>
              <a:rPr lang="sv-SE" sz="2400" dirty="0" smtClean="0"/>
              <a:t> 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as benchmark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judge</a:t>
            </a:r>
            <a:r>
              <a:rPr lang="sv-SE" sz="2400" dirty="0" smtClean="0"/>
              <a:t> </a:t>
            </a:r>
            <a:r>
              <a:rPr lang="sv-SE" sz="2400" dirty="0" err="1" smtClean="0"/>
              <a:t>adequacy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own</a:t>
            </a:r>
            <a:r>
              <a:rPr lang="sv-SE" sz="2400" dirty="0" smtClean="0"/>
              <a:t> </a:t>
            </a:r>
            <a:r>
              <a:rPr lang="sv-SE" sz="2400" dirty="0" err="1" smtClean="0"/>
              <a:t>wage</a:t>
            </a:r>
            <a:r>
              <a:rPr lang="sv-SE" sz="2400" dirty="0" smtClean="0"/>
              <a:t> (Falk et al., 2006)</a:t>
            </a:r>
            <a:endParaRPr lang="sv-SE" sz="24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149156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Wages</a:t>
            </a:r>
            <a:r>
              <a:rPr lang="sv-SE" sz="2800" dirty="0" smtClean="0"/>
              <a:t> for </a:t>
            </a:r>
            <a:r>
              <a:rPr lang="sv-SE" sz="2800" dirty="0" err="1" smtClean="0"/>
              <a:t>those</a:t>
            </a:r>
            <a:r>
              <a:rPr lang="sv-SE" sz="2800" dirty="0" smtClean="0"/>
              <a:t> </a:t>
            </a:r>
            <a:r>
              <a:rPr lang="sv-SE" sz="2800" dirty="0" err="1" smtClean="0"/>
              <a:t>above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.</a:t>
            </a:r>
            <a:br>
              <a:rPr lang="sv-SE" sz="2800" dirty="0" smtClean="0"/>
            </a:br>
            <a:r>
              <a:rPr lang="sv-SE" sz="2800" dirty="0" err="1" smtClean="0"/>
              <a:t>Findings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298121"/>
            <a:ext cx="7632080" cy="47761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2400" dirty="0" smtClean="0"/>
              <a:t>US: Most studies </a:t>
            </a:r>
            <a:r>
              <a:rPr lang="sv-SE" sz="2400" dirty="0" err="1" smtClean="0"/>
              <a:t>suggest</a:t>
            </a:r>
            <a:r>
              <a:rPr lang="sv-SE" sz="2400" dirty="0" smtClean="0"/>
              <a:t> spillovers, </a:t>
            </a:r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magnitude</a:t>
            </a:r>
            <a:r>
              <a:rPr lang="sv-SE" sz="2400" dirty="0" smtClean="0"/>
              <a:t> </a:t>
            </a:r>
            <a:r>
              <a:rPr lang="sv-SE" sz="2400" dirty="0" err="1" smtClean="0"/>
              <a:t>varies</a:t>
            </a:r>
            <a:r>
              <a:rPr lang="sv-SE" sz="2400" dirty="0" smtClean="0"/>
              <a:t> (</a:t>
            </a:r>
            <a:r>
              <a:rPr lang="sv-SE" sz="2400" dirty="0" err="1" smtClean="0"/>
              <a:t>decile</a:t>
            </a:r>
            <a:r>
              <a:rPr lang="sv-SE" sz="2400" dirty="0" smtClean="0"/>
              <a:t> 1 – </a:t>
            </a:r>
            <a:r>
              <a:rPr lang="sv-SE" sz="2400" dirty="0" err="1" smtClean="0"/>
              <a:t>decile</a:t>
            </a:r>
            <a:r>
              <a:rPr lang="sv-SE" sz="2400" dirty="0" smtClean="0"/>
              <a:t> 3).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 </a:t>
            </a:r>
            <a:r>
              <a:rPr lang="sv-SE" sz="2400" dirty="0" smtClean="0"/>
              <a:t>   </a:t>
            </a:r>
            <a:r>
              <a:rPr lang="sv-SE" sz="1800" dirty="0" err="1" smtClean="0"/>
              <a:t>E.g</a:t>
            </a:r>
            <a:r>
              <a:rPr lang="sv-SE" sz="1800" dirty="0" smtClean="0"/>
              <a:t>.: </a:t>
            </a:r>
            <a:r>
              <a:rPr lang="sv-SE" sz="1800" dirty="0" err="1" smtClean="0"/>
              <a:t>Autor</a:t>
            </a:r>
            <a:r>
              <a:rPr lang="sv-SE" sz="1800" dirty="0" smtClean="0"/>
              <a:t> et al. (2016); </a:t>
            </a:r>
            <a:r>
              <a:rPr lang="sv-SE" sz="1800" dirty="0" err="1" smtClean="0"/>
              <a:t>Card</a:t>
            </a:r>
            <a:r>
              <a:rPr lang="sv-SE" sz="1800" dirty="0" smtClean="0"/>
              <a:t> &amp; Krueger (1995); Harvey &amp; Bernstein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</a:t>
            </a:r>
            <a:r>
              <a:rPr lang="sv-SE" sz="1800" dirty="0" smtClean="0"/>
              <a:t>   (2003); Reich &amp; Hall (2001)</a:t>
            </a:r>
          </a:p>
          <a:p>
            <a:pPr>
              <a:spcBef>
                <a:spcPts val="0"/>
              </a:spcBef>
            </a:pP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smtClean="0"/>
              <a:t>UK: Mixed </a:t>
            </a:r>
            <a:r>
              <a:rPr lang="sv-SE" sz="2400" dirty="0" err="1" smtClean="0"/>
              <a:t>results</a:t>
            </a:r>
            <a:r>
              <a:rPr lang="sv-SE" sz="2400" dirty="0" smtClean="0"/>
              <a:t>, </a:t>
            </a:r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mostly</a:t>
            </a:r>
            <a:r>
              <a:rPr lang="sv-SE" sz="2400" dirty="0" smtClean="0"/>
              <a:t> small (0 – </a:t>
            </a:r>
            <a:r>
              <a:rPr lang="sv-SE" sz="2400" dirty="0" err="1" smtClean="0"/>
              <a:t>decile</a:t>
            </a:r>
            <a:r>
              <a:rPr lang="sv-SE" sz="2400" dirty="0" smtClean="0"/>
              <a:t> 3)</a:t>
            </a: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 </a:t>
            </a:r>
            <a:r>
              <a:rPr lang="sv-SE" sz="2400" dirty="0" smtClean="0"/>
              <a:t>   </a:t>
            </a:r>
            <a:r>
              <a:rPr lang="sv-SE" sz="1800" dirty="0" err="1" smtClean="0"/>
              <a:t>E.g</a:t>
            </a:r>
            <a:r>
              <a:rPr lang="sv-SE" sz="1800" dirty="0" smtClean="0"/>
              <a:t>.: </a:t>
            </a:r>
            <a:r>
              <a:rPr lang="sv-SE" sz="1800" dirty="0" err="1" smtClean="0"/>
              <a:t>Butcher</a:t>
            </a:r>
            <a:r>
              <a:rPr lang="sv-SE" sz="1800" dirty="0" smtClean="0"/>
              <a:t> (2005); Dickens &amp; Manning (2004); Stewart (2012)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 smtClean="0"/>
          </a:p>
          <a:p>
            <a:pPr lvl="0">
              <a:spcBef>
                <a:spcPts val="0"/>
              </a:spcBef>
            </a:pPr>
            <a:r>
              <a:rPr lang="sv-SE" sz="2400" dirty="0" err="1" smtClean="0">
                <a:solidFill>
                  <a:srgbClr val="000000"/>
                </a:solidFill>
              </a:rPr>
              <a:t>Germany</a:t>
            </a:r>
            <a:r>
              <a:rPr lang="sv-SE" sz="2400" dirty="0" smtClean="0">
                <a:solidFill>
                  <a:srgbClr val="000000"/>
                </a:solidFill>
              </a:rPr>
              <a:t>: </a:t>
            </a:r>
            <a:r>
              <a:rPr lang="sv-SE" sz="2400" dirty="0" err="1" smtClean="0">
                <a:solidFill>
                  <a:srgbClr val="000000"/>
                </a:solidFill>
              </a:rPr>
              <a:t>One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study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found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large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effects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depending</a:t>
            </a:r>
            <a:r>
              <a:rPr lang="sv-SE" sz="2400" dirty="0" smtClean="0">
                <a:solidFill>
                  <a:srgbClr val="000000"/>
                </a:solidFill>
              </a:rPr>
              <a:t> on </a:t>
            </a:r>
            <a:r>
              <a:rPr lang="sv-SE" sz="2400" dirty="0" err="1" smtClean="0">
                <a:solidFill>
                  <a:srgbClr val="000000"/>
                </a:solidFill>
              </a:rPr>
              <a:t>occupation</a:t>
            </a:r>
            <a:r>
              <a:rPr lang="sv-SE" sz="2400" dirty="0" smtClean="0">
                <a:solidFill>
                  <a:srgbClr val="000000"/>
                </a:solidFill>
              </a:rPr>
              <a:t>, </a:t>
            </a:r>
            <a:r>
              <a:rPr lang="sv-SE" sz="2400" dirty="0" err="1" smtClean="0">
                <a:solidFill>
                  <a:srgbClr val="000000"/>
                </a:solidFill>
              </a:rPr>
              <a:t>collective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agreement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coverage</a:t>
            </a:r>
            <a:r>
              <a:rPr lang="sv-SE" sz="2400" dirty="0" smtClean="0">
                <a:solidFill>
                  <a:srgbClr val="000000"/>
                </a:solidFill>
              </a:rPr>
              <a:t> and region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smtClean="0">
                <a:solidFill>
                  <a:srgbClr val="000000"/>
                </a:solidFill>
              </a:rPr>
              <a:t>   </a:t>
            </a:r>
            <a:r>
              <a:rPr lang="sv-SE" sz="1800" dirty="0" err="1" smtClean="0">
                <a:solidFill>
                  <a:srgbClr val="000000"/>
                </a:solidFill>
              </a:rPr>
              <a:t>Rattenhuber</a:t>
            </a:r>
            <a:r>
              <a:rPr lang="sv-SE" sz="1800" dirty="0" smtClean="0">
                <a:solidFill>
                  <a:srgbClr val="000000"/>
                </a:solidFill>
              </a:rPr>
              <a:t> (2014)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sv-SE" sz="2400" dirty="0" smtClean="0">
                <a:solidFill>
                  <a:srgbClr val="000000"/>
                </a:solidFill>
              </a:rPr>
              <a:t>No Swedish studies, </a:t>
            </a:r>
            <a:r>
              <a:rPr lang="sv-SE" sz="2400" dirty="0" err="1" smtClean="0">
                <a:solidFill>
                  <a:srgbClr val="000000"/>
                </a:solidFill>
              </a:rPr>
              <a:t>but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both</a:t>
            </a:r>
            <a:r>
              <a:rPr lang="sv-SE" sz="2400" dirty="0" smtClean="0">
                <a:solidFill>
                  <a:srgbClr val="000000"/>
                </a:solidFill>
              </a:rPr>
              <a:t> unions and </a:t>
            </a:r>
            <a:r>
              <a:rPr lang="sv-SE" sz="2400" dirty="0" err="1" smtClean="0">
                <a:solidFill>
                  <a:srgbClr val="000000"/>
                </a:solidFill>
              </a:rPr>
              <a:t>employers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claim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that</a:t>
            </a:r>
            <a:r>
              <a:rPr lang="sv-SE" sz="2400" dirty="0" smtClean="0">
                <a:solidFill>
                  <a:srgbClr val="000000"/>
                </a:solidFill>
              </a:rPr>
              <a:t> spillovers </a:t>
            </a:r>
            <a:r>
              <a:rPr lang="sv-SE" sz="2400" dirty="0" err="1" smtClean="0">
                <a:solidFill>
                  <a:srgbClr val="000000"/>
                </a:solidFill>
              </a:rPr>
              <a:t>exist</a:t>
            </a:r>
            <a:r>
              <a:rPr lang="sv-SE" sz="2400" dirty="0" smtClean="0">
                <a:solidFill>
                  <a:srgbClr val="000000"/>
                </a:solidFill>
              </a:rPr>
              <a:t>!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156012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811212"/>
          </a:xfrm>
        </p:spPr>
        <p:txBody>
          <a:bodyPr/>
          <a:lstStyle/>
          <a:p>
            <a:r>
              <a:rPr lang="sv-SE" sz="2400" dirty="0" err="1"/>
              <a:t>Wage</a:t>
            </a:r>
            <a:r>
              <a:rPr lang="sv-SE" sz="2400" dirty="0"/>
              <a:t> </a:t>
            </a:r>
            <a:r>
              <a:rPr lang="sv-SE" sz="2400" dirty="0" err="1"/>
              <a:t>dynamics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those</a:t>
            </a:r>
            <a:r>
              <a:rPr lang="sv-SE" sz="2400" dirty="0"/>
              <a:t> </a:t>
            </a:r>
            <a:r>
              <a:rPr lang="sv-SE" sz="2400" dirty="0" err="1"/>
              <a:t>close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(</a:t>
            </a:r>
            <a:r>
              <a:rPr lang="sv-SE" sz="2400" dirty="0" err="1" smtClean="0"/>
              <a:t>decile</a:t>
            </a:r>
            <a:r>
              <a:rPr lang="sv-SE" sz="2400" dirty="0" smtClean="0"/>
              <a:t> 1): Three Swedish </a:t>
            </a:r>
            <a:r>
              <a:rPr lang="sv-SE" sz="2400" dirty="0" err="1" smtClean="0"/>
              <a:t>collective</a:t>
            </a:r>
            <a:r>
              <a:rPr lang="sv-SE" sz="2400" dirty="0" smtClean="0"/>
              <a:t> </a:t>
            </a:r>
            <a:r>
              <a:rPr lang="sv-SE" sz="2400" dirty="0" err="1" smtClean="0"/>
              <a:t>agreements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298121"/>
            <a:ext cx="7632080" cy="47761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lv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Drawbacks: Short period </a:t>
            </a:r>
            <a:r>
              <a:rPr lang="sv-SE" sz="1800" dirty="0" err="1">
                <a:solidFill>
                  <a:srgbClr val="000000"/>
                </a:solidFill>
              </a:rPr>
              <a:t>of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analysis</a:t>
            </a:r>
            <a:r>
              <a:rPr lang="sv-SE" sz="1800" dirty="0">
                <a:solidFill>
                  <a:srgbClr val="000000"/>
                </a:solidFill>
              </a:rPr>
              <a:t> (</a:t>
            </a:r>
            <a:r>
              <a:rPr lang="sv-SE" sz="1800" dirty="0" err="1">
                <a:solidFill>
                  <a:srgbClr val="000000"/>
                </a:solidFill>
              </a:rPr>
              <a:t>year-to-year</a:t>
            </a:r>
            <a:r>
              <a:rPr lang="sv-SE" sz="1800" dirty="0">
                <a:solidFill>
                  <a:srgbClr val="000000"/>
                </a:solidFill>
              </a:rPr>
              <a:t>), </a:t>
            </a:r>
            <a:r>
              <a:rPr lang="sv-SE" sz="1800" dirty="0" err="1">
                <a:solidFill>
                  <a:srgbClr val="000000"/>
                </a:solidFill>
              </a:rPr>
              <a:t>transitions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to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other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industries</a:t>
            </a:r>
            <a:r>
              <a:rPr lang="sv-SE" sz="1800" dirty="0">
                <a:solidFill>
                  <a:srgbClr val="000000"/>
                </a:solidFill>
              </a:rPr>
              <a:t> or </a:t>
            </a:r>
            <a:r>
              <a:rPr lang="sv-SE" sz="1800" dirty="0" err="1">
                <a:solidFill>
                  <a:srgbClr val="000000"/>
                </a:solidFill>
              </a:rPr>
              <a:t>unemployment</a:t>
            </a:r>
            <a:r>
              <a:rPr lang="sv-SE" sz="1800" dirty="0">
                <a:solidFill>
                  <a:srgbClr val="000000"/>
                </a:solidFill>
              </a:rPr>
              <a:t> not </a:t>
            </a:r>
            <a:r>
              <a:rPr lang="sv-SE" sz="1800" dirty="0" err="1">
                <a:solidFill>
                  <a:srgbClr val="000000"/>
                </a:solidFill>
              </a:rPr>
              <a:t>captured</a:t>
            </a:r>
            <a:r>
              <a:rPr lang="sv-SE" sz="1800" dirty="0">
                <a:solidFill>
                  <a:srgbClr val="000000"/>
                </a:solidFill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 smtClean="0"/>
              <a:t>Source: Skedinger (2014)</a:t>
            </a:r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1159330"/>
            <a:ext cx="6343650" cy="42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9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795224"/>
          </a:xfrm>
        </p:spPr>
        <p:txBody>
          <a:bodyPr/>
          <a:lstStyle/>
          <a:p>
            <a:r>
              <a:rPr lang="sv-SE" sz="2000" dirty="0" err="1"/>
              <a:t>Wage</a:t>
            </a:r>
            <a:r>
              <a:rPr lang="sv-SE" sz="2000" dirty="0"/>
              <a:t> </a:t>
            </a:r>
            <a:r>
              <a:rPr lang="sv-SE" sz="2000" dirty="0" err="1"/>
              <a:t>dynamics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those</a:t>
            </a:r>
            <a:r>
              <a:rPr lang="sv-SE" sz="2000" dirty="0"/>
              <a:t> </a:t>
            </a:r>
            <a:r>
              <a:rPr lang="sv-SE" sz="2000" dirty="0" err="1"/>
              <a:t>close</a:t>
            </a:r>
            <a:r>
              <a:rPr lang="sv-SE" sz="2000" dirty="0"/>
              <a:t> </a:t>
            </a:r>
            <a:r>
              <a:rPr lang="sv-SE" sz="2000" dirty="0" err="1"/>
              <a:t>to</a:t>
            </a:r>
            <a:r>
              <a:rPr lang="sv-SE" sz="2000" dirty="0"/>
              <a:t> minimum </a:t>
            </a:r>
            <a:r>
              <a:rPr lang="sv-SE" sz="2000" dirty="0" err="1" smtClean="0"/>
              <a:t>wage</a:t>
            </a:r>
            <a:r>
              <a:rPr lang="sv-SE" sz="2000" dirty="0" smtClean="0"/>
              <a:t> (</a:t>
            </a:r>
            <a:r>
              <a:rPr lang="sv-SE" sz="2000" dirty="0" err="1" smtClean="0"/>
              <a:t>decile</a:t>
            </a:r>
            <a:r>
              <a:rPr lang="sv-SE" sz="2000" dirty="0" smtClean="0"/>
              <a:t> 1) in Sweden: </a:t>
            </a:r>
            <a:r>
              <a:rPr lang="sv-SE" sz="2000" dirty="0" err="1" smtClean="0"/>
              <a:t>Whole</a:t>
            </a:r>
            <a:r>
              <a:rPr lang="sv-SE" sz="2000" dirty="0" smtClean="0"/>
              <a:t> </a:t>
            </a:r>
            <a:r>
              <a:rPr lang="sv-SE" sz="2000" dirty="0" err="1" smtClean="0"/>
              <a:t>labour</a:t>
            </a:r>
            <a:r>
              <a:rPr lang="sv-SE" sz="2000" dirty="0" smtClean="0"/>
              <a:t> market, 11-year </a:t>
            </a:r>
            <a:r>
              <a:rPr lang="sv-SE" sz="2000" dirty="0" err="1" smtClean="0"/>
              <a:t>horizon</a:t>
            </a:r>
            <a:endParaRPr lang="sv-SE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298121"/>
            <a:ext cx="7632080" cy="47761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 smtClean="0"/>
              <a:t>Source: Forslund et al. (2012)</a:t>
            </a:r>
            <a:endParaRPr lang="sv-SE" sz="2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7" y="1004207"/>
            <a:ext cx="7380515" cy="5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62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/>
              <a:t>Wage</a:t>
            </a:r>
            <a:r>
              <a:rPr lang="sv-SE" sz="2800" dirty="0"/>
              <a:t> </a:t>
            </a:r>
            <a:r>
              <a:rPr lang="sv-SE" sz="2800" dirty="0" err="1"/>
              <a:t>dynamics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those</a:t>
            </a:r>
            <a:r>
              <a:rPr lang="sv-SE" sz="2800" dirty="0"/>
              <a:t> </a:t>
            </a:r>
            <a:r>
              <a:rPr lang="sv-SE" sz="2800" i="1" dirty="0" smtClean="0"/>
              <a:t>at or </a:t>
            </a:r>
            <a:r>
              <a:rPr lang="sv-SE" sz="2800" i="1" dirty="0" err="1" smtClean="0"/>
              <a:t>close</a:t>
            </a:r>
            <a:r>
              <a:rPr lang="sv-SE" sz="2800" i="1" dirty="0" smtClean="0"/>
              <a:t> </a:t>
            </a:r>
            <a:r>
              <a:rPr lang="sv-SE" sz="2800" i="1" dirty="0" err="1" smtClean="0"/>
              <a:t>to</a:t>
            </a:r>
            <a:r>
              <a:rPr lang="sv-SE" sz="2800" i="1" dirty="0" smtClean="0"/>
              <a:t> </a:t>
            </a:r>
            <a:r>
              <a:rPr lang="sv-SE" sz="2800" dirty="0" smtClean="0"/>
              <a:t>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298121"/>
            <a:ext cx="7632080" cy="477610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err="1" smtClean="0"/>
              <a:t>Few</a:t>
            </a:r>
            <a:r>
              <a:rPr lang="sv-SE" sz="2400" dirty="0" smtClean="0"/>
              <a:t> studies, </a:t>
            </a:r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they</a:t>
            </a:r>
            <a:r>
              <a:rPr lang="sv-SE" sz="2400" dirty="0" smtClean="0"/>
              <a:t> </a:t>
            </a:r>
            <a:r>
              <a:rPr lang="sv-SE" sz="2400" dirty="0" err="1" smtClean="0"/>
              <a:t>suggest</a:t>
            </a:r>
            <a:r>
              <a:rPr lang="sv-SE" sz="2400" dirty="0" smtClean="0"/>
              <a:t> a </a:t>
            </a:r>
            <a:r>
              <a:rPr lang="sv-SE" sz="2400" dirty="0" err="1" smtClean="0"/>
              <a:t>majority</a:t>
            </a:r>
            <a:r>
              <a:rPr lang="sv-SE" sz="2400" dirty="0" smtClean="0"/>
              <a:t> transit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higher-wage</a:t>
            </a:r>
            <a:r>
              <a:rPr lang="sv-SE" sz="2400" dirty="0" smtClean="0"/>
              <a:t> </a:t>
            </a:r>
            <a:r>
              <a:rPr lang="sv-SE" sz="2400" dirty="0" err="1" smtClean="0"/>
              <a:t>jobs</a:t>
            </a:r>
            <a:r>
              <a:rPr lang="sv-SE" sz="2400" dirty="0" smtClean="0"/>
              <a:t> </a:t>
            </a:r>
            <a:r>
              <a:rPr lang="sv-SE" sz="2400" dirty="0" err="1" smtClean="0"/>
              <a:t>within</a:t>
            </a:r>
            <a:r>
              <a:rPr lang="sv-SE" sz="2400" dirty="0" smtClean="0"/>
              <a:t> 2-3 </a:t>
            </a:r>
            <a:r>
              <a:rPr lang="sv-SE" sz="2400" dirty="0" err="1" smtClean="0"/>
              <a:t>years</a:t>
            </a:r>
            <a:endParaRPr lang="sv-SE" sz="2400" dirty="0" smtClean="0"/>
          </a:p>
          <a:p>
            <a:pPr>
              <a:spcBef>
                <a:spcPts val="0"/>
              </a:spcBef>
            </a:pPr>
            <a:endParaRPr lang="sv-SE" sz="2400" dirty="0"/>
          </a:p>
          <a:p>
            <a:pPr>
              <a:spcBef>
                <a:spcPts val="0"/>
              </a:spcBef>
            </a:pPr>
            <a:r>
              <a:rPr lang="sv-SE" sz="2400" dirty="0" smtClean="0"/>
              <a:t>A </a:t>
            </a:r>
            <a:r>
              <a:rPr lang="sv-SE" sz="2400" dirty="0" err="1" smtClean="0"/>
              <a:t>substantial</a:t>
            </a:r>
            <a:r>
              <a:rPr lang="sv-SE" sz="2400" dirty="0" smtClean="0"/>
              <a:t> proportion </a:t>
            </a:r>
            <a:r>
              <a:rPr lang="sv-SE" sz="2400" dirty="0" err="1" smtClean="0"/>
              <a:t>remain</a:t>
            </a:r>
            <a:r>
              <a:rPr lang="sv-SE" sz="2400" dirty="0" smtClean="0"/>
              <a:t> at 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(the less </a:t>
            </a:r>
            <a:r>
              <a:rPr lang="sv-SE" sz="2400" dirty="0" err="1" smtClean="0"/>
              <a:t>educated</a:t>
            </a:r>
            <a:r>
              <a:rPr lang="sv-SE" sz="2400" dirty="0" smtClean="0"/>
              <a:t>)</a:t>
            </a:r>
          </a:p>
          <a:p>
            <a:pPr>
              <a:spcBef>
                <a:spcPts val="0"/>
              </a:spcBef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    </a:t>
            </a:r>
            <a:r>
              <a:rPr lang="sv-SE" sz="1800" dirty="0" smtClean="0"/>
              <a:t>US:  Carrington &amp; </a:t>
            </a:r>
            <a:r>
              <a:rPr lang="sv-SE" sz="1800" dirty="0" err="1" smtClean="0"/>
              <a:t>Fallick</a:t>
            </a:r>
            <a:r>
              <a:rPr lang="sv-SE" sz="1800" dirty="0" smtClean="0"/>
              <a:t> (2001); </a:t>
            </a:r>
            <a:r>
              <a:rPr lang="sv-SE" sz="1800" dirty="0" err="1" smtClean="0"/>
              <a:t>Even</a:t>
            </a:r>
            <a:r>
              <a:rPr lang="sv-SE" sz="1800" dirty="0" smtClean="0"/>
              <a:t> &amp; </a:t>
            </a:r>
            <a:r>
              <a:rPr lang="sv-SE" sz="1800" dirty="0" err="1" smtClean="0"/>
              <a:t>Macpherson</a:t>
            </a:r>
            <a:r>
              <a:rPr lang="sv-SE" sz="1800" dirty="0" smtClean="0"/>
              <a:t> (2003);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</a:t>
            </a:r>
            <a:r>
              <a:rPr lang="sv-SE" sz="1800" dirty="0" smtClean="0"/>
              <a:t>            Long (1999); Smith &amp; </a:t>
            </a:r>
            <a:r>
              <a:rPr lang="sv-SE" sz="1800" dirty="0" err="1" smtClean="0"/>
              <a:t>Vavrichek</a:t>
            </a:r>
            <a:r>
              <a:rPr lang="sv-SE" sz="1800" dirty="0" smtClean="0"/>
              <a:t> (1992)  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 smtClean="0"/>
              <a:t>     UK:  </a:t>
            </a:r>
            <a:r>
              <a:rPr lang="sv-SE" sz="1800" dirty="0" err="1" smtClean="0"/>
              <a:t>Phimister</a:t>
            </a:r>
            <a:r>
              <a:rPr lang="sv-SE" sz="1800" dirty="0" smtClean="0"/>
              <a:t> &amp; </a:t>
            </a:r>
            <a:r>
              <a:rPr lang="sv-SE" sz="1800" dirty="0" err="1" smtClean="0"/>
              <a:t>Theodossiou</a:t>
            </a:r>
            <a:r>
              <a:rPr lang="sv-SE" sz="1800" dirty="0" smtClean="0"/>
              <a:t> (2009)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4437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 smtClean="0"/>
              <a:t>Inequality</a:t>
            </a:r>
            <a:r>
              <a:rPr lang="sv-SE" sz="2800" dirty="0" smtClean="0"/>
              <a:t> and distribution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wages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298121"/>
            <a:ext cx="7632080" cy="47761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2400" dirty="0" err="1" smtClean="0"/>
              <a:t>Decline</a:t>
            </a:r>
            <a:r>
              <a:rPr lang="sv-SE" sz="2400" dirty="0" smtClean="0"/>
              <a:t> in real 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in US </a:t>
            </a:r>
            <a:r>
              <a:rPr lang="sv-SE" sz="2400" dirty="0" err="1" smtClean="0"/>
              <a:t>seems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explain</a:t>
            </a:r>
            <a:r>
              <a:rPr lang="sv-SE" sz="2400" dirty="0" smtClean="0"/>
              <a:t> </a:t>
            </a:r>
            <a:r>
              <a:rPr lang="sv-SE" sz="2400" dirty="0" err="1" smtClean="0"/>
              <a:t>substantial</a:t>
            </a:r>
            <a:r>
              <a:rPr lang="sv-SE" sz="2400" dirty="0" smtClean="0"/>
              <a:t> part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rise</a:t>
            </a:r>
            <a:r>
              <a:rPr lang="sv-SE" sz="2400" dirty="0" smtClean="0"/>
              <a:t> in </a:t>
            </a:r>
            <a:r>
              <a:rPr lang="sv-SE" sz="2400" dirty="0" err="1" smtClean="0"/>
              <a:t>inequality</a:t>
            </a:r>
            <a:r>
              <a:rPr lang="sv-SE" sz="2400" dirty="0" smtClean="0"/>
              <a:t> in </a:t>
            </a:r>
            <a:r>
              <a:rPr lang="sv-SE" sz="2400" dirty="0" err="1" smtClean="0"/>
              <a:t>lower</a:t>
            </a:r>
            <a:r>
              <a:rPr lang="sv-SE" sz="2400" dirty="0" smtClean="0"/>
              <a:t> </a:t>
            </a:r>
            <a:r>
              <a:rPr lang="sv-SE" sz="2400" dirty="0" err="1" smtClean="0"/>
              <a:t>tail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wage</a:t>
            </a:r>
            <a:r>
              <a:rPr lang="sv-SE" sz="2400" dirty="0" smtClean="0"/>
              <a:t> distribution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    </a:t>
            </a:r>
            <a:r>
              <a:rPr lang="sv-SE" sz="1800" dirty="0" err="1" smtClean="0"/>
              <a:t>E.g</a:t>
            </a:r>
            <a:r>
              <a:rPr lang="sv-SE" sz="1800" dirty="0" smtClean="0"/>
              <a:t>: </a:t>
            </a:r>
            <a:r>
              <a:rPr lang="sv-SE" sz="1800" dirty="0" err="1" smtClean="0"/>
              <a:t>Autor</a:t>
            </a:r>
            <a:r>
              <a:rPr lang="sv-SE" sz="1800" dirty="0" smtClean="0"/>
              <a:t> et al. (2010); Lee (1999); Lemieux (2002, 2006)  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 smtClean="0"/>
              <a:t>     </a:t>
            </a:r>
          </a:p>
          <a:p>
            <a:pPr lvl="0">
              <a:spcBef>
                <a:spcPts val="0"/>
              </a:spcBef>
            </a:pPr>
            <a:r>
              <a:rPr lang="sv-SE" sz="2400" dirty="0" err="1" smtClean="0">
                <a:solidFill>
                  <a:srgbClr val="000000"/>
                </a:solidFill>
              </a:rPr>
              <a:t>Similar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conclusion</a:t>
            </a:r>
            <a:r>
              <a:rPr lang="sv-SE" sz="2400" dirty="0" smtClean="0">
                <a:solidFill>
                  <a:srgbClr val="000000"/>
                </a:solidFill>
              </a:rPr>
              <a:t> for </a:t>
            </a:r>
            <a:r>
              <a:rPr lang="sv-SE" sz="2400" dirty="0" err="1" smtClean="0">
                <a:solidFill>
                  <a:srgbClr val="000000"/>
                </a:solidFill>
              </a:rPr>
              <a:t>lower</a:t>
            </a:r>
            <a:r>
              <a:rPr lang="sv-SE" sz="2400" dirty="0" smtClean="0">
                <a:solidFill>
                  <a:srgbClr val="000000"/>
                </a:solidFill>
              </a:rPr>
              <a:t> relative minimum </a:t>
            </a:r>
            <a:r>
              <a:rPr lang="sv-SE" sz="2400" dirty="0" err="1" smtClean="0">
                <a:solidFill>
                  <a:srgbClr val="000000"/>
                </a:solidFill>
              </a:rPr>
              <a:t>wage</a:t>
            </a:r>
            <a:r>
              <a:rPr lang="sv-SE" sz="2400" dirty="0" smtClean="0">
                <a:solidFill>
                  <a:srgbClr val="000000"/>
                </a:solidFill>
              </a:rPr>
              <a:t> in UK </a:t>
            </a:r>
            <a:endParaRPr lang="sv-SE"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 smtClean="0">
                <a:solidFill>
                  <a:srgbClr val="000000"/>
                </a:solidFill>
              </a:rPr>
              <a:t>    </a:t>
            </a:r>
            <a:r>
              <a:rPr lang="sv-SE" sz="1800" dirty="0" err="1" smtClean="0">
                <a:solidFill>
                  <a:srgbClr val="000000"/>
                </a:solidFill>
              </a:rPr>
              <a:t>Dolton</a:t>
            </a:r>
            <a:r>
              <a:rPr lang="sv-SE" sz="1800" dirty="0" smtClean="0">
                <a:solidFill>
                  <a:srgbClr val="000000"/>
                </a:solidFill>
              </a:rPr>
              <a:t> et al. (2012)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sv-SE" sz="2400" dirty="0" err="1" smtClean="0">
                <a:solidFill>
                  <a:srgbClr val="000000"/>
                </a:solidFill>
              </a:rPr>
              <a:t>Both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statutory</a:t>
            </a:r>
            <a:r>
              <a:rPr lang="sv-SE" sz="2400" dirty="0" smtClean="0">
                <a:solidFill>
                  <a:srgbClr val="000000"/>
                </a:solidFill>
              </a:rPr>
              <a:t> and </a:t>
            </a:r>
            <a:r>
              <a:rPr lang="sv-SE" sz="2400" dirty="0" err="1" smtClean="0">
                <a:solidFill>
                  <a:srgbClr val="000000"/>
                </a:solidFill>
              </a:rPr>
              <a:t>collectively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agreed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minumum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wages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with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high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coverage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are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associated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with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lower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levels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of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wage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inequality</a:t>
            </a:r>
            <a:r>
              <a:rPr lang="sv-SE" sz="2400" dirty="0" smtClean="0">
                <a:solidFill>
                  <a:srgbClr val="000000"/>
                </a:solidFill>
              </a:rPr>
              <a:t> in </a:t>
            </a:r>
            <a:r>
              <a:rPr lang="sv-SE" sz="2400" dirty="0" err="1" smtClean="0">
                <a:solidFill>
                  <a:srgbClr val="000000"/>
                </a:solidFill>
              </a:rPr>
              <a:t>European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countries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endParaRPr lang="sv-SE"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400" dirty="0">
                <a:solidFill>
                  <a:srgbClr val="000000"/>
                </a:solidFill>
              </a:rPr>
              <a:t>    </a:t>
            </a:r>
            <a:r>
              <a:rPr lang="sv-SE" sz="1800" dirty="0" err="1" smtClean="0">
                <a:solidFill>
                  <a:srgbClr val="000000"/>
                </a:solidFill>
              </a:rPr>
              <a:t>Garnero</a:t>
            </a:r>
            <a:r>
              <a:rPr lang="sv-SE" sz="1800" dirty="0" smtClean="0">
                <a:solidFill>
                  <a:srgbClr val="000000"/>
                </a:solidFill>
              </a:rPr>
              <a:t> et </a:t>
            </a:r>
            <a:r>
              <a:rPr lang="sv-SE" sz="1800" dirty="0">
                <a:solidFill>
                  <a:srgbClr val="000000"/>
                </a:solidFill>
              </a:rPr>
              <a:t>al. (</a:t>
            </a:r>
            <a:r>
              <a:rPr lang="sv-SE" sz="1800" dirty="0" smtClean="0">
                <a:solidFill>
                  <a:srgbClr val="000000"/>
                </a:solidFill>
              </a:rPr>
              <a:t>2015)</a:t>
            </a:r>
            <a:endParaRPr lang="sv-SE" sz="1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18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141454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smtClean="0"/>
              <a:t>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: An </a:t>
            </a:r>
            <a:r>
              <a:rPr lang="sv-SE" sz="2800" dirty="0" err="1" smtClean="0"/>
              <a:t>efficient</a:t>
            </a:r>
            <a:r>
              <a:rPr lang="sv-SE" sz="2800" dirty="0" smtClean="0"/>
              <a:t> </a:t>
            </a:r>
            <a:r>
              <a:rPr lang="sv-SE" sz="2800" dirty="0" err="1" smtClean="0"/>
              <a:t>tool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combat</a:t>
            </a:r>
            <a:r>
              <a:rPr lang="sv-SE" sz="2800" dirty="0" smtClean="0"/>
              <a:t> </a:t>
            </a:r>
            <a:r>
              <a:rPr lang="sv-SE" sz="2800" dirty="0" err="1" smtClean="0"/>
              <a:t>poverty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2694214"/>
            <a:ext cx="7632080" cy="338001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smtClean="0"/>
              <a:t>Most studies </a:t>
            </a:r>
            <a:r>
              <a:rPr lang="sv-SE" sz="2400" dirty="0" err="1" smtClean="0"/>
              <a:t>indicate</a:t>
            </a:r>
            <a:r>
              <a:rPr lang="sv-SE" sz="2400" dirty="0" smtClean="0"/>
              <a:t> </a:t>
            </a:r>
            <a:r>
              <a:rPr lang="sv-SE" sz="2400" dirty="0" err="1" smtClean="0"/>
              <a:t>little</a:t>
            </a:r>
            <a:r>
              <a:rPr lang="sv-SE" sz="2400" dirty="0" smtClean="0"/>
              <a:t> or no </a:t>
            </a:r>
            <a:r>
              <a:rPr lang="sv-SE" sz="2400" dirty="0" err="1" smtClean="0"/>
              <a:t>impact</a:t>
            </a:r>
            <a:r>
              <a:rPr lang="sv-SE" sz="2400" dirty="0" smtClean="0"/>
              <a:t> on the </a:t>
            </a:r>
            <a:r>
              <a:rPr lang="sv-SE" sz="2400" dirty="0" err="1" smtClean="0"/>
              <a:t>number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individuals</a:t>
            </a:r>
            <a:r>
              <a:rPr lang="sv-SE" sz="2400" dirty="0" smtClean="0"/>
              <a:t> or </a:t>
            </a:r>
            <a:r>
              <a:rPr lang="sv-SE" sz="2400" dirty="0" err="1" smtClean="0"/>
              <a:t>households</a:t>
            </a:r>
            <a:r>
              <a:rPr lang="sv-SE" sz="2400" dirty="0" smtClean="0"/>
              <a:t> </a:t>
            </a:r>
            <a:r>
              <a:rPr lang="sv-SE" sz="2400" dirty="0" err="1" smtClean="0"/>
              <a:t>living</a:t>
            </a:r>
            <a:r>
              <a:rPr lang="sv-SE" sz="2400" dirty="0" smtClean="0"/>
              <a:t> </a:t>
            </a:r>
            <a:r>
              <a:rPr lang="sv-SE" sz="2400" dirty="0" err="1" smtClean="0"/>
              <a:t>below</a:t>
            </a:r>
            <a:r>
              <a:rPr lang="sv-SE" sz="2400" dirty="0" smtClean="0"/>
              <a:t> the </a:t>
            </a:r>
            <a:r>
              <a:rPr lang="sv-SE" sz="2400" dirty="0" err="1" smtClean="0"/>
              <a:t>official</a:t>
            </a:r>
            <a:r>
              <a:rPr lang="sv-SE" sz="2400" dirty="0" smtClean="0"/>
              <a:t> </a:t>
            </a:r>
            <a:r>
              <a:rPr lang="sv-SE" sz="2400" dirty="0" err="1" smtClean="0"/>
              <a:t>poverty</a:t>
            </a:r>
            <a:r>
              <a:rPr lang="sv-SE" sz="2400" dirty="0" smtClean="0"/>
              <a:t> </a:t>
            </a:r>
            <a:r>
              <a:rPr lang="sv-SE" sz="2400" dirty="0" err="1" smtClean="0"/>
              <a:t>line</a:t>
            </a:r>
            <a:r>
              <a:rPr lang="sv-SE" sz="2400" dirty="0" smtClean="0"/>
              <a:t> in US</a:t>
            </a:r>
          </a:p>
          <a:p>
            <a:pPr>
              <a:spcBef>
                <a:spcPts val="0"/>
              </a:spcBef>
            </a:pPr>
            <a:endParaRPr lang="sv-SE" sz="2400" dirty="0"/>
          </a:p>
          <a:p>
            <a:pPr>
              <a:spcBef>
                <a:spcPts val="0"/>
              </a:spcBef>
            </a:pPr>
            <a:r>
              <a:rPr lang="sv-SE" sz="2400" dirty="0" smtClean="0"/>
              <a:t>May be </a:t>
            </a:r>
            <a:r>
              <a:rPr lang="sv-SE" sz="2400" dirty="0" err="1" smtClean="0"/>
              <a:t>explained</a:t>
            </a:r>
            <a:r>
              <a:rPr lang="sv-SE" sz="2400" dirty="0" smtClean="0"/>
              <a:t> by </a:t>
            </a:r>
            <a:r>
              <a:rPr lang="sv-SE" sz="2400" dirty="0" err="1" smtClean="0"/>
              <a:t>their</a:t>
            </a:r>
            <a:r>
              <a:rPr lang="sv-SE" sz="2400" dirty="0" smtClean="0"/>
              <a:t> </a:t>
            </a:r>
            <a:r>
              <a:rPr lang="sv-SE" sz="2400" dirty="0" err="1" smtClean="0"/>
              <a:t>loose</a:t>
            </a:r>
            <a:r>
              <a:rPr lang="sv-SE" sz="2400" dirty="0" smtClean="0"/>
              <a:t> attachment </a:t>
            </a:r>
            <a:r>
              <a:rPr lang="sv-SE" sz="2400" dirty="0" err="1" smtClean="0"/>
              <a:t>to</a:t>
            </a:r>
            <a:r>
              <a:rPr lang="sv-SE" sz="2400" dirty="0" smtClean="0"/>
              <a:t> the </a:t>
            </a:r>
            <a:r>
              <a:rPr lang="sv-SE" sz="2400" dirty="0" err="1" smtClean="0"/>
              <a:t>labour</a:t>
            </a:r>
            <a:r>
              <a:rPr lang="sv-SE" sz="2400" dirty="0" smtClean="0"/>
              <a:t> force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 </a:t>
            </a:r>
            <a:r>
              <a:rPr lang="sv-SE" sz="2400" dirty="0" smtClean="0"/>
              <a:t>   </a:t>
            </a:r>
            <a:r>
              <a:rPr lang="sv-SE" sz="1800" dirty="0" err="1" smtClean="0"/>
              <a:t>E.g</a:t>
            </a:r>
            <a:r>
              <a:rPr lang="sv-SE" sz="1800" dirty="0" smtClean="0"/>
              <a:t>: </a:t>
            </a:r>
            <a:r>
              <a:rPr lang="sv-SE" sz="1800" dirty="0" err="1" smtClean="0"/>
              <a:t>Burkhauser</a:t>
            </a:r>
            <a:r>
              <a:rPr lang="sv-SE" sz="1800" dirty="0" smtClean="0"/>
              <a:t> &amp; </a:t>
            </a:r>
            <a:r>
              <a:rPr lang="sv-SE" sz="1800" dirty="0" err="1" smtClean="0"/>
              <a:t>Sabia</a:t>
            </a:r>
            <a:r>
              <a:rPr lang="sv-SE" sz="1800" dirty="0" smtClean="0"/>
              <a:t> (2007); </a:t>
            </a:r>
            <a:r>
              <a:rPr lang="sv-SE" sz="1800" dirty="0" err="1" smtClean="0"/>
              <a:t>Gundesen</a:t>
            </a:r>
            <a:r>
              <a:rPr lang="sv-SE" sz="1800" dirty="0" smtClean="0"/>
              <a:t> &amp; </a:t>
            </a:r>
            <a:r>
              <a:rPr lang="sv-SE" sz="1800" dirty="0" err="1" smtClean="0"/>
              <a:t>Ziliak</a:t>
            </a:r>
            <a:r>
              <a:rPr lang="sv-SE" sz="1800" dirty="0" smtClean="0"/>
              <a:t> (2004);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</a:t>
            </a:r>
            <a:r>
              <a:rPr lang="sv-SE" sz="1800" dirty="0" smtClean="0"/>
              <a:t>    </a:t>
            </a:r>
            <a:r>
              <a:rPr lang="sv-SE" sz="1800" dirty="0" err="1" smtClean="0"/>
              <a:t>Neumark</a:t>
            </a:r>
            <a:r>
              <a:rPr lang="sv-SE" sz="1800" dirty="0" smtClean="0"/>
              <a:t> &amp; </a:t>
            </a:r>
            <a:r>
              <a:rPr lang="sv-SE" sz="1800" dirty="0" err="1" smtClean="0"/>
              <a:t>Wascher</a:t>
            </a:r>
            <a:r>
              <a:rPr lang="sv-SE" sz="1800" dirty="0" smtClean="0"/>
              <a:t> (2002); </a:t>
            </a:r>
            <a:r>
              <a:rPr lang="sv-SE" sz="1800" dirty="0" err="1" smtClean="0"/>
              <a:t>Sabia</a:t>
            </a:r>
            <a:r>
              <a:rPr lang="sv-SE" sz="1800" dirty="0" smtClean="0"/>
              <a:t> &amp; Nielsen (2013)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</a:t>
            </a:r>
            <a:r>
              <a:rPr lang="sv-SE" sz="1800" dirty="0" smtClean="0"/>
              <a:t>    </a:t>
            </a:r>
            <a:r>
              <a:rPr lang="sv-SE" sz="1800" dirty="0" err="1" smtClean="0"/>
              <a:t>Exception</a:t>
            </a:r>
            <a:r>
              <a:rPr lang="sv-SE" sz="1800" dirty="0" smtClean="0"/>
              <a:t>: </a:t>
            </a:r>
            <a:r>
              <a:rPr lang="sv-SE" sz="1800" dirty="0" err="1" smtClean="0"/>
              <a:t>Dube</a:t>
            </a:r>
            <a:r>
              <a:rPr lang="sv-SE" sz="1800" dirty="0" smtClean="0"/>
              <a:t> (2013), </a:t>
            </a:r>
            <a:r>
              <a:rPr lang="sv-SE" sz="1800" dirty="0" err="1" smtClean="0"/>
              <a:t>criticized</a:t>
            </a:r>
            <a:r>
              <a:rPr lang="sv-SE" sz="1800" dirty="0" smtClean="0"/>
              <a:t> by </a:t>
            </a:r>
            <a:r>
              <a:rPr lang="sv-SE" sz="1800" dirty="0" err="1" smtClean="0"/>
              <a:t>Sabia</a:t>
            </a:r>
            <a:r>
              <a:rPr lang="sv-SE" sz="1800" dirty="0" smtClean="0"/>
              <a:t> (2014)  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 smtClean="0"/>
              <a:t>    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28464"/>
            <a:ext cx="7764235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 smtClean="0"/>
              <a:t>Effects</a:t>
            </a:r>
            <a:r>
              <a:rPr lang="sv-SE" sz="2800" dirty="0" smtClean="0"/>
              <a:t> on </a:t>
            </a:r>
            <a:r>
              <a:rPr lang="sv-SE" sz="2800" dirty="0" err="1" smtClean="0"/>
              <a:t>wages</a:t>
            </a:r>
            <a:r>
              <a:rPr lang="sv-SE" sz="2800" dirty="0" smtClean="0"/>
              <a:t> and </a:t>
            </a:r>
            <a:r>
              <a:rPr lang="sv-SE" sz="2800" dirty="0" err="1" smtClean="0"/>
              <a:t>inequality</a:t>
            </a:r>
            <a:r>
              <a:rPr lang="sv-SE" sz="2800" dirty="0" smtClean="0"/>
              <a:t>: </a:t>
            </a:r>
            <a:r>
              <a:rPr lang="sv-SE" sz="2800" dirty="0" err="1" smtClean="0"/>
              <a:t>Summing</a:t>
            </a:r>
            <a:r>
              <a:rPr lang="sv-SE" sz="2800" dirty="0" smtClean="0"/>
              <a:t> </a:t>
            </a:r>
            <a:r>
              <a:rPr lang="sv-SE" sz="2800" dirty="0" err="1" smtClean="0"/>
              <a:t>up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89857" y="1257300"/>
            <a:ext cx="8450036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2400" dirty="0" err="1" smtClean="0"/>
              <a:t>Average</a:t>
            </a:r>
            <a:r>
              <a:rPr lang="sv-SE" sz="2400" dirty="0" smtClean="0"/>
              <a:t> </a:t>
            </a:r>
            <a:r>
              <a:rPr lang="sv-SE" sz="2400" dirty="0" err="1" smtClean="0"/>
              <a:t>wages</a:t>
            </a:r>
            <a:r>
              <a:rPr lang="sv-SE" sz="2400" dirty="0" smtClean="0"/>
              <a:t> </a:t>
            </a:r>
            <a:r>
              <a:rPr lang="sv-SE" sz="2400" dirty="0" err="1" smtClean="0"/>
              <a:t>increase</a:t>
            </a: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err="1" smtClean="0"/>
              <a:t>Wages</a:t>
            </a:r>
            <a:r>
              <a:rPr lang="sv-SE" sz="2400" dirty="0" smtClean="0"/>
              <a:t> for </a:t>
            </a:r>
            <a:r>
              <a:rPr lang="sv-SE" sz="2400" dirty="0" err="1" smtClean="0"/>
              <a:t>those</a:t>
            </a:r>
            <a:r>
              <a:rPr lang="sv-SE" sz="2400" dirty="0" smtClean="0"/>
              <a:t> </a:t>
            </a:r>
            <a:r>
              <a:rPr lang="sv-SE" sz="2400" dirty="0" err="1" smtClean="0"/>
              <a:t>bound</a:t>
            </a:r>
            <a:r>
              <a:rPr lang="sv-SE" sz="2400" dirty="0" smtClean="0"/>
              <a:t> by the 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  <a:r>
              <a:rPr lang="sv-SE" sz="2400" dirty="0" err="1" smtClean="0"/>
              <a:t>increase</a:t>
            </a: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smtClean="0"/>
              <a:t>Spillovers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higher</a:t>
            </a:r>
            <a:r>
              <a:rPr lang="sv-SE" sz="2400" dirty="0" smtClean="0"/>
              <a:t> </a:t>
            </a:r>
            <a:r>
              <a:rPr lang="sv-SE" sz="2400" dirty="0" err="1" smtClean="0"/>
              <a:t>wages</a:t>
            </a:r>
            <a:r>
              <a:rPr lang="sv-SE" sz="2400" dirty="0" smtClean="0"/>
              <a:t>, </a:t>
            </a:r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uncertain</a:t>
            </a:r>
            <a:r>
              <a:rPr lang="sv-SE" sz="2400" dirty="0" smtClean="0"/>
              <a:t> </a:t>
            </a:r>
            <a:r>
              <a:rPr lang="sv-SE" sz="2400" dirty="0" err="1" smtClean="0"/>
              <a:t>how</a:t>
            </a:r>
            <a:r>
              <a:rPr lang="sv-SE" sz="2400" dirty="0" smtClean="0"/>
              <a:t> far spillovers </a:t>
            </a:r>
            <a:r>
              <a:rPr lang="sv-SE" sz="2400" dirty="0" err="1" smtClean="0"/>
              <a:t>reach</a:t>
            </a:r>
            <a:r>
              <a:rPr lang="sv-SE" sz="2400" dirty="0" smtClean="0"/>
              <a:t> and </a:t>
            </a:r>
            <a:r>
              <a:rPr lang="sv-SE" sz="2400" dirty="0" err="1" smtClean="0"/>
              <a:t>which</a:t>
            </a:r>
            <a:r>
              <a:rPr lang="sv-SE" sz="2400" dirty="0" smtClean="0"/>
              <a:t> </a:t>
            </a:r>
            <a:r>
              <a:rPr lang="sv-SE" sz="2400" dirty="0" err="1" smtClean="0"/>
              <a:t>groups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affected</a:t>
            </a: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err="1" smtClean="0"/>
              <a:t>Few</a:t>
            </a:r>
            <a:r>
              <a:rPr lang="sv-SE" sz="2400" dirty="0" smtClean="0"/>
              <a:t> </a:t>
            </a:r>
            <a:r>
              <a:rPr lang="sv-SE" sz="2400" dirty="0" err="1" smtClean="0"/>
              <a:t>individuals</a:t>
            </a:r>
            <a:r>
              <a:rPr lang="sv-SE" sz="2400" dirty="0" smtClean="0"/>
              <a:t> </a:t>
            </a:r>
            <a:r>
              <a:rPr lang="sv-SE" sz="2400" dirty="0" err="1" smtClean="0"/>
              <a:t>remain</a:t>
            </a:r>
            <a:r>
              <a:rPr lang="sv-SE" sz="2400" dirty="0" smtClean="0"/>
              <a:t> for long periods at minimum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sv-SE" sz="2400" dirty="0" err="1" smtClean="0"/>
              <a:t>Lower</a:t>
            </a:r>
            <a:r>
              <a:rPr lang="sv-SE" sz="2400" dirty="0" smtClean="0"/>
              <a:t> </a:t>
            </a:r>
            <a:r>
              <a:rPr lang="sv-SE" sz="2400" dirty="0" err="1" smtClean="0"/>
              <a:t>levels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  <a:r>
              <a:rPr lang="sv-SE" sz="2400" dirty="0" err="1" smtClean="0"/>
              <a:t>inequality</a:t>
            </a:r>
            <a:r>
              <a:rPr lang="sv-SE" sz="2400" dirty="0" smtClean="0"/>
              <a:t> (in </a:t>
            </a:r>
            <a:r>
              <a:rPr lang="sv-SE" sz="2400" dirty="0" err="1" smtClean="0"/>
              <a:t>lower</a:t>
            </a:r>
            <a:r>
              <a:rPr lang="sv-SE" sz="2400" dirty="0" smtClean="0"/>
              <a:t> </a:t>
            </a:r>
            <a:r>
              <a:rPr lang="sv-SE" sz="2400" dirty="0" err="1" smtClean="0"/>
              <a:t>tail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distribution)</a:t>
            </a:r>
          </a:p>
          <a:p>
            <a:pPr>
              <a:spcBef>
                <a:spcPts val="0"/>
              </a:spcBef>
            </a:pPr>
            <a:r>
              <a:rPr lang="sv-SE" sz="2400" dirty="0" smtClean="0"/>
              <a:t>Little association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poverty</a:t>
            </a:r>
            <a:r>
              <a:rPr lang="sv-SE" sz="2400" dirty="0" smtClean="0"/>
              <a:t> rates (in US)</a:t>
            </a:r>
          </a:p>
          <a:p>
            <a:pPr>
              <a:spcBef>
                <a:spcPts val="0"/>
              </a:spcBef>
            </a:pPr>
            <a:endParaRPr lang="sv-SE" sz="2400" dirty="0"/>
          </a:p>
          <a:p>
            <a:pPr>
              <a:spcBef>
                <a:spcPts val="0"/>
              </a:spcBef>
            </a:pPr>
            <a:r>
              <a:rPr lang="sv-SE" sz="2400" dirty="0" smtClean="0"/>
              <a:t>Does all </a:t>
            </a:r>
            <a:r>
              <a:rPr lang="sv-SE" sz="2400" dirty="0" err="1" smtClean="0"/>
              <a:t>this</a:t>
            </a:r>
            <a:r>
              <a:rPr lang="sv-SE" sz="2400" dirty="0" smtClean="0"/>
              <a:t> </a:t>
            </a:r>
            <a:r>
              <a:rPr lang="sv-SE" sz="2400" dirty="0" err="1" smtClean="0"/>
              <a:t>also</a:t>
            </a:r>
            <a:r>
              <a:rPr lang="sv-SE" sz="2400" dirty="0" smtClean="0"/>
              <a:t> </a:t>
            </a:r>
            <a:r>
              <a:rPr lang="sv-SE" sz="2400" dirty="0" err="1" smtClean="0"/>
              <a:t>mean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individuals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i="1" dirty="0" err="1" smtClean="0"/>
              <a:t>better</a:t>
            </a:r>
            <a:r>
              <a:rPr lang="sv-SE" sz="2400" i="1" dirty="0" smtClean="0"/>
              <a:t> off</a:t>
            </a:r>
            <a:r>
              <a:rPr lang="sv-SE" sz="2400" dirty="0" smtClean="0"/>
              <a:t>?</a:t>
            </a:r>
          </a:p>
          <a:p>
            <a:pPr>
              <a:spcBef>
                <a:spcPts val="0"/>
              </a:spcBef>
            </a:pP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don´t</a:t>
            </a:r>
            <a:r>
              <a:rPr lang="sv-SE" sz="2400" dirty="0" smtClean="0"/>
              <a:t> </a:t>
            </a:r>
            <a:r>
              <a:rPr lang="sv-SE" sz="2400" dirty="0" err="1" smtClean="0"/>
              <a:t>know</a:t>
            </a:r>
            <a:r>
              <a:rPr lang="sv-SE" sz="2400" dirty="0" smtClean="0"/>
              <a:t> –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need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also</a:t>
            </a:r>
            <a:r>
              <a:rPr lang="sv-SE" sz="2400" dirty="0" smtClean="0"/>
              <a:t> </a:t>
            </a:r>
            <a:r>
              <a:rPr lang="sv-SE" sz="2400" dirty="0" err="1" smtClean="0"/>
              <a:t>examine</a:t>
            </a:r>
            <a:r>
              <a:rPr lang="sv-SE" sz="2400" dirty="0" smtClean="0"/>
              <a:t> </a:t>
            </a:r>
            <a:r>
              <a:rPr lang="sv-SE" sz="2400" i="1" dirty="0" err="1" smtClean="0"/>
              <a:t>employment</a:t>
            </a:r>
            <a:r>
              <a:rPr lang="sv-SE" sz="2400" i="1" dirty="0" smtClean="0"/>
              <a:t> </a:t>
            </a:r>
            <a:r>
              <a:rPr lang="sv-SE" sz="2400" dirty="0" err="1" smtClean="0"/>
              <a:t>effects</a:t>
            </a:r>
            <a:r>
              <a:rPr lang="sv-SE" sz="2400" dirty="0" smtClean="0"/>
              <a:t>. Same </a:t>
            </a:r>
            <a:r>
              <a:rPr lang="sv-SE" sz="2400" dirty="0" err="1" smtClean="0"/>
              <a:t>wage</a:t>
            </a:r>
            <a:r>
              <a:rPr lang="sv-SE" sz="2400" dirty="0" smtClean="0"/>
              <a:t> </a:t>
            </a:r>
            <a:r>
              <a:rPr lang="sv-SE" sz="2400" dirty="0" err="1" smtClean="0"/>
              <a:t>effect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</a:t>
            </a:r>
            <a:r>
              <a:rPr lang="sv-SE" sz="2400" dirty="0" err="1" smtClean="0"/>
              <a:t>associated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different </a:t>
            </a:r>
            <a:r>
              <a:rPr lang="sv-SE" sz="2400" dirty="0" err="1" smtClean="0"/>
              <a:t>employment</a:t>
            </a:r>
            <a:r>
              <a:rPr lang="sv-SE" sz="2400" dirty="0" smtClean="0"/>
              <a:t> </a:t>
            </a:r>
            <a:r>
              <a:rPr lang="sv-SE" sz="2400" dirty="0" err="1" smtClean="0"/>
              <a:t>effects</a:t>
            </a:r>
            <a:r>
              <a:rPr lang="sv-SE" sz="18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73176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minimum </a:t>
            </a:r>
            <a:r>
              <a:rPr lang="sv-SE" sz="2800" dirty="0" err="1" smtClean="0"/>
              <a:t>wage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437664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2800" dirty="0" err="1" smtClean="0"/>
              <a:t>Level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</a:p>
          <a:p>
            <a:pPr>
              <a:spcBef>
                <a:spcPts val="0"/>
              </a:spcBef>
            </a:pPr>
            <a:endParaRPr lang="sv-SE" sz="2800" dirty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Growth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employment</a:t>
            </a:r>
            <a:endParaRPr lang="sv-SE" sz="2800" dirty="0" smtClean="0"/>
          </a:p>
          <a:p>
            <a:pPr>
              <a:spcBef>
                <a:spcPts val="0"/>
              </a:spcBef>
            </a:pPr>
            <a:endParaRPr lang="sv-SE" sz="2800" dirty="0" smtClean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Hours</a:t>
            </a:r>
            <a:r>
              <a:rPr lang="sv-SE" sz="2800" dirty="0" smtClean="0"/>
              <a:t> (</a:t>
            </a:r>
            <a:r>
              <a:rPr lang="sv-SE" sz="2800" dirty="0" err="1" smtClean="0"/>
              <a:t>recall</a:t>
            </a:r>
            <a:r>
              <a:rPr lang="sv-SE" sz="2800" dirty="0" smtClean="0"/>
              <a:t> the </a:t>
            </a:r>
            <a:r>
              <a:rPr lang="sv-SE" sz="2800" dirty="0" err="1" smtClean="0"/>
              <a:t>prediction</a:t>
            </a:r>
            <a:r>
              <a:rPr lang="sv-SE" sz="2800" dirty="0" smtClean="0"/>
              <a:t> in the </a:t>
            </a:r>
            <a:r>
              <a:rPr lang="sv-SE" sz="2800" dirty="0" err="1" smtClean="0"/>
              <a:t>competitive</a:t>
            </a:r>
            <a:r>
              <a:rPr lang="sv-SE" sz="2800" dirty="0" smtClean="0"/>
              <a:t> </a:t>
            </a:r>
            <a:r>
              <a:rPr lang="sv-SE" sz="2800" dirty="0" err="1" smtClean="0"/>
              <a:t>model</a:t>
            </a:r>
            <a:r>
              <a:rPr lang="sv-SE" sz="2800" dirty="0" smtClean="0"/>
              <a:t>)</a:t>
            </a:r>
          </a:p>
          <a:p>
            <a:pPr>
              <a:spcBef>
                <a:spcPts val="0"/>
              </a:spcBef>
            </a:pPr>
            <a:endParaRPr lang="sv-SE" sz="2800" dirty="0" smtClean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Transitions</a:t>
            </a:r>
            <a:r>
              <a:rPr lang="sv-SE" sz="2800" dirty="0" smtClean="0"/>
              <a:t> in and </a:t>
            </a:r>
            <a:r>
              <a:rPr lang="sv-SE" sz="2800" dirty="0" err="1" smtClean="0"/>
              <a:t>out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employment</a:t>
            </a:r>
            <a:endParaRPr lang="sv-SE" sz="2800" dirty="0" smtClean="0"/>
          </a:p>
          <a:p>
            <a:pPr>
              <a:spcBef>
                <a:spcPts val="0"/>
              </a:spcBef>
            </a:pP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 err="1" smtClean="0"/>
              <a:t>Many</a:t>
            </a:r>
            <a:r>
              <a:rPr lang="sv-SE" sz="2800" dirty="0" smtClean="0"/>
              <a:t> studies focus on </a:t>
            </a:r>
            <a:r>
              <a:rPr lang="sv-SE" sz="2800" dirty="0" err="1" smtClean="0"/>
              <a:t>vulnerable</a:t>
            </a:r>
            <a:r>
              <a:rPr lang="sv-SE" sz="2800" dirty="0" smtClean="0"/>
              <a:t> </a:t>
            </a:r>
            <a:r>
              <a:rPr lang="sv-SE" sz="2800" dirty="0" err="1" smtClean="0"/>
              <a:t>groups</a:t>
            </a:r>
            <a:r>
              <a:rPr lang="sv-SE" sz="2800" dirty="0" smtClean="0"/>
              <a:t> or </a:t>
            </a:r>
            <a:r>
              <a:rPr lang="sv-SE" sz="2800" dirty="0" err="1" smtClean="0"/>
              <a:t>workers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the minimum </a:t>
            </a:r>
            <a:r>
              <a:rPr lang="sv-SE" sz="2800" dirty="0" err="1" smtClean="0"/>
              <a:t>wage</a:t>
            </a:r>
            <a:endParaRPr lang="sv-SE" sz="1800" dirty="0" smtClean="0"/>
          </a:p>
        </p:txBody>
      </p:sp>
    </p:spTree>
    <p:extLst>
      <p:ext uri="{BB962C8B-B14F-4D97-AF65-F5344CB8AC3E}">
        <p14:creationId xmlns:p14="http://schemas.microsoft.com/office/powerpoint/2010/main" val="359846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672419"/>
          </a:xfrm>
        </p:spPr>
        <p:txBody>
          <a:bodyPr/>
          <a:lstStyle/>
          <a:p>
            <a:r>
              <a:rPr lang="en-US" dirty="0" smtClean="0"/>
              <a:t>Outline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12321" y="873579"/>
            <a:ext cx="8384722" cy="59844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Minimum wages as a topic in </a:t>
            </a:r>
            <a:r>
              <a:rPr lang="en-US" sz="2400" b="1" dirty="0" err="1" smtClean="0"/>
              <a:t>labour</a:t>
            </a:r>
            <a:r>
              <a:rPr lang="en-US" sz="2400" b="1" dirty="0" smtClean="0"/>
              <a:t> economics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Theory </a:t>
            </a:r>
          </a:p>
          <a:p>
            <a:pPr lvl="1"/>
            <a:r>
              <a:rPr lang="en-US" sz="1800" i="1" dirty="0" smtClean="0">
                <a:solidFill>
                  <a:srgbClr val="000000"/>
                </a:solidFill>
              </a:rPr>
              <a:t>Competitive model, monopsony, search and matching models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Measures </a:t>
            </a:r>
            <a:r>
              <a:rPr lang="en-US" sz="2400" b="1" dirty="0">
                <a:solidFill>
                  <a:srgbClr val="000000"/>
                </a:solidFill>
              </a:rPr>
              <a:t>of </a:t>
            </a:r>
            <a:r>
              <a:rPr lang="en-US" sz="2400" b="1" dirty="0" err="1" smtClean="0">
                <a:solidFill>
                  <a:srgbClr val="000000"/>
                </a:solidFill>
              </a:rPr>
              <a:t>bindingness</a:t>
            </a:r>
            <a:r>
              <a:rPr lang="en-US" sz="2400" b="1" dirty="0" smtClean="0">
                <a:solidFill>
                  <a:srgbClr val="000000"/>
                </a:solidFill>
              </a:rPr>
              <a:t> of the minimum </a:t>
            </a:r>
            <a:r>
              <a:rPr lang="en-US" sz="2400" b="1" dirty="0">
                <a:solidFill>
                  <a:srgbClr val="000000"/>
                </a:solidFill>
              </a:rPr>
              <a:t>wage </a:t>
            </a:r>
          </a:p>
          <a:p>
            <a:pPr lvl="1"/>
            <a:r>
              <a:rPr lang="en-US" sz="1800" i="1" dirty="0">
                <a:solidFill>
                  <a:srgbClr val="000000"/>
                </a:solidFill>
              </a:rPr>
              <a:t>Minimum wage bite, </a:t>
            </a:r>
            <a:r>
              <a:rPr lang="en-US" sz="1800" i="1" dirty="0" err="1">
                <a:solidFill>
                  <a:srgbClr val="000000"/>
                </a:solidFill>
              </a:rPr>
              <a:t>Kaitz</a:t>
            </a:r>
            <a:r>
              <a:rPr lang="en-US" sz="1800" i="1" dirty="0">
                <a:solidFill>
                  <a:srgbClr val="000000"/>
                </a:solidFill>
              </a:rPr>
              <a:t> index, Wage gap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cs typeface="NettoOT" pitchFamily="34" charset="0"/>
              </a:rPr>
              <a:t>Institutional framework </a:t>
            </a:r>
          </a:p>
          <a:p>
            <a:pPr lvl="1"/>
            <a:r>
              <a:rPr lang="en-US" sz="1800" i="1" dirty="0" smtClean="0"/>
              <a:t>Fixing mechanisms - statutory vs. collectively agreed minimum wages</a:t>
            </a:r>
          </a:p>
          <a:p>
            <a:pPr lvl="1"/>
            <a:r>
              <a:rPr lang="en-US" sz="1800" i="1" dirty="0" smtClean="0"/>
              <a:t>Some facts and figures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Empirical studies – int’l and Swedish evidence 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sz="1800" i="1" dirty="0" smtClean="0">
                <a:solidFill>
                  <a:srgbClr val="000000"/>
                </a:solidFill>
              </a:rPr>
              <a:t>Wages </a:t>
            </a:r>
          </a:p>
          <a:p>
            <a:pPr lvl="1"/>
            <a:r>
              <a:rPr lang="en-US" sz="1800" i="1" dirty="0" smtClean="0">
                <a:solidFill>
                  <a:srgbClr val="000000"/>
                </a:solidFill>
              </a:rPr>
              <a:t>Employment	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Current policy issue 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sz="1800" i="1" dirty="0" smtClean="0">
                <a:solidFill>
                  <a:srgbClr val="000000"/>
                </a:solidFill>
              </a:rPr>
              <a:t>The supply of low-skilled workers has increased in Sweden. Would  lower minimum wages improve their employment prospects? </a:t>
            </a:r>
            <a:endParaRPr lang="en-US" sz="1800" i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Summary and conclusions </a:t>
            </a:r>
            <a:endParaRPr lang="en-US" dirty="0" smtClean="0">
              <a:cs typeface="NettoOT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0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can´t</a:t>
            </a:r>
            <a:r>
              <a:rPr lang="sv-SE" sz="2400" dirty="0" smtClean="0"/>
              <a:t> </a:t>
            </a:r>
            <a:r>
              <a:rPr lang="sv-SE" sz="2400" dirty="0" err="1" smtClean="0"/>
              <a:t>draw</a:t>
            </a:r>
            <a:r>
              <a:rPr lang="sv-SE" sz="2400" dirty="0" smtClean="0"/>
              <a:t> </a:t>
            </a:r>
            <a:r>
              <a:rPr lang="sv-SE" sz="2400" dirty="0" err="1" smtClean="0"/>
              <a:t>firm</a:t>
            </a:r>
            <a:r>
              <a:rPr lang="sv-SE" sz="2400" dirty="0" smtClean="0"/>
              <a:t> </a:t>
            </a:r>
            <a:r>
              <a:rPr lang="sv-SE" sz="2400" dirty="0" err="1" smtClean="0"/>
              <a:t>conclusions</a:t>
            </a:r>
            <a:r>
              <a:rPr lang="sv-SE" sz="2400" dirty="0" smtClean="0"/>
              <a:t> from </a:t>
            </a:r>
            <a:r>
              <a:rPr lang="sv-SE" sz="2400" dirty="0" err="1" smtClean="0"/>
              <a:t>aggregate</a:t>
            </a:r>
            <a:r>
              <a:rPr lang="sv-SE" sz="2400" dirty="0" smtClean="0"/>
              <a:t> cross-country </a:t>
            </a:r>
            <a:r>
              <a:rPr lang="sv-SE" sz="2400" dirty="0" err="1" smtClean="0"/>
              <a:t>evidence</a:t>
            </a:r>
            <a:r>
              <a:rPr lang="sv-SE" sz="2400" dirty="0" smtClean="0"/>
              <a:t> like </a:t>
            </a:r>
            <a:r>
              <a:rPr lang="sv-SE" sz="2400" dirty="0" err="1" smtClean="0"/>
              <a:t>this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983921"/>
            <a:ext cx="7632080" cy="2963636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</a:t>
            </a:r>
            <a:r>
              <a:rPr lang="sv-SE" sz="1800" dirty="0" err="1" smtClean="0">
                <a:solidFill>
                  <a:srgbClr val="000000"/>
                </a:solidFill>
              </a:rPr>
              <a:t>Cahuc</a:t>
            </a:r>
            <a:r>
              <a:rPr lang="sv-SE" sz="1800" dirty="0" smtClean="0">
                <a:solidFill>
                  <a:srgbClr val="000000"/>
                </a:solidFill>
              </a:rPr>
              <a:t> et al. (2014), </a:t>
            </a:r>
            <a:r>
              <a:rPr lang="sv-SE" sz="1800" dirty="0" err="1" smtClean="0">
                <a:solidFill>
                  <a:srgbClr val="000000"/>
                </a:solidFill>
              </a:rPr>
              <a:t>based</a:t>
            </a:r>
            <a:r>
              <a:rPr lang="sv-SE" sz="1800" dirty="0" smtClean="0">
                <a:solidFill>
                  <a:srgbClr val="000000"/>
                </a:solidFill>
              </a:rPr>
              <a:t> on OECD data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5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36" y="1665514"/>
            <a:ext cx="8090807" cy="39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 smtClean="0"/>
              <a:t>We</a:t>
            </a:r>
            <a:r>
              <a:rPr lang="sv-SE" sz="2800" dirty="0" smtClean="0"/>
              <a:t> </a:t>
            </a:r>
            <a:r>
              <a:rPr lang="sv-SE" sz="2800" dirty="0" err="1" smtClean="0"/>
              <a:t>need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evaluate</a:t>
            </a:r>
            <a:r>
              <a:rPr lang="sv-SE" sz="2800" dirty="0" smtClean="0"/>
              <a:t> minimum </a:t>
            </a:r>
            <a:r>
              <a:rPr lang="sv-SE" sz="2800" dirty="0" err="1" smtClean="0"/>
              <a:t>wage</a:t>
            </a:r>
            <a:r>
              <a:rPr lang="sv-SE" sz="2800" dirty="0" smtClean="0"/>
              <a:t> </a:t>
            </a:r>
            <a:r>
              <a:rPr lang="sv-SE" sz="2800" dirty="0" err="1" smtClean="0"/>
              <a:t>changes</a:t>
            </a:r>
            <a:r>
              <a:rPr lang="sv-SE" sz="2800" dirty="0" smtClean="0"/>
              <a:t> </a:t>
            </a:r>
            <a:r>
              <a:rPr lang="sv-SE" sz="2800" dirty="0" err="1" smtClean="0"/>
              <a:t>against</a:t>
            </a:r>
            <a:r>
              <a:rPr lang="sv-SE" sz="2800" dirty="0" smtClean="0"/>
              <a:t> a </a:t>
            </a:r>
            <a:r>
              <a:rPr lang="sv-SE" sz="2800" dirty="0" err="1" smtClean="0"/>
              <a:t>credible</a:t>
            </a:r>
            <a:r>
              <a:rPr lang="sv-SE" sz="2800" dirty="0" smtClean="0"/>
              <a:t> </a:t>
            </a:r>
            <a:r>
              <a:rPr lang="sv-SE" sz="2800" i="1" dirty="0" err="1" smtClean="0"/>
              <a:t>counterfactual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 err="1" smtClean="0"/>
              <a:t>Types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studies </a:t>
            </a:r>
            <a:r>
              <a:rPr lang="sv-SE" sz="2800" dirty="0" err="1" smtClean="0"/>
              <a:t>that</a:t>
            </a:r>
            <a:r>
              <a:rPr lang="sv-SE" sz="2800" dirty="0" smtClean="0"/>
              <a:t> try </a:t>
            </a:r>
            <a:r>
              <a:rPr lang="sv-SE" sz="2800" dirty="0" err="1" smtClean="0"/>
              <a:t>to</a:t>
            </a:r>
            <a:r>
              <a:rPr lang="sv-SE" sz="2800" dirty="0" smtClean="0"/>
              <a:t> do </a:t>
            </a:r>
            <a:r>
              <a:rPr lang="sv-SE" sz="2800" dirty="0" err="1" smtClean="0"/>
              <a:t>this</a:t>
            </a:r>
            <a:r>
              <a:rPr lang="sv-SE" sz="2800" dirty="0" smtClean="0"/>
              <a:t> (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varying</a:t>
            </a:r>
            <a:r>
              <a:rPr lang="sv-SE" sz="2800" dirty="0" smtClean="0"/>
              <a:t> </a:t>
            </a:r>
            <a:r>
              <a:rPr lang="sv-SE" sz="2800" dirty="0" err="1" smtClean="0"/>
              <a:t>success</a:t>
            </a:r>
            <a:r>
              <a:rPr lang="sv-SE" sz="2800" dirty="0" smtClean="0"/>
              <a:t>)</a:t>
            </a:r>
          </a:p>
          <a:p>
            <a:pPr>
              <a:spcBef>
                <a:spcPts val="0"/>
              </a:spcBef>
            </a:pPr>
            <a:endParaRPr lang="sv-SE" sz="2800" dirty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Time</a:t>
            </a:r>
            <a:r>
              <a:rPr lang="sv-SE" sz="2800" dirty="0" smtClean="0"/>
              <a:t>-by-</a:t>
            </a:r>
            <a:r>
              <a:rPr lang="sv-SE" sz="2800" dirty="0" err="1" smtClean="0"/>
              <a:t>state</a:t>
            </a:r>
            <a:r>
              <a:rPr lang="sv-SE" sz="2800" dirty="0" smtClean="0"/>
              <a:t>/</a:t>
            </a:r>
            <a:r>
              <a:rPr lang="sv-SE" sz="2800" dirty="0" err="1" smtClean="0"/>
              <a:t>province</a:t>
            </a:r>
            <a:r>
              <a:rPr lang="sv-SE" sz="2800" dirty="0" smtClean="0"/>
              <a:t> panels  (US, Canada)</a:t>
            </a:r>
          </a:p>
          <a:p>
            <a:pPr>
              <a:spcBef>
                <a:spcPts val="0"/>
              </a:spcBef>
            </a:pPr>
            <a:endParaRPr lang="sv-SE" sz="2800" dirty="0"/>
          </a:p>
          <a:p>
            <a:pPr>
              <a:spcBef>
                <a:spcPts val="0"/>
              </a:spcBef>
            </a:pPr>
            <a:r>
              <a:rPr lang="sv-SE" sz="2800" dirty="0" smtClean="0"/>
              <a:t>Cross-country panels</a:t>
            </a:r>
          </a:p>
          <a:p>
            <a:pPr>
              <a:spcBef>
                <a:spcPts val="0"/>
              </a:spcBef>
            </a:pPr>
            <a:endParaRPr lang="sv-SE" sz="2800" dirty="0"/>
          </a:p>
          <a:p>
            <a:pPr>
              <a:spcBef>
                <a:spcPts val="0"/>
              </a:spcBef>
            </a:pP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wages</a:t>
            </a:r>
            <a:endParaRPr lang="sv-SE" sz="2800" dirty="0" smtClean="0"/>
          </a:p>
          <a:p>
            <a:pPr>
              <a:spcBef>
                <a:spcPts val="0"/>
              </a:spcBef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3957227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dirty="0" err="1" smtClean="0"/>
              <a:t>Time</a:t>
            </a:r>
            <a:r>
              <a:rPr lang="sv-SE" dirty="0" smtClean="0"/>
              <a:t>-by-</a:t>
            </a:r>
            <a:r>
              <a:rPr lang="sv-SE" dirty="0" err="1" smtClean="0"/>
              <a:t>state</a:t>
            </a:r>
            <a:r>
              <a:rPr lang="sv-SE" dirty="0" smtClean="0"/>
              <a:t>/</a:t>
            </a:r>
            <a:r>
              <a:rPr lang="sv-SE" dirty="0" err="1" smtClean="0"/>
              <a:t>province</a:t>
            </a:r>
            <a:r>
              <a:rPr lang="sv-SE" dirty="0" smtClean="0"/>
              <a:t> panels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800" dirty="0" smtClean="0"/>
              <a:t>N</a:t>
            </a:r>
            <a:r>
              <a:rPr lang="sv-SE" sz="2800" baseline="-25000" dirty="0" smtClean="0"/>
              <a:t>it</a:t>
            </a:r>
            <a:r>
              <a:rPr lang="sv-SE" sz="2800" dirty="0" smtClean="0"/>
              <a:t> = </a:t>
            </a:r>
            <a:r>
              <a:rPr lang="el-GR" sz="2800" dirty="0" smtClean="0">
                <a:solidFill>
                  <a:srgbClr val="000000"/>
                </a:solidFill>
                <a:cs typeface="Arial"/>
              </a:rPr>
              <a:t>β </a:t>
            </a:r>
            <a:r>
              <a:rPr lang="sv-SE" sz="2800" dirty="0" err="1" smtClean="0">
                <a:latin typeface="Arial"/>
                <a:cs typeface="Arial"/>
              </a:rPr>
              <a:t>MINW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it</a:t>
            </a:r>
            <a:r>
              <a:rPr lang="sv-SE" sz="2800" dirty="0" smtClean="0">
                <a:solidFill>
                  <a:srgbClr val="000000"/>
                </a:solidFill>
              </a:rPr>
              <a:t> </a:t>
            </a:r>
            <a:r>
              <a:rPr lang="sv-SE" sz="2800" dirty="0" smtClean="0">
                <a:latin typeface="Arial"/>
                <a:cs typeface="Arial"/>
              </a:rPr>
              <a:t> + </a:t>
            </a:r>
            <a:r>
              <a:rPr lang="sv-SE" sz="2800" dirty="0" err="1" smtClean="0">
                <a:latin typeface="Arial"/>
                <a:cs typeface="Arial"/>
              </a:rPr>
              <a:t>x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it</a:t>
            </a:r>
            <a:r>
              <a:rPr lang="el-GR" sz="2800" dirty="0" smtClean="0">
                <a:latin typeface="Arial"/>
                <a:cs typeface="Arial"/>
              </a:rPr>
              <a:t>γ</a:t>
            </a:r>
            <a:r>
              <a:rPr lang="sv-SE" sz="2800" dirty="0" smtClean="0">
                <a:latin typeface="Arial"/>
                <a:cs typeface="Arial"/>
              </a:rPr>
              <a:t> +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sv-SE" sz="2800" baseline="-25000" dirty="0" smtClean="0">
                <a:solidFill>
                  <a:srgbClr val="000000"/>
                </a:solidFill>
              </a:rPr>
              <a:t>t </a:t>
            </a:r>
            <a:r>
              <a:rPr lang="sv-SE" sz="2800" dirty="0" smtClean="0">
                <a:solidFill>
                  <a:srgbClr val="000000"/>
                </a:solidFill>
              </a:rPr>
              <a:t>+ </a:t>
            </a:r>
            <a:r>
              <a:rPr lang="el-GR" sz="2800" dirty="0" smtClean="0">
                <a:latin typeface="Arial"/>
                <a:cs typeface="Arial"/>
              </a:rPr>
              <a:t>θ</a:t>
            </a:r>
            <a:r>
              <a:rPr lang="sv-SE" sz="2800" baseline="-25000" dirty="0" smtClean="0">
                <a:solidFill>
                  <a:srgbClr val="000000"/>
                </a:solidFill>
              </a:rPr>
              <a:t>i</a:t>
            </a:r>
            <a:r>
              <a:rPr lang="sv-SE" sz="2800" dirty="0" smtClean="0">
                <a:latin typeface="Arial"/>
                <a:cs typeface="Arial"/>
              </a:rPr>
              <a:t> + </a:t>
            </a:r>
            <a:r>
              <a:rPr lang="el-GR" sz="2800" dirty="0" smtClean="0">
                <a:latin typeface="Arial"/>
                <a:cs typeface="Arial"/>
              </a:rPr>
              <a:t>ε</a:t>
            </a:r>
            <a:r>
              <a:rPr lang="sv-SE" sz="2800" baseline="-25000" dirty="0" smtClean="0">
                <a:solidFill>
                  <a:srgbClr val="000000"/>
                </a:solidFill>
              </a:rPr>
              <a:t>it</a:t>
            </a:r>
          </a:p>
          <a:p>
            <a:pPr marL="0" indent="0">
              <a:spcBef>
                <a:spcPts val="0"/>
              </a:spcBef>
              <a:buNone/>
            </a:pPr>
            <a:endParaRPr lang="sv-SE" sz="2800" baseline="-25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</a:rPr>
              <a:t>N=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employment</a:t>
            </a:r>
            <a:r>
              <a:rPr lang="sv-SE" sz="2800" baseline="-25000" dirty="0" smtClean="0">
                <a:solidFill>
                  <a:srgbClr val="000000"/>
                </a:solidFill>
              </a:rPr>
              <a:t>, MINW =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measure</a:t>
            </a:r>
            <a:r>
              <a:rPr lang="sv-SE" sz="2800" baseline="-25000" dirty="0" smtClean="0">
                <a:solidFill>
                  <a:srgbClr val="000000"/>
                </a:solidFill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of</a:t>
            </a:r>
            <a:r>
              <a:rPr lang="sv-SE" sz="2800" baseline="-25000" dirty="0" smtClean="0">
                <a:solidFill>
                  <a:srgbClr val="000000"/>
                </a:solidFill>
              </a:rPr>
              <a:t> minimum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wage</a:t>
            </a:r>
            <a:r>
              <a:rPr lang="sv-SE" sz="2800" baseline="-25000" dirty="0" smtClean="0">
                <a:solidFill>
                  <a:srgbClr val="000000"/>
                </a:solidFill>
              </a:rPr>
              <a:t>; x =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vector</a:t>
            </a:r>
            <a:r>
              <a:rPr lang="sv-SE" sz="2800" baseline="-25000" dirty="0" smtClean="0">
                <a:solidFill>
                  <a:srgbClr val="000000"/>
                </a:solidFill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of</a:t>
            </a:r>
            <a:r>
              <a:rPr lang="sv-SE" sz="2800" baseline="-25000" dirty="0" smtClean="0">
                <a:solidFill>
                  <a:srgbClr val="000000"/>
                </a:solidFill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control</a:t>
            </a:r>
            <a:r>
              <a:rPr lang="sv-SE" sz="2800" baseline="-25000" dirty="0" smtClean="0">
                <a:solidFill>
                  <a:srgbClr val="000000"/>
                </a:solidFill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variables</a:t>
            </a:r>
            <a:r>
              <a:rPr lang="sv-SE" sz="2800" baseline="-25000" dirty="0" smtClean="0">
                <a:solidFill>
                  <a:srgbClr val="000000"/>
                </a:solidFill>
              </a:rPr>
              <a:t>, </a:t>
            </a:r>
            <a:r>
              <a:rPr lang="el-GR" sz="2800" baseline="-25000" dirty="0" smtClean="0">
                <a:solidFill>
                  <a:srgbClr val="000000"/>
                </a:solidFill>
              </a:rPr>
              <a:t>λ</a:t>
            </a:r>
            <a:r>
              <a:rPr lang="sv-SE" sz="2800" baseline="-25000" dirty="0" smtClean="0">
                <a:solidFill>
                  <a:srgbClr val="000000"/>
                </a:solidFill>
              </a:rPr>
              <a:t> =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year</a:t>
            </a:r>
            <a:r>
              <a:rPr lang="sv-SE" sz="2800" baseline="-25000" dirty="0" smtClean="0">
                <a:solidFill>
                  <a:srgbClr val="000000"/>
                </a:solidFill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fixed</a:t>
            </a:r>
            <a:r>
              <a:rPr lang="sv-SE" sz="2800" baseline="-25000" dirty="0" smtClean="0">
                <a:solidFill>
                  <a:srgbClr val="000000"/>
                </a:solidFill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effect</a:t>
            </a:r>
            <a:r>
              <a:rPr lang="sv-SE" sz="2800" baseline="-25000" dirty="0" smtClean="0">
                <a:solidFill>
                  <a:srgbClr val="000000"/>
                </a:solidFill>
              </a:rPr>
              <a:t>, </a:t>
            </a:r>
            <a:r>
              <a:rPr lang="el-GR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θ</a:t>
            </a: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= </a:t>
            </a:r>
            <a:r>
              <a:rPr lang="sv-SE" sz="28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sv-SE" sz="28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province</a:t>
            </a: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fixed</a:t>
            </a: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effect</a:t>
            </a:r>
            <a:endParaRPr lang="sv-SE" sz="28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is a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difference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-in-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differences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estimator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counter-factual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is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employment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effect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in regions in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minimum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wages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increased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by </a:t>
            </a:r>
            <a:r>
              <a:rPr lang="sv-SE" sz="3600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amount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or </a:t>
            </a:r>
            <a:r>
              <a:rPr lang="sv-SE" sz="3600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not at all</a:t>
            </a:r>
          </a:p>
          <a:p>
            <a:pPr marL="0" indent="0">
              <a:spcBef>
                <a:spcPts val="0"/>
              </a:spcBef>
              <a:buNone/>
            </a:pPr>
            <a:endParaRPr lang="sv-SE" sz="3600" i="1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Often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applied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specific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teens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etc.) or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low-wage</a:t>
            </a:r>
            <a:r>
              <a:rPr lang="sv-SE" sz="36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industries</a:t>
            </a: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1164458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dirty="0" err="1" smtClean="0"/>
              <a:t>Time</a:t>
            </a:r>
            <a:r>
              <a:rPr lang="sv-SE" dirty="0" smtClean="0"/>
              <a:t>-by-</a:t>
            </a:r>
            <a:r>
              <a:rPr lang="sv-SE" dirty="0" err="1" smtClean="0"/>
              <a:t>state</a:t>
            </a:r>
            <a:r>
              <a:rPr lang="sv-SE" dirty="0" smtClean="0"/>
              <a:t>/</a:t>
            </a:r>
            <a:r>
              <a:rPr lang="sv-SE" dirty="0" err="1" smtClean="0"/>
              <a:t>province</a:t>
            </a:r>
            <a:r>
              <a:rPr lang="sv-SE" dirty="0" smtClean="0"/>
              <a:t> panels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Mixed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results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,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but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majority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of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studies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suggest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negative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effects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,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albeit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small in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many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cases</a:t>
            </a: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err="1">
                <a:solidFill>
                  <a:srgbClr val="000000"/>
                </a:solidFill>
                <a:cs typeface="Arial"/>
              </a:rPr>
              <a:t>E.g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: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Card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(1992),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Burkhauser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et al. (2000), Deere et al. (1995),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    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Keil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et al. (2001);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Sabia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(2006);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Zavodny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(2000)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8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state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case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studies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can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be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regarded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as special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case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this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difference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-in-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differences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set-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up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Card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&amp; Krueger (1994) is the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most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famous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example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–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compared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effects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in New Jersey and Pennsylvania. No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disemployment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found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.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Michl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(2000) later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argued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that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i="1" baseline="-25000" dirty="0" err="1" smtClean="0">
                <a:solidFill>
                  <a:srgbClr val="000000"/>
                </a:solidFill>
                <a:cs typeface="Arial"/>
              </a:rPr>
              <a:t>hours</a:t>
            </a:r>
            <a:r>
              <a:rPr lang="sv-SE" sz="3600" i="1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declined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though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.</a:t>
            </a: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1465547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dirty="0" err="1" smtClean="0"/>
              <a:t>Time</a:t>
            </a:r>
            <a:r>
              <a:rPr lang="sv-SE" dirty="0" smtClean="0"/>
              <a:t>-by-</a:t>
            </a:r>
            <a:r>
              <a:rPr lang="sv-SE" dirty="0" err="1" smtClean="0"/>
              <a:t>state</a:t>
            </a:r>
            <a:r>
              <a:rPr lang="sv-SE" dirty="0" smtClean="0"/>
              <a:t>/</a:t>
            </a:r>
            <a:r>
              <a:rPr lang="sv-SE" dirty="0" err="1" smtClean="0"/>
              <a:t>province</a:t>
            </a:r>
            <a:r>
              <a:rPr lang="sv-SE" dirty="0" smtClean="0"/>
              <a:t> panels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In a series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articles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Dube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and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others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criticized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previous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panel studies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2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State-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specific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trends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should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be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included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to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account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factors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that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affect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evolution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in general,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correlated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with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minumum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changes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dirty="0">
                <a:solidFill>
                  <a:srgbClr val="000000"/>
                </a:solidFill>
              </a:rPr>
              <a:t>N</a:t>
            </a:r>
            <a:r>
              <a:rPr lang="sv-SE" sz="2800" baseline="-25000" dirty="0">
                <a:solidFill>
                  <a:srgbClr val="000000"/>
                </a:solidFill>
              </a:rPr>
              <a:t>it</a:t>
            </a:r>
            <a:r>
              <a:rPr lang="sv-SE" sz="2800" dirty="0">
                <a:solidFill>
                  <a:srgbClr val="000000"/>
                </a:solidFill>
              </a:rPr>
              <a:t> = </a:t>
            </a:r>
            <a:r>
              <a:rPr lang="el-GR" sz="2800" dirty="0" smtClean="0">
                <a:solidFill>
                  <a:srgbClr val="000000"/>
                </a:solidFill>
                <a:cs typeface="Arial"/>
              </a:rPr>
              <a:t>β </a:t>
            </a:r>
            <a:r>
              <a:rPr lang="sv-SE" sz="2800" dirty="0" err="1">
                <a:solidFill>
                  <a:srgbClr val="000000"/>
                </a:solidFill>
                <a:cs typeface="Arial"/>
              </a:rPr>
              <a:t>MINW</a:t>
            </a:r>
            <a:r>
              <a:rPr lang="sv-SE" sz="2800" baseline="-25000" dirty="0" err="1">
                <a:solidFill>
                  <a:srgbClr val="000000"/>
                </a:solidFill>
              </a:rPr>
              <a:t>it</a:t>
            </a:r>
            <a:r>
              <a:rPr lang="sv-SE" sz="2800" dirty="0">
                <a:solidFill>
                  <a:srgbClr val="000000"/>
                </a:solidFill>
              </a:rPr>
              <a:t> </a:t>
            </a:r>
            <a:r>
              <a:rPr lang="sv-SE" sz="2800" dirty="0">
                <a:solidFill>
                  <a:srgbClr val="000000"/>
                </a:solidFill>
                <a:cs typeface="Arial"/>
              </a:rPr>
              <a:t> + </a:t>
            </a:r>
            <a:r>
              <a:rPr lang="sv-SE" sz="2800" dirty="0" err="1">
                <a:solidFill>
                  <a:srgbClr val="000000"/>
                </a:solidFill>
                <a:cs typeface="Arial"/>
              </a:rPr>
              <a:t>x</a:t>
            </a:r>
            <a:r>
              <a:rPr lang="sv-SE" sz="2800" baseline="-25000" dirty="0" err="1">
                <a:solidFill>
                  <a:srgbClr val="000000"/>
                </a:solidFill>
              </a:rPr>
              <a:t>it</a:t>
            </a:r>
            <a:r>
              <a:rPr lang="el-GR" sz="2800" dirty="0">
                <a:solidFill>
                  <a:srgbClr val="000000"/>
                </a:solidFill>
                <a:cs typeface="Arial"/>
              </a:rPr>
              <a:t>γ</a:t>
            </a:r>
            <a:r>
              <a:rPr lang="sv-SE" sz="2800" dirty="0">
                <a:solidFill>
                  <a:srgbClr val="000000"/>
                </a:solidFill>
                <a:cs typeface="Arial"/>
              </a:rPr>
              <a:t> + </a:t>
            </a:r>
            <a:r>
              <a:rPr lang="el-GR" sz="2800" dirty="0" smtClean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lang="sv-SE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sv-SE" sz="2800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sv-SE" sz="2800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l-GR" sz="2800" dirty="0" smtClean="0">
                <a:solidFill>
                  <a:srgbClr val="000000"/>
                </a:solidFill>
                <a:cs typeface="Arial"/>
              </a:rPr>
              <a:t>λ</a:t>
            </a:r>
            <a:r>
              <a:rPr lang="sv-SE" sz="2800" baseline="-25000" dirty="0">
                <a:solidFill>
                  <a:srgbClr val="000000"/>
                </a:solidFill>
              </a:rPr>
              <a:t>t </a:t>
            </a:r>
            <a:r>
              <a:rPr lang="sv-SE" sz="2800" dirty="0">
                <a:solidFill>
                  <a:srgbClr val="000000"/>
                </a:solidFill>
              </a:rPr>
              <a:t>+ </a:t>
            </a:r>
            <a:r>
              <a:rPr lang="el-GR" sz="2800" dirty="0">
                <a:solidFill>
                  <a:srgbClr val="000000"/>
                </a:solidFill>
                <a:cs typeface="Arial"/>
              </a:rPr>
              <a:t>θ</a:t>
            </a:r>
            <a:r>
              <a:rPr lang="sv-SE" sz="2800" baseline="-25000" dirty="0">
                <a:solidFill>
                  <a:srgbClr val="000000"/>
                </a:solidFill>
              </a:rPr>
              <a:t>i</a:t>
            </a:r>
            <a:r>
              <a:rPr lang="sv-SE" sz="2800" dirty="0">
                <a:solidFill>
                  <a:srgbClr val="000000"/>
                </a:solidFill>
                <a:cs typeface="Arial"/>
              </a:rPr>
              <a:t> + </a:t>
            </a:r>
            <a:r>
              <a:rPr lang="el-GR" sz="2800" dirty="0">
                <a:solidFill>
                  <a:srgbClr val="000000"/>
                </a:solidFill>
                <a:cs typeface="Arial"/>
              </a:rPr>
              <a:t>ε</a:t>
            </a:r>
            <a:r>
              <a:rPr lang="sv-SE" sz="2800" baseline="-25000" dirty="0">
                <a:solidFill>
                  <a:srgbClr val="000000"/>
                </a:solidFill>
              </a:rPr>
              <a:t>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T=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state-specific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linear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time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trend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2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Inclusion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T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reduced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l-GR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lang="sv-SE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sv-SE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near</a:t>
            </a:r>
            <a:r>
              <a:rPr lang="sv-SE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zero</a:t>
            </a:r>
            <a:endParaRPr lang="sv-SE" sz="32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2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err="1">
                <a:solidFill>
                  <a:srgbClr val="000000"/>
                </a:solidFill>
                <a:cs typeface="Arial"/>
              </a:rPr>
              <a:t>E.g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: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Dube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et al.(2007);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Dube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et al. (2010)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800" baseline="-25000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728850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dirty="0" err="1" smtClean="0"/>
              <a:t>Time</a:t>
            </a:r>
            <a:r>
              <a:rPr lang="sv-SE" dirty="0" smtClean="0"/>
              <a:t>-by-</a:t>
            </a:r>
            <a:r>
              <a:rPr lang="sv-SE" dirty="0" err="1" smtClean="0"/>
              <a:t>state</a:t>
            </a:r>
            <a:r>
              <a:rPr lang="sv-SE" dirty="0" smtClean="0"/>
              <a:t>/</a:t>
            </a:r>
            <a:r>
              <a:rPr lang="sv-SE" dirty="0" err="1" smtClean="0"/>
              <a:t>province</a:t>
            </a:r>
            <a:r>
              <a:rPr lang="sv-SE" dirty="0" smtClean="0"/>
              <a:t> panels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Recent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critique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Dube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et al. by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Meer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&amp; West (2016):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If minimum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affects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growth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rather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than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its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level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state-specific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trends lessen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true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effect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minimum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endParaRPr lang="sv-SE" sz="32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2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 smtClean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sv-SE" sz="2800" dirty="0" smtClean="0"/>
              <a:t>N</a:t>
            </a:r>
            <a:r>
              <a:rPr lang="sv-SE" sz="2800" baseline="-25000" dirty="0" smtClean="0"/>
              <a:t>it</a:t>
            </a:r>
            <a:r>
              <a:rPr lang="sv-SE" sz="2800" dirty="0" smtClean="0">
                <a:solidFill>
                  <a:srgbClr val="FF0000"/>
                </a:solidFill>
              </a:rPr>
              <a:t> </a:t>
            </a:r>
            <a:r>
              <a:rPr lang="sv-SE" sz="2800" dirty="0">
                <a:solidFill>
                  <a:srgbClr val="000000"/>
                </a:solidFill>
              </a:rPr>
              <a:t>= </a:t>
            </a:r>
            <a:r>
              <a:rPr lang="el-GR" sz="2800" dirty="0" smtClean="0">
                <a:solidFill>
                  <a:srgbClr val="000000"/>
                </a:solidFill>
                <a:cs typeface="Arial"/>
              </a:rPr>
              <a:t>β </a:t>
            </a:r>
            <a:r>
              <a:rPr lang="el-GR" sz="2800" dirty="0" smtClean="0">
                <a:solidFill>
                  <a:srgbClr val="FF0000"/>
                </a:solidFill>
                <a:cs typeface="Arial"/>
              </a:rPr>
              <a:t>Δ</a:t>
            </a:r>
            <a:r>
              <a:rPr lang="sv-SE" sz="2800" dirty="0" err="1" smtClean="0">
                <a:solidFill>
                  <a:srgbClr val="000000"/>
                </a:solidFill>
                <a:cs typeface="Arial"/>
              </a:rPr>
              <a:t>MINW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it</a:t>
            </a:r>
            <a:r>
              <a:rPr lang="sv-SE" sz="2800" dirty="0" smtClean="0">
                <a:solidFill>
                  <a:srgbClr val="000000"/>
                </a:solidFill>
              </a:rPr>
              <a:t> </a:t>
            </a:r>
            <a:r>
              <a:rPr lang="sv-SE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2800" dirty="0">
                <a:solidFill>
                  <a:srgbClr val="000000"/>
                </a:solidFill>
                <a:cs typeface="Arial"/>
              </a:rPr>
              <a:t>+ </a:t>
            </a:r>
            <a:r>
              <a:rPr lang="el-GR" sz="2800" dirty="0" smtClean="0">
                <a:solidFill>
                  <a:srgbClr val="FF0000"/>
                </a:solidFill>
                <a:cs typeface="Arial"/>
              </a:rPr>
              <a:t>Δ</a:t>
            </a:r>
            <a:r>
              <a:rPr lang="sv-SE" sz="2800" dirty="0" err="1" smtClean="0">
                <a:solidFill>
                  <a:srgbClr val="000000"/>
                </a:solidFill>
                <a:cs typeface="Arial"/>
              </a:rPr>
              <a:t>x</a:t>
            </a:r>
            <a:r>
              <a:rPr lang="sv-SE" sz="2800" baseline="-25000" dirty="0" err="1" smtClean="0">
                <a:solidFill>
                  <a:srgbClr val="000000"/>
                </a:solidFill>
              </a:rPr>
              <a:t>it</a:t>
            </a:r>
            <a:r>
              <a:rPr lang="el-GR" sz="2800" dirty="0">
                <a:solidFill>
                  <a:srgbClr val="000000"/>
                </a:solidFill>
                <a:cs typeface="Arial"/>
              </a:rPr>
              <a:t>γ</a:t>
            </a:r>
            <a:r>
              <a:rPr lang="sv-SE" sz="2800" dirty="0">
                <a:solidFill>
                  <a:srgbClr val="000000"/>
                </a:solidFill>
                <a:cs typeface="Arial"/>
              </a:rPr>
              <a:t> + </a:t>
            </a:r>
            <a:r>
              <a:rPr lang="el-GR" sz="2800" dirty="0">
                <a:cs typeface="Arial"/>
              </a:rPr>
              <a:t>φ</a:t>
            </a:r>
            <a:r>
              <a:rPr lang="sv-SE" sz="2800" baseline="-25000" dirty="0" err="1" smtClean="0"/>
              <a:t>i</a:t>
            </a:r>
            <a:r>
              <a:rPr lang="sv-SE" sz="2800" dirty="0" err="1" smtClean="0">
                <a:cs typeface="Arial"/>
              </a:rPr>
              <a:t>T</a:t>
            </a:r>
            <a:r>
              <a:rPr lang="sv-SE" sz="2800" dirty="0" smtClean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l-GR" sz="2800" dirty="0" smtClean="0">
                <a:solidFill>
                  <a:srgbClr val="000000"/>
                </a:solidFill>
                <a:cs typeface="Arial"/>
              </a:rPr>
              <a:t>λ</a:t>
            </a:r>
            <a:r>
              <a:rPr lang="sv-SE" sz="2800" baseline="-25000" dirty="0">
                <a:solidFill>
                  <a:srgbClr val="000000"/>
                </a:solidFill>
              </a:rPr>
              <a:t>t </a:t>
            </a:r>
            <a:r>
              <a:rPr lang="sv-SE" sz="2800" dirty="0" smtClean="0">
                <a:solidFill>
                  <a:srgbClr val="000000"/>
                </a:solidFill>
                <a:cs typeface="Arial"/>
              </a:rPr>
              <a:t>+ </a:t>
            </a:r>
            <a:r>
              <a:rPr lang="el-GR" sz="2800" dirty="0" smtClean="0">
                <a:solidFill>
                  <a:srgbClr val="FF0000"/>
                </a:solidFill>
                <a:cs typeface="Arial"/>
              </a:rPr>
              <a:t>Δ</a:t>
            </a:r>
            <a:r>
              <a:rPr lang="el-GR" sz="2800" dirty="0" smtClean="0">
                <a:solidFill>
                  <a:srgbClr val="000000"/>
                </a:solidFill>
                <a:cs typeface="Arial"/>
              </a:rPr>
              <a:t>ε</a:t>
            </a:r>
            <a:r>
              <a:rPr lang="sv-SE" sz="2800" baseline="-25000" dirty="0">
                <a:solidFill>
                  <a:srgbClr val="000000"/>
                </a:solidFill>
              </a:rPr>
              <a:t>it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2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Inclusion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T </a:t>
            </a:r>
            <a:r>
              <a:rPr lang="sv-SE" sz="3200" baseline="-25000" dirty="0" err="1" smtClean="0">
                <a:solidFill>
                  <a:srgbClr val="000000"/>
                </a:solidFill>
                <a:cs typeface="Arial"/>
              </a:rPr>
              <a:t>reduces</a:t>
            </a:r>
            <a:r>
              <a:rPr lang="sv-SE" sz="32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l-GR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lang="sv-SE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sv-SE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near</a:t>
            </a:r>
            <a:r>
              <a:rPr lang="sv-SE" sz="32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32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zero</a:t>
            </a:r>
            <a:endParaRPr lang="sv-SE" sz="32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200" baseline="-25000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err="1" smtClean="0"/>
              <a:t>Controversy</a:t>
            </a:r>
            <a:r>
              <a:rPr lang="sv-SE" sz="2400" dirty="0" smtClean="0"/>
              <a:t> is </a:t>
            </a:r>
            <a:r>
              <a:rPr lang="sv-SE" sz="2400" dirty="0" err="1" smtClean="0"/>
              <a:t>likely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continue</a:t>
            </a:r>
            <a:r>
              <a:rPr lang="sv-SE" sz="2400" dirty="0" smtClean="0"/>
              <a:t>…</a:t>
            </a: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1456983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211262"/>
          </a:xfrm>
        </p:spPr>
        <p:txBody>
          <a:bodyPr/>
          <a:lstStyle/>
          <a:p>
            <a:r>
              <a:rPr lang="sv-SE" sz="2800" dirty="0" err="1" smtClean="0"/>
              <a:t>Time</a:t>
            </a:r>
            <a:r>
              <a:rPr lang="sv-SE" sz="2800" dirty="0" smtClean="0"/>
              <a:t>-by-</a:t>
            </a:r>
            <a:r>
              <a:rPr lang="sv-SE" sz="2800" dirty="0" err="1" smtClean="0"/>
              <a:t>state</a:t>
            </a:r>
            <a:r>
              <a:rPr lang="sv-SE" sz="2800" dirty="0" smtClean="0"/>
              <a:t> panels</a:t>
            </a:r>
            <a:br>
              <a:rPr lang="sv-SE" sz="2800" dirty="0" smtClean="0"/>
            </a:br>
            <a:r>
              <a:rPr lang="sv-SE" sz="2800" dirty="0" err="1" smtClean="0"/>
              <a:t>Example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disemployment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</a:t>
            </a:r>
            <a:r>
              <a:rPr lang="sv-SE" sz="2800" dirty="0" smtClean="0"/>
              <a:t> in </a:t>
            </a:r>
            <a:r>
              <a:rPr lang="sv-SE" sz="2800" dirty="0" err="1" smtClean="0"/>
              <a:t>growth</a:t>
            </a:r>
            <a:r>
              <a:rPr lang="sv-SE" sz="2800" dirty="0" smtClean="0"/>
              <a:t> rate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461406"/>
            <a:ext cx="7960178" cy="459649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Source: </a:t>
            </a:r>
            <a:r>
              <a:rPr lang="sv-SE" sz="24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Meer</a:t>
            </a: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 &amp; West (2016) </a:t>
            </a:r>
            <a:endParaRPr lang="sv-SE" sz="24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4" y="1445080"/>
            <a:ext cx="773974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211262"/>
          </a:xfrm>
        </p:spPr>
        <p:txBody>
          <a:bodyPr/>
          <a:lstStyle/>
          <a:p>
            <a:r>
              <a:rPr lang="sv-SE" sz="2800" dirty="0" err="1" smtClean="0"/>
              <a:t>Time</a:t>
            </a:r>
            <a:r>
              <a:rPr lang="sv-SE" sz="2800" dirty="0" smtClean="0"/>
              <a:t>-by-</a:t>
            </a:r>
            <a:r>
              <a:rPr lang="sv-SE" sz="2800" dirty="0" err="1" smtClean="0"/>
              <a:t>state</a:t>
            </a:r>
            <a:r>
              <a:rPr lang="sv-SE" sz="2800" dirty="0" smtClean="0"/>
              <a:t> panels</a:t>
            </a:r>
            <a:br>
              <a:rPr lang="sv-SE" sz="2800" dirty="0" smtClean="0"/>
            </a:br>
            <a:r>
              <a:rPr lang="sv-SE" sz="2800" dirty="0" smtClean="0"/>
              <a:t>Regressions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level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employment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461406"/>
            <a:ext cx="7960178" cy="459649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Source: </a:t>
            </a:r>
            <a:r>
              <a:rPr lang="sv-SE" sz="24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Meer</a:t>
            </a: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 &amp; West (2016) </a:t>
            </a:r>
            <a:endParaRPr lang="sv-SE" sz="24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4598" y="89810"/>
            <a:ext cx="4237265" cy="72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5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982662"/>
          </a:xfrm>
        </p:spPr>
        <p:txBody>
          <a:bodyPr/>
          <a:lstStyle/>
          <a:p>
            <a:r>
              <a:rPr lang="sv-SE" sz="2800" dirty="0" err="1" smtClean="0"/>
              <a:t>Time</a:t>
            </a:r>
            <a:r>
              <a:rPr lang="sv-SE" sz="2800" dirty="0" smtClean="0"/>
              <a:t>-by-</a:t>
            </a:r>
            <a:r>
              <a:rPr lang="sv-SE" sz="2800" dirty="0" err="1" smtClean="0"/>
              <a:t>state</a:t>
            </a:r>
            <a:r>
              <a:rPr lang="sv-SE" sz="2800" dirty="0" smtClean="0"/>
              <a:t> panels</a:t>
            </a:r>
            <a:br>
              <a:rPr lang="sv-SE" sz="2800" dirty="0" smtClean="0"/>
            </a:br>
            <a:r>
              <a:rPr lang="sv-SE" sz="2800" dirty="0" smtClean="0"/>
              <a:t>Regressions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growth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employment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461406"/>
            <a:ext cx="7960178" cy="459649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Source: </a:t>
            </a:r>
            <a:r>
              <a:rPr lang="sv-SE" sz="24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Meer</a:t>
            </a: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 &amp; West (2016) </a:t>
            </a:r>
            <a:endParaRPr lang="sv-SE" sz="24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3553" y="-338764"/>
            <a:ext cx="3714861" cy="74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3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dirty="0" smtClean="0"/>
              <a:t>Cross-country </a:t>
            </a:r>
            <a:r>
              <a:rPr lang="sv-SE" dirty="0" err="1" smtClean="0"/>
              <a:t>analysis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Use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similar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specifications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as in the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early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time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-by-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state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panels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Unobserved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heterogeneity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across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countries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likely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to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be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more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serious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problem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than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in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time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-by-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state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panels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Minimum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mismeasured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in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some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cases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Few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studies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exist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but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suggest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negative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effects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E.g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. Addison &amp;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Ozturk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(2012);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Neumark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and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Wascher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(2004)</a:t>
            </a:r>
            <a:endParaRPr lang="sv-SE" sz="28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28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2800" baseline="-25000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23493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Minimum </a:t>
            </a:r>
            <a:r>
              <a:rPr lang="sv-SE" dirty="0" err="1" smtClean="0"/>
              <a:t>wages</a:t>
            </a:r>
            <a:r>
              <a:rPr lang="sv-SE" dirty="0" smtClean="0"/>
              <a:t> as a </a:t>
            </a:r>
            <a:r>
              <a:rPr lang="sv-SE" dirty="0" err="1" smtClean="0"/>
              <a:t>topic</a:t>
            </a:r>
            <a:r>
              <a:rPr lang="sv-SE" dirty="0" smtClean="0"/>
              <a:t> in </a:t>
            </a:r>
            <a:r>
              <a:rPr lang="sv-SE" dirty="0" err="1" smtClean="0"/>
              <a:t>labour</a:t>
            </a:r>
            <a:r>
              <a:rPr lang="sv-SE" dirty="0" smtClean="0"/>
              <a:t> </a:t>
            </a:r>
            <a:r>
              <a:rPr lang="sv-SE" dirty="0" err="1" smtClean="0"/>
              <a:t>economics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sv-SE" dirty="0" smtClean="0">
              <a:solidFill>
                <a:srgbClr val="000000"/>
              </a:solidFill>
            </a:endParaRPr>
          </a:p>
          <a:p>
            <a:pPr lvl="0"/>
            <a:r>
              <a:rPr lang="sv-SE" dirty="0" err="1" smtClean="0">
                <a:solidFill>
                  <a:srgbClr val="000000"/>
                </a:solidFill>
              </a:rPr>
              <a:t>Very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large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literature</a:t>
            </a:r>
            <a:endParaRPr lang="sv-SE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sv-SE" dirty="0">
                <a:solidFill>
                  <a:srgbClr val="000000"/>
                </a:solidFill>
              </a:rPr>
              <a:t>	</a:t>
            </a:r>
            <a:r>
              <a:rPr lang="sv-SE" sz="2400" dirty="0">
                <a:solidFill>
                  <a:srgbClr val="000000"/>
                </a:solidFill>
              </a:rPr>
              <a:t>1,200 articles </a:t>
            </a:r>
            <a:r>
              <a:rPr lang="sv-SE" sz="2400" dirty="0" err="1">
                <a:solidFill>
                  <a:srgbClr val="000000"/>
                </a:solidFill>
              </a:rPr>
              <a:t>with</a:t>
            </a:r>
            <a:r>
              <a:rPr lang="sv-SE" sz="2400" dirty="0">
                <a:solidFill>
                  <a:srgbClr val="000000"/>
                </a:solidFill>
              </a:rPr>
              <a:t> ”Minimum </a:t>
            </a:r>
            <a:r>
              <a:rPr lang="sv-SE" sz="2400" dirty="0" err="1">
                <a:solidFill>
                  <a:srgbClr val="000000"/>
                </a:solidFill>
              </a:rPr>
              <a:t>wage</a:t>
            </a:r>
            <a:r>
              <a:rPr lang="sv-SE" sz="2400" dirty="0">
                <a:solidFill>
                  <a:srgbClr val="000000"/>
                </a:solidFill>
              </a:rPr>
              <a:t>” in </a:t>
            </a:r>
            <a:r>
              <a:rPr lang="sv-SE" sz="2400" dirty="0" err="1">
                <a:solidFill>
                  <a:srgbClr val="000000"/>
                </a:solidFill>
              </a:rPr>
              <a:t>title</a:t>
            </a:r>
            <a:r>
              <a:rPr lang="sv-SE" sz="2400" dirty="0">
                <a:solidFill>
                  <a:srgbClr val="000000"/>
                </a:solidFill>
              </a:rPr>
              <a:t> in 	</a:t>
            </a:r>
            <a:r>
              <a:rPr lang="sv-SE" sz="2400" dirty="0" err="1">
                <a:solidFill>
                  <a:srgbClr val="000000"/>
                </a:solidFill>
              </a:rPr>
              <a:t>EconLit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database</a:t>
            </a:r>
            <a:endParaRPr lang="sv-SE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v-SE" sz="2400" dirty="0">
              <a:solidFill>
                <a:srgbClr val="000000"/>
              </a:solidFill>
            </a:endParaRPr>
          </a:p>
          <a:p>
            <a:pPr lvl="0"/>
            <a:r>
              <a:rPr lang="sv-SE" dirty="0" err="1" smtClean="0">
                <a:solidFill>
                  <a:srgbClr val="000000"/>
                </a:solidFill>
              </a:rPr>
              <a:t>Almost</a:t>
            </a:r>
            <a:r>
              <a:rPr lang="sv-SE" dirty="0" smtClean="0">
                <a:solidFill>
                  <a:srgbClr val="000000"/>
                </a:solidFill>
              </a:rPr>
              <a:t> all </a:t>
            </a:r>
            <a:r>
              <a:rPr lang="sv-SE" dirty="0" err="1" smtClean="0">
                <a:solidFill>
                  <a:srgbClr val="000000"/>
                </a:solidFill>
              </a:rPr>
              <a:t>empirical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studies </a:t>
            </a:r>
            <a:r>
              <a:rPr lang="sv-SE" dirty="0" err="1">
                <a:solidFill>
                  <a:srgbClr val="000000"/>
                </a:solidFill>
              </a:rPr>
              <a:t>are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based</a:t>
            </a:r>
            <a:r>
              <a:rPr lang="sv-SE" dirty="0">
                <a:solidFill>
                  <a:srgbClr val="000000"/>
                </a:solidFill>
              </a:rPr>
              <a:t> on </a:t>
            </a:r>
            <a:r>
              <a:rPr lang="sv-SE" dirty="0" err="1">
                <a:solidFill>
                  <a:srgbClr val="000000"/>
                </a:solidFill>
              </a:rPr>
              <a:t>statutory</a:t>
            </a:r>
            <a:r>
              <a:rPr lang="sv-SE" dirty="0">
                <a:solidFill>
                  <a:srgbClr val="000000"/>
                </a:solidFill>
              </a:rPr>
              <a:t> systems, </a:t>
            </a:r>
            <a:r>
              <a:rPr lang="sv-SE" dirty="0" err="1" smtClean="0">
                <a:solidFill>
                  <a:srgbClr val="000000"/>
                </a:solidFill>
              </a:rPr>
              <a:t>very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few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consider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collectively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agreed</a:t>
            </a:r>
            <a:r>
              <a:rPr lang="sv-SE" dirty="0" smtClean="0">
                <a:solidFill>
                  <a:srgbClr val="000000"/>
                </a:solidFill>
              </a:rPr>
              <a:t> minimum </a:t>
            </a:r>
            <a:r>
              <a:rPr lang="sv-SE" dirty="0" err="1" smtClean="0">
                <a:solidFill>
                  <a:srgbClr val="000000"/>
                </a:solidFill>
              </a:rPr>
              <a:t>wages</a:t>
            </a:r>
            <a:endParaRPr lang="sv-SE" dirty="0">
              <a:solidFill>
                <a:srgbClr val="000000"/>
              </a:solidFill>
            </a:endParaRPr>
          </a:p>
          <a:p>
            <a:pPr lvl="0"/>
            <a:endParaRPr lang="sv-SE" dirty="0" smtClean="0">
              <a:solidFill>
                <a:srgbClr val="000000"/>
              </a:solidFill>
            </a:endParaRPr>
          </a:p>
          <a:p>
            <a:pPr lvl="0"/>
            <a:r>
              <a:rPr lang="sv-SE" dirty="0" err="1" smtClean="0">
                <a:solidFill>
                  <a:srgbClr val="000000"/>
                </a:solidFill>
              </a:rPr>
              <a:t>Majority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of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empirical</a:t>
            </a:r>
            <a:r>
              <a:rPr lang="sv-SE" dirty="0">
                <a:solidFill>
                  <a:srgbClr val="000000"/>
                </a:solidFill>
              </a:rPr>
              <a:t> studies </a:t>
            </a:r>
            <a:r>
              <a:rPr lang="sv-SE" dirty="0" err="1" smtClean="0">
                <a:solidFill>
                  <a:srgbClr val="000000"/>
                </a:solidFill>
              </a:rPr>
              <a:t>use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US </a:t>
            </a:r>
            <a:r>
              <a:rPr lang="sv-SE" dirty="0" smtClean="0">
                <a:solidFill>
                  <a:srgbClr val="000000"/>
                </a:solidFill>
              </a:rPr>
              <a:t>data </a:t>
            </a:r>
            <a:endParaRPr lang="sv-SE" dirty="0">
              <a:solidFill>
                <a:srgbClr val="000000"/>
              </a:solidFill>
            </a:endParaRPr>
          </a:p>
          <a:p>
            <a:pPr lvl="0"/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4141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57300"/>
            <a:ext cx="7960178" cy="4800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Often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uses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firm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level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data,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tracking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worker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histories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Allows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analysis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(i)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worker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flows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in and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out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and (ii)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how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different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groups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are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affected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at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firm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level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40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A small overall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effect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may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mask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substantial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differences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across</a:t>
            </a:r>
            <a:r>
              <a:rPr lang="sv-SE" sz="40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4000" baseline="-25000" dirty="0" err="1" smtClean="0">
                <a:solidFill>
                  <a:srgbClr val="000000"/>
                </a:solidFill>
                <a:cs typeface="Arial"/>
              </a:rPr>
              <a:t>groups</a:t>
            </a:r>
            <a:endParaRPr lang="sv-SE" sz="40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2800" baseline="-25000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  <a:p>
            <a:pPr marL="0" indent="0">
              <a:spcBef>
                <a:spcPts val="0"/>
              </a:spcBef>
              <a:buNone/>
            </a:pP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2545080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901019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00150"/>
            <a:ext cx="7960178" cy="485774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Giuliano 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(2013)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uses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payroll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records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from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one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retail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>
                <a:solidFill>
                  <a:srgbClr val="000000"/>
                </a:solidFill>
                <a:cs typeface="Arial"/>
              </a:rPr>
              <a:t>firm</a:t>
            </a: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in 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US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Exploits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variation in minimum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increases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across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states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Uses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WAGEGAP, for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teens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and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adults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at shop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level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, plus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their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relative gap at shop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level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" y="4580164"/>
            <a:ext cx="6980744" cy="12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50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901019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00150"/>
            <a:ext cx="7960178" cy="485774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Findings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in Giuliano (2013):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1. Overall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i="1" baseline="-25000" dirty="0" err="1" smtClean="0">
                <a:solidFill>
                  <a:srgbClr val="000000"/>
                </a:solidFill>
                <a:cs typeface="Arial"/>
              </a:rPr>
              <a:t>increased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teens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–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mainly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driven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  by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more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inflows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2.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But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teen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i="1" baseline="-25000" dirty="0" err="1" smtClean="0">
                <a:solidFill>
                  <a:srgbClr val="000000"/>
                </a:solidFill>
                <a:cs typeface="Arial"/>
              </a:rPr>
              <a:t>decreased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in markets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with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high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  minimum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3. Substitution from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adults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towards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teens</a:t>
            </a:r>
            <a:endParaRPr lang="sv-SE" sz="4000" baseline="-25000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 smtClean="0"/>
              <a:t> </a:t>
            </a: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4184695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762227"/>
          </a:xfrm>
        </p:spPr>
        <p:txBody>
          <a:bodyPr/>
          <a:lstStyle/>
          <a:p>
            <a:r>
              <a:rPr lang="sv-SE" sz="2400" dirty="0" err="1" smtClean="0"/>
              <a:t>Effects</a:t>
            </a:r>
            <a:r>
              <a:rPr lang="sv-SE" sz="2400" dirty="0" smtClean="0"/>
              <a:t> on relative </a:t>
            </a:r>
            <a:r>
              <a:rPr lang="sv-SE" sz="2400" dirty="0" err="1" smtClean="0"/>
              <a:t>wage</a:t>
            </a:r>
            <a:r>
              <a:rPr lang="sv-SE" sz="2400" dirty="0" smtClean="0"/>
              <a:t> and relative </a:t>
            </a:r>
            <a:r>
              <a:rPr lang="sv-SE" sz="2400" dirty="0" err="1" smtClean="0"/>
              <a:t>employment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teens</a:t>
            </a:r>
            <a:endParaRPr lang="sv-SE" sz="24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461406"/>
            <a:ext cx="7960178" cy="48250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Source: Giuliano  (2013) </a:t>
            </a:r>
            <a:endParaRPr lang="sv-SE" sz="24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" y="1053193"/>
            <a:ext cx="6719208" cy="52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51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762227"/>
          </a:xfrm>
        </p:spPr>
        <p:txBody>
          <a:bodyPr/>
          <a:lstStyle/>
          <a:p>
            <a:r>
              <a:rPr lang="sv-SE" sz="2400" dirty="0" err="1" smtClean="0"/>
              <a:t>Effects</a:t>
            </a:r>
            <a:r>
              <a:rPr lang="sv-SE" sz="2400" dirty="0" smtClean="0"/>
              <a:t> on </a:t>
            </a:r>
            <a:r>
              <a:rPr lang="sv-SE" sz="2400" dirty="0" err="1" smtClean="0"/>
              <a:t>employment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adults</a:t>
            </a:r>
            <a:r>
              <a:rPr lang="sv-SE" sz="2400" dirty="0" smtClean="0"/>
              <a:t> and </a:t>
            </a:r>
            <a:r>
              <a:rPr lang="sv-SE" sz="2400" dirty="0" err="1" smtClean="0"/>
              <a:t>teens</a:t>
            </a:r>
            <a:endParaRPr lang="sv-SE" sz="24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461406"/>
            <a:ext cx="7960178" cy="48250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Source: Giuliano  (2013) </a:t>
            </a:r>
            <a:endParaRPr lang="sv-SE" sz="24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1338942"/>
            <a:ext cx="7102929" cy="50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8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901019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: International </a:t>
            </a:r>
            <a:r>
              <a:rPr lang="sv-SE" sz="2800" dirty="0" err="1" smtClean="0"/>
              <a:t>evidence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00150"/>
            <a:ext cx="7960178" cy="485774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Abowd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et al. (2000) examined US and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France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Two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countries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with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very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different minimum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levels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Compares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outcomes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workers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constrained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by the minimum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to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workers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with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slightly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higher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wages</a:t>
            </a: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Find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large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disemployment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effects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France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none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for US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Similar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effects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France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in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Kramarz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&amp; Philippon (2001)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Studies from UK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tend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to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find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small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employment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effects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E.g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.: </a:t>
            </a:r>
            <a:r>
              <a:rPr lang="sv-SE" sz="2800" baseline="-25000" dirty="0" err="1" smtClean="0">
                <a:solidFill>
                  <a:srgbClr val="000000"/>
                </a:solidFill>
                <a:cs typeface="Arial"/>
              </a:rPr>
              <a:t>Machin</a:t>
            </a: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&amp; Wilson (2004); Stewart (2002, 2004)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 smtClean="0"/>
              <a:t> </a:t>
            </a: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1285422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901019"/>
          </a:xfrm>
        </p:spPr>
        <p:txBody>
          <a:bodyPr/>
          <a:lstStyle/>
          <a:p>
            <a:r>
              <a:rPr lang="sv-SE" sz="2800" dirty="0" err="1" smtClean="0"/>
              <a:t>Employment</a:t>
            </a:r>
            <a:r>
              <a:rPr lang="sv-SE" sz="2800" dirty="0" smtClean="0"/>
              <a:t> </a:t>
            </a:r>
            <a:r>
              <a:rPr lang="sv-SE" sz="2800" dirty="0" err="1" smtClean="0"/>
              <a:t>effects</a:t>
            </a:r>
            <a:r>
              <a:rPr lang="sv-SE" sz="2800" dirty="0" smtClean="0"/>
              <a:t> for </a:t>
            </a:r>
            <a:r>
              <a:rPr lang="sv-SE" sz="2800" dirty="0" err="1" smtClean="0"/>
              <a:t>individuals</a:t>
            </a:r>
            <a:r>
              <a:rPr lang="sv-SE" sz="2800" dirty="0" smtClean="0"/>
              <a:t> </a:t>
            </a:r>
            <a:r>
              <a:rPr lang="sv-SE" sz="2800" dirty="0" err="1" smtClean="0"/>
              <a:t>bound</a:t>
            </a:r>
            <a:r>
              <a:rPr lang="sv-SE" sz="2800" dirty="0" smtClean="0"/>
              <a:t> by minimum </a:t>
            </a:r>
            <a:r>
              <a:rPr lang="sv-SE" sz="2800" dirty="0" err="1" smtClean="0"/>
              <a:t>wages</a:t>
            </a:r>
            <a:r>
              <a:rPr lang="sv-SE" sz="2800" dirty="0" smtClean="0"/>
              <a:t>: Swedish </a:t>
            </a:r>
            <a:r>
              <a:rPr lang="sv-SE" sz="2800" dirty="0" err="1" smtClean="0"/>
              <a:t>evidence</a:t>
            </a:r>
            <a:endParaRPr lang="sv-SE" sz="28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00150"/>
            <a:ext cx="7960178" cy="485774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Skedinger (2006, 2015)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used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Abowd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et al. (2000)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methodology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plus WAGEGAP. Examined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hotels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and restaurants and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retail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respectively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Findings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1. Minimum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increases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increase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worker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separations 2. Minimum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decreases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increase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hirings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3. Substitution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away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from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low-wage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workers</a:t>
            </a: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4. No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effects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on </a:t>
            </a:r>
            <a:r>
              <a:rPr lang="sv-SE" sz="3600" baseline="-25000" dirty="0" err="1" smtClean="0">
                <a:solidFill>
                  <a:srgbClr val="000000"/>
                </a:solidFill>
                <a:cs typeface="Arial"/>
              </a:rPr>
              <a:t>hours</a:t>
            </a:r>
            <a:r>
              <a:rPr lang="sv-SE" sz="3600" baseline="-2500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 smtClean="0"/>
              <a:t> </a:t>
            </a: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24885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3"/>
            <a:ext cx="7919356" cy="623434"/>
          </a:xfrm>
        </p:spPr>
        <p:txBody>
          <a:bodyPr/>
          <a:lstStyle/>
          <a:p>
            <a:r>
              <a:rPr lang="sv-SE" sz="2400" dirty="0" err="1" smtClean="0"/>
              <a:t>Overview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Swedish studies (</a:t>
            </a:r>
            <a:r>
              <a:rPr lang="sv-SE" sz="2400" dirty="0" err="1" smtClean="0"/>
              <a:t>with</a:t>
            </a:r>
            <a:r>
              <a:rPr lang="sv-SE" sz="2400" dirty="0" smtClean="0"/>
              <a:t> different </a:t>
            </a:r>
            <a:r>
              <a:rPr lang="sv-SE" sz="2400" dirty="0" err="1" smtClean="0"/>
              <a:t>methodologies</a:t>
            </a:r>
            <a:r>
              <a:rPr lang="sv-SE" sz="2400" dirty="0" smtClean="0"/>
              <a:t>) </a:t>
            </a:r>
            <a:endParaRPr lang="sv-SE" sz="2400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73579" y="1200150"/>
            <a:ext cx="7960178" cy="485774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cs typeface="Arial"/>
              </a:rPr>
              <a:t>Source: Swedish Labour Policy Council (2016)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 smtClean="0"/>
              <a:t> </a:t>
            </a:r>
            <a:endParaRPr lang="sv-SE" sz="2800" dirty="0"/>
          </a:p>
          <a:p>
            <a:pPr marL="0" indent="0">
              <a:spcBef>
                <a:spcPts val="0"/>
              </a:spcBef>
              <a:buNone/>
            </a:pPr>
            <a:endParaRPr lang="sv-SE" sz="3600" baseline="-25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8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v-SE" sz="2800" baseline="-25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8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79" y="1061357"/>
            <a:ext cx="6694714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1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088798"/>
          </a:xfrm>
        </p:spPr>
        <p:txBody>
          <a:bodyPr/>
          <a:lstStyle/>
          <a:p>
            <a:r>
              <a:rPr lang="sv-SE" sz="2800" dirty="0" err="1" smtClean="0"/>
              <a:t>Effects</a:t>
            </a:r>
            <a:r>
              <a:rPr lang="sv-SE" sz="2800" dirty="0" smtClean="0"/>
              <a:t> on </a:t>
            </a:r>
            <a:r>
              <a:rPr lang="sv-SE" sz="2800" dirty="0" err="1" smtClean="0"/>
              <a:t>employment</a:t>
            </a:r>
            <a:r>
              <a:rPr lang="sv-SE" sz="2800" dirty="0" smtClean="0"/>
              <a:t>: </a:t>
            </a:r>
            <a:r>
              <a:rPr lang="sv-SE" sz="2800" dirty="0" err="1" smtClean="0"/>
              <a:t>Summing</a:t>
            </a:r>
            <a:r>
              <a:rPr lang="sv-SE" sz="2800" dirty="0" smtClean="0"/>
              <a:t> </a:t>
            </a:r>
            <a:r>
              <a:rPr lang="sv-SE" sz="2800" dirty="0" err="1" smtClean="0"/>
              <a:t>up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89857" y="1257300"/>
            <a:ext cx="8450036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2400" dirty="0" smtClean="0"/>
              <a:t>Overall </a:t>
            </a:r>
            <a:r>
              <a:rPr lang="sv-SE" sz="2400" dirty="0" err="1" smtClean="0"/>
              <a:t>very</a:t>
            </a:r>
            <a:r>
              <a:rPr lang="sv-SE" sz="2400" dirty="0" smtClean="0"/>
              <a:t> mixed </a:t>
            </a:r>
            <a:r>
              <a:rPr lang="sv-SE" sz="2400" dirty="0" err="1" smtClean="0"/>
              <a:t>results</a:t>
            </a:r>
            <a:r>
              <a:rPr lang="sv-SE" sz="2400" dirty="0" smtClean="0"/>
              <a:t> – </a:t>
            </a:r>
            <a:r>
              <a:rPr lang="sv-SE" sz="2400" dirty="0" err="1" smtClean="0"/>
              <a:t>some</a:t>
            </a:r>
            <a:r>
              <a:rPr lang="sv-SE" sz="2400" dirty="0" smtClean="0"/>
              <a:t> </a:t>
            </a:r>
            <a:r>
              <a:rPr lang="sv-SE" sz="2400" dirty="0" err="1" smtClean="0"/>
              <a:t>find</a:t>
            </a:r>
            <a:r>
              <a:rPr lang="sv-SE" sz="2400" dirty="0" smtClean="0"/>
              <a:t> negative </a:t>
            </a:r>
            <a:r>
              <a:rPr lang="sv-SE" sz="2400" dirty="0" err="1" smtClean="0"/>
              <a:t>effects</a:t>
            </a:r>
            <a:r>
              <a:rPr lang="sv-SE" sz="2400" dirty="0" smtClean="0"/>
              <a:t>, </a:t>
            </a:r>
            <a:r>
              <a:rPr lang="sv-SE" sz="2400" dirty="0" err="1" smtClean="0"/>
              <a:t>some</a:t>
            </a:r>
            <a:r>
              <a:rPr lang="sv-SE" sz="2400" dirty="0" smtClean="0"/>
              <a:t> </a:t>
            </a:r>
            <a:r>
              <a:rPr lang="sv-SE" sz="2400" dirty="0" err="1" smtClean="0"/>
              <a:t>find</a:t>
            </a:r>
            <a:r>
              <a:rPr lang="sv-SE" sz="2400" dirty="0" smtClean="0"/>
              <a:t> no </a:t>
            </a:r>
            <a:r>
              <a:rPr lang="sv-SE" sz="2400" dirty="0" err="1" smtClean="0"/>
              <a:t>effects</a:t>
            </a:r>
            <a:r>
              <a:rPr lang="sv-SE" sz="2400" dirty="0" smtClean="0"/>
              <a:t>, </a:t>
            </a:r>
            <a:r>
              <a:rPr lang="sv-SE" sz="2400" dirty="0" err="1" smtClean="0"/>
              <a:t>some</a:t>
            </a:r>
            <a:r>
              <a:rPr lang="sv-SE" sz="2400" dirty="0" smtClean="0"/>
              <a:t> </a:t>
            </a:r>
            <a:r>
              <a:rPr lang="sv-SE" sz="2400" dirty="0" err="1" smtClean="0"/>
              <a:t>find</a:t>
            </a:r>
            <a:r>
              <a:rPr lang="sv-SE" sz="2400" dirty="0" smtClean="0"/>
              <a:t> positive </a:t>
            </a:r>
            <a:r>
              <a:rPr lang="sv-SE" sz="2400" dirty="0" err="1" smtClean="0"/>
              <a:t>effects</a:t>
            </a: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smtClean="0"/>
              <a:t>Negative </a:t>
            </a:r>
            <a:r>
              <a:rPr lang="sv-SE" sz="2400" dirty="0" err="1" smtClean="0"/>
              <a:t>effects</a:t>
            </a:r>
            <a:r>
              <a:rPr lang="sv-SE" sz="2400" dirty="0" smtClean="0"/>
              <a:t> </a:t>
            </a:r>
            <a:r>
              <a:rPr lang="sv-SE" sz="2400" dirty="0" err="1" smtClean="0"/>
              <a:t>dominate</a:t>
            </a:r>
            <a:r>
              <a:rPr lang="sv-SE" sz="2400" dirty="0" smtClean="0"/>
              <a:t>, </a:t>
            </a:r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they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often</a:t>
            </a:r>
            <a:r>
              <a:rPr lang="sv-SE" sz="2400" dirty="0" smtClean="0"/>
              <a:t> small</a:t>
            </a:r>
          </a:p>
          <a:p>
            <a:pPr>
              <a:spcBef>
                <a:spcPts val="0"/>
              </a:spcBef>
            </a:pPr>
            <a:r>
              <a:rPr lang="sv-SE" sz="2400" dirty="0" smtClean="0"/>
              <a:t>Negative </a:t>
            </a:r>
            <a:r>
              <a:rPr lang="sv-SE" sz="2400" dirty="0" err="1" smtClean="0"/>
              <a:t>effects</a:t>
            </a:r>
            <a:r>
              <a:rPr lang="sv-SE" sz="2400" dirty="0" smtClean="0"/>
              <a:t>, </a:t>
            </a:r>
            <a:r>
              <a:rPr lang="sv-SE" sz="2400" dirty="0" err="1" smtClean="0"/>
              <a:t>if</a:t>
            </a:r>
            <a:r>
              <a:rPr lang="sv-SE" sz="2400" dirty="0" smtClean="0"/>
              <a:t> </a:t>
            </a:r>
            <a:r>
              <a:rPr lang="sv-SE" sz="2400" dirty="0" err="1" smtClean="0"/>
              <a:t>any</a:t>
            </a:r>
            <a:r>
              <a:rPr lang="sv-SE" sz="2400" dirty="0" smtClean="0"/>
              <a:t>, </a:t>
            </a:r>
            <a:r>
              <a:rPr lang="sv-SE" sz="2400" dirty="0" err="1" smtClean="0"/>
              <a:t>tend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be </a:t>
            </a:r>
            <a:r>
              <a:rPr lang="sv-SE" sz="2400" dirty="0" err="1" smtClean="0"/>
              <a:t>concentrated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vulnerable</a:t>
            </a:r>
            <a:r>
              <a:rPr lang="sv-SE" sz="2400" dirty="0" smtClean="0"/>
              <a:t> </a:t>
            </a:r>
            <a:r>
              <a:rPr lang="sv-SE" sz="2400" dirty="0" err="1" smtClean="0"/>
              <a:t>groups</a:t>
            </a:r>
            <a:endParaRPr lang="sv-SE" sz="2400" dirty="0" smtClean="0"/>
          </a:p>
          <a:p>
            <a:pPr>
              <a:spcBef>
                <a:spcPts val="0"/>
              </a:spcBef>
            </a:pPr>
            <a:endParaRPr lang="sv-SE" sz="2400" dirty="0" smtClean="0"/>
          </a:p>
          <a:p>
            <a:pPr>
              <a:spcBef>
                <a:spcPts val="0"/>
              </a:spcBef>
            </a:pPr>
            <a:r>
              <a:rPr lang="sv-SE" sz="2400" dirty="0" err="1" smtClean="0"/>
              <a:t>More</a:t>
            </a:r>
            <a:r>
              <a:rPr lang="sv-SE" sz="2400" dirty="0" smtClean="0"/>
              <a:t> negative </a:t>
            </a:r>
            <a:r>
              <a:rPr lang="sv-SE" sz="2400" dirty="0" err="1" smtClean="0"/>
              <a:t>effects</a:t>
            </a:r>
            <a:r>
              <a:rPr lang="sv-SE" sz="2400" dirty="0" smtClean="0"/>
              <a:t> in Swedish studies </a:t>
            </a:r>
            <a:r>
              <a:rPr lang="sv-SE" sz="2400" dirty="0" err="1" smtClean="0"/>
              <a:t>than</a:t>
            </a:r>
            <a:r>
              <a:rPr lang="sv-SE" sz="2400" dirty="0" smtClean="0"/>
              <a:t> in </a:t>
            </a:r>
            <a:r>
              <a:rPr lang="sv-SE" sz="2400" dirty="0" err="1" smtClean="0"/>
              <a:t>other</a:t>
            </a:r>
            <a:r>
              <a:rPr lang="sv-SE" sz="2400" dirty="0" smtClean="0"/>
              <a:t> studies. </a:t>
            </a:r>
            <a:r>
              <a:rPr lang="sv-SE" sz="2400" dirty="0" err="1" smtClean="0"/>
              <a:t>Even</a:t>
            </a:r>
            <a:r>
              <a:rPr lang="sv-SE" sz="2400" dirty="0" smtClean="0"/>
              <a:t> </a:t>
            </a:r>
            <a:r>
              <a:rPr lang="sv-SE" sz="2400" dirty="0" err="1" smtClean="0"/>
              <a:t>if</a:t>
            </a:r>
            <a:r>
              <a:rPr lang="sv-SE" sz="2400" dirty="0" smtClean="0"/>
              <a:t> no overall </a:t>
            </a:r>
            <a:r>
              <a:rPr lang="sv-SE" sz="2400" dirty="0" err="1" smtClean="0"/>
              <a:t>employment</a:t>
            </a:r>
            <a:r>
              <a:rPr lang="sv-SE" sz="2400" dirty="0" smtClean="0"/>
              <a:t> </a:t>
            </a:r>
            <a:r>
              <a:rPr lang="sv-SE" sz="2400" dirty="0" err="1" smtClean="0"/>
              <a:t>effect</a:t>
            </a:r>
            <a:r>
              <a:rPr lang="sv-SE" sz="2400" dirty="0" smtClean="0"/>
              <a:t>, </a:t>
            </a:r>
            <a:r>
              <a:rPr lang="sv-SE" sz="2400" dirty="0" err="1" smtClean="0"/>
              <a:t>vulnerable</a:t>
            </a:r>
            <a:r>
              <a:rPr lang="sv-SE" sz="2400" dirty="0" smtClean="0"/>
              <a:t> </a:t>
            </a:r>
            <a:r>
              <a:rPr lang="sv-SE" sz="2400" dirty="0" err="1" smtClean="0"/>
              <a:t>groups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affected</a:t>
            </a:r>
            <a:r>
              <a:rPr lang="sv-SE" sz="2400" dirty="0" smtClean="0"/>
              <a:t> </a:t>
            </a:r>
            <a:r>
              <a:rPr lang="sv-SE" sz="2400" dirty="0" err="1" smtClean="0"/>
              <a:t>negatively</a:t>
            </a:r>
            <a:endParaRPr lang="sv-SE" sz="2400" dirty="0" smtClean="0"/>
          </a:p>
          <a:p>
            <a:pPr>
              <a:spcBef>
                <a:spcPts val="0"/>
              </a:spcBef>
            </a:pPr>
            <a:endParaRPr lang="sv-SE" sz="2400" dirty="0"/>
          </a:p>
          <a:p>
            <a:pPr>
              <a:spcBef>
                <a:spcPts val="0"/>
              </a:spcBef>
            </a:pPr>
            <a:r>
              <a:rPr lang="sv-SE" sz="2400" dirty="0" err="1" smtClean="0"/>
              <a:t>Combined</a:t>
            </a:r>
            <a:r>
              <a:rPr lang="sv-SE" sz="2400" dirty="0" smtClean="0"/>
              <a:t> </a:t>
            </a:r>
            <a:r>
              <a:rPr lang="sv-SE" sz="2400" dirty="0" err="1" smtClean="0"/>
              <a:t>evidence</a:t>
            </a:r>
            <a:r>
              <a:rPr lang="sv-SE" sz="2400" dirty="0" smtClean="0"/>
              <a:t> is not </a:t>
            </a: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consistent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predictions</a:t>
            </a:r>
            <a:r>
              <a:rPr lang="sv-SE" sz="2400" dirty="0" smtClean="0"/>
              <a:t> from </a:t>
            </a:r>
            <a:r>
              <a:rPr lang="sv-SE" sz="2400" dirty="0" err="1" smtClean="0"/>
              <a:t>competitive</a:t>
            </a:r>
            <a:r>
              <a:rPr lang="sv-SE" sz="2400" dirty="0" smtClean="0"/>
              <a:t> </a:t>
            </a:r>
            <a:r>
              <a:rPr lang="sv-SE" sz="2400" dirty="0" err="1" smtClean="0"/>
              <a:t>model</a:t>
            </a:r>
            <a:r>
              <a:rPr lang="sv-SE" sz="2400" dirty="0" smtClean="0"/>
              <a:t>, </a:t>
            </a:r>
            <a:r>
              <a:rPr lang="sv-SE" sz="2400" dirty="0" err="1" smtClean="0"/>
              <a:t>more</a:t>
            </a:r>
            <a:r>
              <a:rPr lang="sv-SE" sz="2400" dirty="0" smtClean="0"/>
              <a:t> </a:t>
            </a:r>
            <a:r>
              <a:rPr lang="sv-SE" sz="2400" dirty="0" err="1" smtClean="0"/>
              <a:t>consistent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models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rely</a:t>
            </a:r>
            <a:r>
              <a:rPr lang="sv-SE" sz="2400" dirty="0" smtClean="0"/>
              <a:t> on </a:t>
            </a:r>
            <a:r>
              <a:rPr lang="sv-SE" sz="2400" dirty="0" err="1" smtClean="0"/>
              <a:t>labour</a:t>
            </a:r>
            <a:r>
              <a:rPr lang="sv-SE" sz="2400" dirty="0" smtClean="0"/>
              <a:t> market </a:t>
            </a:r>
            <a:r>
              <a:rPr lang="sv-SE" sz="2400" dirty="0" err="1" smtClean="0"/>
              <a:t>frictions</a:t>
            </a:r>
            <a:r>
              <a:rPr lang="sv-SE" sz="2400" dirty="0" smtClean="0"/>
              <a:t> – </a:t>
            </a:r>
            <a:r>
              <a:rPr lang="sv-SE" sz="2400" dirty="0" err="1" smtClean="0"/>
              <a:t>search</a:t>
            </a:r>
            <a:r>
              <a:rPr lang="sv-SE" sz="2400" dirty="0" smtClean="0"/>
              <a:t> and </a:t>
            </a:r>
            <a:r>
              <a:rPr lang="sv-SE" sz="2400" dirty="0" err="1" smtClean="0"/>
              <a:t>matching</a:t>
            </a:r>
            <a:r>
              <a:rPr lang="sv-SE" sz="2400" dirty="0" smtClean="0"/>
              <a:t> </a:t>
            </a:r>
            <a:r>
              <a:rPr lang="sv-SE" sz="2400" dirty="0" err="1" smtClean="0"/>
              <a:t>models</a:t>
            </a:r>
            <a:r>
              <a:rPr lang="sv-SE" sz="24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487675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Current policy issue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The Swedish minimum wage model has come under increasing pressure from supply and demand </a:t>
            </a:r>
            <a:r>
              <a:rPr lang="en-US" sz="2400" dirty="0" smtClean="0"/>
              <a:t>forces</a:t>
            </a:r>
          </a:p>
          <a:p>
            <a:endParaRPr lang="en-US" sz="2400" dirty="0" smtClean="0"/>
          </a:p>
          <a:p>
            <a:r>
              <a:rPr lang="en-US" sz="2400" dirty="0" smtClean="0"/>
              <a:t>Skills are deteriorating, both in absolute terms and in relation to other countries</a:t>
            </a:r>
          </a:p>
          <a:p>
            <a:pPr marL="0" indent="0">
              <a:buNone/>
            </a:pPr>
            <a:r>
              <a:rPr lang="en-US" sz="2000" dirty="0" smtClean="0"/>
              <a:t>	- Large inflow of low-skilled immigrants (largest number of 	  asylum seekers per capita in EU)</a:t>
            </a:r>
          </a:p>
          <a:p>
            <a:pPr marL="0" indent="0">
              <a:buNone/>
            </a:pPr>
            <a:r>
              <a:rPr lang="en-US" sz="2000" dirty="0" smtClean="0"/>
              <a:t>	- Large decline in skills among school pupils and adults 		  (largest among countries participating in OECD tests)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Decreasing demand of low skilled, due to skill-biased technological change and globalization   </a:t>
            </a:r>
          </a:p>
          <a:p>
            <a:pPr marL="0" indent="0">
              <a:buNone/>
            </a:pPr>
            <a:endParaRPr lang="sv-SE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8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82802"/>
            <a:ext cx="7919356" cy="1143000"/>
          </a:xfrm>
        </p:spPr>
        <p:txBody>
          <a:bodyPr/>
          <a:lstStyle/>
          <a:p>
            <a:r>
              <a:rPr lang="sv-SE" dirty="0" err="1" smtClean="0"/>
              <a:t>Theory</a:t>
            </a:r>
            <a:r>
              <a:rPr lang="sv-SE" dirty="0" smtClean="0"/>
              <a:t>: </a:t>
            </a:r>
            <a:r>
              <a:rPr lang="sv-SE" dirty="0" err="1" smtClean="0"/>
              <a:t>Competitive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</a:t>
            </a:r>
            <a:r>
              <a:rPr lang="sv-SE" sz="1800" dirty="0" err="1" smtClean="0">
                <a:solidFill>
                  <a:srgbClr val="000000"/>
                </a:solidFill>
              </a:rPr>
              <a:t>Belman</a:t>
            </a:r>
            <a:r>
              <a:rPr lang="sv-SE" sz="1800" dirty="0" smtClean="0">
                <a:solidFill>
                  <a:srgbClr val="000000"/>
                </a:solidFill>
              </a:rPr>
              <a:t> and </a:t>
            </a:r>
            <a:r>
              <a:rPr lang="sv-SE" sz="1800" dirty="0" err="1" smtClean="0">
                <a:solidFill>
                  <a:srgbClr val="000000"/>
                </a:solidFill>
              </a:rPr>
              <a:t>Wolfson</a:t>
            </a:r>
            <a:r>
              <a:rPr lang="sv-SE" sz="1800" dirty="0" smtClean="0">
                <a:solidFill>
                  <a:srgbClr val="000000"/>
                </a:solidFill>
              </a:rPr>
              <a:t> (2014)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7" y="1396092"/>
            <a:ext cx="7282542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74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NewRomanPS-BoldMT"/>
              </a:rPr>
              <a:t>Changes </a:t>
            </a:r>
            <a:r>
              <a:rPr lang="en-US" sz="2400" dirty="0">
                <a:latin typeface="TimesNewRomanPS-BoldMT"/>
              </a:rPr>
              <a:t>in the average literacy score </a:t>
            </a:r>
            <a:r>
              <a:rPr lang="en-US" sz="2400" dirty="0" smtClean="0">
                <a:latin typeface="TimesNewRomanPS-BoldMT"/>
              </a:rPr>
              <a:t>of adults between 1994–98 and 2012, natives and those with immigrant background </a:t>
            </a:r>
            <a:endParaRPr lang="en-US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Source: Swedish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Policy Council (2016), based on IALS and PIAAC data</a:t>
            </a:r>
            <a:endParaRPr lang="en-US" sz="2000" dirty="0"/>
          </a:p>
        </p:txBody>
      </p:sp>
      <p:graphicFrame>
        <p:nvGraphicFramePr>
          <p:cNvPr id="5" name="Chart 5"/>
          <p:cNvGraphicFramePr/>
          <p:nvPr>
            <p:extLst>
              <p:ext uri="{D42A27DB-BD31-4B8C-83A1-F6EECF244321}">
                <p14:modId xmlns:p14="http://schemas.microsoft.com/office/powerpoint/2010/main" val="3799385444"/>
              </p:ext>
            </p:extLst>
          </p:nvPr>
        </p:nvGraphicFramePr>
        <p:xfrm>
          <a:off x="1134836" y="1338944"/>
          <a:ext cx="6988628" cy="433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8160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Labour</a:t>
            </a:r>
            <a:r>
              <a:rPr lang="en-US" sz="2800" dirty="0" smtClean="0"/>
              <a:t> market responses to increasing supply and decreasing demand of low skilled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Either relative wages of the low skilled decrease or their relative employment decreases</a:t>
            </a:r>
          </a:p>
          <a:p>
            <a:endParaRPr lang="en-US" dirty="0" smtClean="0"/>
          </a:p>
          <a:p>
            <a:r>
              <a:rPr lang="en-US" dirty="0" err="1" smtClean="0"/>
              <a:t>Labour</a:t>
            </a:r>
            <a:r>
              <a:rPr lang="en-US" dirty="0" smtClean="0"/>
              <a:t> market institutions determine whether wages or employment adjusts</a:t>
            </a:r>
          </a:p>
          <a:p>
            <a:endParaRPr lang="en-US" dirty="0" smtClean="0"/>
          </a:p>
          <a:p>
            <a:r>
              <a:rPr lang="en-US" dirty="0" smtClean="0">
                <a:cs typeface="NettoOT" pitchFamily="34" charset="0"/>
              </a:rPr>
              <a:t>High minimum wages in Sweden prevent relative wage adjustment, so relative employment should adjust - and this is what we see </a:t>
            </a: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0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Very large increases in minimum wages, despite income tax credits and lower than expected inflation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Source: Swedish Labour Policy Council (2016)</a:t>
            </a:r>
            <a:endParaRPr lang="sv-SE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338943"/>
            <a:ext cx="7176407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Arguments against minimum wage reductions in collective agreements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“Employment is not responsive to changes in the minimum wage”  </a:t>
            </a:r>
          </a:p>
          <a:p>
            <a:r>
              <a:rPr lang="en-US" sz="2400" dirty="0" smtClean="0"/>
              <a:t>“Reductions need to be very large to be effective, with unacceptably lower standards of living” </a:t>
            </a:r>
          </a:p>
          <a:p>
            <a:r>
              <a:rPr lang="en-US" sz="2400" dirty="0" smtClean="0"/>
              <a:t>“Other measures – education, employment subsidies, etc. – should be used instead”</a:t>
            </a:r>
          </a:p>
          <a:p>
            <a:r>
              <a:rPr lang="en-US" sz="2400" dirty="0" smtClean="0"/>
              <a:t>“Reductions will spill over to workers earning above the minimum wage”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“The jobs with lower minimum wages will be taken by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labour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immigrants from the EU. Under EU law we can’t stop that”   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8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Methods of minimum wage reductions in collective agreements, with different trade-offs between employment and income disparities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Across-the-board, permanent reductions for existing jobs  </a:t>
            </a:r>
          </a:p>
          <a:p>
            <a:endParaRPr lang="en-US" dirty="0" smtClean="0"/>
          </a:p>
          <a:p>
            <a:r>
              <a:rPr lang="en-US" dirty="0" smtClean="0"/>
              <a:t>Permanent reductions targeted towards new types of low-skilled jobs </a:t>
            </a:r>
          </a:p>
          <a:p>
            <a:endParaRPr lang="en-US" dirty="0" smtClean="0"/>
          </a:p>
          <a:p>
            <a:r>
              <a:rPr lang="en-US" dirty="0" smtClean="0">
                <a:cs typeface="NettoOT" pitchFamily="34" charset="0"/>
              </a:rPr>
              <a:t>Reductions for new entrants in low-skilled jobs with temporary duration, combined with income tax credits and employment subsidies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794883"/>
          </a:xfrm>
        </p:spPr>
        <p:txBody>
          <a:bodyPr/>
          <a:lstStyle/>
          <a:p>
            <a:r>
              <a:rPr lang="en-US" sz="3200" dirty="0" smtClean="0"/>
              <a:t>Summary and conclusions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71600" y="1134836"/>
            <a:ext cx="7632080" cy="4815114"/>
          </a:xfrm>
        </p:spPr>
        <p:txBody>
          <a:bodyPr/>
          <a:lstStyle/>
          <a:p>
            <a:r>
              <a:rPr lang="en-US" sz="2400" dirty="0" smtClean="0"/>
              <a:t>The minimum wage is a widely used policy instrument, but comes in a variety of forms</a:t>
            </a:r>
          </a:p>
          <a:p>
            <a:r>
              <a:rPr lang="en-US" sz="2400" dirty="0" smtClean="0"/>
              <a:t>Wages increase. Mainly among those directly affected, but often also among those with higher wages    </a:t>
            </a:r>
          </a:p>
          <a:p>
            <a:r>
              <a:rPr lang="en-US" sz="2400" dirty="0" smtClean="0"/>
              <a:t>Employment increases in many cases when the minimum wage is low, but negative effect seems more likely with high minimum</a:t>
            </a:r>
          </a:p>
          <a:p>
            <a:r>
              <a:rPr lang="en-US" sz="2400" dirty="0" smtClean="0"/>
              <a:t>Compositional employment effects are important</a:t>
            </a:r>
          </a:p>
          <a:p>
            <a:r>
              <a:rPr lang="en-US" sz="2400" dirty="0" smtClean="0"/>
              <a:t>Overall, </a:t>
            </a:r>
            <a:r>
              <a:rPr lang="en-US" sz="2400" dirty="0" err="1" smtClean="0"/>
              <a:t>empiricals</a:t>
            </a:r>
            <a:r>
              <a:rPr lang="en-US" sz="2400" dirty="0" smtClean="0"/>
              <a:t> findings are more consistent with search and matching models than with the competitive model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Not much is known about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long-run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effects on wages and employment </a:t>
            </a:r>
            <a:endParaRPr lang="sv-SE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9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594" y="277586"/>
            <a:ext cx="7919356" cy="555171"/>
          </a:xfrm>
        </p:spPr>
        <p:txBody>
          <a:bodyPr/>
          <a:lstStyle/>
          <a:p>
            <a:r>
              <a:rPr lang="sv-SE" dirty="0" err="1" smtClean="0"/>
              <a:t>Theory</a:t>
            </a:r>
            <a:r>
              <a:rPr lang="sv-SE" dirty="0" smtClean="0"/>
              <a:t>: </a:t>
            </a:r>
            <a:r>
              <a:rPr lang="sv-SE" dirty="0" err="1" smtClean="0"/>
              <a:t>Monopsony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3390219"/>
          </a:xfrm>
        </p:spPr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0000"/>
                </a:solidFill>
              </a:rPr>
              <a:t>Source: </a:t>
            </a:r>
            <a:r>
              <a:rPr lang="sv-SE" sz="1800" dirty="0" err="1" smtClean="0">
                <a:solidFill>
                  <a:srgbClr val="000000"/>
                </a:solidFill>
              </a:rPr>
              <a:t>Belman</a:t>
            </a:r>
            <a:r>
              <a:rPr lang="sv-SE" sz="1800" dirty="0" smtClean="0">
                <a:solidFill>
                  <a:srgbClr val="000000"/>
                </a:solidFill>
              </a:rPr>
              <a:t> and </a:t>
            </a:r>
            <a:r>
              <a:rPr lang="sv-SE" sz="1800" dirty="0" err="1" smtClean="0">
                <a:solidFill>
                  <a:srgbClr val="000000"/>
                </a:solidFill>
              </a:rPr>
              <a:t>Wolfson</a:t>
            </a:r>
            <a:r>
              <a:rPr lang="sv-SE" sz="1800" dirty="0" smtClean="0">
                <a:solidFill>
                  <a:srgbClr val="000000"/>
                </a:solidFill>
              </a:rPr>
              <a:t> (2014)</a:t>
            </a: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4" y="1298121"/>
            <a:ext cx="5984420" cy="42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Theory</a:t>
            </a:r>
            <a:r>
              <a:rPr lang="sv-SE" dirty="0" smtClean="0"/>
              <a:t>: </a:t>
            </a:r>
            <a:r>
              <a:rPr lang="sv-SE" dirty="0" err="1" smtClean="0"/>
              <a:t>Search</a:t>
            </a:r>
            <a:r>
              <a:rPr lang="sv-SE" dirty="0" smtClean="0"/>
              <a:t> and </a:t>
            </a:r>
            <a:r>
              <a:rPr lang="sv-SE" dirty="0" err="1" smtClean="0"/>
              <a:t>matching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With frictions </a:t>
            </a:r>
            <a:r>
              <a:rPr lang="en-US" sz="2400" dirty="0"/>
              <a:t>in </a:t>
            </a:r>
            <a:r>
              <a:rPr lang="en-US" sz="2400" dirty="0" err="1"/>
              <a:t>labour</a:t>
            </a:r>
            <a:r>
              <a:rPr lang="en-US" sz="2400" dirty="0"/>
              <a:t> markets and endogenous search effort among job seekers, a minimum wage hike may increase search effort and the job finding rate, resulting in </a:t>
            </a:r>
            <a:r>
              <a:rPr lang="en-US" sz="2400" dirty="0" smtClean="0"/>
              <a:t>higher employment.</a:t>
            </a:r>
            <a:endParaRPr lang="sv-SE" sz="2400" dirty="0">
              <a:solidFill>
                <a:srgbClr val="000000"/>
              </a:solidFill>
            </a:endParaRPr>
          </a:p>
          <a:p>
            <a:pPr lvl="0"/>
            <a:endParaRPr lang="sv-SE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But if </a:t>
            </a:r>
            <a:r>
              <a:rPr lang="en-US" sz="2400" dirty="0"/>
              <a:t>the minimum wage is high enough, i.e., exceeds marginal productivity, firms will not find it profitable to hire these workers </a:t>
            </a:r>
            <a:r>
              <a:rPr lang="en-US" sz="2400" dirty="0" smtClean="0"/>
              <a:t>and employment decreases.</a:t>
            </a:r>
          </a:p>
          <a:p>
            <a:pPr marL="0" lvl="0" indent="0">
              <a:buNone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sv-SE" sz="2400" dirty="0" err="1" smtClean="0">
                <a:solidFill>
                  <a:srgbClr val="000000"/>
                </a:solidFill>
              </a:rPr>
              <a:t>Cahuc</a:t>
            </a:r>
            <a:r>
              <a:rPr lang="sv-SE" sz="2400" dirty="0" smtClean="0">
                <a:solidFill>
                  <a:srgbClr val="000000"/>
                </a:solidFill>
              </a:rPr>
              <a:t> et al. (2014) is a </a:t>
            </a:r>
            <a:r>
              <a:rPr lang="sv-SE" sz="2400" dirty="0" err="1" smtClean="0">
                <a:solidFill>
                  <a:srgbClr val="000000"/>
                </a:solidFill>
              </a:rPr>
              <a:t>useful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textbook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treatment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of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these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issues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4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Theory</a:t>
            </a:r>
            <a:r>
              <a:rPr lang="sv-SE" dirty="0" smtClean="0"/>
              <a:t>: </a:t>
            </a:r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dirty="0" err="1" smtClean="0">
                <a:solidFill>
                  <a:srgbClr val="000000"/>
                </a:solidFill>
              </a:rPr>
              <a:t>Employment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consequences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of</a:t>
            </a:r>
            <a:r>
              <a:rPr lang="sv-SE" dirty="0" smtClean="0">
                <a:solidFill>
                  <a:srgbClr val="000000"/>
                </a:solidFill>
              </a:rPr>
              <a:t> a minimum </a:t>
            </a:r>
            <a:r>
              <a:rPr lang="sv-SE" dirty="0" err="1" smtClean="0">
                <a:solidFill>
                  <a:srgbClr val="000000"/>
                </a:solidFill>
              </a:rPr>
              <a:t>wage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hike</a:t>
            </a:r>
            <a:r>
              <a:rPr lang="sv-SE" dirty="0" smtClean="0">
                <a:solidFill>
                  <a:srgbClr val="000000"/>
                </a:solidFill>
              </a:rPr>
              <a:t>: </a:t>
            </a:r>
            <a:endParaRPr lang="sv-SE" dirty="0">
              <a:solidFill>
                <a:srgbClr val="000000"/>
              </a:solidFill>
            </a:endParaRPr>
          </a:p>
          <a:p>
            <a:pPr lvl="0"/>
            <a:r>
              <a:rPr lang="sv-SE" dirty="0" err="1" smtClean="0">
                <a:solidFill>
                  <a:srgbClr val="000000"/>
                </a:solidFill>
              </a:rPr>
              <a:t>Predictions</a:t>
            </a:r>
            <a:r>
              <a:rPr lang="sv-SE" dirty="0" smtClean="0">
                <a:solidFill>
                  <a:srgbClr val="000000"/>
                </a:solidFill>
              </a:rPr>
              <a:t> in </a:t>
            </a:r>
            <a:r>
              <a:rPr lang="sv-SE" dirty="0" err="1" smtClean="0">
                <a:solidFill>
                  <a:srgbClr val="000000"/>
                </a:solidFill>
              </a:rPr>
              <a:t>competitive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model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hold</a:t>
            </a:r>
            <a:r>
              <a:rPr lang="sv-SE" dirty="0" smtClean="0">
                <a:solidFill>
                  <a:srgbClr val="000000"/>
                </a:solidFill>
              </a:rPr>
              <a:t> for </a:t>
            </a:r>
            <a:r>
              <a:rPr lang="sv-SE" i="1" dirty="0" err="1" smtClean="0">
                <a:solidFill>
                  <a:srgbClr val="000000"/>
                </a:solidFill>
              </a:rPr>
              <a:t>whole</a:t>
            </a:r>
            <a:r>
              <a:rPr lang="sv-SE" i="1" dirty="0" smtClean="0">
                <a:solidFill>
                  <a:srgbClr val="000000"/>
                </a:solidFill>
              </a:rPr>
              <a:t> </a:t>
            </a:r>
            <a:r>
              <a:rPr lang="sv-SE" i="1" dirty="0" err="1" smtClean="0">
                <a:solidFill>
                  <a:srgbClr val="000000"/>
                </a:solidFill>
              </a:rPr>
              <a:t>labour</a:t>
            </a:r>
            <a:r>
              <a:rPr lang="sv-SE" i="1" dirty="0" smtClean="0">
                <a:solidFill>
                  <a:srgbClr val="000000"/>
                </a:solidFill>
              </a:rPr>
              <a:t> market</a:t>
            </a:r>
            <a:r>
              <a:rPr lang="sv-SE" dirty="0" smtClean="0">
                <a:solidFill>
                  <a:srgbClr val="000000"/>
                </a:solidFill>
              </a:rPr>
              <a:t>, not </a:t>
            </a:r>
            <a:r>
              <a:rPr lang="sv-SE" dirty="0" err="1" smtClean="0">
                <a:solidFill>
                  <a:srgbClr val="000000"/>
                </a:solidFill>
              </a:rPr>
              <a:t>necessarily</a:t>
            </a:r>
            <a:r>
              <a:rPr lang="sv-SE" dirty="0" smtClean="0">
                <a:solidFill>
                  <a:srgbClr val="000000"/>
                </a:solidFill>
              </a:rPr>
              <a:t> for </a:t>
            </a:r>
            <a:r>
              <a:rPr lang="sv-SE" dirty="0" err="1" smtClean="0">
                <a:solidFill>
                  <a:srgbClr val="000000"/>
                </a:solidFill>
              </a:rPr>
              <a:t>specific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sectors</a:t>
            </a:r>
            <a:r>
              <a:rPr lang="sv-SE" dirty="0" smtClean="0">
                <a:solidFill>
                  <a:srgbClr val="000000"/>
                </a:solidFill>
              </a:rPr>
              <a:t>/</a:t>
            </a:r>
            <a:r>
              <a:rPr lang="sv-SE" dirty="0" err="1" smtClean="0">
                <a:solidFill>
                  <a:srgbClr val="000000"/>
                </a:solidFill>
              </a:rPr>
              <a:t>groups</a:t>
            </a:r>
            <a:r>
              <a:rPr lang="sv-SE" dirty="0" smtClean="0">
                <a:solidFill>
                  <a:srgbClr val="000000"/>
                </a:solidFill>
              </a:rPr>
              <a:t>, and for </a:t>
            </a:r>
            <a:r>
              <a:rPr lang="sv-SE" i="1" dirty="0" smtClean="0">
                <a:solidFill>
                  <a:srgbClr val="000000"/>
                </a:solidFill>
              </a:rPr>
              <a:t>total </a:t>
            </a:r>
            <a:r>
              <a:rPr lang="sv-SE" i="1" dirty="0" err="1" smtClean="0">
                <a:solidFill>
                  <a:srgbClr val="000000"/>
                </a:solidFill>
              </a:rPr>
              <a:t>hours</a:t>
            </a:r>
            <a:r>
              <a:rPr lang="sv-SE" i="1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rather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than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employment</a:t>
            </a:r>
            <a:r>
              <a:rPr lang="sv-SE" dirty="0" smtClean="0">
                <a:solidFill>
                  <a:srgbClr val="000000"/>
                </a:solidFill>
              </a:rPr>
              <a:t>  </a:t>
            </a:r>
            <a:endParaRPr lang="sv-SE" dirty="0">
              <a:solidFill>
                <a:srgbClr val="000000"/>
              </a:solidFill>
            </a:endParaRPr>
          </a:p>
          <a:p>
            <a:pPr lvl="0"/>
            <a:r>
              <a:rPr lang="sv-SE" dirty="0" err="1" smtClean="0">
                <a:solidFill>
                  <a:srgbClr val="000000"/>
                </a:solidFill>
              </a:rPr>
              <a:t>Monopsony</a:t>
            </a:r>
            <a:r>
              <a:rPr lang="sv-SE" dirty="0" smtClean="0">
                <a:solidFill>
                  <a:srgbClr val="000000"/>
                </a:solidFill>
              </a:rPr>
              <a:t> / </a:t>
            </a:r>
            <a:r>
              <a:rPr lang="sv-SE" dirty="0" err="1" smtClean="0">
                <a:solidFill>
                  <a:srgbClr val="000000"/>
                </a:solidFill>
              </a:rPr>
              <a:t>search</a:t>
            </a:r>
            <a:r>
              <a:rPr lang="sv-SE" dirty="0" smtClean="0">
                <a:solidFill>
                  <a:srgbClr val="000000"/>
                </a:solidFill>
              </a:rPr>
              <a:t> and </a:t>
            </a:r>
            <a:r>
              <a:rPr lang="sv-SE" dirty="0" err="1" smtClean="0">
                <a:solidFill>
                  <a:srgbClr val="000000"/>
                </a:solidFill>
              </a:rPr>
              <a:t>matching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models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predict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that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employment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may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i="1" dirty="0" err="1" smtClean="0">
                <a:solidFill>
                  <a:srgbClr val="000000"/>
                </a:solidFill>
              </a:rPr>
              <a:t>increase</a:t>
            </a:r>
            <a:r>
              <a:rPr lang="sv-SE" dirty="0" smtClean="0">
                <a:solidFill>
                  <a:srgbClr val="000000"/>
                </a:solidFill>
              </a:rPr>
              <a:t> as the </a:t>
            </a:r>
            <a:r>
              <a:rPr lang="sv-SE" dirty="0" err="1" smtClean="0">
                <a:solidFill>
                  <a:srgbClr val="000000"/>
                </a:solidFill>
              </a:rPr>
              <a:t>supply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of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labour</a:t>
            </a:r>
            <a:r>
              <a:rPr lang="sv-SE" dirty="0" smtClean="0">
                <a:solidFill>
                  <a:srgbClr val="000000"/>
                </a:solidFill>
              </a:rPr>
              <a:t> / </a:t>
            </a:r>
            <a:r>
              <a:rPr lang="sv-SE" dirty="0" err="1" smtClean="0">
                <a:solidFill>
                  <a:srgbClr val="000000"/>
                </a:solidFill>
              </a:rPr>
              <a:t>search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intensity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increases</a:t>
            </a:r>
            <a:endParaRPr lang="sv-SE" dirty="0" smtClean="0">
              <a:solidFill>
                <a:srgbClr val="000000"/>
              </a:solidFill>
            </a:endParaRPr>
          </a:p>
          <a:p>
            <a:pPr lvl="0"/>
            <a:r>
              <a:rPr lang="sv-SE" dirty="0" smtClean="0">
                <a:solidFill>
                  <a:srgbClr val="000000"/>
                </a:solidFill>
              </a:rPr>
              <a:t>All </a:t>
            </a:r>
            <a:r>
              <a:rPr lang="sv-SE" dirty="0" err="1" smtClean="0">
                <a:solidFill>
                  <a:srgbClr val="000000"/>
                </a:solidFill>
              </a:rPr>
              <a:t>models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predict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that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employment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i="1" dirty="0" err="1" smtClean="0">
                <a:solidFill>
                  <a:srgbClr val="000000"/>
                </a:solidFill>
              </a:rPr>
              <a:t>decreases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if</a:t>
            </a:r>
            <a:r>
              <a:rPr lang="sv-SE" dirty="0" smtClean="0">
                <a:solidFill>
                  <a:srgbClr val="000000"/>
                </a:solidFill>
              </a:rPr>
              <a:t> the initial minimum </a:t>
            </a:r>
            <a:r>
              <a:rPr lang="sv-SE" dirty="0" err="1" smtClean="0">
                <a:solidFill>
                  <a:srgbClr val="000000"/>
                </a:solidFill>
              </a:rPr>
              <a:t>wage</a:t>
            </a:r>
            <a:r>
              <a:rPr lang="sv-SE" dirty="0" smtClean="0">
                <a:solidFill>
                  <a:srgbClr val="000000"/>
                </a:solidFill>
              </a:rPr>
              <a:t> is </a:t>
            </a:r>
            <a:r>
              <a:rPr lang="sv-SE" dirty="0" err="1" smtClean="0">
                <a:solidFill>
                  <a:srgbClr val="000000"/>
                </a:solidFill>
              </a:rPr>
              <a:t>high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enough</a:t>
            </a:r>
            <a:r>
              <a:rPr lang="sv-SE" dirty="0" smtClean="0">
                <a:solidFill>
                  <a:srgbClr val="000000"/>
                </a:solidFill>
              </a:rPr>
              <a:t> or </a:t>
            </a:r>
            <a:r>
              <a:rPr lang="sv-SE" dirty="0" err="1" smtClean="0">
                <a:solidFill>
                  <a:srgbClr val="000000"/>
                </a:solidFill>
              </a:rPr>
              <a:t>if</a:t>
            </a:r>
            <a:r>
              <a:rPr lang="sv-SE" dirty="0" smtClean="0">
                <a:solidFill>
                  <a:srgbClr val="000000"/>
                </a:solidFill>
              </a:rPr>
              <a:t> the </a:t>
            </a:r>
            <a:r>
              <a:rPr lang="sv-SE" dirty="0" err="1" smtClean="0">
                <a:solidFill>
                  <a:srgbClr val="000000"/>
                </a:solidFill>
              </a:rPr>
              <a:t>hike</a:t>
            </a:r>
            <a:r>
              <a:rPr lang="sv-SE" dirty="0" smtClean="0">
                <a:solidFill>
                  <a:srgbClr val="000000"/>
                </a:solidFill>
              </a:rPr>
              <a:t> is </a:t>
            </a:r>
            <a:r>
              <a:rPr lang="sv-SE" dirty="0" err="1" smtClean="0">
                <a:solidFill>
                  <a:srgbClr val="000000"/>
                </a:solidFill>
              </a:rPr>
              <a:t>large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enough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818429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l IFN English design 2014">
  <a:themeElements>
    <a:clrScheme name="Design IFN 2014">
      <a:dk1>
        <a:srgbClr val="000000"/>
      </a:dk1>
      <a:lt1>
        <a:sysClr val="window" lastClr="FFFFFF"/>
      </a:lt1>
      <a:dk2>
        <a:srgbClr val="FFFFFF"/>
      </a:dk2>
      <a:lt2>
        <a:srgbClr val="EEECE1"/>
      </a:lt2>
      <a:accent1>
        <a:srgbClr val="880A26"/>
      </a:accent1>
      <a:accent2>
        <a:srgbClr val="76741E"/>
      </a:accent2>
      <a:accent3>
        <a:srgbClr val="559398"/>
      </a:accent3>
      <a:accent4>
        <a:srgbClr val="706F6F"/>
      </a:accent4>
      <a:accent5>
        <a:srgbClr val="BA7300"/>
      </a:accent5>
      <a:accent6>
        <a:srgbClr val="63496E"/>
      </a:accent6>
      <a:hlink>
        <a:srgbClr val="880A26"/>
      </a:hlink>
      <a:folHlink>
        <a:srgbClr val="76741E"/>
      </a:folHlink>
    </a:clrScheme>
    <a:fontScheme name="IUI Engelsk Färg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UI Engelsk Färg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071B"/>
        </a:accent1>
        <a:accent2>
          <a:srgbClr val="60513A"/>
        </a:accent2>
        <a:accent3>
          <a:srgbClr val="FFFFFF"/>
        </a:accent3>
        <a:accent4>
          <a:srgbClr val="000000"/>
        </a:accent4>
        <a:accent5>
          <a:srgbClr val="D6AAAB"/>
        </a:accent5>
        <a:accent6>
          <a:srgbClr val="564934"/>
        </a:accent6>
        <a:hlink>
          <a:srgbClr val="828437"/>
        </a:hlink>
        <a:folHlink>
          <a:srgbClr val="CED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Kommentar xmlns="92425ebc-dc68-45d8-981e-595ae18a01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50796245E2294CA63FF42EF0CDF6BA" ma:contentTypeVersion="1" ma:contentTypeDescription="Skapa ett nytt dokument." ma:contentTypeScope="" ma:versionID="2444ad6187875c81de7337e36a37306b">
  <xsd:schema xmlns:xsd="http://www.w3.org/2001/XMLSchema" xmlns:p="http://schemas.microsoft.com/office/2006/metadata/properties" xmlns:ns2="92425ebc-dc68-45d8-981e-595ae18a0127" targetNamespace="http://schemas.microsoft.com/office/2006/metadata/properties" ma:root="true" ma:fieldsID="fcf698fe2826a25d70077c3543c68c6b" ns2:_="">
    <xsd:import namespace="92425ebc-dc68-45d8-981e-595ae18a0127"/>
    <xsd:element name="properties">
      <xsd:complexType>
        <xsd:sequence>
          <xsd:element name="documentManagement">
            <xsd:complexType>
              <xsd:all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2425ebc-dc68-45d8-981e-595ae18a0127" elementFormDefault="qualified">
    <xsd:import namespace="http://schemas.microsoft.com/office/2006/documentManagement/types"/>
    <xsd:element name="Kommentar" ma:index="8" nillable="true" ma:displayName="Kommentar" ma:internalName="Komment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387EBF-152E-4B54-80A6-E1C9C8776E7F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92425ebc-dc68-45d8-981e-595ae18a012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5572F8-C947-43D0-B8D2-D630AA5C7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25ebc-dc68-45d8-981e-595ae18a012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961C328-8776-4E1F-853C-D49368CA31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IFN English design 2014</Template>
  <TotalTime>2511</TotalTime>
  <Words>3173</Words>
  <Application>Microsoft Office PowerPoint</Application>
  <PresentationFormat>On-screen Show (4:3)</PresentationFormat>
  <Paragraphs>780</Paragraphs>
  <Slides>65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Powerpointmall IFN English design 2014</vt:lpstr>
      <vt:lpstr>Minimum Wages</vt:lpstr>
      <vt:lpstr>Can we raise the wages of the low-paid…</vt:lpstr>
      <vt:lpstr>…without hurting their employment?</vt:lpstr>
      <vt:lpstr>Outline </vt:lpstr>
      <vt:lpstr>Minimum wages as a topic in labour economics</vt:lpstr>
      <vt:lpstr>Theory: Competitive model</vt:lpstr>
      <vt:lpstr>Theory: Monopsony model</vt:lpstr>
      <vt:lpstr>Theory: Search and matching models</vt:lpstr>
      <vt:lpstr>Theory: Conclusions</vt:lpstr>
      <vt:lpstr>Measures of bindingness of  the minimum wage </vt:lpstr>
      <vt:lpstr>Measures of bindingness of the minimum wage </vt:lpstr>
      <vt:lpstr>The institutional framework</vt:lpstr>
      <vt:lpstr>Enactment of nation-wide minimum wage laws</vt:lpstr>
      <vt:lpstr>Increasing number of OECD countries have adopted statutory minimum wages since 1990</vt:lpstr>
      <vt:lpstr>Characteristics of collectively agreed minimum wages (in relation to statutory)</vt:lpstr>
      <vt:lpstr>Minimum wage systems in the EU</vt:lpstr>
      <vt:lpstr>Minimum wage regulation in statutory systems in the EU</vt:lpstr>
      <vt:lpstr>Minimum wage in relation to median wage in selected OECD countries and four Swedish collective agreements, per cent</vt:lpstr>
      <vt:lpstr>Wage effects of the minimum wage</vt:lpstr>
      <vt:lpstr>Average wages: A mechanical exercise</vt:lpstr>
      <vt:lpstr>Average wages</vt:lpstr>
      <vt:lpstr>”Spike-ology” Introduction of National Minimum Wage in UK</vt:lpstr>
      <vt:lpstr>”Spike-ology” Swedish hotels and restaurants, blue-collar workers, by occupation</vt:lpstr>
      <vt:lpstr>”Spike-ology” Swedish retail industry, blue-collar workers, by age and experience</vt:lpstr>
      <vt:lpstr>”Spike-ology” Swedish retail industry, white-collar workers, by age</vt:lpstr>
      <vt:lpstr>Wage effects for those close to the minimum wage </vt:lpstr>
      <vt:lpstr>Wage effects for those bound by minimum wage: Formal analysis for Sweden</vt:lpstr>
      <vt:lpstr>Hotels and restaurants: β = 0,7</vt:lpstr>
      <vt:lpstr>β tends to be less than 1 in the literature.  Why?</vt:lpstr>
      <vt:lpstr>Wage effects for those bound by minimum wage: International evidence</vt:lpstr>
      <vt:lpstr>Wage effects for those above minimum wage. Why spillovers?  </vt:lpstr>
      <vt:lpstr>Wages for those above minimum wage. Findings  </vt:lpstr>
      <vt:lpstr>Wage dynamics of those close to minimum wage (decile 1): Three Swedish collective agreements</vt:lpstr>
      <vt:lpstr>Wage dynamics of those close to minimum wage (decile 1) in Sweden: Whole labour market, 11-year horizon</vt:lpstr>
      <vt:lpstr>Wage dynamics of those at or close to minimum wage: International evidence</vt:lpstr>
      <vt:lpstr>Inequality and distribution of wages: International evidence</vt:lpstr>
      <vt:lpstr>Minimum wage: An efficient tool to combat poverty?</vt:lpstr>
      <vt:lpstr>Effects on wages and inequality: Summing up</vt:lpstr>
      <vt:lpstr>Employment effects of the minimum wage</vt:lpstr>
      <vt:lpstr>Employment effects: We can´t draw firm conclusions from aggregate cross-country evidence like this</vt:lpstr>
      <vt:lpstr>We need to evaluate minimum wage changes against a credible counterfactual</vt:lpstr>
      <vt:lpstr>Time-by-state/province panels</vt:lpstr>
      <vt:lpstr>Time-by-state/province panels</vt:lpstr>
      <vt:lpstr>Time-by-state/province panels</vt:lpstr>
      <vt:lpstr>Time-by-state/province panels</vt:lpstr>
      <vt:lpstr>Time-by-state panels Example of disemployment effect in growth rate</vt:lpstr>
      <vt:lpstr>Time-by-state panels Regressions with level of employment</vt:lpstr>
      <vt:lpstr>Time-by-state panels Regressions with growth of employment</vt:lpstr>
      <vt:lpstr>Cross-country analysis</vt:lpstr>
      <vt:lpstr>Employment effects for individuals bound by minimum wages: International evidence</vt:lpstr>
      <vt:lpstr>Employment effects for individuals bound by minimum wages: International evidence</vt:lpstr>
      <vt:lpstr>Employment effects for individuals bound by minimum wages: International evidence</vt:lpstr>
      <vt:lpstr>Effects on relative wage and relative employment of teens</vt:lpstr>
      <vt:lpstr>Effects on employment of adults and teens</vt:lpstr>
      <vt:lpstr>Employment effects for individuals bound by minimum wages: International evidence</vt:lpstr>
      <vt:lpstr>Employment effects for individuals bound by minimum wages: Swedish evidence</vt:lpstr>
      <vt:lpstr>Overview of Swedish studies (with different methodologies) </vt:lpstr>
      <vt:lpstr>Effects on employment: Summing up</vt:lpstr>
      <vt:lpstr>Current policy issue</vt:lpstr>
      <vt:lpstr>Changes in the average literacy score of adults between 1994–98 and 2012, natives and those with immigrant background </vt:lpstr>
      <vt:lpstr>Labour market responses to increasing supply and decreasing demand of low skilled </vt:lpstr>
      <vt:lpstr>Very large increases in minimum wages, despite income tax credits and lower than expected inflation</vt:lpstr>
      <vt:lpstr>Arguments against minimum wage reductions in collective agreements</vt:lpstr>
      <vt:lpstr>Methods of minimum wage reductions in collective agreements, with different trade-offs between employment and income disparities</vt:lpstr>
      <vt:lpstr>Summary and 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 ─ no more than two lines</dc:title>
  <dc:creator>Per Skedinger</dc:creator>
  <cp:lastModifiedBy>Petter Danielsson</cp:lastModifiedBy>
  <cp:revision>315</cp:revision>
  <cp:lastPrinted>2016-10-16T12:29:37Z</cp:lastPrinted>
  <dcterms:created xsi:type="dcterms:W3CDTF">2016-08-26T13:06:35Z</dcterms:created>
  <dcterms:modified xsi:type="dcterms:W3CDTF">2016-10-27T07:52:37Z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ommentar">
    <vt:lpwstr/>
  </property>
  <property fmtid="{D5CDD505-2E9C-101B-9397-08002B2CF9AE}" pid="3" name="ContentTypeId">
    <vt:lpwstr>0x010100B550796245E2294CA63FF42EF0CDF6BA</vt:lpwstr>
  </property>
</Properties>
</file>