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60" r:id="rId4"/>
    <p:sldId id="270" r:id="rId5"/>
    <p:sldId id="261" r:id="rId6"/>
    <p:sldId id="262" r:id="rId7"/>
    <p:sldId id="263" r:id="rId8"/>
    <p:sldId id="269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13-4857-B810-73DE33A2AF25}"/>
            </c:ext>
          </c:extLst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13-4857-B810-73DE33A2A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48953216"/>
        <c:axId val="48954752"/>
      </c:barChart>
      <c:catAx>
        <c:axId val="489532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48954752"/>
        <c:crosses val="autoZero"/>
        <c:auto val="1"/>
        <c:lblAlgn val="ctr"/>
        <c:lblOffset val="100"/>
        <c:noMultiLvlLbl val="0"/>
      </c:catAx>
      <c:valAx>
        <c:axId val="48954752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8953216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79-4ADF-A82A-6135AC74016D}"/>
            </c:ext>
          </c:extLst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79-4ADF-A82A-6135AC740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657344"/>
        <c:axId val="49658880"/>
      </c:lineChart>
      <c:catAx>
        <c:axId val="49657344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9658880"/>
        <c:crosses val="autoZero"/>
        <c:auto val="1"/>
        <c:lblAlgn val="ctr"/>
        <c:lblOffset val="100"/>
        <c:noMultiLvlLbl val="0"/>
      </c:catAx>
      <c:valAx>
        <c:axId val="49658880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9657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19E56-73FF-4DDE-BA21-4F0E31841741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4C368-6D72-42A2-8CF4-3F8DB0DF52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804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5617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84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0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51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85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242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980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42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33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235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34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04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3C097-2F92-443D-9DBB-D4CEE0C2EB76}" type="datetimeFigureOut">
              <a:rPr lang="sv-SE" smtClean="0"/>
              <a:t>2016-09-07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01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9896" y="1131790"/>
            <a:ext cx="9018104" cy="1670533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Hur ska vi lösa arbetslöshets- och integrationsproblemen?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Lars Calmfors</a:t>
            </a:r>
          </a:p>
          <a:p>
            <a:r>
              <a:rPr lang="sv-SE" sz="3200" dirty="0"/>
              <a:t>Ekonomisk-politiskt seminarium</a:t>
            </a:r>
          </a:p>
          <a:p>
            <a:r>
              <a:rPr lang="sv-SE" sz="3200" dirty="0"/>
              <a:t>Alliansen i Malmö 10/9-2016</a:t>
            </a:r>
          </a:p>
        </p:txBody>
      </p:sp>
    </p:spTree>
    <p:extLst>
      <p:ext uri="{BB962C8B-B14F-4D97-AF65-F5344CB8AC3E}">
        <p14:creationId xmlns:p14="http://schemas.microsoft.com/office/powerpoint/2010/main" val="2937020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Forskningen om minimilöner och sysselsättning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Varierande resultat internationellt men en majoritet av studierna finner att höjda minimilöner minskar sysselsättningen</a:t>
            </a:r>
          </a:p>
          <a:p>
            <a:pPr lvl="0"/>
            <a:r>
              <a:rPr lang="sv-SE" dirty="0"/>
              <a:t>Det gäller oftare när minimilönerna höjs från en hög nivå än från en låg.</a:t>
            </a:r>
          </a:p>
          <a:p>
            <a:pPr lvl="0"/>
            <a:r>
              <a:rPr lang="sv-SE" dirty="0"/>
              <a:t>Mer negativa sysselsättningseffekter i svenska än andra studier.</a:t>
            </a:r>
          </a:p>
          <a:p>
            <a:pPr lvl="0"/>
            <a:r>
              <a:rPr lang="sv-SE" dirty="0"/>
              <a:t>Negativa sysselsättningseffekter för de allra svagaste grupperna.</a:t>
            </a:r>
          </a:p>
          <a:p>
            <a:pPr lvl="0"/>
            <a:r>
              <a:rPr lang="sv-SE" dirty="0"/>
              <a:t>Sannolikt underskattas effekterna</a:t>
            </a:r>
          </a:p>
          <a:p>
            <a:pPr marL="0" lvl="0" indent="0">
              <a:buNone/>
            </a:pPr>
            <a:r>
              <a:rPr lang="sv-SE" dirty="0"/>
              <a:t>    - kort tidshorisont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5980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495" y="323529"/>
            <a:ext cx="9415670" cy="1325563"/>
          </a:xfrm>
        </p:spPr>
        <p:txBody>
          <a:bodyPr>
            <a:noAutofit/>
          </a:bodyPr>
          <a:lstStyle/>
          <a:p>
            <a:pPr algn="l"/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Relativlön för prestationsnivå 1 i läs- och skrivkunnighet i IALS </a:t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och PIAAC (nivå 1/nivå 3)</a:t>
            </a:r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112991" y="1340769"/>
          <a:ext cx="7128792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685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1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0,89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0,85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0,86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0,73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055073" y="3356992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Relativ sysselsättningsgrad för prestationsnivå 1 i läs- och skrivkunnighet i IALS och PIAAC (nivå 1/nivå 3)</a:t>
            </a:r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2059374" y="4283969"/>
          <a:ext cx="7200801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723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18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37844" y="365125"/>
            <a:ext cx="11090031" cy="1325563"/>
          </a:xfrm>
        </p:spPr>
        <p:txBody>
          <a:bodyPr>
            <a:noAutofit/>
          </a:bodyPr>
          <a:lstStyle/>
          <a:p>
            <a:r>
              <a:rPr lang="sv-SE" sz="4000" b="1" dirty="0">
                <a:solidFill>
                  <a:srgbClr val="002060"/>
                </a:solidFill>
              </a:rPr>
              <a:t>Arbetslöshet (25-74 år) fördelad på utbildningsnivå för inrikes och utomeuropeiskt födda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854" y="1656124"/>
            <a:ext cx="5696365" cy="46186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37844" y="6392174"/>
            <a:ext cx="6377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Källa: Ekonomiska vårproposition 2016.</a:t>
            </a:r>
          </a:p>
        </p:txBody>
      </p:sp>
    </p:spTree>
    <p:extLst>
      <p:ext uri="{BB962C8B-B14F-4D97-AF65-F5344CB8AC3E}">
        <p14:creationId xmlns:p14="http://schemas.microsoft.com/office/powerpoint/2010/main" val="358750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Förändringar i den 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IALS 1994–98 och PIAAC 2012 för personer med 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invandrarbakgrund</a:t>
            </a:r>
            <a:br>
              <a:rPr lang="sv-SE" sz="2400" dirty="0">
                <a:solidFill>
                  <a:srgbClr val="002060"/>
                </a:solidFill>
              </a:rPr>
            </a:b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91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32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873" y="289911"/>
            <a:ext cx="7010400" cy="645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381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8687" y="500062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rgbClr val="002060"/>
                </a:solidFill>
              </a:rPr>
              <a:t>Olika metoder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Utbildning</a:t>
            </a:r>
          </a:p>
          <a:p>
            <a:r>
              <a:rPr lang="sv-SE" dirty="0"/>
              <a:t>Subventionerade anställningar</a:t>
            </a:r>
          </a:p>
          <a:p>
            <a:pPr marL="0" indent="0">
              <a:buNone/>
            </a:pPr>
            <a:r>
              <a:rPr lang="sv-SE" dirty="0"/>
              <a:t>   - Permanenta branschstöd (RUT-avdrag)</a:t>
            </a:r>
          </a:p>
          <a:p>
            <a:pPr marL="0" indent="0">
              <a:buNone/>
            </a:pPr>
            <a:r>
              <a:rPr lang="sv-SE" dirty="0"/>
              <a:t>   - Tillfälliga subventioner (anställningsstöd)</a:t>
            </a:r>
          </a:p>
          <a:p>
            <a:r>
              <a:rPr lang="sv-SE" dirty="0"/>
              <a:t>Lägre minimilöner</a:t>
            </a:r>
          </a:p>
          <a:p>
            <a:pPr marL="0" indent="0">
              <a:buNone/>
            </a:pPr>
            <a:r>
              <a:rPr lang="sv-SE" dirty="0"/>
              <a:t>   - generellt lägre minimilöner</a:t>
            </a:r>
          </a:p>
          <a:p>
            <a:pPr marL="0" indent="0">
              <a:buNone/>
            </a:pPr>
            <a:r>
              <a:rPr lang="sv-SE" dirty="0"/>
              <a:t>   - permanent lägre minimilöner för nya enkla jobb</a:t>
            </a:r>
          </a:p>
          <a:p>
            <a:pPr marL="0" indent="0">
              <a:buNone/>
            </a:pPr>
            <a:r>
              <a:rPr lang="sv-SE" dirty="0"/>
              <a:t>   - lägre ingångslöner för temporära ingångsjobb för </a:t>
            </a:r>
            <a:r>
              <a:rPr lang="sv-SE" dirty="0" err="1"/>
              <a:t>nyinträdande</a:t>
            </a:r>
            <a:r>
              <a:rPr lang="sv-SE" dirty="0"/>
              <a:t> på</a:t>
            </a:r>
          </a:p>
          <a:p>
            <a:pPr marL="0" indent="0">
              <a:buNone/>
            </a:pPr>
            <a:r>
              <a:rPr lang="sv-SE" dirty="0"/>
              <a:t>     arbetsmarknaden </a:t>
            </a:r>
          </a:p>
        </p:txBody>
      </p:sp>
    </p:spTree>
    <p:extLst>
      <p:ext uri="{BB962C8B-B14F-4D97-AF65-F5344CB8AC3E}">
        <p14:creationId xmlns:p14="http://schemas.microsoft.com/office/powerpoint/2010/main" val="3420611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140" y="185810"/>
            <a:ext cx="11720253" cy="649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58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564" y="753543"/>
            <a:ext cx="7290785" cy="517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30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rgbClr val="002060"/>
                </a:solidFill>
              </a:rPr>
              <a:t>Lönespridningen i olika OECD-länder 2016</a:t>
            </a:r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5587" y="1866900"/>
            <a:ext cx="6257925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37844" y="6392174"/>
            <a:ext cx="6377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Källa: OECD </a:t>
            </a:r>
            <a:r>
              <a:rPr lang="sv-SE" dirty="0" err="1"/>
              <a:t>Employment</a:t>
            </a:r>
            <a:r>
              <a:rPr lang="sv-SE" dirty="0"/>
              <a:t> Outlook 2016.</a:t>
            </a:r>
          </a:p>
        </p:txBody>
      </p:sp>
    </p:spTree>
    <p:extLst>
      <p:ext uri="{BB962C8B-B14F-4D97-AF65-F5344CB8AC3E}">
        <p14:creationId xmlns:p14="http://schemas.microsoft.com/office/powerpoint/2010/main" val="734519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sv-SE" sz="4000" b="1" dirty="0">
                <a:solidFill>
                  <a:srgbClr val="002060"/>
                </a:solidFill>
              </a:rPr>
            </a:b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>Minimilönebett i olika länder, procent</a:t>
            </a:r>
            <a:br>
              <a:rPr lang="sv-SE" sz="4000" dirty="0">
                <a:solidFill>
                  <a:srgbClr val="002060"/>
                </a:solidFill>
              </a:rPr>
            </a:b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847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5927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175</Words>
  <Application>Microsoft Office PowerPoint</Application>
  <PresentationFormat>Bredbild</PresentationFormat>
  <Paragraphs>47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Office-tema</vt:lpstr>
      <vt:lpstr>Hur ska vi lösa arbetslöshets- och integrationsproblemen?</vt:lpstr>
      <vt:lpstr>Arbetslöshet (25-74 år) fördelad på utbildningsnivå för inrikes och utomeuropeiskt födda</vt:lpstr>
      <vt:lpstr>   Förändringar i den genomsnittliga läsförståelsepoängen mellan IALS 1994–98 och PIAAC 2012 för personer med inhemsk respektive invandrarbakgrund  </vt:lpstr>
      <vt:lpstr>PowerPoint-presentation</vt:lpstr>
      <vt:lpstr>Olika metoder</vt:lpstr>
      <vt:lpstr>PowerPoint-presentation</vt:lpstr>
      <vt:lpstr>PowerPoint-presentation</vt:lpstr>
      <vt:lpstr>Lönespridningen i olika OECD-länder 2016</vt:lpstr>
      <vt:lpstr>  Minimilönebett i olika länder, procent  </vt:lpstr>
      <vt:lpstr>Forskningen om minimilöner och sysselsättning</vt:lpstr>
      <vt:lpstr>  Relativlön för prestationsnivå 1 i läs- och skrivkunnighet i IALS  och PIAAC (nivå 1/nivå 3)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 ta i tu med tudelningen på svensk arbetsmarknad?</dc:title>
  <dc:creator>Lars Calmfors</dc:creator>
  <cp:lastModifiedBy>Lars Calmfors</cp:lastModifiedBy>
  <cp:revision>23</cp:revision>
  <dcterms:created xsi:type="dcterms:W3CDTF">2016-06-30T15:21:32Z</dcterms:created>
  <dcterms:modified xsi:type="dcterms:W3CDTF">2016-09-07T13:33:09Z</dcterms:modified>
</cp:coreProperties>
</file>