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3" r:id="rId5"/>
    <p:sldId id="258" r:id="rId6"/>
    <p:sldId id="265" r:id="rId7"/>
    <p:sldId id="267" r:id="rId8"/>
    <p:sldId id="266" r:id="rId9"/>
    <p:sldId id="268" r:id="rId10"/>
    <p:sldId id="272" r:id="rId11"/>
    <p:sldId id="270" r:id="rId12"/>
    <p:sldId id="271" r:id="rId13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6051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374" autoAdjust="0"/>
  </p:normalViewPr>
  <p:slideViewPr>
    <p:cSldViewPr snapToGrid="0">
      <p:cViewPr>
        <p:scale>
          <a:sx n="93" d="100"/>
          <a:sy n="93" d="100"/>
        </p:scale>
        <p:origin x="-4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95146880"/>
        <c:axId val="195148416"/>
        <c:axId val="195090624"/>
      </c:bar3DChart>
      <c:catAx>
        <c:axId val="195146880"/>
        <c:scaling>
          <c:orientation val="minMax"/>
        </c:scaling>
        <c:delete val="0"/>
        <c:axPos val="b"/>
        <c:majorTickMark val="none"/>
        <c:minorTickMark val="none"/>
        <c:tickLblPos val="nextTo"/>
        <c:crossAx val="195148416"/>
        <c:crosses val="autoZero"/>
        <c:auto val="1"/>
        <c:lblAlgn val="ctr"/>
        <c:lblOffset val="100"/>
        <c:noMultiLvlLbl val="0"/>
      </c:catAx>
      <c:valAx>
        <c:axId val="195148416"/>
        <c:scaling>
          <c:orientation val="minMax"/>
        </c:scaling>
        <c:delete val="0"/>
        <c:axPos val="l"/>
        <c:majorGridlines/>
        <c:title>
          <c:overlay val="0"/>
        </c:title>
        <c:numFmt formatCode="General" sourceLinked="1"/>
        <c:majorTickMark val="none"/>
        <c:minorTickMark val="none"/>
        <c:tickLblPos val="nextTo"/>
        <c:crossAx val="195146880"/>
        <c:crosses val="autoZero"/>
        <c:crossBetween val="between"/>
      </c:valAx>
      <c:serAx>
        <c:axId val="195090624"/>
        <c:scaling>
          <c:orientation val="minMax"/>
        </c:scaling>
        <c:delete val="0"/>
        <c:axPos val="b"/>
        <c:majorTickMark val="none"/>
        <c:minorTickMark val="none"/>
        <c:tickLblPos val="nextTo"/>
        <c:crossAx val="195148416"/>
        <c:crosses val="autoZero"/>
      </c:ser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9656474190726154"/>
          <c:h val="0.61919007936507942"/>
        </c:manualLayout>
      </c:layout>
      <c:lineChart>
        <c:grouping val="standard"/>
        <c:varyColors val="0"/>
        <c:ser>
          <c:idx val="0"/>
          <c:order val="0"/>
          <c:tx>
            <c:strRef>
              <c:f>'Figur 4.1'!$B$1</c:f>
              <c:strCache>
                <c:ptCount val="1"/>
                <c:pt idx="0">
                  <c:v>2007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6"/>
          </c:marker>
          <c:cat>
            <c:strRef>
              <c:f>'Figur 4.1'!$A$2:$A$29</c:f>
              <c:strCache>
                <c:ptCount val="28"/>
                <c:pt idx="0">
                  <c:v>United States</c:v>
                </c:pt>
                <c:pt idx="1">
                  <c:v>Czech Republic</c:v>
                </c:pt>
                <c:pt idx="2">
                  <c:v>Japan</c:v>
                </c:pt>
                <c:pt idx="3">
                  <c:v>Spain</c:v>
                </c:pt>
                <c:pt idx="4">
                  <c:v>Estonia</c:v>
                </c:pt>
                <c:pt idx="5">
                  <c:v>Ireland</c:v>
                </c:pt>
                <c:pt idx="6">
                  <c:v>South Korea</c:v>
                </c:pt>
                <c:pt idx="7">
                  <c:v>Canada</c:v>
                </c:pt>
                <c:pt idx="8">
                  <c:v>Greece</c:v>
                </c:pt>
                <c:pt idx="9">
                  <c:v>Slovakia</c:v>
                </c:pt>
                <c:pt idx="10">
                  <c:v>Netherlands</c:v>
                </c:pt>
                <c:pt idx="11">
                  <c:v>Germany</c:v>
                </c:pt>
                <c:pt idx="12">
                  <c:v>United Kingdom</c:v>
                </c:pt>
                <c:pt idx="13">
                  <c:v>Poland</c:v>
                </c:pt>
                <c:pt idx="14">
                  <c:v>Belgium</c:v>
                </c:pt>
                <c:pt idx="15">
                  <c:v>Australia</c:v>
                </c:pt>
                <c:pt idx="16">
                  <c:v>Hungary</c:v>
                </c:pt>
                <c:pt idx="17">
                  <c:v>Luxembourg</c:v>
                </c:pt>
                <c:pt idx="18">
                  <c:v>Israel</c:v>
                </c:pt>
                <c:pt idx="19">
                  <c:v>Portugal</c:v>
                </c:pt>
                <c:pt idx="20">
                  <c:v>New Zealand</c:v>
                </c:pt>
                <c:pt idx="21">
                  <c:v>Slovenia</c:v>
                </c:pt>
                <c:pt idx="22">
                  <c:v>France</c:v>
                </c:pt>
                <c:pt idx="24">
                  <c:v>Teknikavtalet</c:v>
                </c:pt>
                <c:pt idx="25">
                  <c:v>HöK</c:v>
                </c:pt>
                <c:pt idx="26">
                  <c:v>Retail Trade</c:v>
                </c:pt>
                <c:pt idx="27">
                  <c:v>HoR</c:v>
                </c:pt>
              </c:strCache>
            </c:strRef>
          </c:cat>
          <c:val>
            <c:numRef>
              <c:f>'Figur 4.1'!$B$2:$B$29</c:f>
              <c:numCache>
                <c:formatCode>0</c:formatCode>
                <c:ptCount val="28"/>
                <c:pt idx="0">
                  <c:v>31.41542002301496</c:v>
                </c:pt>
                <c:pt idx="1">
                  <c:v>38.223944104395898</c:v>
                </c:pt>
                <c:pt idx="2">
                  <c:v>34.075949367088612</c:v>
                </c:pt>
                <c:pt idx="3">
                  <c:v>43.931391565958386</c:v>
                </c:pt>
                <c:pt idx="4">
                  <c:v>35.781731438226814</c:v>
                </c:pt>
                <c:pt idx="5">
                  <c:v>53.12</c:v>
                </c:pt>
                <c:pt idx="6">
                  <c:v>42.856045253647217</c:v>
                </c:pt>
                <c:pt idx="7">
                  <c:v>40.700000000000003</c:v>
                </c:pt>
                <c:pt idx="8">
                  <c:v>46.768985322271853</c:v>
                </c:pt>
                <c:pt idx="9">
                  <c:v>44.316158347676414</c:v>
                </c:pt>
                <c:pt idx="10">
                  <c:v>47.140872464573491</c:v>
                </c:pt>
                <c:pt idx="12">
                  <c:v>46.643417611159542</c:v>
                </c:pt>
                <c:pt idx="13">
                  <c:v>39.610664409648749</c:v>
                </c:pt>
                <c:pt idx="14">
                  <c:v>50.267722497397237</c:v>
                </c:pt>
                <c:pt idx="15">
                  <c:v>54.471276595744676</c:v>
                </c:pt>
                <c:pt idx="16">
                  <c:v>48.271440257644201</c:v>
                </c:pt>
                <c:pt idx="17">
                  <c:v>54.5</c:v>
                </c:pt>
                <c:pt idx="18">
                  <c:v>57.348869836321114</c:v>
                </c:pt>
                <c:pt idx="19">
                  <c:v>51.393696483876852</c:v>
                </c:pt>
                <c:pt idx="20">
                  <c:v>57.351407716371213</c:v>
                </c:pt>
                <c:pt idx="21">
                  <c:v>50.00330966137436</c:v>
                </c:pt>
                <c:pt idx="22">
                  <c:v>61.5</c:v>
                </c:pt>
                <c:pt idx="24">
                  <c:v>59</c:v>
                </c:pt>
                <c:pt idx="25">
                  <c:v>60</c:v>
                </c:pt>
                <c:pt idx="26">
                  <c:v>66.400000000000006</c:v>
                </c:pt>
                <c:pt idx="27">
                  <c:v>69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4.1'!$C$1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12"/>
          </c:marker>
          <c:cat>
            <c:strRef>
              <c:f>'Figur 4.1'!$A$2:$A$29</c:f>
              <c:strCache>
                <c:ptCount val="28"/>
                <c:pt idx="0">
                  <c:v>United States</c:v>
                </c:pt>
                <c:pt idx="1">
                  <c:v>Czech Republic</c:v>
                </c:pt>
                <c:pt idx="2">
                  <c:v>Japan</c:v>
                </c:pt>
                <c:pt idx="3">
                  <c:v>Spain</c:v>
                </c:pt>
                <c:pt idx="4">
                  <c:v>Estonia</c:v>
                </c:pt>
                <c:pt idx="5">
                  <c:v>Ireland</c:v>
                </c:pt>
                <c:pt idx="6">
                  <c:v>South Korea</c:v>
                </c:pt>
                <c:pt idx="7">
                  <c:v>Canada</c:v>
                </c:pt>
                <c:pt idx="8">
                  <c:v>Greece</c:v>
                </c:pt>
                <c:pt idx="9">
                  <c:v>Slovakia</c:v>
                </c:pt>
                <c:pt idx="10">
                  <c:v>Netherlands</c:v>
                </c:pt>
                <c:pt idx="11">
                  <c:v>Germany</c:v>
                </c:pt>
                <c:pt idx="12">
                  <c:v>United Kingdom</c:v>
                </c:pt>
                <c:pt idx="13">
                  <c:v>Poland</c:v>
                </c:pt>
                <c:pt idx="14">
                  <c:v>Belgium</c:v>
                </c:pt>
                <c:pt idx="15">
                  <c:v>Australia</c:v>
                </c:pt>
                <c:pt idx="16">
                  <c:v>Hungary</c:v>
                </c:pt>
                <c:pt idx="17">
                  <c:v>Luxembourg</c:v>
                </c:pt>
                <c:pt idx="18">
                  <c:v>Israel</c:v>
                </c:pt>
                <c:pt idx="19">
                  <c:v>Portugal</c:v>
                </c:pt>
                <c:pt idx="20">
                  <c:v>New Zealand</c:v>
                </c:pt>
                <c:pt idx="21">
                  <c:v>Slovenia</c:v>
                </c:pt>
                <c:pt idx="22">
                  <c:v>France</c:v>
                </c:pt>
                <c:pt idx="24">
                  <c:v>Teknikavtalet</c:v>
                </c:pt>
                <c:pt idx="25">
                  <c:v>HöK</c:v>
                </c:pt>
                <c:pt idx="26">
                  <c:v>Retail Trade</c:v>
                </c:pt>
                <c:pt idx="27">
                  <c:v>HoR</c:v>
                </c:pt>
              </c:strCache>
            </c:strRef>
          </c:cat>
          <c:val>
            <c:numRef>
              <c:f>'Figur 4.1'!$C$2:$C$29</c:f>
              <c:numCache>
                <c:formatCode>0</c:formatCode>
                <c:ptCount val="28"/>
                <c:pt idx="0">
                  <c:v>36.700000000000003</c:v>
                </c:pt>
                <c:pt idx="1">
                  <c:v>36.799999999999997</c:v>
                </c:pt>
                <c:pt idx="2">
                  <c:v>38.99010931806351</c:v>
                </c:pt>
                <c:pt idx="3">
                  <c:v>41.4</c:v>
                </c:pt>
                <c:pt idx="4">
                  <c:v>41.5</c:v>
                </c:pt>
                <c:pt idx="5">
                  <c:v>43.1</c:v>
                </c:pt>
                <c:pt idx="6">
                  <c:v>44.218689529285619</c:v>
                </c:pt>
                <c:pt idx="7">
                  <c:v>45.1</c:v>
                </c:pt>
                <c:pt idx="8">
                  <c:v>46.1</c:v>
                </c:pt>
                <c:pt idx="9">
                  <c:v>47.5</c:v>
                </c:pt>
                <c:pt idx="10">
                  <c:v>47.7</c:v>
                </c:pt>
                <c:pt idx="11">
                  <c:v>47.836084988474099</c:v>
                </c:pt>
                <c:pt idx="12">
                  <c:v>48</c:v>
                </c:pt>
                <c:pt idx="13">
                  <c:v>50.2</c:v>
                </c:pt>
                <c:pt idx="14">
                  <c:v>50.5</c:v>
                </c:pt>
                <c:pt idx="15">
                  <c:v>53.3</c:v>
                </c:pt>
                <c:pt idx="16">
                  <c:v>53.6</c:v>
                </c:pt>
                <c:pt idx="17">
                  <c:v>56.6</c:v>
                </c:pt>
                <c:pt idx="18">
                  <c:v>56.6</c:v>
                </c:pt>
                <c:pt idx="19">
                  <c:v>57.5</c:v>
                </c:pt>
                <c:pt idx="20">
                  <c:v>59.6</c:v>
                </c:pt>
                <c:pt idx="21">
                  <c:v>60.9</c:v>
                </c:pt>
                <c:pt idx="22">
                  <c:v>61.1</c:v>
                </c:pt>
                <c:pt idx="24">
                  <c:v>57.3</c:v>
                </c:pt>
                <c:pt idx="25">
                  <c:v>62.9</c:v>
                </c:pt>
                <c:pt idx="26">
                  <c:v>68.7</c:v>
                </c:pt>
                <c:pt idx="27">
                  <c:v>70.599999999999994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2797952"/>
        <c:axId val="132799488"/>
      </c:lineChart>
      <c:catAx>
        <c:axId val="132797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sv-SE"/>
          </a:p>
        </c:txPr>
        <c:crossAx val="132799488"/>
        <c:crosses val="autoZero"/>
        <c:auto val="1"/>
        <c:lblAlgn val="ctr"/>
        <c:lblOffset val="100"/>
        <c:noMultiLvlLbl val="0"/>
      </c:catAx>
      <c:valAx>
        <c:axId val="132799488"/>
        <c:scaling>
          <c:orientation val="minMax"/>
          <c:min val="2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crossAx val="132797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426745329400197E-3"/>
          <c:y val="0.93398452380952379"/>
          <c:w val="0.99865734580430277"/>
          <c:h val="2.7051041666666671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1394794400699912"/>
          <c:y val="5.0925925925925923E-2"/>
          <c:w val="0.71423315835520562"/>
          <c:h val="0.7330013888888888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'Figur 3.4'!$B$1</c:f>
              <c:strCache>
                <c:ptCount val="1"/>
                <c:pt idx="0">
                  <c:v>Change: native background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Poland</c:v>
                </c:pt>
                <c:pt idx="1">
                  <c:v>Italy</c:v>
                </c:pt>
                <c:pt idx="2">
                  <c:v>Ireland</c:v>
                </c:pt>
                <c:pt idx="3">
                  <c:v>Finland</c:v>
                </c:pt>
                <c:pt idx="4">
                  <c:v>Belgium</c:v>
                </c:pt>
                <c:pt idx="5">
                  <c:v>Netherlands</c:v>
                </c:pt>
                <c:pt idx="6">
                  <c:v>Czech Republic</c:v>
                </c:pt>
                <c:pt idx="7">
                  <c:v>United States</c:v>
                </c:pt>
                <c:pt idx="8">
                  <c:v>Germany</c:v>
                </c:pt>
                <c:pt idx="9">
                  <c:v>Norway</c:v>
                </c:pt>
                <c:pt idx="10">
                  <c:v>Denmark</c:v>
                </c:pt>
                <c:pt idx="11">
                  <c:v>Sweden</c:v>
                </c:pt>
              </c:strCache>
            </c:strRef>
          </c:cat>
          <c:val>
            <c:numRef>
              <c:f>'Figur 3.4'!$B$2:$B$13</c:f>
              <c:numCache>
                <c:formatCode>General</c:formatCode>
                <c:ptCount val="12"/>
                <c:pt idx="0">
                  <c:v>34.518770000000004</c:v>
                </c:pt>
                <c:pt idx="1">
                  <c:v>8.037979</c:v>
                </c:pt>
                <c:pt idx="2">
                  <c:v>3.4619749999999998</c:v>
                </c:pt>
                <c:pt idx="3">
                  <c:v>2.3716740000000001</c:v>
                </c:pt>
                <c:pt idx="4">
                  <c:v>-0.38092039999999999</c:v>
                </c:pt>
                <c:pt idx="5">
                  <c:v>1.505585</c:v>
                </c:pt>
                <c:pt idx="6">
                  <c:v>-3.066376</c:v>
                </c:pt>
                <c:pt idx="7">
                  <c:v>-9.2242130000000007</c:v>
                </c:pt>
                <c:pt idx="8">
                  <c:v>-9.2469479999999997</c:v>
                </c:pt>
                <c:pt idx="9">
                  <c:v>-12.50995</c:v>
                </c:pt>
                <c:pt idx="10">
                  <c:v>-14.09055</c:v>
                </c:pt>
                <c:pt idx="11">
                  <c:v>-20.5625</c:v>
                </c:pt>
              </c:numCache>
            </c:numRef>
          </c:val>
        </c:ser>
        <c:ser>
          <c:idx val="1"/>
          <c:order val="1"/>
          <c:tx>
            <c:strRef>
              <c:f>'Figur 3.4'!$C$1</c:f>
              <c:strCache>
                <c:ptCount val="1"/>
                <c:pt idx="0">
                  <c:v>Change: immigrant background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Poland</c:v>
                </c:pt>
                <c:pt idx="1">
                  <c:v>Italy</c:v>
                </c:pt>
                <c:pt idx="2">
                  <c:v>Ireland</c:v>
                </c:pt>
                <c:pt idx="3">
                  <c:v>Finland</c:v>
                </c:pt>
                <c:pt idx="4">
                  <c:v>Belgium</c:v>
                </c:pt>
                <c:pt idx="5">
                  <c:v>Netherlands</c:v>
                </c:pt>
                <c:pt idx="6">
                  <c:v>Czech Republic</c:v>
                </c:pt>
                <c:pt idx="7">
                  <c:v>United States</c:v>
                </c:pt>
                <c:pt idx="8">
                  <c:v>Germany</c:v>
                </c:pt>
                <c:pt idx="9">
                  <c:v>Norway</c:v>
                </c:pt>
                <c:pt idx="10">
                  <c:v>Denmark</c:v>
                </c:pt>
                <c:pt idx="11">
                  <c:v>Sweden</c:v>
                </c:pt>
              </c:strCache>
            </c:strRef>
          </c:cat>
          <c:val>
            <c:numRef>
              <c:f>'Figur 3.4'!$C$2:$C$13</c:f>
              <c:numCache>
                <c:formatCode>General</c:formatCode>
                <c:ptCount val="12"/>
                <c:pt idx="0">
                  <c:v>61.040100000000002</c:v>
                </c:pt>
                <c:pt idx="1">
                  <c:v>31.63898</c:v>
                </c:pt>
                <c:pt idx="2">
                  <c:v>-3.548492</c:v>
                </c:pt>
                <c:pt idx="3">
                  <c:v>-16.331330000000001</c:v>
                </c:pt>
                <c:pt idx="4">
                  <c:v>-13.06598</c:v>
                </c:pt>
                <c:pt idx="5">
                  <c:v>-11.11664</c:v>
                </c:pt>
                <c:pt idx="6">
                  <c:v>12.74062</c:v>
                </c:pt>
                <c:pt idx="7">
                  <c:v>24.3353</c:v>
                </c:pt>
                <c:pt idx="8">
                  <c:v>-15.648160000000001</c:v>
                </c:pt>
                <c:pt idx="9">
                  <c:v>-19.782209999999999</c:v>
                </c:pt>
                <c:pt idx="10">
                  <c:v>-25.056149999999999</c:v>
                </c:pt>
                <c:pt idx="11">
                  <c:v>-37.104640000000003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axId val="13456128"/>
        <c:axId val="13457664"/>
      </c:barChart>
      <c:catAx>
        <c:axId val="13456128"/>
        <c:scaling>
          <c:orientation val="minMax"/>
        </c:scaling>
        <c:delete val="0"/>
        <c:axPos val="l"/>
        <c:majorTickMark val="out"/>
        <c:minorTickMark val="none"/>
        <c:tickLblPos val="low"/>
        <c:txPr>
          <a:bodyPr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13457664"/>
        <c:crosses val="autoZero"/>
        <c:auto val="1"/>
        <c:lblAlgn val="ctr"/>
        <c:lblOffset val="100"/>
        <c:noMultiLvlLbl val="0"/>
      </c:catAx>
      <c:valAx>
        <c:axId val="13457664"/>
        <c:scaling>
          <c:orientation val="minMax"/>
          <c:max val="65"/>
          <c:min val="-40"/>
        </c:scaling>
        <c:delete val="0"/>
        <c:axPos val="b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13456128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"/>
          <c:y val="0.88850503062117236"/>
          <c:w val="1"/>
          <c:h val="9.7989938757655298E-2"/>
        </c:manualLayout>
      </c:layout>
      <c:overlay val="0"/>
      <c:txPr>
        <a:bodyPr/>
        <a:lstStyle/>
        <a:p>
          <a:pPr>
            <a:defRPr sz="9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28AC858-E3B7-4C69-AD1C-516707D8A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22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Klicka här för att ändra format på bakgrundstexten</a:t>
            </a:r>
          </a:p>
          <a:p>
            <a:pPr lvl="1"/>
            <a:r>
              <a:rPr lang="en-US" noProof="0" smtClean="0"/>
              <a:t>Nivå två</a:t>
            </a:r>
          </a:p>
          <a:p>
            <a:pPr lvl="2"/>
            <a:r>
              <a:rPr lang="en-US" noProof="0" smtClean="0"/>
              <a:t>Nivå tre</a:t>
            </a:r>
          </a:p>
          <a:p>
            <a:pPr lvl="3"/>
            <a:r>
              <a:rPr lang="en-US" noProof="0" smtClean="0"/>
              <a:t>Nivå fyra</a:t>
            </a:r>
          </a:p>
          <a:p>
            <a:pPr lvl="4"/>
            <a:r>
              <a:rPr lang="en-US" noProof="0" smtClean="0"/>
              <a:t>Nivå fem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8E5307-B2DD-418A-97CF-9DA318C98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62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00"/>
          <a:stretch/>
        </p:blipFill>
        <p:spPr>
          <a:xfrm>
            <a:off x="0" y="542175"/>
            <a:ext cx="9144000" cy="5319782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203450" y="2371725"/>
            <a:ext cx="6400800" cy="60325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sv-SE" noProof="0" dirty="0" err="1" smtClean="0"/>
              <a:t>Heading</a:t>
            </a:r>
            <a:r>
              <a:rPr lang="sv-SE" noProof="0" dirty="0" smtClean="0"/>
              <a:t> </a:t>
            </a:r>
            <a:r>
              <a:rPr lang="sv-SE" noProof="0" dirty="0" err="1" smtClean="0"/>
              <a:t>here</a:t>
            </a:r>
            <a:r>
              <a:rPr lang="sv-SE" noProof="0" dirty="0" smtClean="0"/>
              <a:t> …</a:t>
            </a:r>
            <a:endParaRPr lang="sv-SE" noProof="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203450" y="3260725"/>
            <a:ext cx="6400800" cy="1752600"/>
          </a:xfrm>
        </p:spPr>
        <p:txBody>
          <a:bodyPr/>
          <a:lstStyle>
            <a:lvl1pPr marL="0" indent="0">
              <a:buFontTx/>
              <a:buNone/>
              <a:defRPr sz="2200" baseline="0">
                <a:solidFill>
                  <a:schemeClr val="bg1"/>
                </a:solidFill>
              </a:defRPr>
            </a:lvl1pPr>
          </a:lstStyle>
          <a:p>
            <a:r>
              <a:rPr lang="sv-SE" noProof="0" dirty="0" err="1" smtClean="0"/>
              <a:t>Subtitle</a:t>
            </a:r>
            <a:r>
              <a:rPr lang="sv-SE" noProof="0" dirty="0" smtClean="0"/>
              <a:t>, </a:t>
            </a:r>
            <a:r>
              <a:rPr lang="sv-SE" noProof="0" dirty="0" err="1" smtClean="0"/>
              <a:t>your</a:t>
            </a:r>
            <a:r>
              <a:rPr lang="sv-SE" noProof="0" dirty="0" smtClean="0"/>
              <a:t> </a:t>
            </a:r>
            <a:r>
              <a:rPr lang="sv-SE" noProof="0" dirty="0" err="1" smtClean="0"/>
              <a:t>name</a:t>
            </a:r>
            <a:r>
              <a:rPr lang="sv-SE" noProof="0" dirty="0" smtClean="0"/>
              <a:t>, date, and so on …</a:t>
            </a:r>
            <a:endParaRPr lang="sv-SE" noProof="0" dirty="0"/>
          </a:p>
        </p:txBody>
      </p:sp>
      <p:pic>
        <p:nvPicPr>
          <p:cNvPr id="2055" name="Picture 7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015" y="5633072"/>
            <a:ext cx="3554503" cy="1059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3" name="Platshållare för diagram 2"/>
          <p:cNvSpPr>
            <a:spLocks noGrp="1"/>
          </p:cNvSpPr>
          <p:nvPr>
            <p:ph type="chart" idx="1" hasCustomPrompt="1"/>
          </p:nvPr>
        </p:nvSpPr>
        <p:spPr>
          <a:xfrm>
            <a:off x="971600" y="1600200"/>
            <a:ext cx="7715200" cy="4421188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noProof="0" dirty="0" err="1" smtClean="0"/>
              <a:t>Click</a:t>
            </a:r>
            <a:r>
              <a:rPr lang="sv-SE" noProof="0" dirty="0" smtClean="0"/>
              <a:t> on the </a:t>
            </a:r>
            <a:r>
              <a:rPr lang="sv-SE" noProof="0" dirty="0" err="1" smtClean="0"/>
              <a:t>icon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add</a:t>
            </a:r>
            <a:r>
              <a:rPr lang="sv-SE" noProof="0" dirty="0" smtClean="0"/>
              <a:t> a </a:t>
            </a:r>
            <a:r>
              <a:rPr lang="sv-SE" noProof="0" dirty="0" err="1" smtClean="0"/>
              <a:t>graph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632848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971600" y="1557338"/>
            <a:ext cx="7632080" cy="4392612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noProof="0" dirty="0" smtClean="0"/>
              <a:t>Text, text, 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 noProof="0" dirty="0" smtClean="0"/>
              <a:t>Text, text, 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 </a:t>
            </a:r>
          </a:p>
          <a:p>
            <a:pPr lvl="1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two</a:t>
            </a:r>
            <a:endParaRPr lang="sv-SE" noProof="0" dirty="0" smtClean="0"/>
          </a:p>
          <a:p>
            <a:pPr lvl="2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three</a:t>
            </a:r>
            <a:endParaRPr lang="sv-SE" noProof="0" dirty="0" smtClean="0"/>
          </a:p>
          <a:p>
            <a:pPr lvl="3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four</a:t>
            </a:r>
            <a:endParaRPr lang="sv-SE" noProof="0" dirty="0" smtClean="0"/>
          </a:p>
          <a:p>
            <a:pPr lvl="4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five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74638"/>
            <a:ext cx="6228184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1691680" y="1557338"/>
            <a:ext cx="6228184" cy="43926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dirty="0" smtClean="0"/>
              <a:t>Text, text, 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276872"/>
            <a:ext cx="6192688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smtClean="0"/>
              <a:t>Klicka här för att ändra format</a:t>
            </a:r>
            <a:endParaRPr lang="sv-SE" noProof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1599" y="1600200"/>
            <a:ext cx="3672409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60032" y="1600200"/>
            <a:ext cx="3826768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graphicFrame>
        <p:nvGraphicFramePr>
          <p:cNvPr id="13" name="Diagram 12"/>
          <p:cNvGraphicFramePr/>
          <p:nvPr userDrawn="1">
            <p:extLst>
              <p:ext uri="{D42A27DB-BD31-4B8C-83A1-F6EECF244321}">
                <p14:modId xmlns:p14="http://schemas.microsoft.com/office/powerpoint/2010/main" val="406604745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noProof="0" dirty="0" smtClean="0"/>
              <a:t>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</a:t>
            </a:r>
            <a:endParaRPr lang="sv-SE" noProof="0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 hasCustomPrompt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dirty="0" err="1" smtClean="0"/>
              <a:t>Click</a:t>
            </a:r>
            <a:r>
              <a:rPr lang="sv-SE" noProof="0" dirty="0" smtClean="0"/>
              <a:t> on the </a:t>
            </a:r>
            <a:r>
              <a:rPr lang="sv-SE" noProof="0" dirty="0" err="1" smtClean="0"/>
              <a:t>icon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insert</a:t>
            </a:r>
            <a:r>
              <a:rPr lang="sv-SE" noProof="0" dirty="0" smtClean="0"/>
              <a:t> a </a:t>
            </a:r>
            <a:r>
              <a:rPr lang="sv-SE" noProof="0" dirty="0" err="1" smtClean="0"/>
              <a:t>picture</a:t>
            </a:r>
            <a:endParaRPr lang="sv-SE" noProof="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noProof="0" dirty="0" smtClean="0"/>
              <a:t>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274638"/>
            <a:ext cx="7715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600200"/>
            <a:ext cx="7715250" cy="442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Text, text, text …. Klick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 </a:t>
            </a:r>
          </a:p>
          <a:p>
            <a:pPr lvl="1"/>
            <a:r>
              <a:rPr lang="sv-SE" dirty="0" err="1" smtClean="0"/>
              <a:t>Level</a:t>
            </a:r>
            <a:r>
              <a:rPr lang="sv-SE" dirty="0" smtClean="0"/>
              <a:t> </a:t>
            </a:r>
            <a:r>
              <a:rPr lang="sv-SE" dirty="0" err="1" smtClean="0"/>
              <a:t>two</a:t>
            </a:r>
            <a:endParaRPr lang="sv-SE" dirty="0" smtClean="0"/>
          </a:p>
          <a:p>
            <a:pPr lvl="2"/>
            <a:r>
              <a:rPr lang="sv-SE" dirty="0" err="1" smtClean="0"/>
              <a:t>Level</a:t>
            </a:r>
            <a:r>
              <a:rPr lang="sv-SE" dirty="0" smtClean="0"/>
              <a:t> </a:t>
            </a:r>
            <a:r>
              <a:rPr lang="sv-SE" dirty="0" err="1" smtClean="0"/>
              <a:t>three</a:t>
            </a:r>
            <a:endParaRPr lang="sv-SE" dirty="0" smtClean="0"/>
          </a:p>
          <a:p>
            <a:pPr lvl="3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four</a:t>
            </a:r>
            <a:endParaRPr lang="sv-SE" noProof="0" dirty="0" smtClean="0"/>
          </a:p>
          <a:p>
            <a:pPr lvl="4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five</a:t>
            </a:r>
            <a:endParaRPr lang="sv-SE" noProof="0" dirty="0" smtClean="0"/>
          </a:p>
          <a:p>
            <a:pPr lvl="2"/>
            <a:endParaRPr lang="sv-SE" dirty="0" smtClean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41" y="0"/>
            <a:ext cx="487031" cy="6858000"/>
          </a:xfrm>
          <a:prstGeom prst="rect">
            <a:avLst/>
          </a:prstGeom>
        </p:spPr>
      </p:pic>
      <p:sp>
        <p:nvSpPr>
          <p:cNvPr id="2" name="textruta 1"/>
          <p:cNvSpPr txBox="1"/>
          <p:nvPr/>
        </p:nvSpPr>
        <p:spPr>
          <a:xfrm>
            <a:off x="1347107" y="1869621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543" y="6067771"/>
            <a:ext cx="2180378" cy="673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68" r:id="rId3"/>
    <p:sldLayoutId id="2147483676" r:id="rId4"/>
    <p:sldLayoutId id="2147483677" r:id="rId5"/>
    <p:sldLayoutId id="2147483669" r:id="rId6"/>
    <p:sldLayoutId id="2147483670" r:id="rId7"/>
    <p:sldLayoutId id="2147483671" r:id="rId8"/>
    <p:sldLayoutId id="2147483672" r:id="rId9"/>
    <p:sldLayoutId id="2147483673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+mj-lt"/>
          <a:ea typeface="+mj-ea"/>
          <a:cs typeface="NettoO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0513A"/>
        </a:buClr>
        <a:buChar char="•"/>
        <a:defRPr sz="2600" b="0">
          <a:solidFill>
            <a:schemeClr val="tx1"/>
          </a:solidFill>
          <a:latin typeface="+mn-lt"/>
          <a:ea typeface="+mn-ea"/>
          <a:cs typeface="NettoOT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b="0">
          <a:solidFill>
            <a:schemeClr val="tx1"/>
          </a:solidFill>
          <a:latin typeface="+mn-lt"/>
          <a:cs typeface="NettoOT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b="0">
          <a:solidFill>
            <a:schemeClr val="tx1"/>
          </a:solidFill>
          <a:latin typeface="+mn-lt"/>
          <a:cs typeface="NettoOT-Italic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34837" y="1632858"/>
            <a:ext cx="7469414" cy="1902278"/>
          </a:xfrm>
        </p:spPr>
        <p:txBody>
          <a:bodyPr/>
          <a:lstStyle/>
          <a:p>
            <a:r>
              <a:rPr lang="en-US" dirty="0" smtClean="0"/>
              <a:t>Minimum wage: Old and new issues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The right tool to reduce inequalities?</a:t>
            </a:r>
            <a:br>
              <a:rPr lang="en-US" sz="2800" dirty="0" smtClean="0"/>
            </a:br>
            <a:r>
              <a:rPr lang="en-US" sz="2800" dirty="0" smtClean="0"/>
              <a:t>A Swedish perspective </a:t>
            </a:r>
            <a:endParaRPr lang="en-US" sz="28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67493" y="4016829"/>
            <a:ext cx="7436757" cy="1143000"/>
          </a:xfrm>
        </p:spPr>
        <p:txBody>
          <a:bodyPr/>
          <a:lstStyle/>
          <a:p>
            <a:r>
              <a:rPr lang="en-US" sz="2000" dirty="0" smtClean="0"/>
              <a:t>France </a:t>
            </a:r>
            <a:r>
              <a:rPr lang="en-US" sz="2000" dirty="0" err="1" smtClean="0"/>
              <a:t>Stratégie</a:t>
            </a:r>
            <a:r>
              <a:rPr lang="en-US" sz="2000" dirty="0" smtClean="0"/>
              <a:t>, Paris, September 2, 2016</a:t>
            </a:r>
          </a:p>
          <a:p>
            <a:endParaRPr lang="en-US" sz="2000" dirty="0" smtClean="0"/>
          </a:p>
          <a:p>
            <a:r>
              <a:rPr lang="en-US" sz="2000" dirty="0" smtClean="0"/>
              <a:t>Per </a:t>
            </a:r>
            <a:r>
              <a:rPr lang="en-US" sz="2000" dirty="0" smtClean="0"/>
              <a:t>Skedinger</a:t>
            </a:r>
          </a:p>
          <a:p>
            <a:r>
              <a:rPr lang="en-US" sz="2000" dirty="0" smtClean="0"/>
              <a:t>IFN, Swedish </a:t>
            </a:r>
            <a:r>
              <a:rPr lang="en-US" sz="2000" dirty="0" err="1" smtClean="0"/>
              <a:t>Labour</a:t>
            </a:r>
            <a:r>
              <a:rPr lang="en-US" sz="2000" dirty="0" smtClean="0"/>
              <a:t> Policy </a:t>
            </a:r>
            <a:r>
              <a:rPr lang="en-US" sz="2000" dirty="0" smtClean="0"/>
              <a:t>Council and </a:t>
            </a:r>
            <a:r>
              <a:rPr lang="en-US" sz="2000" dirty="0" smtClean="0"/>
              <a:t>Linnaeus </a:t>
            </a:r>
            <a:r>
              <a:rPr lang="en-US" sz="2000" dirty="0" smtClean="0"/>
              <a:t>University </a:t>
            </a:r>
            <a:endParaRPr lang="en-US" sz="2000" dirty="0" smtClean="0"/>
          </a:p>
          <a:p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541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Swedish welfare state model 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Aims to combine efficiency and equity</a:t>
            </a:r>
          </a:p>
          <a:p>
            <a:endParaRPr lang="en-US" dirty="0" smtClean="0"/>
          </a:p>
          <a:p>
            <a:r>
              <a:rPr lang="en-US" dirty="0" smtClean="0"/>
              <a:t>Has delivered high GDP per capita, high educational levels, high </a:t>
            </a:r>
            <a:r>
              <a:rPr lang="en-US" dirty="0" smtClean="0"/>
              <a:t>employment, even </a:t>
            </a:r>
            <a:r>
              <a:rPr lang="en-US" dirty="0" smtClean="0"/>
              <a:t>income </a:t>
            </a:r>
            <a:r>
              <a:rPr lang="en-US" dirty="0" smtClean="0"/>
              <a:t>distribution and few “working poor”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cs typeface="NettoOT" pitchFamily="34" charset="0"/>
              </a:rPr>
              <a:t>Wage-setting system important part of model</a:t>
            </a:r>
          </a:p>
          <a:p>
            <a:pPr lvl="1"/>
            <a:r>
              <a:rPr lang="en-US" dirty="0" smtClean="0"/>
              <a:t>High coverage of collective agreements</a:t>
            </a:r>
          </a:p>
          <a:p>
            <a:pPr lvl="1"/>
            <a:r>
              <a:rPr lang="en-US" dirty="0" smtClean="0"/>
              <a:t>Absence of government intervention  </a:t>
            </a:r>
          </a:p>
          <a:p>
            <a:pPr lvl="1"/>
            <a:r>
              <a:rPr lang="en-US" dirty="0" smtClean="0">
                <a:cs typeface="NettoOT" pitchFamily="34" charset="0"/>
              </a:rPr>
              <a:t>Highly compressed wage structure</a:t>
            </a:r>
          </a:p>
          <a:p>
            <a:pPr lvl="1"/>
            <a:r>
              <a:rPr lang="en-US" dirty="0" smtClean="0"/>
              <a:t>High minimum wages, set in collective agreements</a:t>
            </a:r>
            <a:endParaRPr lang="en-US" dirty="0" smtClean="0">
              <a:cs typeface="NettoOT" pitchFamily="34" charset="0"/>
            </a:endParaRP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Minimum wage </a:t>
            </a:r>
            <a:r>
              <a:rPr lang="en-US" sz="2800" dirty="0" smtClean="0"/>
              <a:t>“bite” </a:t>
            </a:r>
            <a:r>
              <a:rPr lang="en-US" sz="2800" dirty="0" smtClean="0"/>
              <a:t>in selected OECD countries and four Swedish collective agreements, per cent</a:t>
            </a:r>
            <a:endParaRPr lang="en-US" sz="2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800" dirty="0" smtClean="0"/>
              <a:t>Source: OECD and Swedish </a:t>
            </a:r>
            <a:r>
              <a:rPr lang="en-US" sz="1800" dirty="0" err="1" smtClean="0"/>
              <a:t>Labour</a:t>
            </a:r>
            <a:r>
              <a:rPr lang="en-US" sz="1800" dirty="0" smtClean="0"/>
              <a:t> Policy Council</a:t>
            </a:r>
            <a:endParaRPr lang="en-US" sz="1800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60452726"/>
              </p:ext>
            </p:extLst>
          </p:nvPr>
        </p:nvGraphicFramePr>
        <p:xfrm>
          <a:off x="979714" y="1502229"/>
          <a:ext cx="7519307" cy="4090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1335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The minimum wage model has come under increasing pressure from supply and demand forces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sz="2400" dirty="0" smtClean="0"/>
          </a:p>
          <a:p>
            <a:r>
              <a:rPr lang="en-US" sz="2400" dirty="0" smtClean="0"/>
              <a:t>Skills are deteriorating, both in absolute terms and in relation to other countries</a:t>
            </a:r>
          </a:p>
          <a:p>
            <a:pPr marL="0" indent="0">
              <a:buNone/>
            </a:pPr>
            <a:r>
              <a:rPr lang="en-US" sz="2000" dirty="0" smtClean="0"/>
              <a:t>	- Large inflow of low-skilled immigrants (largest number of 	  asylum seekers per capita in EU)</a:t>
            </a:r>
          </a:p>
          <a:p>
            <a:pPr marL="0" indent="0">
              <a:buNone/>
            </a:pPr>
            <a:r>
              <a:rPr lang="en-US" sz="2000" dirty="0" smtClean="0"/>
              <a:t>	- Large decline in skills among school pupils and adults 		  (largest among countries participating in OECD tests) 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Decreasing demand of low skilled, due to skill-biased technological change and 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globalization   </a:t>
            </a:r>
            <a:endParaRPr lang="en-US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sv-SE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5813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latin typeface="TimesNewRomanPS-BoldMT"/>
              </a:rPr>
              <a:t>Changes </a:t>
            </a:r>
            <a:r>
              <a:rPr lang="en-US" sz="2400" dirty="0">
                <a:latin typeface="TimesNewRomanPS-BoldMT"/>
              </a:rPr>
              <a:t>in the average literacy score </a:t>
            </a:r>
            <a:r>
              <a:rPr lang="en-US" sz="2400" dirty="0" smtClean="0">
                <a:latin typeface="TimesNewRomanPS-BoldMT"/>
              </a:rPr>
              <a:t>of adults between 1994–98 and 2012, natives and immigrants </a:t>
            </a:r>
            <a:endParaRPr lang="en-US" sz="20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2000" dirty="0" smtClean="0"/>
              <a:t>Source: IALS and PIAAC</a:t>
            </a:r>
            <a:endParaRPr lang="en-US" sz="2000" dirty="0"/>
          </a:p>
        </p:txBody>
      </p:sp>
      <p:graphicFrame>
        <p:nvGraphicFramePr>
          <p:cNvPr id="5" name="Chart 5"/>
          <p:cNvGraphicFramePr/>
          <p:nvPr>
            <p:extLst>
              <p:ext uri="{D42A27DB-BD31-4B8C-83A1-F6EECF244321}">
                <p14:modId xmlns:p14="http://schemas.microsoft.com/office/powerpoint/2010/main" val="3799385444"/>
              </p:ext>
            </p:extLst>
          </p:nvPr>
        </p:nvGraphicFramePr>
        <p:xfrm>
          <a:off x="1134836" y="1338944"/>
          <a:ext cx="6988628" cy="4335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7816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Theory: </a:t>
            </a:r>
            <a:r>
              <a:rPr lang="en-US" sz="2800" dirty="0" err="1" smtClean="0"/>
              <a:t>Labour</a:t>
            </a:r>
            <a:r>
              <a:rPr lang="en-US" sz="2800" dirty="0" smtClean="0"/>
              <a:t> </a:t>
            </a:r>
            <a:r>
              <a:rPr lang="en-US" sz="2800" dirty="0" smtClean="0"/>
              <a:t>market responses to increasing supply and decreasing demand of low skilled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Either relative wages of the low skilled decrease or their relative employment </a:t>
            </a:r>
            <a:r>
              <a:rPr lang="en-US" dirty="0" smtClean="0"/>
              <a:t>decreases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Labour</a:t>
            </a:r>
            <a:r>
              <a:rPr lang="en-US" dirty="0" smtClean="0"/>
              <a:t> market institutions determine whether wages or employment adjusts</a:t>
            </a:r>
          </a:p>
          <a:p>
            <a:endParaRPr lang="en-US" dirty="0" smtClean="0"/>
          </a:p>
          <a:p>
            <a:r>
              <a:rPr lang="en-US" dirty="0" smtClean="0">
                <a:cs typeface="NettoOT" pitchFamily="34" charset="0"/>
              </a:rPr>
              <a:t>High minimum wages in Sweden prevent relative wage adjustment, so relative employment </a:t>
            </a:r>
            <a:r>
              <a:rPr lang="en-US" dirty="0" smtClean="0">
                <a:cs typeface="NettoOT" pitchFamily="34" charset="0"/>
              </a:rPr>
              <a:t>should adjust - and this is what we see 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704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on employment effects (+/-) of minimum wages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Theory (search and matching models):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smtClean="0"/>
              <a:t>With </a:t>
            </a:r>
            <a:r>
              <a:rPr lang="en-US" i="1" dirty="0" smtClean="0"/>
              <a:t>low</a:t>
            </a:r>
            <a:r>
              <a:rPr lang="en-US" dirty="0" smtClean="0"/>
              <a:t> minimum wage, supply effect may </a:t>
            </a:r>
            <a:r>
              <a:rPr lang="en-US" dirty="0" smtClean="0"/>
              <a:t>	dominate </a:t>
            </a:r>
            <a:r>
              <a:rPr lang="en-US" dirty="0" smtClean="0"/>
              <a:t>(+), with </a:t>
            </a:r>
            <a:r>
              <a:rPr lang="en-US" i="1" dirty="0" smtClean="0"/>
              <a:t>high</a:t>
            </a:r>
            <a:r>
              <a:rPr lang="en-US" dirty="0" smtClean="0"/>
              <a:t> minimum wage more </a:t>
            </a:r>
            <a:r>
              <a:rPr lang="en-US" dirty="0" smtClean="0"/>
              <a:t>	likely </a:t>
            </a:r>
            <a:r>
              <a:rPr lang="en-US" dirty="0" smtClean="0"/>
              <a:t>that demand effect (-) dominates </a:t>
            </a:r>
          </a:p>
          <a:p>
            <a:endParaRPr lang="en-US" dirty="0" smtClean="0"/>
          </a:p>
          <a:p>
            <a:r>
              <a:rPr lang="en-US" dirty="0" smtClean="0"/>
              <a:t>International evidence: Mixed results (-/+/0) </a:t>
            </a:r>
          </a:p>
          <a:p>
            <a:endParaRPr lang="en-US" dirty="0" smtClean="0"/>
          </a:p>
          <a:p>
            <a:r>
              <a:rPr lang="en-US" dirty="0" smtClean="0">
                <a:cs typeface="NettoOT" pitchFamily="34" charset="0"/>
              </a:rPr>
              <a:t>Swedish evidence: More evidence of (-), in line with theory</a:t>
            </a: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2997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Current policy discussion in Sweden: Methods </a:t>
            </a:r>
            <a:r>
              <a:rPr lang="en-US" sz="2800" dirty="0" smtClean="0"/>
              <a:t>for integration on the </a:t>
            </a:r>
            <a:r>
              <a:rPr lang="en-US" sz="2800" dirty="0" err="1" smtClean="0"/>
              <a:t>labour</a:t>
            </a:r>
            <a:r>
              <a:rPr lang="en-US" sz="2800" dirty="0" smtClean="0"/>
              <a:t> </a:t>
            </a:r>
            <a:r>
              <a:rPr lang="en-US" sz="2800" dirty="0" smtClean="0"/>
              <a:t>market</a:t>
            </a:r>
            <a:endParaRPr lang="en-US" sz="28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Education </a:t>
            </a:r>
          </a:p>
          <a:p>
            <a:endParaRPr lang="en-US" dirty="0" smtClean="0"/>
          </a:p>
          <a:p>
            <a:r>
              <a:rPr lang="en-US" dirty="0" smtClean="0"/>
              <a:t>Employment subsidies </a:t>
            </a:r>
          </a:p>
          <a:p>
            <a:endParaRPr lang="en-US" dirty="0" smtClean="0"/>
          </a:p>
          <a:p>
            <a:r>
              <a:rPr lang="en-US" dirty="0" smtClean="0">
                <a:cs typeface="NettoOT" pitchFamily="34" charset="0"/>
              </a:rPr>
              <a:t>Lower minimum </a:t>
            </a:r>
            <a:r>
              <a:rPr lang="en-US" dirty="0" smtClean="0">
                <a:cs typeface="NettoOT" pitchFamily="34" charset="0"/>
              </a:rPr>
              <a:t>wages - controversial and not yet implemented</a:t>
            </a:r>
          </a:p>
          <a:p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Should be seen as complements - not substitutes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84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Methods of minimum wage reductions in collective agreements, with different tradeoffs between employment and income disparities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Across-the-board, permanent reductions for existing jobs  </a:t>
            </a:r>
          </a:p>
          <a:p>
            <a:endParaRPr lang="en-US" dirty="0" smtClean="0"/>
          </a:p>
          <a:p>
            <a:r>
              <a:rPr lang="en-US" dirty="0" smtClean="0"/>
              <a:t>Permanent reductions targeted towards new types of low-skilled jobs </a:t>
            </a:r>
          </a:p>
          <a:p>
            <a:endParaRPr lang="en-US" dirty="0" smtClean="0"/>
          </a:p>
          <a:p>
            <a:r>
              <a:rPr lang="en-US" dirty="0" smtClean="0">
                <a:cs typeface="NettoOT" pitchFamily="34" charset="0"/>
              </a:rPr>
              <a:t>Reductions for new entrants in low-skilled jobs with temporary duration, combined with income tax credits and employment subsidies</a:t>
            </a: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417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mall IFN English design 2014">
  <a:themeElements>
    <a:clrScheme name="Design IFN 2014">
      <a:dk1>
        <a:srgbClr val="000000"/>
      </a:dk1>
      <a:lt1>
        <a:sysClr val="window" lastClr="FFFFFF"/>
      </a:lt1>
      <a:dk2>
        <a:srgbClr val="FFFFFF"/>
      </a:dk2>
      <a:lt2>
        <a:srgbClr val="EEECE1"/>
      </a:lt2>
      <a:accent1>
        <a:srgbClr val="880A26"/>
      </a:accent1>
      <a:accent2>
        <a:srgbClr val="76741E"/>
      </a:accent2>
      <a:accent3>
        <a:srgbClr val="559398"/>
      </a:accent3>
      <a:accent4>
        <a:srgbClr val="706F6F"/>
      </a:accent4>
      <a:accent5>
        <a:srgbClr val="BA7300"/>
      </a:accent5>
      <a:accent6>
        <a:srgbClr val="63496E"/>
      </a:accent6>
      <a:hlink>
        <a:srgbClr val="880A26"/>
      </a:hlink>
      <a:folHlink>
        <a:srgbClr val="76741E"/>
      </a:folHlink>
    </a:clrScheme>
    <a:fontScheme name="IUI Engelsk Färg (2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UI Engelsk Färg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3071B"/>
        </a:accent1>
        <a:accent2>
          <a:srgbClr val="60513A"/>
        </a:accent2>
        <a:accent3>
          <a:srgbClr val="FFFFFF"/>
        </a:accent3>
        <a:accent4>
          <a:srgbClr val="000000"/>
        </a:accent4>
        <a:accent5>
          <a:srgbClr val="D6AAAB"/>
        </a:accent5>
        <a:accent6>
          <a:srgbClr val="564934"/>
        </a:accent6>
        <a:hlink>
          <a:srgbClr val="828437"/>
        </a:hlink>
        <a:folHlink>
          <a:srgbClr val="CED89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Kommentar xmlns="92425ebc-dc68-45d8-981e-595ae18a012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50796245E2294CA63FF42EF0CDF6BA" ma:contentTypeVersion="1" ma:contentTypeDescription="Skapa ett nytt dokument." ma:contentTypeScope="" ma:versionID="2444ad6187875c81de7337e36a37306b">
  <xsd:schema xmlns:xsd="http://www.w3.org/2001/XMLSchema" xmlns:p="http://schemas.microsoft.com/office/2006/metadata/properties" xmlns:ns2="92425ebc-dc68-45d8-981e-595ae18a0127" targetNamespace="http://schemas.microsoft.com/office/2006/metadata/properties" ma:root="true" ma:fieldsID="fcf698fe2826a25d70077c3543c68c6b" ns2:_="">
    <xsd:import namespace="92425ebc-dc68-45d8-981e-595ae18a0127"/>
    <xsd:element name="properties">
      <xsd:complexType>
        <xsd:sequence>
          <xsd:element name="documentManagement">
            <xsd:complexType>
              <xsd:all>
                <xsd:element ref="ns2:Kommenta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92425ebc-dc68-45d8-981e-595ae18a0127" elementFormDefault="qualified">
    <xsd:import namespace="http://schemas.microsoft.com/office/2006/documentManagement/types"/>
    <xsd:element name="Kommentar" ma:index="8" nillable="true" ma:displayName="Kommentar" ma:internalName="Kommenta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 ma:readOnly="true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387EBF-152E-4B54-80A6-E1C9C8776E7F}">
  <ds:schemaRefs>
    <ds:schemaRef ds:uri="92425ebc-dc68-45d8-981e-595ae18a012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85572F8-C947-43D0-B8D2-D630AA5C7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425ebc-dc68-45d8-981e-595ae18a012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D961C328-8776-4E1F-853C-D49368CA31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Powerpointmall IFN English design 2014</Template>
  <TotalTime>294</TotalTime>
  <Words>329</Words>
  <Application>Microsoft Office PowerPoint</Application>
  <PresentationFormat>Bildspel på skärmen (4:3)</PresentationFormat>
  <Paragraphs>85</Paragraphs>
  <Slides>9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0" baseType="lpstr">
      <vt:lpstr>Powerpointmall IFN English design 2014</vt:lpstr>
      <vt:lpstr>Minimum wage: Old and new issues  The right tool to reduce inequalities? A Swedish perspective </vt:lpstr>
      <vt:lpstr>The Swedish welfare state model </vt:lpstr>
      <vt:lpstr>Minimum wage “bite” in selected OECD countries and four Swedish collective agreements, per cent</vt:lpstr>
      <vt:lpstr>The minimum wage model has come under increasing pressure from supply and demand forces</vt:lpstr>
      <vt:lpstr>Changes in the average literacy score of adults between 1994–98 and 2012, natives and immigrants </vt:lpstr>
      <vt:lpstr>Theory: Labour market responses to increasing supply and decreasing demand of low skilled</vt:lpstr>
      <vt:lpstr>Research on employment effects (+/-) of minimum wages</vt:lpstr>
      <vt:lpstr>Current policy discussion in Sweden: Methods for integration on the labour market</vt:lpstr>
      <vt:lpstr>Methods of minimum wage reductions in collective agreements, with different tradeoffs between employment and income disparities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here ─ no more than two lines</dc:title>
  <dc:creator>Per Skedinger</dc:creator>
  <cp:lastModifiedBy>Per Skedinger</cp:lastModifiedBy>
  <cp:revision>31</cp:revision>
  <cp:lastPrinted>2016-08-26T16:24:23Z</cp:lastPrinted>
  <dcterms:created xsi:type="dcterms:W3CDTF">2016-08-26T13:06:35Z</dcterms:created>
  <dcterms:modified xsi:type="dcterms:W3CDTF">2016-08-29T12:11:08Z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ommentar">
    <vt:lpwstr/>
  </property>
  <property fmtid="{D5CDD505-2E9C-101B-9397-08002B2CF9AE}" pid="3" name="ContentTypeId">
    <vt:lpwstr>0x010100B550796245E2294CA63FF42EF0CDF6BA</vt:lpwstr>
  </property>
</Properties>
</file>