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9" r:id="rId3"/>
    <p:sldId id="299" r:id="rId4"/>
    <p:sldId id="300" r:id="rId5"/>
    <p:sldId id="301" r:id="rId6"/>
    <p:sldId id="302" r:id="rId7"/>
    <p:sldId id="303" r:id="rId8"/>
    <p:sldId id="304" r:id="rId9"/>
    <p:sldId id="306" r:id="rId10"/>
    <p:sldId id="308" r:id="rId11"/>
    <p:sldId id="309" r:id="rId12"/>
    <p:sldId id="310" r:id="rId13"/>
    <p:sldId id="312" r:id="rId14"/>
    <p:sldId id="313" r:id="rId15"/>
    <p:sldId id="314" r:id="rId16"/>
    <p:sldId id="315" r:id="rId17"/>
    <p:sldId id="316" r:id="rId18"/>
    <p:sldId id="317" r:id="rId19"/>
  </p:sldIdLst>
  <p:sldSz cx="9144000" cy="6858000" type="screen4x3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>
        <p:scale>
          <a:sx n="100" d="100"/>
          <a:sy n="100" d="100"/>
        </p:scale>
        <p:origin x="-130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5243008"/>
        <c:axId val="45244800"/>
      </c:barChart>
      <c:catAx>
        <c:axId val="45243008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5244800"/>
        <c:crosses val="autoZero"/>
        <c:auto val="1"/>
        <c:lblAlgn val="ctr"/>
        <c:lblOffset val="100"/>
        <c:noMultiLvlLbl val="0"/>
      </c:catAx>
      <c:valAx>
        <c:axId val="45244800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524300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333120"/>
        <c:axId val="45339008"/>
      </c:lineChart>
      <c:catAx>
        <c:axId val="45333120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5339008"/>
        <c:crosses val="autoZero"/>
        <c:auto val="1"/>
        <c:lblAlgn val="ctr"/>
        <c:lblOffset val="100"/>
        <c:noMultiLvlLbl val="0"/>
      </c:catAx>
      <c:valAx>
        <c:axId val="45339008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5333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832174103237096"/>
          <c:y val="5.1400554097404488E-2"/>
          <c:w val="0.80798293963254586"/>
          <c:h val="0.66541944444444445"/>
        </c:manualLayout>
      </c:layout>
      <c:lineChart>
        <c:grouping val="standard"/>
        <c:varyColors val="0"/>
        <c:ser>
          <c:idx val="0"/>
          <c:order val="0"/>
          <c:tx>
            <c:strRef>
              <c:f>[3]Tidsserie!$B$22</c:f>
              <c:strCache>
                <c:ptCount val="1"/>
                <c:pt idx="0">
                  <c:v>Teknikavtalet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[3]Tidsserie!$B$23:$B$41</c:f>
              <c:numCache>
                <c:formatCode>General</c:formatCode>
                <c:ptCount val="19"/>
                <c:pt idx="0">
                  <c:v>100</c:v>
                </c:pt>
                <c:pt idx="1">
                  <c:v>103.02884685344226</c:v>
                </c:pt>
                <c:pt idx="2">
                  <c:v>102.79856752177452</c:v>
                </c:pt>
                <c:pt idx="3">
                  <c:v>105.53766671753505</c:v>
                </c:pt>
                <c:pt idx="4">
                  <c:v>106.5484613961336</c:v>
                </c:pt>
                <c:pt idx="5">
                  <c:v>107.73393165771073</c:v>
                </c:pt>
                <c:pt idx="6">
                  <c:v>109.49297525929457</c:v>
                </c:pt>
                <c:pt idx="7">
                  <c:v>111.08969585014108</c:v>
                </c:pt>
                <c:pt idx="8">
                  <c:v>113.77462854056274</c:v>
                </c:pt>
                <c:pt idx="9">
                  <c:v>115.33266904459074</c:v>
                </c:pt>
                <c:pt idx="10">
                  <c:v>125.82458626003331</c:v>
                </c:pt>
                <c:pt idx="11">
                  <c:v>127.15554474985284</c:v>
                </c:pt>
                <c:pt idx="12">
                  <c:v>133.93349356417914</c:v>
                </c:pt>
                <c:pt idx="13">
                  <c:v>135.03258639584226</c:v>
                </c:pt>
                <c:pt idx="14">
                  <c:v>134.29133538806767</c:v>
                </c:pt>
                <c:pt idx="15">
                  <c:v>137.01192520591331</c:v>
                </c:pt>
                <c:pt idx="16">
                  <c:v>139.54322737328025</c:v>
                </c:pt>
                <c:pt idx="17">
                  <c:v>143.71819601077405</c:v>
                </c:pt>
                <c:pt idx="18">
                  <c:v>145.38155211197702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[3]Tidsserie!$C$22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[3]Tidsserie!$C$23:$C$41</c:f>
              <c:numCache>
                <c:formatCode>General</c:formatCode>
                <c:ptCount val="19"/>
                <c:pt idx="0">
                  <c:v>100</c:v>
                </c:pt>
                <c:pt idx="1">
                  <c:v>102.78618052718508</c:v>
                </c:pt>
                <c:pt idx="2">
                  <c:v>105.16794093731626</c:v>
                </c:pt>
                <c:pt idx="3">
                  <c:v>107.86753243757417</c:v>
                </c:pt>
                <c:pt idx="4">
                  <c:v>110.24559212409491</c:v>
                </c:pt>
                <c:pt idx="5">
                  <c:v>113.75686512070051</c:v>
                </c:pt>
                <c:pt idx="6">
                  <c:v>117.96511113541001</c:v>
                </c:pt>
                <c:pt idx="7">
                  <c:v>121.14156895490936</c:v>
                </c:pt>
                <c:pt idx="8">
                  <c:v>125.30626892513871</c:v>
                </c:pt>
                <c:pt idx="9">
                  <c:v>128.33311498344008</c:v>
                </c:pt>
                <c:pt idx="10">
                  <c:v>138.65104549644278</c:v>
                </c:pt>
                <c:pt idx="11">
                  <c:v>142.60997405916731</c:v>
                </c:pt>
                <c:pt idx="12">
                  <c:v>152.61416231345092</c:v>
                </c:pt>
                <c:pt idx="13">
                  <c:v>155.57653650393223</c:v>
                </c:pt>
                <c:pt idx="14">
                  <c:v>154.91750605202239</c:v>
                </c:pt>
                <c:pt idx="15">
                  <c:v>158.3429928704908</c:v>
                </c:pt>
                <c:pt idx="16">
                  <c:v>162.12091673277928</c:v>
                </c:pt>
                <c:pt idx="17">
                  <c:v>167.70066752455153</c:v>
                </c:pt>
                <c:pt idx="18">
                  <c:v>170.23075696999655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[3]Tidsserie!$D$22</c:f>
              <c:strCache>
                <c:ptCount val="1"/>
                <c:pt idx="0">
                  <c:v>Hotell- och restaurangavtalet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[3]Tidsserie!$D$23:$D$41</c:f>
              <c:numCache>
                <c:formatCode>General</c:formatCode>
                <c:ptCount val="19"/>
                <c:pt idx="0">
                  <c:v>99.999999999999986</c:v>
                </c:pt>
                <c:pt idx="1">
                  <c:v>102.7311284903689</c:v>
                </c:pt>
                <c:pt idx="2">
                  <c:v>105.07553432399138</c:v>
                </c:pt>
                <c:pt idx="3">
                  <c:v>107.73031107824367</c:v>
                </c:pt>
                <c:pt idx="4">
                  <c:v>110.5746181393297</c:v>
                </c:pt>
                <c:pt idx="5">
                  <c:v>114.10323193777374</c:v>
                </c:pt>
                <c:pt idx="6">
                  <c:v>118.50421383166582</c:v>
                </c:pt>
                <c:pt idx="7">
                  <c:v>121.30791373838731</c:v>
                </c:pt>
                <c:pt idx="8">
                  <c:v>124.94737754330698</c:v>
                </c:pt>
                <c:pt idx="9">
                  <c:v>128.50552399288418</c:v>
                </c:pt>
                <c:pt idx="10">
                  <c:v>139.36447809929101</c:v>
                </c:pt>
                <c:pt idx="11">
                  <c:v>143.27119340588757</c:v>
                </c:pt>
                <c:pt idx="12">
                  <c:v>152.43744872064502</c:v>
                </c:pt>
                <c:pt idx="13">
                  <c:v>154.78883211297426</c:v>
                </c:pt>
                <c:pt idx="14">
                  <c:v>154.31955303888586</c:v>
                </c:pt>
                <c:pt idx="15">
                  <c:v>157.50610170653064</c:v>
                </c:pt>
                <c:pt idx="16">
                  <c:v>161.37784938705917</c:v>
                </c:pt>
                <c:pt idx="17">
                  <c:v>166.9024922253648</c:v>
                </c:pt>
                <c:pt idx="18">
                  <c:v>169.11865493818831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[3]Tidsserie!$E$22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[3]Tidsserie!$E$23:$E$41</c:f>
              <c:numCache>
                <c:formatCode>General</c:formatCode>
                <c:ptCount val="19"/>
                <c:pt idx="0">
                  <c:v>100</c:v>
                </c:pt>
                <c:pt idx="1">
                  <c:v>104.4438993923292</c:v>
                </c:pt>
                <c:pt idx="2">
                  <c:v>105.9265975979481</c:v>
                </c:pt>
                <c:pt idx="3">
                  <c:v>106.00042728051714</c:v>
                </c:pt>
                <c:pt idx="4">
                  <c:v>107.07164606298458</c:v>
                </c:pt>
                <c:pt idx="5">
                  <c:v>108.68053861203235</c:v>
                </c:pt>
                <c:pt idx="6">
                  <c:v>115.48107460257108</c:v>
                </c:pt>
                <c:pt idx="7">
                  <c:v>114.80029627849895</c:v>
                </c:pt>
                <c:pt idx="8">
                  <c:v>118.12299246817989</c:v>
                </c:pt>
                <c:pt idx="9">
                  <c:v>120.22725449619395</c:v>
                </c:pt>
                <c:pt idx="10">
                  <c:v>124.12951714649627</c:v>
                </c:pt>
                <c:pt idx="11">
                  <c:v>122.01051568614446</c:v>
                </c:pt>
                <c:pt idx="12">
                  <c:v>136.46289090584395</c:v>
                </c:pt>
                <c:pt idx="13">
                  <c:v>139.4404838431152</c:v>
                </c:pt>
                <c:pt idx="14">
                  <c:v>138.99681660789449</c:v>
                </c:pt>
                <c:pt idx="15">
                  <c:v>143.10447538719791</c:v>
                </c:pt>
                <c:pt idx="16">
                  <c:v>146.5552642289031</c:v>
                </c:pt>
                <c:pt idx="17">
                  <c:v>151.66472138452428</c:v>
                </c:pt>
                <c:pt idx="18">
                  <c:v>154.14174424320362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[3]Tidsserie!$F$22</c:f>
              <c:strCache>
                <c:ptCount val="1"/>
                <c:pt idx="0">
                  <c:v>Prognos, teknik</c:v>
                </c:pt>
              </c:strCache>
            </c:strRef>
          </c:tx>
          <c:spPr>
            <a:ln>
              <a:solidFill>
                <a:schemeClr val="accent1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[3]Tidsserie!$F$23:$F$41</c:f>
              <c:numCache>
                <c:formatCode>General</c:formatCode>
                <c:ptCount val="19"/>
                <c:pt idx="9">
                  <c:v>115.33266904459074</c:v>
                </c:pt>
                <c:pt idx="10">
                  <c:v>119.49360557923373</c:v>
                </c:pt>
                <c:pt idx="11">
                  <c:v>119.12231031409009</c:v>
                </c:pt>
                <c:pt idx="12">
                  <c:v>123.80298638581004</c:v>
                </c:pt>
                <c:pt idx="13">
                  <c:v>123.143041636098</c:v>
                </c:pt>
                <c:pt idx="14">
                  <c:v>122.47406783404745</c:v>
                </c:pt>
                <c:pt idx="15">
                  <c:v>124.93184968053917</c:v>
                </c:pt>
                <c:pt idx="16">
                  <c:v>127.1785636144168</c:v>
                </c:pt>
                <c:pt idx="17">
                  <c:v>129.4396136775064</c:v>
                </c:pt>
                <c:pt idx="18">
                  <c:v>130.87777806844798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[3]Tidsserie!$G$22</c:f>
              <c:strCache>
                <c:ptCount val="1"/>
                <c:pt idx="0">
                  <c:v>Prognos, detalj</c:v>
                </c:pt>
              </c:strCache>
            </c:strRef>
          </c:tx>
          <c:spPr>
            <a:ln>
              <a:solidFill>
                <a:schemeClr val="accent2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[3]Tidsserie!$G$23:$G$41</c:f>
              <c:numCache>
                <c:formatCode>General</c:formatCode>
                <c:ptCount val="19"/>
                <c:pt idx="9">
                  <c:v>128.33311498344008</c:v>
                </c:pt>
                <c:pt idx="10">
                  <c:v>131.73114223298245</c:v>
                </c:pt>
                <c:pt idx="11">
                  <c:v>133.64811532379093</c:v>
                </c:pt>
                <c:pt idx="12">
                  <c:v>141.10328306772283</c:v>
                </c:pt>
                <c:pt idx="13">
                  <c:v>141.91303261484956</c:v>
                </c:pt>
                <c:pt idx="14">
                  <c:v>141.31993758091176</c:v>
                </c:pt>
                <c:pt idx="15">
                  <c:v>144.41762988302531</c:v>
                </c:pt>
                <c:pt idx="16">
                  <c:v>147.79168420550295</c:v>
                </c:pt>
                <c:pt idx="17">
                  <c:v>151.17162546558515</c:v>
                </c:pt>
                <c:pt idx="18">
                  <c:v>153.38153042661835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[3]Tidsserie!$H$22</c:f>
              <c:strCache>
                <c:ptCount val="1"/>
                <c:pt idx="0">
                  <c:v>Prognos, H&amp;R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[3]Tidsserie!$H$23:$H$41</c:f>
              <c:numCache>
                <c:formatCode>General</c:formatCode>
                <c:ptCount val="19"/>
                <c:pt idx="9">
                  <c:v>128.50552399288418</c:v>
                </c:pt>
                <c:pt idx="10">
                  <c:v>132.42580607867626</c:v>
                </c:pt>
                <c:pt idx="11">
                  <c:v>134.27968909979722</c:v>
                </c:pt>
                <c:pt idx="12">
                  <c:v>140.9457801073776</c:v>
                </c:pt>
                <c:pt idx="13">
                  <c:v>141.19947128233795</c:v>
                </c:pt>
                <c:pt idx="14">
                  <c:v>140.77961759768493</c:v>
                </c:pt>
                <c:pt idx="15">
                  <c:v>143.65921727116128</c:v>
                </c:pt>
                <c:pt idx="16">
                  <c:v>147.11921971921271</c:v>
                </c:pt>
                <c:pt idx="17">
                  <c:v>150.46956004735691</c:v>
                </c:pt>
                <c:pt idx="18">
                  <c:v>152.39541560522989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[3]Tidsserie!$I$22</c:f>
              <c:strCache>
                <c:ptCount val="1"/>
                <c:pt idx="0">
                  <c:v>Prognos, HÖK</c:v>
                </c:pt>
              </c:strCache>
            </c:strRef>
          </c:tx>
          <c:spPr>
            <a:ln>
              <a:solidFill>
                <a:schemeClr val="accent4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[3]Tidsserie!$I$23:$I$41</c:f>
              <c:numCache>
                <c:formatCode>General</c:formatCode>
                <c:ptCount val="19"/>
                <c:pt idx="9">
                  <c:v>120.22725449619395</c:v>
                </c:pt>
                <c:pt idx="10">
                  <c:v>117.89148943315941</c:v>
                </c:pt>
                <c:pt idx="11">
                  <c:v>114.2979270182116</c:v>
                </c:pt>
                <c:pt idx="12">
                  <c:v>126.15149427826677</c:v>
                </c:pt>
                <c:pt idx="13">
                  <c:v>127.17610832479532</c:v>
                </c:pt>
                <c:pt idx="14">
                  <c:v>126.77908885537603</c:v>
                </c:pt>
                <c:pt idx="15">
                  <c:v>130.50296624753634</c:v>
                </c:pt>
                <c:pt idx="16">
                  <c:v>133.58591197050907</c:v>
                </c:pt>
                <c:pt idx="17">
                  <c:v>136.65977905046105</c:v>
                </c:pt>
                <c:pt idx="18">
                  <c:v>138.83006514938273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569344"/>
        <c:axId val="44570880"/>
      </c:lineChart>
      <c:catAx>
        <c:axId val="4456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570880"/>
        <c:crosses val="autoZero"/>
        <c:auto val="1"/>
        <c:lblAlgn val="ctr"/>
        <c:lblOffset val="100"/>
        <c:tickLblSkip val="2"/>
        <c:noMultiLvlLbl val="0"/>
      </c:catAx>
      <c:valAx>
        <c:axId val="44570880"/>
        <c:scaling>
          <c:orientation val="minMax"/>
          <c:min val="80"/>
        </c:scaling>
        <c:delete val="0"/>
        <c:axPos val="l"/>
        <c:majorGridlines>
          <c:spPr>
            <a:ln>
              <a:solidFill>
                <a:srgbClr val="4F81BD">
                  <a:lumMod val="75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44569344"/>
        <c:crosses val="autoZero"/>
        <c:crossBetween val="between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1.9638013998250239E-2"/>
          <c:y val="0.85031641878098574"/>
          <c:w val="0.97202865266841643"/>
          <c:h val="0.1496835812190142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62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40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93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5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44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91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3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0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5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0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2016-08-19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2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Hinder och möjligheter för lägre arbetslöshet på sikt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35331"/>
            <a:ext cx="6400800" cy="1752600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Seminarium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KOMMEK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17-18/8-2016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Hur påverkar förändrade minimilöner sysselsättningen</a:t>
            </a:r>
            <a:r>
              <a:rPr lang="sv-SE" sz="3600" dirty="0" smtClean="0">
                <a:solidFill>
                  <a:srgbClr val="002060"/>
                </a:solidFill>
              </a:rPr>
              <a:t>?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Vanligt påstående att forskningen inte ger någon vägledning</a:t>
            </a:r>
          </a:p>
          <a:p>
            <a:r>
              <a:rPr lang="sv-SE" dirty="0" smtClean="0"/>
              <a:t>Detta stämmer inte!</a:t>
            </a:r>
          </a:p>
          <a:p>
            <a:r>
              <a:rPr lang="sv-SE" b="1" dirty="0" smtClean="0"/>
              <a:t>Teorin</a:t>
            </a:r>
            <a:r>
              <a:rPr lang="sv-SE" dirty="0" smtClean="0"/>
              <a:t>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Höjda minimilöner ökar syssel-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sättningen om de är låga initialt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Höjda minimilöner minskar syssel-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sättningen om de är höga initialt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Den internationella empiriska forskningen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Många studier</a:t>
            </a:r>
          </a:p>
          <a:p>
            <a:r>
              <a:rPr lang="sv-SE" dirty="0" smtClean="0"/>
              <a:t>Varierande resultat</a:t>
            </a:r>
          </a:p>
          <a:p>
            <a:r>
              <a:rPr lang="sv-SE" dirty="0" smtClean="0"/>
              <a:t>Men övervikt för studier som finner att höjda minimilöner minskar sysselsättningen</a:t>
            </a:r>
          </a:p>
          <a:p>
            <a:r>
              <a:rPr lang="sv-SE" dirty="0" smtClean="0"/>
              <a:t>Stöd för att sådana effekter är troligare om minimilönerna är höga till att börja med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Frankrike jämfört med USA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9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Svenska empiriska studier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064896" cy="5184576"/>
          </a:xfrm>
        </p:spPr>
        <p:txBody>
          <a:bodyPr>
            <a:noAutofit/>
          </a:bodyPr>
          <a:lstStyle/>
          <a:p>
            <a:r>
              <a:rPr lang="sv-SE" sz="2400" dirty="0" smtClean="0"/>
              <a:t>Inte så många studier (sex stycken)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 - en avser flyktinginvandrare</a:t>
            </a:r>
          </a:p>
          <a:p>
            <a:r>
              <a:rPr lang="sv-SE" sz="2400" dirty="0" smtClean="0"/>
              <a:t>Större övervikt för studier som finner negativa sysselsättningseffekter än internationellt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 - fyra av sex (två med nolleffekt på avslutade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   anställningar)  </a:t>
            </a:r>
          </a:p>
          <a:p>
            <a:r>
              <a:rPr lang="sv-SE" sz="2400" dirty="0" smtClean="0"/>
              <a:t>I linje med teorin (negativa effekter om höga initiala minimilöner)</a:t>
            </a:r>
          </a:p>
          <a:p>
            <a:r>
              <a:rPr lang="sv-SE" sz="2400" dirty="0" smtClean="0"/>
              <a:t>Negativa sammansättningseffekter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- högre minimilöner minskar sysselsättningen för de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   svagaste grupperna också i studierna med total </a:t>
            </a:r>
            <a:r>
              <a:rPr lang="sv-SE" sz="2400" dirty="0" err="1" smtClean="0"/>
              <a:t>nolleffekt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   på avslutade anställningar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Befintliga studier underskattar sannolikt effekterna av </a:t>
            </a:r>
            <a:r>
              <a:rPr lang="sv-SE" sz="3600" b="1" dirty="0" smtClean="0">
                <a:solidFill>
                  <a:srgbClr val="002060"/>
                </a:solidFill>
              </a:rPr>
              <a:t>förändrade </a:t>
            </a:r>
            <a:r>
              <a:rPr lang="sv-SE" sz="3600" dirty="0" smtClean="0">
                <a:solidFill>
                  <a:srgbClr val="002060"/>
                </a:solidFill>
              </a:rPr>
              <a:t>minimilöner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Studier av avslutade anställningar ger ofullständig bild</a:t>
            </a:r>
          </a:p>
          <a:p>
            <a:pPr marL="0" indent="0">
              <a:buNone/>
            </a:pPr>
            <a:r>
              <a:rPr lang="sv-SE" dirty="0"/>
              <a:t>     - nyanställningarna också </a:t>
            </a:r>
            <a:r>
              <a:rPr lang="sv-SE" dirty="0" smtClean="0"/>
              <a:t>viktiga</a:t>
            </a:r>
          </a:p>
          <a:p>
            <a:r>
              <a:rPr lang="sv-SE" dirty="0" smtClean="0"/>
              <a:t>Olika effekter på arbetslösheten av förändringar i avslutade anställningar för svagare och starkare grupper</a:t>
            </a:r>
          </a:p>
          <a:p>
            <a:r>
              <a:rPr lang="sv-SE" dirty="0" smtClean="0"/>
              <a:t>Studierna mäter i regel bara kortsiktiga effekter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större möjligheter byta ut kapital och (låg-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utbildad) arbetskraft mot varandra på lång sikt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helt nya marknader kan etableras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09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Minimilöner, jobbskatteavdrag, RUT-avdrag, anställningsstöd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En förutsättning för att lägre minimilöner ska öka sysselsättningen är att utbudet av arbetskraft är tillräckligt stort.</a:t>
            </a:r>
          </a:p>
          <a:p>
            <a:r>
              <a:rPr lang="sv-SE" sz="2800" dirty="0" smtClean="0"/>
              <a:t>Hur kan sänkta minimilöner samverka med skattelättnader för att öka utbudet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55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Jobbskatteavdrag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sv-SE" sz="3000" dirty="0" smtClean="0"/>
              <a:t>Enligt teori ökar de </a:t>
            </a:r>
            <a:r>
              <a:rPr lang="sv-SE" sz="3000" dirty="0"/>
              <a:t>jobbskatteavdrag som infördes </a:t>
            </a:r>
            <a:r>
              <a:rPr lang="sv-SE" sz="3000" dirty="0" smtClean="0"/>
              <a:t>2007 och framåt sysselsättningen genom att incitament för återhållsamma lönekrav skapades. </a:t>
            </a:r>
          </a:p>
          <a:p>
            <a:pPr marL="0" indent="0">
              <a:buNone/>
            </a:pPr>
            <a:r>
              <a:rPr lang="sv-SE" sz="2400" dirty="0" smtClean="0"/>
              <a:t>Ett skatteavdrag man får tillgång till endast vid arbete ökar den relativa avkastningen på arbete, vilket skapar incitament att prioritera sysselsättning framför löner. </a:t>
            </a:r>
            <a:endParaRPr lang="sv-SE" sz="3000" dirty="0" smtClean="0"/>
          </a:p>
          <a:p>
            <a:r>
              <a:rPr lang="sv-SE" sz="3000" dirty="0" smtClean="0"/>
              <a:t>Empiriska studier för USA och England visar också på sådana lönemodererande effekter. Studier på Sverige visar dock bara på en marginell lönemodererande effekt av jobbskatteavdraget (Bennmarker m fl 2014)</a:t>
            </a:r>
          </a:p>
        </p:txBody>
      </p:sp>
    </p:spTree>
    <p:extLst>
      <p:ext uri="{BB962C8B-B14F-4D97-AF65-F5344CB8AC3E}">
        <p14:creationId xmlns:p14="http://schemas.microsoft.com/office/powerpoint/2010/main" val="408828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8342426" cy="1584176"/>
          </a:xfrm>
        </p:spPr>
        <p:txBody>
          <a:bodyPr>
            <a:noAutofit/>
          </a:bodyPr>
          <a:lstStyle/>
          <a:p>
            <a:r>
              <a:rPr lang="sv-SE" sz="4000" dirty="0" smtClean="0">
                <a:solidFill>
                  <a:srgbClr val="002060"/>
                </a:solidFill>
              </a:rPr>
              <a:t/>
            </a:r>
            <a:br>
              <a:rPr lang="sv-SE" sz="4000" dirty="0" smtClean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 smtClean="0">
                <a:solidFill>
                  <a:srgbClr val="002060"/>
                </a:solidFill>
              </a:rPr>
              <a:t>Real </a:t>
            </a:r>
            <a:r>
              <a:rPr lang="sv-SE" sz="4000" dirty="0">
                <a:solidFill>
                  <a:srgbClr val="002060"/>
                </a:solidFill>
              </a:rPr>
              <a:t>minimilön </a:t>
            </a:r>
            <a:r>
              <a:rPr lang="sv-SE" sz="4000" dirty="0" smtClean="0">
                <a:solidFill>
                  <a:srgbClr val="002060"/>
                </a:solidFill>
              </a:rPr>
              <a:t>efter skatt i </a:t>
            </a:r>
            <a:r>
              <a:rPr lang="sv-SE" sz="4000" dirty="0">
                <a:solidFill>
                  <a:srgbClr val="002060"/>
                </a:solidFill>
              </a:rPr>
              <a:t>fyra av LOs </a:t>
            </a:r>
            <a:r>
              <a:rPr lang="sv-SE" sz="4000" dirty="0" smtClean="0">
                <a:solidFill>
                  <a:srgbClr val="002060"/>
                </a:solidFill>
              </a:rPr>
              <a:t>kollektivavtal (med och utan JA)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269284"/>
              </p:ext>
            </p:extLst>
          </p:nvPr>
        </p:nvGraphicFramePr>
        <p:xfrm>
          <a:off x="468313" y="1268413"/>
          <a:ext cx="7248525" cy="439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04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.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sv-SE" dirty="0" smtClean="0"/>
              <a:t>De minimilöneavtal som slutits de senaste åren verkar inte beaktat de reallöneökningar som följt av skattesänkningarna.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Det tyder på att arbetsutbudet kan upprätthållas även om minimilönerna faller om man vill prioritera sysselsättningen. 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157192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6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Hur tänka?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892" y="1268760"/>
            <a:ext cx="7200000" cy="5040560"/>
          </a:xfrm>
        </p:spPr>
        <p:txBody>
          <a:bodyPr>
            <a:noAutofit/>
          </a:bodyPr>
          <a:lstStyle/>
          <a:p>
            <a:r>
              <a:rPr lang="sv-SE" sz="2400" dirty="0" smtClean="0"/>
              <a:t>Det behövs ett batteri av sysselsättningsskapande åtgärder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utbildning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jobbskatteavdrag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anställningsstöd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RUT-avdrag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lägre ingångslöner</a:t>
            </a:r>
          </a:p>
          <a:p>
            <a:r>
              <a:rPr lang="sv-SE" sz="2400" dirty="0" smtClean="0"/>
              <a:t>Ingen enskild åtgärd har påfallande stora effekter</a:t>
            </a:r>
          </a:p>
          <a:p>
            <a:r>
              <a:rPr lang="sv-SE" sz="2400" dirty="0" smtClean="0"/>
              <a:t>Olika åtgärder är </a:t>
            </a:r>
            <a:r>
              <a:rPr lang="sv-SE" sz="2400" b="1" dirty="0" smtClean="0"/>
              <a:t>komplement</a:t>
            </a:r>
            <a:r>
              <a:rPr lang="sv-SE" sz="2400" dirty="0" smtClean="0"/>
              <a:t> och inte </a:t>
            </a:r>
            <a:r>
              <a:rPr lang="sv-SE" sz="2400" b="1" dirty="0" smtClean="0"/>
              <a:t>substitut</a:t>
            </a:r>
          </a:p>
          <a:p>
            <a:r>
              <a:rPr lang="sv-SE" sz="2400" dirty="0" smtClean="0"/>
              <a:t>Om svårare uppnå såväl hög och jämn sysselsättning som låg lönespridning är det rimligt att acceptera större lönespridning </a:t>
            </a:r>
            <a:r>
              <a:rPr lang="sv-SE" sz="2400" b="1" dirty="0" smtClean="0"/>
              <a:t>ifall </a:t>
            </a:r>
            <a:r>
              <a:rPr lang="sv-SE" sz="2400" dirty="0" smtClean="0"/>
              <a:t>båda målen prioriteras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2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7848872" cy="4525963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Att analysera: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lönebildningen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arbetsrätten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den aktiva arbetsmarknadspolitiken</a:t>
            </a:r>
          </a:p>
          <a:p>
            <a:r>
              <a:rPr lang="sv-SE" dirty="0" smtClean="0"/>
              <a:t>Fokus på ”så kallade marginella gruppers övergång till reguljär sysselsättning”</a:t>
            </a:r>
          </a:p>
          <a:p>
            <a:r>
              <a:rPr lang="sv-SE" dirty="0"/>
              <a:t>Rådet inrättades i april 2015</a:t>
            </a:r>
          </a:p>
          <a:p>
            <a:r>
              <a:rPr lang="sv-SE" dirty="0"/>
              <a:t>Finansiering från Svenskt Näringsliv</a:t>
            </a:r>
          </a:p>
          <a:p>
            <a:pPr marL="0" indent="0">
              <a:buNone/>
            </a:pPr>
            <a:r>
              <a:rPr lang="sv-SE" dirty="0"/>
              <a:t>    - fastställd budget för en treårsperiod</a:t>
            </a:r>
          </a:p>
          <a:p>
            <a:r>
              <a:rPr lang="sv-SE" dirty="0"/>
              <a:t>Rådet arbetar helt </a:t>
            </a:r>
            <a:r>
              <a:rPr lang="sv-SE" dirty="0" smtClean="0"/>
              <a:t>oberoende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A Kolm, T Pekkarinen, P Skedinger, L Calmfors, P Danielsson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58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728192"/>
          </a:xfrm>
        </p:spPr>
        <p:txBody>
          <a:bodyPr>
            <a:normAutofit fontScale="90000"/>
          </a:bodyPr>
          <a:lstStyle/>
          <a:p>
            <a:pPr algn="l"/>
            <a:r>
              <a:rPr lang="sv-SE" sz="4000" dirty="0" smtClean="0"/>
              <a:t>Hur kommer sysselsättningen utvecklas för grupper med svagare anknytning till arbetsmarknaden?</a:t>
            </a:r>
            <a:r>
              <a:rPr lang="sv-SE" sz="4000" dirty="0"/>
              <a:t/>
            </a:r>
            <a:br>
              <a:rPr lang="sv-SE" sz="4000" dirty="0"/>
            </a:br>
            <a:endParaRPr lang="sv-S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Två utmaningar på svensk arbetsmarknad:</a:t>
            </a:r>
          </a:p>
          <a:p>
            <a:pPr>
              <a:buFontTx/>
              <a:buChar char="-"/>
            </a:pPr>
            <a:r>
              <a:rPr lang="sv-SE" dirty="0" smtClean="0"/>
              <a:t>Försämrade färdigheter i befolkningen</a:t>
            </a:r>
            <a:endParaRPr lang="sv-SE" dirty="0"/>
          </a:p>
          <a:p>
            <a:pPr>
              <a:buFontTx/>
              <a:buChar char="-"/>
            </a:pPr>
            <a:r>
              <a:rPr lang="sv-SE" dirty="0" smtClean="0"/>
              <a:t>Ökad (flykting)invandring (genomsnitt lägre utbildning).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085184"/>
            <a:ext cx="1100108" cy="160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Hur har färdigheterna utvecklats?</a:t>
            </a:r>
            <a:br>
              <a:rPr lang="sv-SE" dirty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PISA: påvisar svenska skolelevers nedgång i prestationer (absolut och relativt andra länder). Endast en del kan förklaras av ökad invandring.</a:t>
            </a:r>
          </a:p>
          <a:p>
            <a:r>
              <a:rPr lang="sv-SE" dirty="0" smtClean="0"/>
              <a:t>PIAAC 2012 (</a:t>
            </a:r>
            <a:r>
              <a:rPr lang="sv-SE" dirty="0"/>
              <a:t>OECD-studie</a:t>
            </a:r>
            <a:r>
              <a:rPr lang="sv-SE" dirty="0" smtClean="0"/>
              <a:t>) </a:t>
            </a:r>
            <a:r>
              <a:rPr lang="sv-SE" dirty="0"/>
              <a:t>av den vuxna befolkningens </a:t>
            </a:r>
            <a:r>
              <a:rPr lang="sv-SE" dirty="0" smtClean="0"/>
              <a:t>färdigheter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   - PIAAC: </a:t>
            </a:r>
            <a:r>
              <a:rPr lang="sv-SE" i="1" dirty="0"/>
              <a:t>Programme for International Assessment of</a:t>
            </a:r>
          </a:p>
          <a:p>
            <a:pPr marL="0" indent="0">
              <a:buNone/>
            </a:pPr>
            <a:r>
              <a:rPr lang="sv-SE" i="1" dirty="0"/>
              <a:t>        Adult Competencies (2012)</a:t>
            </a:r>
          </a:p>
          <a:p>
            <a:pPr marL="0" indent="0">
              <a:buNone/>
            </a:pPr>
            <a:r>
              <a:rPr lang="sv-SE" i="1" dirty="0"/>
              <a:t>      - </a:t>
            </a:r>
            <a:r>
              <a:rPr lang="sv-SE" dirty="0"/>
              <a:t>läs- och skrivkunnighet</a:t>
            </a:r>
          </a:p>
          <a:p>
            <a:pPr marL="0" indent="0">
              <a:buNone/>
            </a:pPr>
            <a:r>
              <a:rPr lang="sv-SE" dirty="0"/>
              <a:t>      - matematik</a:t>
            </a:r>
          </a:p>
          <a:p>
            <a:pPr marL="0" indent="0">
              <a:buNone/>
            </a:pPr>
            <a:r>
              <a:rPr lang="sv-SE" dirty="0"/>
              <a:t>      - problemlösning</a:t>
            </a:r>
          </a:p>
          <a:p>
            <a:r>
              <a:rPr lang="sv-SE" dirty="0"/>
              <a:t> Jämförbar studie (IALS</a:t>
            </a:r>
            <a:r>
              <a:rPr lang="sv-SE" b="1" dirty="0"/>
              <a:t> </a:t>
            </a:r>
            <a:r>
              <a:rPr lang="sv-SE" dirty="0"/>
              <a:t>1994-98) av den vuxna</a:t>
            </a:r>
          </a:p>
          <a:p>
            <a:pPr marL="0" indent="0">
              <a:buNone/>
            </a:pPr>
            <a:r>
              <a:rPr lang="sv-SE" dirty="0"/>
              <a:t>      befolkningens läs- och skrivkunnighet </a:t>
            </a:r>
          </a:p>
          <a:p>
            <a:pPr marL="0" indent="0">
              <a:buNone/>
            </a:pPr>
            <a:r>
              <a:rPr lang="sv-SE" dirty="0"/>
              <a:t>      - </a:t>
            </a:r>
            <a:r>
              <a:rPr lang="sv-SE" i="1" dirty="0"/>
              <a:t>International Adult Literacy Survey</a:t>
            </a:r>
            <a:r>
              <a:rPr lang="sv-SE" dirty="0"/>
              <a:t> </a:t>
            </a:r>
            <a:endParaRPr lang="sv-SE" dirty="0" smtClean="0"/>
          </a:p>
          <a:p>
            <a:r>
              <a:rPr lang="sv-SE" dirty="0"/>
              <a:t>Också data på sysselsättning och löner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32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Förändringar </a:t>
            </a:r>
            <a:r>
              <a:rPr lang="sv-SE" sz="2400" b="1" dirty="0">
                <a:solidFill>
                  <a:srgbClr val="002060"/>
                </a:solidFill>
              </a:rPr>
              <a:t>i den </a:t>
            </a:r>
            <a:r>
              <a:rPr lang="sv-SE" sz="2400" b="1" dirty="0" smtClean="0">
                <a:solidFill>
                  <a:srgbClr val="002060"/>
                </a:solidFill>
              </a:rPr>
              <a:t>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IALS </a:t>
            </a:r>
            <a:r>
              <a:rPr lang="sv-SE" sz="2400" b="1" dirty="0">
                <a:solidFill>
                  <a:srgbClr val="002060"/>
                </a:solidFill>
              </a:rPr>
              <a:t>1994–98 och PIAAC 2012 för personer med </a:t>
            </a:r>
            <a:r>
              <a:rPr lang="sv-SE" sz="2400" b="1" dirty="0" smtClean="0">
                <a:solidFill>
                  <a:srgbClr val="002060"/>
                </a:solidFill>
              </a:rPr>
              <a:t>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invandrarbakgrund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205290"/>
              </p:ext>
            </p:extLst>
          </p:nvPr>
        </p:nvGraphicFramePr>
        <p:xfrm>
          <a:off x="467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7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b="1" dirty="0" smtClean="0">
                <a:solidFill>
                  <a:srgbClr val="002060"/>
                </a:solidFill>
              </a:rPr>
              <a:t/>
            </a:r>
            <a:br>
              <a:rPr lang="sv-SE" sz="3200" b="1" dirty="0" smtClean="0">
                <a:solidFill>
                  <a:srgbClr val="002060"/>
                </a:solidFill>
              </a:rPr>
            </a:br>
            <a:r>
              <a:rPr lang="sv-SE" sz="3200" b="1" dirty="0">
                <a:solidFill>
                  <a:srgbClr val="002060"/>
                </a:solidFill>
              </a:rPr>
              <a:t/>
            </a:r>
            <a:br>
              <a:rPr lang="sv-SE" sz="3200" b="1" dirty="0">
                <a:solidFill>
                  <a:srgbClr val="002060"/>
                </a:solidFill>
              </a:rPr>
            </a:br>
            <a:r>
              <a:rPr lang="sv-SE" sz="3200" b="1" dirty="0" smtClean="0">
                <a:solidFill>
                  <a:srgbClr val="002060"/>
                </a:solidFill>
              </a:rPr>
              <a:t>Sysselsättningsgrad </a:t>
            </a:r>
            <a:r>
              <a:rPr lang="sv-SE" sz="3200" b="1" dirty="0">
                <a:solidFill>
                  <a:srgbClr val="002060"/>
                </a:solidFill>
              </a:rPr>
              <a:t>efter </a:t>
            </a:r>
            <a:r>
              <a:rPr lang="sv-SE" sz="3200" b="1" dirty="0" smtClean="0">
                <a:solidFill>
                  <a:srgbClr val="002060"/>
                </a:solidFill>
              </a:rPr>
              <a:t>prestationsnivå </a:t>
            </a:r>
            <a:r>
              <a:rPr lang="sv-SE" sz="3200" b="1" dirty="0">
                <a:solidFill>
                  <a:srgbClr val="002060"/>
                </a:solidFill>
              </a:rPr>
              <a:t>i läs- och skrivkunnighet i IALS </a:t>
            </a:r>
            <a:r>
              <a:rPr lang="sv-SE" sz="3200" b="1" dirty="0" smtClean="0">
                <a:solidFill>
                  <a:srgbClr val="002060"/>
                </a:solidFill>
              </a:rPr>
              <a:t>1994 </a:t>
            </a:r>
            <a:r>
              <a:rPr lang="sv-SE" sz="3200" b="1" dirty="0">
                <a:solidFill>
                  <a:srgbClr val="002060"/>
                </a:solidFill>
              </a:rPr>
              <a:t>och PIAAC 2012</a:t>
            </a:r>
            <a:r>
              <a:rPr lang="sv-SE" sz="3200" b="1" dirty="0" smtClean="0">
                <a:solidFill>
                  <a:srgbClr val="002060"/>
                </a:solidFill>
              </a:rPr>
              <a:t>, procent</a:t>
            </a: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endParaRPr lang="sv-SE" sz="3200" dirty="0">
              <a:solidFill>
                <a:srgbClr val="002060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483964"/>
              </p:ext>
            </p:extLst>
          </p:nvPr>
        </p:nvGraphicFramePr>
        <p:xfrm>
          <a:off x="467545" y="1988840"/>
          <a:ext cx="8352928" cy="2592288"/>
        </p:xfrm>
        <a:graphic>
          <a:graphicData uri="http://schemas.openxmlformats.org/drawingml/2006/table">
            <a:tbl>
              <a:tblPr/>
              <a:tblGrid>
                <a:gridCol w="936103"/>
                <a:gridCol w="1296144"/>
                <a:gridCol w="1296144"/>
                <a:gridCol w="1296144"/>
                <a:gridCol w="1296144"/>
                <a:gridCol w="2232249"/>
              </a:tblGrid>
              <a:tr h="1156648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Nivå 1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Relativ sysselsättningsgrad 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1/nivå 3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536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IALS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PIAAC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4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-315416"/>
            <a:ext cx="8990498" cy="1728192"/>
          </a:xfrm>
        </p:spPr>
        <p:txBody>
          <a:bodyPr>
            <a:normAutofit/>
          </a:bodyPr>
          <a:lstStyle/>
          <a:p>
            <a:r>
              <a:rPr lang="sv-SE" sz="5400" dirty="0" smtClean="0">
                <a:solidFill>
                  <a:srgbClr val="002060"/>
                </a:solidFill>
              </a:rPr>
              <a:t>Två trender</a:t>
            </a:r>
            <a:endParaRPr lang="sv-SE" sz="5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248844" cy="4392488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Sjunkande färdighetsnivå i befolkningen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fler med en produktivitetsnivå som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understiger arbetsgivarens löne-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kostnad</a:t>
            </a:r>
          </a:p>
          <a:p>
            <a:r>
              <a:rPr lang="sv-SE" dirty="0" smtClean="0"/>
              <a:t>Den stora flyktinginvandringen accentuerar problemet  </a:t>
            </a:r>
          </a:p>
          <a:p>
            <a:r>
              <a:rPr lang="sv-SE" dirty="0"/>
              <a:t>Förskjutning av efterfrågan från låg- till högutbildade (</a:t>
            </a:r>
            <a:r>
              <a:rPr lang="sv-SE" i="1" dirty="0"/>
              <a:t>skill-biased technological growth</a:t>
            </a:r>
            <a:r>
              <a:rPr lang="sv-SE" i="1" dirty="0" smtClean="0"/>
              <a:t>)</a:t>
            </a:r>
            <a:r>
              <a:rPr lang="sv-SE" dirty="0" smtClean="0"/>
              <a:t>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6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Relativlön för prestationsnivå 1 i </a:t>
            </a:r>
            <a:r>
              <a:rPr lang="sv-SE" sz="2400" b="1" dirty="0">
                <a:solidFill>
                  <a:srgbClr val="002060"/>
                </a:solidFill>
              </a:rPr>
              <a:t>läs- och skrivkunnighet </a:t>
            </a:r>
            <a:r>
              <a:rPr lang="sv-SE" sz="2400" b="1" dirty="0" smtClean="0">
                <a:solidFill>
                  <a:srgbClr val="002060"/>
                </a:solidFill>
              </a:rPr>
              <a:t>i</a:t>
            </a:r>
            <a:r>
              <a:rPr lang="sv-SE" sz="2400" b="1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IALS och PIAAC</a:t>
            </a: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001186"/>
              </p:ext>
            </p:extLst>
          </p:nvPr>
        </p:nvGraphicFramePr>
        <p:xfrm>
          <a:off x="588991" y="1340768"/>
          <a:ext cx="7128792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685996"/>
                <a:gridCol w="1721398"/>
                <a:gridCol w="1721398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0,89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0,85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0,86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0,73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1073" y="3356992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 sysselsättningsgrad för prestationsnivå 1 i läs- och skrivkunnighet i IALS och PIAAC</a:t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38014"/>
              </p:ext>
            </p:extLst>
          </p:nvPr>
        </p:nvGraphicFramePr>
        <p:xfrm>
          <a:off x="535373" y="4283968"/>
          <a:ext cx="7200801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723229"/>
                <a:gridCol w="1738786"/>
                <a:gridCol w="1738786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0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b="1" dirty="0" smtClean="0">
                <a:solidFill>
                  <a:srgbClr val="002060"/>
                </a:solidFill>
              </a:rPr>
              <a:t/>
            </a:r>
            <a:br>
              <a:rPr lang="sv-SE" sz="4000" b="1" dirty="0" smtClean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 smtClean="0">
                <a:solidFill>
                  <a:srgbClr val="002060"/>
                </a:solidFill>
              </a:rPr>
              <a:t>Minimilönebett </a:t>
            </a:r>
            <a:r>
              <a:rPr lang="sv-SE" sz="4000" b="1" dirty="0">
                <a:solidFill>
                  <a:srgbClr val="002060"/>
                </a:solidFill>
              </a:rPr>
              <a:t>i olika länder, procent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895723"/>
              </p:ext>
            </p:extLst>
          </p:nvPr>
        </p:nvGraphicFramePr>
        <p:xfrm>
          <a:off x="323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97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719</Words>
  <Application>Microsoft Office PowerPoint</Application>
  <PresentationFormat>On-screen Show (4:3)</PresentationFormat>
  <Paragraphs>136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Hinder och möjligheter för lägre arbetslöshet på sikt</vt:lpstr>
      <vt:lpstr>Arbetsmarknadsekonomiska Rådet</vt:lpstr>
      <vt:lpstr>Hur kommer sysselsättningen utvecklas för grupper med svagare anknytning till arbetsmarknaden? </vt:lpstr>
      <vt:lpstr>Hur har färdigheterna utvecklats? </vt:lpstr>
      <vt:lpstr>   Förändringar i den genomsnittliga läsförståelsepoängen mellan IALS 1994–98 och PIAAC 2012 för personer med inhemsk respektive invandrarbakgrund  </vt:lpstr>
      <vt:lpstr>  Sysselsättningsgrad efter prestationsnivå i läs- och skrivkunnighet i IALS 1994 och PIAAC 2012, procent  </vt:lpstr>
      <vt:lpstr>Två trender</vt:lpstr>
      <vt:lpstr>  Relativlön för prestationsnivå 1 i läs- och skrivkunnighet i IALS och PIAAC  </vt:lpstr>
      <vt:lpstr>  Minimilönebett i olika länder, procent  </vt:lpstr>
      <vt:lpstr>Hur påverkar förändrade minimilöner sysselsättningen?</vt:lpstr>
      <vt:lpstr>Den internationella empiriska forskningen</vt:lpstr>
      <vt:lpstr>Svenska empiriska studier</vt:lpstr>
      <vt:lpstr>Befintliga studier underskattar sannolikt effekterna av förändrade minimilöner</vt:lpstr>
      <vt:lpstr>Minimilöner, jobbskatteavdrag, RUT-avdrag, anställningsstöd</vt:lpstr>
      <vt:lpstr>Jobbskatteavdrag</vt:lpstr>
      <vt:lpstr>  Real minimilön efter skatt i fyra av LOs kollektivavtal (med och utan JA)  </vt:lpstr>
      <vt:lpstr>.</vt:lpstr>
      <vt:lpstr>Hur tänka?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 Danielsson</cp:lastModifiedBy>
  <cp:revision>74</cp:revision>
  <cp:lastPrinted>2016-02-14T09:23:23Z</cp:lastPrinted>
  <dcterms:created xsi:type="dcterms:W3CDTF">2015-12-13T10:21:30Z</dcterms:created>
  <dcterms:modified xsi:type="dcterms:W3CDTF">2016-08-19T15:21:29Z</dcterms:modified>
</cp:coreProperties>
</file>