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6" r:id="rId9"/>
    <p:sldId id="265" r:id="rId10"/>
    <p:sldId id="267" r:id="rId1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>
        <p:scale>
          <a:sx n="105" d="100"/>
          <a:sy n="105" d="100"/>
        </p:scale>
        <p:origin x="-78" y="-2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terd\AppData\Local\Microsoft\Windows\Temporary%20Internet%20Files\Content.Outlook\ZVP6TNQM\Figurer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petterd\AppData\Local\Microsoft\Windows\Temporary%20Internet%20Files\Content.Outlook\ZVP6TNQM\Figurer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518251190823371"/>
          <c:y val="5.0925925925925923E-2"/>
          <c:w val="0.85775165257120634"/>
          <c:h val="0.7330013888888888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'Figur 3.4'!$B$1</c:f>
              <c:strCache>
                <c:ptCount val="1"/>
                <c:pt idx="0">
                  <c:v>Förändring inhemsk bakgrund</c:v>
                </c:pt>
              </c:strCache>
            </c:strRef>
          </c:tx>
          <c:invertIfNegative val="0"/>
          <c:cat>
            <c:strRef>
              <c:f>'Figur 3.4'!$A$2:$A$13</c:f>
              <c:strCache>
                <c:ptCount val="12"/>
                <c:pt idx="0">
                  <c:v>Polen</c:v>
                </c:pt>
                <c:pt idx="1">
                  <c:v>Italien</c:v>
                </c:pt>
                <c:pt idx="2">
                  <c:v>Irland</c:v>
                </c:pt>
                <c:pt idx="3">
                  <c:v>Finland</c:v>
                </c:pt>
                <c:pt idx="4">
                  <c:v>Belgien</c:v>
                </c:pt>
                <c:pt idx="5">
                  <c:v>Nederländerna</c:v>
                </c:pt>
                <c:pt idx="6">
                  <c:v>Tjeckien</c:v>
                </c:pt>
                <c:pt idx="7">
                  <c:v>USA</c:v>
                </c:pt>
                <c:pt idx="8">
                  <c:v>Tyskland</c:v>
                </c:pt>
                <c:pt idx="9">
                  <c:v>Norge</c:v>
                </c:pt>
                <c:pt idx="10">
                  <c:v>Danmark</c:v>
                </c:pt>
                <c:pt idx="11">
                  <c:v>Sverige</c:v>
                </c:pt>
              </c:strCache>
            </c:strRef>
          </c:cat>
          <c:val>
            <c:numRef>
              <c:f>'Figur 3.4'!$B$2:$B$13</c:f>
              <c:numCache>
                <c:formatCode>General</c:formatCode>
                <c:ptCount val="12"/>
                <c:pt idx="0">
                  <c:v>34.518770000000004</c:v>
                </c:pt>
                <c:pt idx="1">
                  <c:v>8.037979</c:v>
                </c:pt>
                <c:pt idx="2">
                  <c:v>3.4619749999999998</c:v>
                </c:pt>
                <c:pt idx="3">
                  <c:v>2.3716740000000001</c:v>
                </c:pt>
                <c:pt idx="4">
                  <c:v>-0.38092039999999999</c:v>
                </c:pt>
                <c:pt idx="5">
                  <c:v>1.505585</c:v>
                </c:pt>
                <c:pt idx="6">
                  <c:v>-3.066376</c:v>
                </c:pt>
                <c:pt idx="7">
                  <c:v>-9.2242130000000007</c:v>
                </c:pt>
                <c:pt idx="8">
                  <c:v>-9.2469479999999997</c:v>
                </c:pt>
                <c:pt idx="9">
                  <c:v>-12.50995</c:v>
                </c:pt>
                <c:pt idx="10">
                  <c:v>-14.09055</c:v>
                </c:pt>
                <c:pt idx="11">
                  <c:v>-20.5625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913-4857-B810-73DE33A2AF25}"/>
            </c:ext>
          </c:extLst>
        </c:ser>
        <c:ser>
          <c:idx val="1"/>
          <c:order val="1"/>
          <c:tx>
            <c:strRef>
              <c:f>'Figur 3.4'!$C$1</c:f>
              <c:strCache>
                <c:ptCount val="1"/>
                <c:pt idx="0">
                  <c:v>Förändring invandrarbakgrund</c:v>
                </c:pt>
              </c:strCache>
            </c:strRef>
          </c:tx>
          <c:invertIfNegative val="0"/>
          <c:cat>
            <c:strRef>
              <c:f>'Figur 3.4'!$A$2:$A$13</c:f>
              <c:strCache>
                <c:ptCount val="12"/>
                <c:pt idx="0">
                  <c:v>Polen</c:v>
                </c:pt>
                <c:pt idx="1">
                  <c:v>Italien</c:v>
                </c:pt>
                <c:pt idx="2">
                  <c:v>Irland</c:v>
                </c:pt>
                <c:pt idx="3">
                  <c:v>Finland</c:v>
                </c:pt>
                <c:pt idx="4">
                  <c:v>Belgien</c:v>
                </c:pt>
                <c:pt idx="5">
                  <c:v>Nederländerna</c:v>
                </c:pt>
                <c:pt idx="6">
                  <c:v>Tjeckien</c:v>
                </c:pt>
                <c:pt idx="7">
                  <c:v>USA</c:v>
                </c:pt>
                <c:pt idx="8">
                  <c:v>Tyskland</c:v>
                </c:pt>
                <c:pt idx="9">
                  <c:v>Norge</c:v>
                </c:pt>
                <c:pt idx="10">
                  <c:v>Danmark</c:v>
                </c:pt>
                <c:pt idx="11">
                  <c:v>Sverige</c:v>
                </c:pt>
              </c:strCache>
            </c:strRef>
          </c:cat>
          <c:val>
            <c:numRef>
              <c:f>'Figur 3.4'!$C$2:$C$13</c:f>
              <c:numCache>
                <c:formatCode>General</c:formatCode>
                <c:ptCount val="12"/>
                <c:pt idx="0">
                  <c:v>61.040100000000002</c:v>
                </c:pt>
                <c:pt idx="1">
                  <c:v>31.63898</c:v>
                </c:pt>
                <c:pt idx="2">
                  <c:v>-3.548492</c:v>
                </c:pt>
                <c:pt idx="3">
                  <c:v>-16.331330000000001</c:v>
                </c:pt>
                <c:pt idx="4">
                  <c:v>-13.06598</c:v>
                </c:pt>
                <c:pt idx="5">
                  <c:v>-11.11664</c:v>
                </c:pt>
                <c:pt idx="6">
                  <c:v>12.74062</c:v>
                </c:pt>
                <c:pt idx="7">
                  <c:v>24.3353</c:v>
                </c:pt>
                <c:pt idx="8">
                  <c:v>-15.648160000000001</c:v>
                </c:pt>
                <c:pt idx="9">
                  <c:v>-19.782209999999999</c:v>
                </c:pt>
                <c:pt idx="10">
                  <c:v>-25.056149999999999</c:v>
                </c:pt>
                <c:pt idx="11">
                  <c:v>-37.104640000000003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913-4857-B810-73DE33A2AF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3"/>
        <c:axId val="46207744"/>
        <c:axId val="46209280"/>
      </c:barChart>
      <c:catAx>
        <c:axId val="46207744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low"/>
        <c:txPr>
          <a:bodyPr/>
          <a:lstStyle/>
          <a:p>
            <a:pPr>
              <a:defRPr sz="1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sv-SE"/>
          </a:p>
        </c:txPr>
        <c:crossAx val="46209280"/>
        <c:crosses val="autoZero"/>
        <c:auto val="1"/>
        <c:lblAlgn val="ctr"/>
        <c:lblOffset val="100"/>
        <c:noMultiLvlLbl val="0"/>
      </c:catAx>
      <c:valAx>
        <c:axId val="46209280"/>
        <c:scaling>
          <c:orientation val="minMax"/>
          <c:max val="65"/>
          <c:min val="-40"/>
        </c:scaling>
        <c:delete val="0"/>
        <c:axPos val="b"/>
        <c:majorGridlines>
          <c:spPr>
            <a:ln>
              <a:solidFill>
                <a:schemeClr val="accent1">
                  <a:lumMod val="60000"/>
                  <a:lumOff val="40000"/>
                </a:schemeClr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v-SE"/>
          </a:p>
        </c:txPr>
        <c:crossAx val="46207744"/>
        <c:crosses val="autoZero"/>
        <c:crossBetween val="between"/>
        <c:majorUnit val="10"/>
      </c:valAx>
    </c:plotArea>
    <c:legend>
      <c:legendPos val="r"/>
      <c:layout>
        <c:manualLayout>
          <c:xMode val="edge"/>
          <c:yMode val="edge"/>
          <c:x val="0"/>
          <c:y val="0.88850503062117236"/>
          <c:w val="1"/>
          <c:h val="9.7989938757655298E-2"/>
        </c:manualLayout>
      </c:layout>
      <c:overlay val="0"/>
      <c:txPr>
        <a:bodyPr/>
        <a:lstStyle/>
        <a:p>
          <a:pPr>
            <a:defRPr sz="18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1988407699037624E-2"/>
          <c:y val="5.1400554097404488E-2"/>
          <c:w val="0.89656474190726154"/>
          <c:h val="0.62855503707680238"/>
        </c:manualLayout>
      </c:layout>
      <c:lineChart>
        <c:grouping val="standard"/>
        <c:varyColors val="0"/>
        <c:ser>
          <c:idx val="0"/>
          <c:order val="0"/>
          <c:tx>
            <c:strRef>
              <c:f>'Figur 4.1'!$B$1</c:f>
              <c:strCache>
                <c:ptCount val="1"/>
                <c:pt idx="0">
                  <c:v>2007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6"/>
          </c:marker>
          <c:cat>
            <c:strRef>
              <c:f>'Figur 4.1'!$A$2:$A$29</c:f>
              <c:strCache>
                <c:ptCount val="28"/>
                <c:pt idx="0">
                  <c:v>USA</c:v>
                </c:pt>
                <c:pt idx="1">
                  <c:v>Tjeckien</c:v>
                </c:pt>
                <c:pt idx="2">
                  <c:v>Japan</c:v>
                </c:pt>
                <c:pt idx="3">
                  <c:v>Spanien</c:v>
                </c:pt>
                <c:pt idx="4">
                  <c:v>Estland</c:v>
                </c:pt>
                <c:pt idx="5">
                  <c:v>Irland</c:v>
                </c:pt>
                <c:pt idx="6">
                  <c:v>Sydkorea</c:v>
                </c:pt>
                <c:pt idx="7">
                  <c:v>Kanada</c:v>
                </c:pt>
                <c:pt idx="8">
                  <c:v>Grekland</c:v>
                </c:pt>
                <c:pt idx="9">
                  <c:v>Slovakien</c:v>
                </c:pt>
                <c:pt idx="10">
                  <c:v>Nederländerna</c:v>
                </c:pt>
                <c:pt idx="11">
                  <c:v>Tyskland</c:v>
                </c:pt>
                <c:pt idx="12">
                  <c:v>Storbritannien</c:v>
                </c:pt>
                <c:pt idx="13">
                  <c:v>Polen</c:v>
                </c:pt>
                <c:pt idx="14">
                  <c:v>Belgien</c:v>
                </c:pt>
                <c:pt idx="15">
                  <c:v>Australien</c:v>
                </c:pt>
                <c:pt idx="16">
                  <c:v>Ungern</c:v>
                </c:pt>
                <c:pt idx="17">
                  <c:v>Luxemburg</c:v>
                </c:pt>
                <c:pt idx="18">
                  <c:v>Israel</c:v>
                </c:pt>
                <c:pt idx="19">
                  <c:v>Portugal</c:v>
                </c:pt>
                <c:pt idx="20">
                  <c:v>Nya Zeeland</c:v>
                </c:pt>
                <c:pt idx="21">
                  <c:v>Slovenien</c:v>
                </c:pt>
                <c:pt idx="22">
                  <c:v>Frankrike</c:v>
                </c:pt>
                <c:pt idx="24">
                  <c:v>Teknikavtalet</c:v>
                </c:pt>
                <c:pt idx="25">
                  <c:v>HÖK</c:v>
                </c:pt>
                <c:pt idx="26">
                  <c:v>Detaljhandel</c:v>
                </c:pt>
                <c:pt idx="27">
                  <c:v>HoR</c:v>
                </c:pt>
              </c:strCache>
            </c:strRef>
          </c:cat>
          <c:val>
            <c:numRef>
              <c:f>'Figur 4.1'!$B$2:$B$29</c:f>
              <c:numCache>
                <c:formatCode>0</c:formatCode>
                <c:ptCount val="28"/>
                <c:pt idx="0">
                  <c:v>31.41542002301496</c:v>
                </c:pt>
                <c:pt idx="1">
                  <c:v>38.223944104395898</c:v>
                </c:pt>
                <c:pt idx="2">
                  <c:v>34.075949367088612</c:v>
                </c:pt>
                <c:pt idx="3">
                  <c:v>43.931391565958386</c:v>
                </c:pt>
                <c:pt idx="4">
                  <c:v>35.781731438226814</c:v>
                </c:pt>
                <c:pt idx="5">
                  <c:v>53.12</c:v>
                </c:pt>
                <c:pt idx="6">
                  <c:v>42.856045253647217</c:v>
                </c:pt>
                <c:pt idx="7">
                  <c:v>40.700000000000003</c:v>
                </c:pt>
                <c:pt idx="8">
                  <c:v>46.768985322271853</c:v>
                </c:pt>
                <c:pt idx="9">
                  <c:v>44.316158347676414</c:v>
                </c:pt>
                <c:pt idx="10">
                  <c:v>47.140872464573491</c:v>
                </c:pt>
                <c:pt idx="12">
                  <c:v>46.643417611159542</c:v>
                </c:pt>
                <c:pt idx="13">
                  <c:v>39.610664409648749</c:v>
                </c:pt>
                <c:pt idx="14">
                  <c:v>50.267722497397237</c:v>
                </c:pt>
                <c:pt idx="15">
                  <c:v>54.471276595744676</c:v>
                </c:pt>
                <c:pt idx="16">
                  <c:v>48.271440257644201</c:v>
                </c:pt>
                <c:pt idx="17">
                  <c:v>54.5</c:v>
                </c:pt>
                <c:pt idx="18">
                  <c:v>57.348869836321114</c:v>
                </c:pt>
                <c:pt idx="19">
                  <c:v>51.393696483876852</c:v>
                </c:pt>
                <c:pt idx="20">
                  <c:v>57.351407716371213</c:v>
                </c:pt>
                <c:pt idx="21">
                  <c:v>50.00330966137436</c:v>
                </c:pt>
                <c:pt idx="22">
                  <c:v>61.5</c:v>
                </c:pt>
                <c:pt idx="24">
                  <c:v>59</c:v>
                </c:pt>
                <c:pt idx="25">
                  <c:v>60</c:v>
                </c:pt>
                <c:pt idx="26">
                  <c:v>66.400000000000006</c:v>
                </c:pt>
                <c:pt idx="27">
                  <c:v>69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9C79-4ADF-A82A-6135AC74016D}"/>
            </c:ext>
          </c:extLst>
        </c:ser>
        <c:ser>
          <c:idx val="1"/>
          <c:order val="1"/>
          <c:tx>
            <c:strRef>
              <c:f>'Figur 4.1'!$C$1</c:f>
              <c:strCache>
                <c:ptCount val="1"/>
                <c:pt idx="0">
                  <c:v>2014</c:v>
                </c:pt>
              </c:strCache>
            </c:strRef>
          </c:tx>
          <c:spPr>
            <a:ln>
              <a:noFill/>
            </a:ln>
          </c:spPr>
          <c:marker>
            <c:symbol val="triangle"/>
            <c:size val="12"/>
          </c:marker>
          <c:cat>
            <c:strRef>
              <c:f>'Figur 4.1'!$A$2:$A$29</c:f>
              <c:strCache>
                <c:ptCount val="28"/>
                <c:pt idx="0">
                  <c:v>USA</c:v>
                </c:pt>
                <c:pt idx="1">
                  <c:v>Tjeckien</c:v>
                </c:pt>
                <c:pt idx="2">
                  <c:v>Japan</c:v>
                </c:pt>
                <c:pt idx="3">
                  <c:v>Spanien</c:v>
                </c:pt>
                <c:pt idx="4">
                  <c:v>Estland</c:v>
                </c:pt>
                <c:pt idx="5">
                  <c:v>Irland</c:v>
                </c:pt>
                <c:pt idx="6">
                  <c:v>Sydkorea</c:v>
                </c:pt>
                <c:pt idx="7">
                  <c:v>Kanada</c:v>
                </c:pt>
                <c:pt idx="8">
                  <c:v>Grekland</c:v>
                </c:pt>
                <c:pt idx="9">
                  <c:v>Slovakien</c:v>
                </c:pt>
                <c:pt idx="10">
                  <c:v>Nederländerna</c:v>
                </c:pt>
                <c:pt idx="11">
                  <c:v>Tyskland</c:v>
                </c:pt>
                <c:pt idx="12">
                  <c:v>Storbritannien</c:v>
                </c:pt>
                <c:pt idx="13">
                  <c:v>Polen</c:v>
                </c:pt>
                <c:pt idx="14">
                  <c:v>Belgien</c:v>
                </c:pt>
                <c:pt idx="15">
                  <c:v>Australien</c:v>
                </c:pt>
                <c:pt idx="16">
                  <c:v>Ungern</c:v>
                </c:pt>
                <c:pt idx="17">
                  <c:v>Luxemburg</c:v>
                </c:pt>
                <c:pt idx="18">
                  <c:v>Israel</c:v>
                </c:pt>
                <c:pt idx="19">
                  <c:v>Portugal</c:v>
                </c:pt>
                <c:pt idx="20">
                  <c:v>Nya Zeeland</c:v>
                </c:pt>
                <c:pt idx="21">
                  <c:v>Slovenien</c:v>
                </c:pt>
                <c:pt idx="22">
                  <c:v>Frankrike</c:v>
                </c:pt>
                <c:pt idx="24">
                  <c:v>Teknikavtalet</c:v>
                </c:pt>
                <c:pt idx="25">
                  <c:v>HÖK</c:v>
                </c:pt>
                <c:pt idx="26">
                  <c:v>Detaljhandel</c:v>
                </c:pt>
                <c:pt idx="27">
                  <c:v>HoR</c:v>
                </c:pt>
              </c:strCache>
            </c:strRef>
          </c:cat>
          <c:val>
            <c:numRef>
              <c:f>'Figur 4.1'!$C$2:$C$29</c:f>
              <c:numCache>
                <c:formatCode>0</c:formatCode>
                <c:ptCount val="28"/>
                <c:pt idx="0">
                  <c:v>36.700000000000003</c:v>
                </c:pt>
                <c:pt idx="1">
                  <c:v>36.799999999999997</c:v>
                </c:pt>
                <c:pt idx="2">
                  <c:v>38.99010931806351</c:v>
                </c:pt>
                <c:pt idx="3">
                  <c:v>41.4</c:v>
                </c:pt>
                <c:pt idx="4">
                  <c:v>41.5</c:v>
                </c:pt>
                <c:pt idx="5">
                  <c:v>43.1</c:v>
                </c:pt>
                <c:pt idx="6">
                  <c:v>44.218689529285619</c:v>
                </c:pt>
                <c:pt idx="7">
                  <c:v>45.1</c:v>
                </c:pt>
                <c:pt idx="8">
                  <c:v>46.1</c:v>
                </c:pt>
                <c:pt idx="9">
                  <c:v>47.5</c:v>
                </c:pt>
                <c:pt idx="10">
                  <c:v>47.7</c:v>
                </c:pt>
                <c:pt idx="11">
                  <c:v>47.836084988474099</c:v>
                </c:pt>
                <c:pt idx="12">
                  <c:v>48</c:v>
                </c:pt>
                <c:pt idx="13">
                  <c:v>50.2</c:v>
                </c:pt>
                <c:pt idx="14">
                  <c:v>50.5</c:v>
                </c:pt>
                <c:pt idx="15">
                  <c:v>53.3</c:v>
                </c:pt>
                <c:pt idx="16">
                  <c:v>53.6</c:v>
                </c:pt>
                <c:pt idx="17">
                  <c:v>56.6</c:v>
                </c:pt>
                <c:pt idx="18">
                  <c:v>56.6</c:v>
                </c:pt>
                <c:pt idx="19">
                  <c:v>57.5</c:v>
                </c:pt>
                <c:pt idx="20">
                  <c:v>59.6</c:v>
                </c:pt>
                <c:pt idx="21">
                  <c:v>60.9</c:v>
                </c:pt>
                <c:pt idx="22">
                  <c:v>61.1</c:v>
                </c:pt>
                <c:pt idx="24">
                  <c:v>57.3</c:v>
                </c:pt>
                <c:pt idx="25">
                  <c:v>62.9</c:v>
                </c:pt>
                <c:pt idx="26">
                  <c:v>68.7</c:v>
                </c:pt>
                <c:pt idx="27">
                  <c:v>70.599999999999994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9C79-4ADF-A82A-6135AC7401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6263296"/>
        <c:axId val="49025792"/>
      </c:lineChart>
      <c:catAx>
        <c:axId val="46263296"/>
        <c:scaling>
          <c:orientation val="minMax"/>
        </c:scaling>
        <c:delete val="0"/>
        <c:axPos val="b"/>
        <c:minorGridlines>
          <c:spPr>
            <a:ln>
              <a:solidFill>
                <a:sysClr val="window" lastClr="FFFFFF"/>
              </a:solidFill>
            </a:ln>
          </c:spPr>
        </c:minorGridlines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v-SE"/>
          </a:p>
        </c:txPr>
        <c:crossAx val="49025792"/>
        <c:crosses val="autoZero"/>
        <c:auto val="1"/>
        <c:lblAlgn val="ctr"/>
        <c:lblOffset val="100"/>
        <c:noMultiLvlLbl val="0"/>
      </c:catAx>
      <c:valAx>
        <c:axId val="49025792"/>
        <c:scaling>
          <c:orientation val="minMax"/>
          <c:min val="20"/>
        </c:scaling>
        <c:delete val="0"/>
        <c:axPos val="l"/>
        <c:majorGridlines>
          <c:spPr>
            <a:ln>
              <a:solidFill>
                <a:srgbClr val="4F81BD">
                  <a:lumMod val="60000"/>
                  <a:lumOff val="40000"/>
                </a:srgbClr>
              </a:solidFill>
              <a:prstDash val="sysDash"/>
            </a:ln>
          </c:spPr>
        </c:majorGridlines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v-SE"/>
          </a:p>
        </c:txPr>
        <c:crossAx val="462632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1.3426745329400197E-3"/>
          <c:y val="0.93398452380952379"/>
          <c:w val="0.99865734580430277"/>
          <c:h val="2.7051041666666671E-2"/>
        </c:manualLayout>
      </c:layout>
      <c:overlay val="0"/>
      <c:txPr>
        <a:bodyPr/>
        <a:lstStyle/>
        <a:p>
          <a:pPr>
            <a:defRPr sz="2000"/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9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E19E56-73FF-4DDE-BA21-4F0E31841741}" type="datetimeFigureOut">
              <a:rPr lang="sv-SE" smtClean="0"/>
              <a:t>2016-08-01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B4C368-6D72-42A2-8CF4-3F8DB0DF52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05804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856171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3C097-2F92-443D-9DBB-D4CEE0C2EB76}" type="datetimeFigureOut">
              <a:rPr lang="sv-SE" smtClean="0"/>
              <a:t>2016-08-01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1557-F9F3-409E-9DDE-F07C5E08CA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82840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3C097-2F92-443D-9DBB-D4CEE0C2EB76}" type="datetimeFigureOut">
              <a:rPr lang="sv-SE" smtClean="0"/>
              <a:t>2016-08-01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1557-F9F3-409E-9DDE-F07C5E08CA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19073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3C097-2F92-443D-9DBB-D4CEE0C2EB76}" type="datetimeFigureOut">
              <a:rPr lang="sv-SE" smtClean="0"/>
              <a:t>2016-08-01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1557-F9F3-409E-9DDE-F07C5E08CA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1513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3C097-2F92-443D-9DBB-D4CEE0C2EB76}" type="datetimeFigureOut">
              <a:rPr lang="sv-SE" smtClean="0"/>
              <a:t>2016-08-01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1557-F9F3-409E-9DDE-F07C5E08CA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70852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3C097-2F92-443D-9DBB-D4CEE0C2EB76}" type="datetimeFigureOut">
              <a:rPr lang="sv-SE" smtClean="0"/>
              <a:t>2016-08-01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1557-F9F3-409E-9DDE-F07C5E08CA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2429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3C097-2F92-443D-9DBB-D4CEE0C2EB76}" type="datetimeFigureOut">
              <a:rPr lang="sv-SE" smtClean="0"/>
              <a:t>2016-08-01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1557-F9F3-409E-9DDE-F07C5E08CA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9809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3C097-2F92-443D-9DBB-D4CEE0C2EB76}" type="datetimeFigureOut">
              <a:rPr lang="sv-SE" smtClean="0"/>
              <a:t>2016-08-01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1557-F9F3-409E-9DDE-F07C5E08CA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8421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3C097-2F92-443D-9DBB-D4CEE0C2EB76}" type="datetimeFigureOut">
              <a:rPr lang="sv-SE" smtClean="0"/>
              <a:t>2016-08-01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1557-F9F3-409E-9DDE-F07C5E08CA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74332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3C097-2F92-443D-9DBB-D4CEE0C2EB76}" type="datetimeFigureOut">
              <a:rPr lang="sv-SE" smtClean="0"/>
              <a:t>2016-08-01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1557-F9F3-409E-9DDE-F07C5E08CA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02359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3C097-2F92-443D-9DBB-D4CEE0C2EB76}" type="datetimeFigureOut">
              <a:rPr lang="sv-SE" smtClean="0"/>
              <a:t>2016-08-01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1557-F9F3-409E-9DDE-F07C5E08CA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6340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3C097-2F92-443D-9DBB-D4CEE0C2EB76}" type="datetimeFigureOut">
              <a:rPr lang="sv-SE" smtClean="0"/>
              <a:t>2016-08-01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1557-F9F3-409E-9DDE-F07C5E08CA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11049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03C097-2F92-443D-9DBB-D4CEE0C2EB76}" type="datetimeFigureOut">
              <a:rPr lang="sv-SE" smtClean="0"/>
              <a:t>2016-08-01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81557-F9F3-409E-9DDE-F07C5E08CA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8012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649896" y="1122363"/>
            <a:ext cx="9018104" cy="1670533"/>
          </a:xfrm>
        </p:spPr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2060"/>
                </a:solidFill>
              </a:rPr>
              <a:t>Att ta i tu med tudelningen på svensk arbetsmarknad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sv-SE" sz="3200" dirty="0"/>
              <a:t>Lars Calmfors</a:t>
            </a:r>
          </a:p>
          <a:p>
            <a:r>
              <a:rPr lang="sv-SE" sz="3200" dirty="0"/>
              <a:t>Centerpartiets ekonomiska seminarium</a:t>
            </a:r>
          </a:p>
          <a:p>
            <a:r>
              <a:rPr lang="sv-SE" sz="3200" dirty="0"/>
              <a:t>Almedalen 4/7-2016</a:t>
            </a:r>
          </a:p>
        </p:txBody>
      </p:sp>
    </p:spTree>
    <p:extLst>
      <p:ext uri="{BB962C8B-B14F-4D97-AF65-F5344CB8AC3E}">
        <p14:creationId xmlns:p14="http://schemas.microsoft.com/office/powerpoint/2010/main" val="29370203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Modeller för sänkta minimilöner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sv-SE" dirty="0"/>
              <a:t>Generell sänkning av nuvarande minimilöner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Lägre permanenta minimilöner för nya enkla jobb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Lägre ingångslöner för </a:t>
            </a:r>
            <a:r>
              <a:rPr lang="sv-SE" dirty="0" err="1"/>
              <a:t>nyinträdande</a:t>
            </a:r>
            <a:r>
              <a:rPr lang="sv-SE" dirty="0"/>
              <a:t> på arbetsmarknaden på nya temporära ingångsjobb </a:t>
            </a:r>
          </a:p>
        </p:txBody>
      </p:sp>
    </p:spTree>
    <p:extLst>
      <p:ext uri="{BB962C8B-B14F-4D97-AF65-F5344CB8AC3E}">
        <p14:creationId xmlns:p14="http://schemas.microsoft.com/office/powerpoint/2010/main" val="3287138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2873" y="289911"/>
            <a:ext cx="7010400" cy="6450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206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sv-SE" sz="2400" b="1" dirty="0">
                <a:solidFill>
                  <a:srgbClr val="002060"/>
                </a:solidFill>
              </a:rPr>
              <a:t/>
            </a:r>
            <a:br>
              <a:rPr lang="sv-SE" sz="2400" b="1" dirty="0">
                <a:solidFill>
                  <a:srgbClr val="002060"/>
                </a:solidFill>
              </a:rPr>
            </a:br>
            <a:r>
              <a:rPr lang="sv-SE" sz="2400" b="1" dirty="0">
                <a:solidFill>
                  <a:srgbClr val="002060"/>
                </a:solidFill>
              </a:rPr>
              <a:t/>
            </a:r>
            <a:br>
              <a:rPr lang="sv-SE" sz="2400" b="1" dirty="0">
                <a:solidFill>
                  <a:srgbClr val="002060"/>
                </a:solidFill>
              </a:rPr>
            </a:br>
            <a:r>
              <a:rPr lang="sv-SE" sz="2400" b="1" dirty="0">
                <a:solidFill>
                  <a:srgbClr val="002060"/>
                </a:solidFill>
              </a:rPr>
              <a:t/>
            </a:r>
            <a:br>
              <a:rPr lang="sv-SE" sz="2400" b="1" dirty="0">
                <a:solidFill>
                  <a:srgbClr val="002060"/>
                </a:solidFill>
              </a:rPr>
            </a:br>
            <a:r>
              <a:rPr lang="sv-SE" sz="2400" b="1" dirty="0">
                <a:solidFill>
                  <a:srgbClr val="002060"/>
                </a:solidFill>
              </a:rPr>
              <a:t>Förändringar i den genomsnittliga läsförståelsepoängen mellan</a:t>
            </a:r>
            <a:r>
              <a:rPr lang="sv-SE" sz="2400" dirty="0">
                <a:solidFill>
                  <a:srgbClr val="002060"/>
                </a:solidFill>
              </a:rPr>
              <a:t> </a:t>
            </a:r>
            <a:r>
              <a:rPr lang="sv-SE" sz="2400" b="1" dirty="0">
                <a:solidFill>
                  <a:srgbClr val="002060"/>
                </a:solidFill>
              </a:rPr>
              <a:t>IALS 1994–98 och PIAAC 2012 för personer med inhemsk respektive</a:t>
            </a:r>
            <a:r>
              <a:rPr lang="sv-SE" sz="2400" dirty="0">
                <a:solidFill>
                  <a:srgbClr val="002060"/>
                </a:solidFill>
              </a:rPr>
              <a:t> </a:t>
            </a:r>
            <a:r>
              <a:rPr lang="sv-SE" sz="2400" b="1" dirty="0">
                <a:solidFill>
                  <a:srgbClr val="002060"/>
                </a:solidFill>
              </a:rPr>
              <a:t>invandrarbakgrund</a:t>
            </a:r>
            <a:r>
              <a:rPr lang="sv-SE" sz="2400" dirty="0">
                <a:solidFill>
                  <a:srgbClr val="002060"/>
                </a:solidFill>
              </a:rPr>
              <a:t/>
            </a:r>
            <a:br>
              <a:rPr lang="sv-SE" sz="2400" dirty="0">
                <a:solidFill>
                  <a:srgbClr val="002060"/>
                </a:solidFill>
              </a:rPr>
            </a:br>
            <a:r>
              <a:rPr lang="sv-SE" sz="2400" dirty="0">
                <a:solidFill>
                  <a:srgbClr val="002060"/>
                </a:solidFill>
              </a:rPr>
              <a:t/>
            </a:r>
            <a:br>
              <a:rPr lang="sv-SE" sz="2400" dirty="0">
                <a:solidFill>
                  <a:srgbClr val="002060"/>
                </a:solidFill>
              </a:rPr>
            </a:br>
            <a:endParaRPr lang="sv-SE" sz="2400" dirty="0">
              <a:solidFill>
                <a:srgbClr val="00206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991544" y="2060848"/>
          <a:ext cx="7632848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7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329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58687" y="500062"/>
            <a:ext cx="10515600" cy="1325563"/>
          </a:xfrm>
        </p:spPr>
        <p:txBody>
          <a:bodyPr/>
          <a:lstStyle/>
          <a:p>
            <a:r>
              <a:rPr lang="sv-SE" b="1" dirty="0">
                <a:solidFill>
                  <a:srgbClr val="002060"/>
                </a:solidFill>
              </a:rPr>
              <a:t>Metoder för integration på arbetsmarknaden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Utbildning</a:t>
            </a:r>
          </a:p>
          <a:p>
            <a:r>
              <a:rPr lang="sv-SE" dirty="0"/>
              <a:t>Subventionerade anställningar</a:t>
            </a:r>
          </a:p>
          <a:p>
            <a:pPr marL="0" indent="0">
              <a:buNone/>
            </a:pPr>
            <a:r>
              <a:rPr lang="sv-SE" dirty="0"/>
              <a:t>   - Permanenta branschstöd (RUT-avdrag)</a:t>
            </a:r>
          </a:p>
          <a:p>
            <a:pPr marL="0" indent="0">
              <a:buNone/>
            </a:pPr>
            <a:r>
              <a:rPr lang="sv-SE" dirty="0"/>
              <a:t>   - Tillfälliga subventioner (anställningsstöd)</a:t>
            </a:r>
          </a:p>
          <a:p>
            <a:r>
              <a:rPr lang="sv-SE" dirty="0"/>
              <a:t>Lägre minimilöner</a:t>
            </a:r>
          </a:p>
          <a:p>
            <a:pPr marL="0" indent="0">
              <a:buNone/>
            </a:pPr>
            <a:r>
              <a:rPr lang="sv-SE" dirty="0"/>
              <a:t>   - generellt lägre minimilöner</a:t>
            </a:r>
          </a:p>
          <a:p>
            <a:pPr marL="0" indent="0">
              <a:buNone/>
            </a:pPr>
            <a:r>
              <a:rPr lang="sv-SE" dirty="0"/>
              <a:t>   - permanent lägre minimilöner för nya enkla jobb</a:t>
            </a:r>
          </a:p>
          <a:p>
            <a:pPr marL="0" indent="0">
              <a:buNone/>
            </a:pPr>
            <a:r>
              <a:rPr lang="sv-SE" dirty="0"/>
              <a:t>   - lägre ingångslöner för temporära ingångsjobb för </a:t>
            </a:r>
            <a:r>
              <a:rPr lang="sv-SE" dirty="0" err="1"/>
              <a:t>nyinträdande</a:t>
            </a:r>
            <a:r>
              <a:rPr lang="sv-SE" dirty="0"/>
              <a:t> på</a:t>
            </a:r>
          </a:p>
          <a:p>
            <a:pPr marL="0" indent="0">
              <a:buNone/>
            </a:pPr>
            <a:r>
              <a:rPr lang="sv-SE" dirty="0"/>
              <a:t>     arbetsmarknaden </a:t>
            </a:r>
          </a:p>
        </p:txBody>
      </p:sp>
    </p:spTree>
    <p:extLst>
      <p:ext uri="{BB962C8B-B14F-4D97-AF65-F5344CB8AC3E}">
        <p14:creationId xmlns:p14="http://schemas.microsoft.com/office/powerpoint/2010/main" val="34206112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140" y="185810"/>
            <a:ext cx="11720253" cy="6496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9582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7564" y="753543"/>
            <a:ext cx="7290785" cy="5176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307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4000" b="1" dirty="0">
                <a:solidFill>
                  <a:srgbClr val="002060"/>
                </a:solidFill>
              </a:rPr>
              <a:t/>
            </a:r>
            <a:br>
              <a:rPr lang="sv-SE" sz="4000" b="1" dirty="0">
                <a:solidFill>
                  <a:srgbClr val="002060"/>
                </a:solidFill>
              </a:rPr>
            </a:br>
            <a:r>
              <a:rPr lang="sv-SE" sz="4000" b="1" dirty="0">
                <a:solidFill>
                  <a:srgbClr val="002060"/>
                </a:solidFill>
              </a:rPr>
              <a:t/>
            </a:r>
            <a:br>
              <a:rPr lang="sv-SE" sz="4000" b="1" dirty="0">
                <a:solidFill>
                  <a:srgbClr val="002060"/>
                </a:solidFill>
              </a:rPr>
            </a:br>
            <a:r>
              <a:rPr lang="sv-SE" sz="4000" b="1" dirty="0">
                <a:solidFill>
                  <a:srgbClr val="002060"/>
                </a:solidFill>
              </a:rPr>
              <a:t>Minimilönebett i olika länder, procent</a:t>
            </a:r>
            <a:r>
              <a:rPr lang="sv-SE" sz="4000" dirty="0">
                <a:solidFill>
                  <a:srgbClr val="002060"/>
                </a:solidFill>
              </a:rPr>
              <a:t/>
            </a:r>
            <a:br>
              <a:rPr lang="sv-SE" sz="4000" dirty="0">
                <a:solidFill>
                  <a:srgbClr val="002060"/>
                </a:solidFill>
              </a:rPr>
            </a:br>
            <a:r>
              <a:rPr lang="sv-SE" sz="4000" dirty="0">
                <a:solidFill>
                  <a:srgbClr val="002060"/>
                </a:solidFill>
              </a:rPr>
              <a:t/>
            </a:r>
            <a:br>
              <a:rPr lang="sv-SE" sz="4000" dirty="0">
                <a:solidFill>
                  <a:srgbClr val="002060"/>
                </a:solidFill>
              </a:rPr>
            </a:br>
            <a:endParaRPr lang="sv-SE" sz="4000" dirty="0">
              <a:solidFill>
                <a:srgbClr val="00206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7892" y="5301208"/>
            <a:ext cx="1100108" cy="1556792"/>
          </a:xfrm>
          <a:prstGeom prst="rect">
            <a:avLst/>
          </a:prstGeom>
        </p:spPr>
      </p:pic>
      <p:graphicFrame>
        <p:nvGraphicFramePr>
          <p:cNvPr id="5" name="Chart 4"/>
          <p:cNvGraphicFramePr>
            <a:graphicFrameLocks/>
          </p:cNvGraphicFramePr>
          <p:nvPr>
            <p:extLst/>
          </p:nvPr>
        </p:nvGraphicFramePr>
        <p:xfrm>
          <a:off x="1847528" y="1268760"/>
          <a:ext cx="7632848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259276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Forskningen om minimilöner och sysselsättning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sv-SE" dirty="0"/>
              <a:t>Varierande resultat internationellt men en majoritet av studierna finner att höjda minimilöner minskar sysselsättningen</a:t>
            </a:r>
          </a:p>
          <a:p>
            <a:pPr lvl="0"/>
            <a:r>
              <a:rPr lang="sv-SE" dirty="0"/>
              <a:t>Det gäller oftare när minimilönerna höjs från en hög nivå än från en låg.</a:t>
            </a:r>
          </a:p>
          <a:p>
            <a:pPr lvl="0"/>
            <a:r>
              <a:rPr lang="sv-SE" dirty="0"/>
              <a:t>Mer negativa sysselsättningseffekter i svenska än andra studier.</a:t>
            </a:r>
          </a:p>
          <a:p>
            <a:pPr lvl="0"/>
            <a:r>
              <a:rPr lang="sv-SE" dirty="0"/>
              <a:t>Negativa sysselsättningseffekter för de allra svagaste grupperna.</a:t>
            </a:r>
          </a:p>
          <a:p>
            <a:pPr lvl="0"/>
            <a:r>
              <a:rPr lang="sv-SE" dirty="0"/>
              <a:t>Sannolikt underskattas effekterna</a:t>
            </a:r>
          </a:p>
          <a:p>
            <a:pPr marL="0" lvl="0" indent="0">
              <a:buNone/>
            </a:pPr>
            <a:r>
              <a:rPr lang="sv-SE" dirty="0"/>
              <a:t>    - kort tidshorisont</a:t>
            </a:r>
          </a:p>
          <a:p>
            <a:pPr marL="0" lvl="0" indent="0">
              <a:buNone/>
            </a:pPr>
            <a:r>
              <a:rPr lang="sv-SE" dirty="0"/>
              <a:t>    - etablering av nya marknader vid sänkningar av minimilönerna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059806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8495" y="323529"/>
            <a:ext cx="9415670" cy="1325563"/>
          </a:xfrm>
        </p:spPr>
        <p:txBody>
          <a:bodyPr>
            <a:noAutofit/>
          </a:bodyPr>
          <a:lstStyle/>
          <a:p>
            <a:pPr algn="l"/>
            <a:r>
              <a:rPr lang="sv-SE" sz="2400" b="1" dirty="0">
                <a:solidFill>
                  <a:srgbClr val="002060"/>
                </a:solidFill>
              </a:rPr>
              <a:t/>
            </a:r>
            <a:br>
              <a:rPr lang="sv-SE" sz="2400" b="1" dirty="0">
                <a:solidFill>
                  <a:srgbClr val="002060"/>
                </a:solidFill>
              </a:rPr>
            </a:br>
            <a:r>
              <a:rPr lang="sv-SE" sz="2400" b="1" dirty="0">
                <a:solidFill>
                  <a:srgbClr val="002060"/>
                </a:solidFill>
              </a:rPr>
              <a:t/>
            </a:r>
            <a:br>
              <a:rPr lang="sv-SE" sz="2400" b="1" dirty="0">
                <a:solidFill>
                  <a:srgbClr val="002060"/>
                </a:solidFill>
              </a:rPr>
            </a:br>
            <a:r>
              <a:rPr lang="sv-SE" sz="2400" b="1" dirty="0">
                <a:solidFill>
                  <a:srgbClr val="002060"/>
                </a:solidFill>
              </a:rPr>
              <a:t>Relativlön för prestationsnivå 1 i läs- och skrivkunnighet i IALS </a:t>
            </a:r>
            <a:br>
              <a:rPr lang="sv-SE" sz="2400" b="1" dirty="0">
                <a:solidFill>
                  <a:srgbClr val="002060"/>
                </a:solidFill>
              </a:rPr>
            </a:br>
            <a:r>
              <a:rPr lang="sv-SE" sz="2400" b="1" dirty="0">
                <a:solidFill>
                  <a:srgbClr val="002060"/>
                </a:solidFill>
              </a:rPr>
              <a:t>och PIAAC (nivå 1/nivå 3)</a:t>
            </a:r>
            <a:br>
              <a:rPr lang="sv-SE" sz="2400" b="1" dirty="0">
                <a:solidFill>
                  <a:srgbClr val="002060"/>
                </a:solidFill>
              </a:rPr>
            </a:br>
            <a:r>
              <a:rPr lang="sv-SE" sz="2400" b="1" dirty="0">
                <a:solidFill>
                  <a:srgbClr val="002060"/>
                </a:solidFill>
              </a:rPr>
              <a:t/>
            </a:r>
            <a:br>
              <a:rPr lang="sv-SE" sz="2400" b="1" dirty="0">
                <a:solidFill>
                  <a:srgbClr val="002060"/>
                </a:solidFill>
              </a:rPr>
            </a:br>
            <a:endParaRPr lang="sv-SE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2112991" y="1340769"/>
          <a:ext cx="7128792" cy="1620183"/>
        </p:xfrm>
        <a:graphic>
          <a:graphicData uri="http://schemas.openxmlformats.org/drawingml/2006/table">
            <a:tbl>
              <a:tblPr firstRow="1" firstCol="1" bandRow="1"/>
              <a:tblGrid>
                <a:gridCol w="368599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2139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2139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40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IALS 1994</a:t>
                      </a:r>
                      <a:endParaRPr lang="sv-SE" sz="2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PIAAC 2012</a:t>
                      </a:r>
                      <a:endParaRPr lang="sv-SE" sz="2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0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Sverige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0,89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0,85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0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Tyskland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0,86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0,73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7892" y="5301208"/>
            <a:ext cx="1100108" cy="1556792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2055073" y="3356992"/>
            <a:ext cx="8229600" cy="9269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2400" b="1" dirty="0">
                <a:solidFill>
                  <a:srgbClr val="002060"/>
                </a:solidFill>
              </a:rPr>
              <a:t/>
            </a:r>
            <a:br>
              <a:rPr lang="sv-SE" sz="2400" b="1" dirty="0">
                <a:solidFill>
                  <a:srgbClr val="002060"/>
                </a:solidFill>
              </a:rPr>
            </a:br>
            <a:r>
              <a:rPr lang="sv-SE" sz="2400" b="1" dirty="0">
                <a:solidFill>
                  <a:srgbClr val="002060"/>
                </a:solidFill>
              </a:rPr>
              <a:t/>
            </a:r>
            <a:br>
              <a:rPr lang="sv-SE" sz="2400" b="1" dirty="0">
                <a:solidFill>
                  <a:srgbClr val="002060"/>
                </a:solidFill>
              </a:rPr>
            </a:br>
            <a:r>
              <a:rPr lang="sv-SE" sz="2400" b="1" dirty="0">
                <a:solidFill>
                  <a:srgbClr val="002060"/>
                </a:solidFill>
              </a:rPr>
              <a:t>Relativ sysselsättningsgrad för prestationsnivå 1 i läs- och skrivkunnighet i IALS och PIAAC (nivå 1/nivå 3)</a:t>
            </a:r>
            <a:br>
              <a:rPr lang="sv-SE" sz="2400" b="1" dirty="0">
                <a:solidFill>
                  <a:srgbClr val="002060"/>
                </a:solidFill>
              </a:rPr>
            </a:br>
            <a:r>
              <a:rPr lang="sv-SE" sz="2400" b="1" dirty="0">
                <a:solidFill>
                  <a:srgbClr val="002060"/>
                </a:solidFill>
              </a:rPr>
              <a:t/>
            </a:r>
            <a:br>
              <a:rPr lang="sv-SE" sz="2400" b="1" dirty="0">
                <a:solidFill>
                  <a:srgbClr val="002060"/>
                </a:solidFill>
              </a:rPr>
            </a:br>
            <a:endParaRPr lang="sv-SE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/>
          </p:nvPr>
        </p:nvGraphicFramePr>
        <p:xfrm>
          <a:off x="2059374" y="4283969"/>
          <a:ext cx="7200801" cy="1620183"/>
        </p:xfrm>
        <a:graphic>
          <a:graphicData uri="http://schemas.openxmlformats.org/drawingml/2006/table">
            <a:tbl>
              <a:tblPr firstRow="1" firstCol="1" bandRow="1"/>
              <a:tblGrid>
                <a:gridCol w="37232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3878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3878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40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IALS 1994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IALS 1994</a:t>
                      </a:r>
                      <a:endParaRPr lang="sv-SE" sz="2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PIAAC 2012</a:t>
                      </a: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0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Sverige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0,66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0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Tyskland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0,59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0,78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618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1525</TotalTime>
  <Words>183</Words>
  <Application>Microsoft Office PowerPoint</Application>
  <PresentationFormat>Custom</PresentationFormat>
  <Paragraphs>48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Office-tema</vt:lpstr>
      <vt:lpstr>Att ta i tu med tudelningen på svensk arbetsmarknad</vt:lpstr>
      <vt:lpstr>PowerPoint Presentation</vt:lpstr>
      <vt:lpstr>   Förändringar i den genomsnittliga läsförståelsepoängen mellan IALS 1994–98 och PIAAC 2012 för personer med inhemsk respektive invandrarbakgrund  </vt:lpstr>
      <vt:lpstr>Metoder för integration på arbetsmarknaden</vt:lpstr>
      <vt:lpstr>PowerPoint Presentation</vt:lpstr>
      <vt:lpstr>PowerPoint Presentation</vt:lpstr>
      <vt:lpstr>  Minimilönebett i olika länder, procent  </vt:lpstr>
      <vt:lpstr>Forskningen om minimilöner och sysselsättning</vt:lpstr>
      <vt:lpstr>  Relativlön för prestationsnivå 1 i läs- och skrivkunnighet i IALS  och PIAAC (nivå 1/nivå 3)  </vt:lpstr>
      <vt:lpstr>Modeller för sänkta minimilöner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Hur ta i tu med tudelningen på svensk arbetsmarknad?</dc:title>
  <dc:creator>Lars Calmfors</dc:creator>
  <cp:lastModifiedBy>Petter Danielsson</cp:lastModifiedBy>
  <cp:revision>14</cp:revision>
  <dcterms:created xsi:type="dcterms:W3CDTF">2016-06-30T15:21:32Z</dcterms:created>
  <dcterms:modified xsi:type="dcterms:W3CDTF">2016-08-01T07:58:29Z</dcterms:modified>
</cp:coreProperties>
</file>