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105" d="100"/>
          <a:sy n="105" d="100"/>
        </p:scale>
        <p:origin x="-78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13-4857-B810-73DE33A2AF25}"/>
            </c:ext>
          </c:extLst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13-4857-B810-73DE33A2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6207744"/>
        <c:axId val="46209280"/>
      </c:barChart>
      <c:catAx>
        <c:axId val="462077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6209280"/>
        <c:crosses val="autoZero"/>
        <c:auto val="1"/>
        <c:lblAlgn val="ctr"/>
        <c:lblOffset val="100"/>
        <c:noMultiLvlLbl val="0"/>
      </c:catAx>
      <c:valAx>
        <c:axId val="46209280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6207744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C79-4ADF-A82A-6135AC74016D}"/>
            </c:ext>
          </c:extLst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C79-4ADF-A82A-6135AC740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63296"/>
        <c:axId val="49025792"/>
      </c:lineChart>
      <c:catAx>
        <c:axId val="46263296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025792"/>
        <c:crosses val="autoZero"/>
        <c:auto val="1"/>
        <c:lblAlgn val="ctr"/>
        <c:lblOffset val="100"/>
        <c:noMultiLvlLbl val="0"/>
      </c:catAx>
      <c:valAx>
        <c:axId val="49025792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6263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19E56-73FF-4DDE-BA21-4F0E31841741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C368-6D72-42A2-8CF4-3F8DB0DF52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80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61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84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907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85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4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8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2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33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35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34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04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3C097-2F92-443D-9DBB-D4CEE0C2EB76}" type="datetimeFigureOut">
              <a:rPr lang="sv-SE" smtClean="0"/>
              <a:t>2016-08-01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9896" y="1122363"/>
            <a:ext cx="9018104" cy="167053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Att ta i tu med tudelningen på svensk arbetsmarknad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Lars Calmfors</a:t>
            </a:r>
          </a:p>
          <a:p>
            <a:r>
              <a:rPr lang="sv-SE" sz="3200" dirty="0"/>
              <a:t>Centerpartiets ekonomiska seminarium</a:t>
            </a:r>
          </a:p>
          <a:p>
            <a:r>
              <a:rPr lang="sv-SE" sz="3200" dirty="0"/>
              <a:t>Almedalen 4/7-2016</a:t>
            </a:r>
          </a:p>
        </p:txBody>
      </p:sp>
    </p:spTree>
    <p:extLst>
      <p:ext uri="{BB962C8B-B14F-4D97-AF65-F5344CB8AC3E}">
        <p14:creationId xmlns:p14="http://schemas.microsoft.com/office/powerpoint/2010/main" val="293702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Modeller för sänkta minimilöner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Generell sänkning av nuvarande minimilöner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Lägre permanenta minimilöner för nya enkla jobb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Lägre ingångslöner för </a:t>
            </a:r>
            <a:r>
              <a:rPr lang="sv-SE" dirty="0" err="1"/>
              <a:t>nyinträdande</a:t>
            </a:r>
            <a:r>
              <a:rPr lang="sv-SE" dirty="0"/>
              <a:t> på arbetsmarknaden på nya temporära ingångsjobb </a:t>
            </a:r>
          </a:p>
        </p:txBody>
      </p:sp>
    </p:spTree>
    <p:extLst>
      <p:ext uri="{BB962C8B-B14F-4D97-AF65-F5344CB8AC3E}">
        <p14:creationId xmlns:p14="http://schemas.microsoft.com/office/powerpoint/2010/main" val="328713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3" y="289911"/>
            <a:ext cx="7010400" cy="64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0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1994–98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91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2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8687" y="500062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Metoder för integration på arbetsmarknaden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Utbildning</a:t>
            </a:r>
          </a:p>
          <a:p>
            <a:r>
              <a:rPr lang="sv-SE" dirty="0"/>
              <a:t>Subventionerade anställningar</a:t>
            </a:r>
          </a:p>
          <a:p>
            <a:pPr marL="0" indent="0">
              <a:buNone/>
            </a:pPr>
            <a:r>
              <a:rPr lang="sv-SE" dirty="0"/>
              <a:t>   - Permanenta branschstöd (RUT-avdrag)</a:t>
            </a:r>
          </a:p>
          <a:p>
            <a:pPr marL="0" indent="0">
              <a:buNone/>
            </a:pPr>
            <a:r>
              <a:rPr lang="sv-SE" dirty="0"/>
              <a:t>   - Tillfälliga subventioner (anställningsstöd)</a:t>
            </a:r>
          </a:p>
          <a:p>
            <a:r>
              <a:rPr lang="sv-SE" dirty="0"/>
              <a:t>Lägre minimilöner</a:t>
            </a:r>
          </a:p>
          <a:p>
            <a:pPr marL="0" indent="0">
              <a:buNone/>
            </a:pPr>
            <a:r>
              <a:rPr lang="sv-SE" dirty="0"/>
              <a:t>   - generellt lägre minimilöner</a:t>
            </a:r>
          </a:p>
          <a:p>
            <a:pPr marL="0" indent="0">
              <a:buNone/>
            </a:pPr>
            <a:r>
              <a:rPr lang="sv-SE" dirty="0"/>
              <a:t>   - permanent lägre minimilöner för nya enkla jobb</a:t>
            </a:r>
          </a:p>
          <a:p>
            <a:pPr marL="0" indent="0">
              <a:buNone/>
            </a:pPr>
            <a:r>
              <a:rPr lang="sv-SE" dirty="0"/>
              <a:t>   - lägre ingångslöner för temporära ingångsjobb för </a:t>
            </a:r>
            <a:r>
              <a:rPr lang="sv-SE" dirty="0" err="1"/>
              <a:t>nyinträdande</a:t>
            </a:r>
            <a:r>
              <a:rPr lang="sv-SE" dirty="0"/>
              <a:t> på</a:t>
            </a:r>
          </a:p>
          <a:p>
            <a:pPr marL="0" indent="0">
              <a:buNone/>
            </a:pPr>
            <a:r>
              <a:rPr lang="sv-SE" dirty="0"/>
              <a:t>     arbetsmarknaden </a:t>
            </a:r>
          </a:p>
        </p:txBody>
      </p:sp>
    </p:spTree>
    <p:extLst>
      <p:ext uri="{BB962C8B-B14F-4D97-AF65-F5344CB8AC3E}">
        <p14:creationId xmlns:p14="http://schemas.microsoft.com/office/powerpoint/2010/main" val="342061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40" y="185810"/>
            <a:ext cx="11720253" cy="649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82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4" y="753543"/>
            <a:ext cx="7290785" cy="517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847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592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Forskningen om minimilöner och sysselsättning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Varierande resultat internationellt men en majoritet av studierna finner att höjda minimilöner minskar sysselsättningen</a:t>
            </a:r>
          </a:p>
          <a:p>
            <a:pPr lvl="0"/>
            <a:r>
              <a:rPr lang="sv-SE" dirty="0"/>
              <a:t>Det gäller oftare när minimilönerna höjs från en hög nivå än från en låg.</a:t>
            </a:r>
          </a:p>
          <a:p>
            <a:pPr lvl="0"/>
            <a:r>
              <a:rPr lang="sv-SE" dirty="0"/>
              <a:t>Mer negativa sysselsättningseffekter i svenska än andra studier.</a:t>
            </a:r>
          </a:p>
          <a:p>
            <a:pPr lvl="0"/>
            <a:r>
              <a:rPr lang="sv-SE" dirty="0"/>
              <a:t>Negativa sysselsättningseffekter för de allra svagaste grupperna.</a:t>
            </a:r>
          </a:p>
          <a:p>
            <a:pPr lvl="0"/>
            <a:r>
              <a:rPr lang="sv-SE" dirty="0"/>
              <a:t>Sannolikt underskattas effekterna</a:t>
            </a:r>
          </a:p>
          <a:p>
            <a:pPr marL="0" lvl="0" indent="0">
              <a:buNone/>
            </a:pPr>
            <a:r>
              <a:rPr lang="sv-SE" dirty="0"/>
              <a:t>    - kort tidshorisont</a:t>
            </a:r>
          </a:p>
          <a:p>
            <a:pPr marL="0" lvl="0" indent="0">
              <a:buNone/>
            </a:pPr>
            <a:r>
              <a:rPr lang="sv-SE" dirty="0"/>
              <a:t>    - etablering av nya marknader vid sänkningar av minimilönerna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980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495" y="323529"/>
            <a:ext cx="9415670" cy="1325563"/>
          </a:xfrm>
        </p:spPr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Relativlön för prestationsnivå 1 i läs- och skrivkunnighet i IALS 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112991" y="1340769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55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 sysselsättningsgrad för prestationsnivå 1 i läs- och skrivkunnighet i IALS 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059374" y="4283969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18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183</Words>
  <Application>Microsoft Office PowerPoint</Application>
  <PresentationFormat>Custom</PresentationFormat>
  <Paragraphs>48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Office-tema</vt:lpstr>
      <vt:lpstr>Att ta i tu med tudelningen på svensk arbetsmarknad</vt:lpstr>
      <vt:lpstr>PowerPoint Presentation</vt:lpstr>
      <vt:lpstr>   Förändringar i den genomsnittliga läsförståelsepoängen mellan IALS 1994–98 och PIAAC 2012 för personer med inhemsk respektive invandrarbakgrund  </vt:lpstr>
      <vt:lpstr>Metoder för integration på arbetsmarknaden</vt:lpstr>
      <vt:lpstr>PowerPoint Presentation</vt:lpstr>
      <vt:lpstr>PowerPoint Presentation</vt:lpstr>
      <vt:lpstr>  Minimilönebett i olika länder, procent  </vt:lpstr>
      <vt:lpstr>Forskningen om minimilöner och sysselsättning</vt:lpstr>
      <vt:lpstr>  Relativlön för prestationsnivå 1 i läs- och skrivkunnighet i IALS  och PIAAC (nivå 1/nivå 3)  </vt:lpstr>
      <vt:lpstr>Modeller för sänkta minimilöner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ta i tu med tudelningen på svensk arbetsmarknad?</dc:title>
  <dc:creator>Lars Calmfors</dc:creator>
  <cp:lastModifiedBy>Petter Danielsson</cp:lastModifiedBy>
  <cp:revision>14</cp:revision>
  <dcterms:created xsi:type="dcterms:W3CDTF">2016-06-30T15:21:32Z</dcterms:created>
  <dcterms:modified xsi:type="dcterms:W3CDTF">2016-08-01T07:58:29Z</dcterms:modified>
</cp:coreProperties>
</file>