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theme/themeOverride1.xml" ContentType="application/vnd.openxmlformats-officedocument.themeOverride+xml"/>
  <Override PartName="/ppt/charts/chart3.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322" r:id="rId2"/>
    <p:sldId id="324" r:id="rId3"/>
    <p:sldId id="327" r:id="rId4"/>
    <p:sldId id="328" r:id="rId5"/>
    <p:sldId id="329" r:id="rId6"/>
    <p:sldId id="330" r:id="rId7"/>
    <p:sldId id="332" r:id="rId8"/>
    <p:sldId id="331" r:id="rId9"/>
    <p:sldId id="333" r:id="rId10"/>
    <p:sldId id="335" r:id="rId11"/>
    <p:sldId id="334" r:id="rId12"/>
    <p:sldId id="321" r:id="rId13"/>
    <p:sldId id="302" r:id="rId14"/>
    <p:sldId id="306" r:id="rId15"/>
    <p:sldId id="307" r:id="rId16"/>
    <p:sldId id="308" r:id="rId17"/>
    <p:sldId id="310" r:id="rId18"/>
    <p:sldId id="311" r:id="rId19"/>
    <p:sldId id="312" r:id="rId20"/>
  </p:sldIdLst>
  <p:sldSz cx="9144000" cy="6858000" type="screen4x3"/>
  <p:notesSz cx="6858000" cy="9947275"/>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Petter Danielsson" initials="PD"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11" autoAdjust="0"/>
    <p:restoredTop sz="94660"/>
  </p:normalViewPr>
  <p:slideViewPr>
    <p:cSldViewPr>
      <p:cViewPr varScale="1">
        <p:scale>
          <a:sx n="52" d="100"/>
          <a:sy n="52" d="100"/>
        </p:scale>
        <p:origin x="1358" y="43"/>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petterd\AppData\Local\Microsoft\Windows\Temporary%20Internet%20Files\Content.Outlook\ZVP6TNQM\Figurer.xlsx" TargetMode="External"/></Relationships>
</file>

<file path=ppt/charts/_rels/chart2.xml.rels><?xml version="1.0" encoding="UTF-8" standalone="yes"?>
<Relationships xmlns="http://schemas.openxmlformats.org/package/2006/relationships"><Relationship Id="rId2" Type="http://schemas.openxmlformats.org/officeDocument/2006/relationships/oleObject" Target="file:///C:\Users\petterd\AppData\Local\Microsoft\Windows\Temporary%20Internet%20Files\Content.Outlook\ZVP6TNQM\Figurer.xlsx" TargetMode="External"/><Relationship Id="rId1" Type="http://schemas.openxmlformats.org/officeDocument/2006/relationships/themeOverride" Target="../theme/themeOverride1.xml"/></Relationships>
</file>

<file path=ppt/charts/_rels/chart3.xml.rels><?xml version="1.0" encoding="UTF-8" standalone="yes"?>
<Relationships xmlns="http://schemas.openxmlformats.org/package/2006/relationships"><Relationship Id="rId1" Type="http://schemas.openxmlformats.org/officeDocument/2006/relationships/oleObject" Target="file:///C:\Users\petterd\AppData\Local\Microsoft\Windows\Temporary%20Internet%20Files\Content.Outlook\ZVP6TNQM\Figurer.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518251190823371"/>
          <c:y val="5.0925925925925923E-2"/>
          <c:w val="0.85775165257120634"/>
          <c:h val="0.73300138888888888"/>
        </c:manualLayout>
      </c:layout>
      <c:barChart>
        <c:barDir val="bar"/>
        <c:grouping val="clustered"/>
        <c:varyColors val="0"/>
        <c:ser>
          <c:idx val="0"/>
          <c:order val="0"/>
          <c:tx>
            <c:strRef>
              <c:f>'Figur 3.4'!$B$1</c:f>
              <c:strCache>
                <c:ptCount val="1"/>
                <c:pt idx="0">
                  <c:v>Förändring inhemsk bakgrund</c:v>
                </c:pt>
              </c:strCache>
            </c:strRef>
          </c:tx>
          <c:invertIfNegative val="0"/>
          <c:cat>
            <c:strRef>
              <c:f>'Figur 3.4'!$A$2:$A$13</c:f>
              <c:strCache>
                <c:ptCount val="12"/>
                <c:pt idx="0">
                  <c:v>Polen</c:v>
                </c:pt>
                <c:pt idx="1">
                  <c:v>Italien</c:v>
                </c:pt>
                <c:pt idx="2">
                  <c:v>Irland</c:v>
                </c:pt>
                <c:pt idx="3">
                  <c:v>Finland</c:v>
                </c:pt>
                <c:pt idx="4">
                  <c:v>Belgien</c:v>
                </c:pt>
                <c:pt idx="5">
                  <c:v>Nederländerna</c:v>
                </c:pt>
                <c:pt idx="6">
                  <c:v>Tjeckien</c:v>
                </c:pt>
                <c:pt idx="7">
                  <c:v>USA</c:v>
                </c:pt>
                <c:pt idx="8">
                  <c:v>Tyskland</c:v>
                </c:pt>
                <c:pt idx="9">
                  <c:v>Norge</c:v>
                </c:pt>
                <c:pt idx="10">
                  <c:v>Danmark</c:v>
                </c:pt>
                <c:pt idx="11">
                  <c:v>Sverige</c:v>
                </c:pt>
              </c:strCache>
            </c:strRef>
          </c:cat>
          <c:val>
            <c:numRef>
              <c:f>'Figur 3.4'!$B$2:$B$13</c:f>
              <c:numCache>
                <c:formatCode>General</c:formatCode>
                <c:ptCount val="12"/>
                <c:pt idx="0">
                  <c:v>34.518770000000004</c:v>
                </c:pt>
                <c:pt idx="1">
                  <c:v>8.037979</c:v>
                </c:pt>
                <c:pt idx="2">
                  <c:v>3.4619749999999998</c:v>
                </c:pt>
                <c:pt idx="3">
                  <c:v>2.3716740000000001</c:v>
                </c:pt>
                <c:pt idx="4">
                  <c:v>-0.38092039999999999</c:v>
                </c:pt>
                <c:pt idx="5">
                  <c:v>1.505585</c:v>
                </c:pt>
                <c:pt idx="6">
                  <c:v>-3.066376</c:v>
                </c:pt>
                <c:pt idx="7">
                  <c:v>-9.2242130000000007</c:v>
                </c:pt>
                <c:pt idx="8">
                  <c:v>-9.2469479999999997</c:v>
                </c:pt>
                <c:pt idx="9">
                  <c:v>-12.50995</c:v>
                </c:pt>
                <c:pt idx="10">
                  <c:v>-14.09055</c:v>
                </c:pt>
                <c:pt idx="11">
                  <c:v>-20.5625</c:v>
                </c:pt>
              </c:numCache>
            </c:numRef>
          </c:val>
          <c:extLst>
            <c:ext xmlns:c16="http://schemas.microsoft.com/office/drawing/2014/chart" uri="{C3380CC4-5D6E-409C-BE32-E72D297353CC}">
              <c16:uniqueId val="{00000000-428D-455A-83DA-D661D27674A8}"/>
            </c:ext>
          </c:extLst>
        </c:ser>
        <c:ser>
          <c:idx val="1"/>
          <c:order val="1"/>
          <c:tx>
            <c:strRef>
              <c:f>'Figur 3.4'!$C$1</c:f>
              <c:strCache>
                <c:ptCount val="1"/>
                <c:pt idx="0">
                  <c:v>Förändring invandrarbakgrund</c:v>
                </c:pt>
              </c:strCache>
            </c:strRef>
          </c:tx>
          <c:invertIfNegative val="0"/>
          <c:cat>
            <c:strRef>
              <c:f>'Figur 3.4'!$A$2:$A$13</c:f>
              <c:strCache>
                <c:ptCount val="12"/>
                <c:pt idx="0">
                  <c:v>Polen</c:v>
                </c:pt>
                <c:pt idx="1">
                  <c:v>Italien</c:v>
                </c:pt>
                <c:pt idx="2">
                  <c:v>Irland</c:v>
                </c:pt>
                <c:pt idx="3">
                  <c:v>Finland</c:v>
                </c:pt>
                <c:pt idx="4">
                  <c:v>Belgien</c:v>
                </c:pt>
                <c:pt idx="5">
                  <c:v>Nederländerna</c:v>
                </c:pt>
                <c:pt idx="6">
                  <c:v>Tjeckien</c:v>
                </c:pt>
                <c:pt idx="7">
                  <c:v>USA</c:v>
                </c:pt>
                <c:pt idx="8">
                  <c:v>Tyskland</c:v>
                </c:pt>
                <c:pt idx="9">
                  <c:v>Norge</c:v>
                </c:pt>
                <c:pt idx="10">
                  <c:v>Danmark</c:v>
                </c:pt>
                <c:pt idx="11">
                  <c:v>Sverige</c:v>
                </c:pt>
              </c:strCache>
            </c:strRef>
          </c:cat>
          <c:val>
            <c:numRef>
              <c:f>'Figur 3.4'!$C$2:$C$13</c:f>
              <c:numCache>
                <c:formatCode>General</c:formatCode>
                <c:ptCount val="12"/>
                <c:pt idx="0">
                  <c:v>61.040100000000002</c:v>
                </c:pt>
                <c:pt idx="1">
                  <c:v>31.63898</c:v>
                </c:pt>
                <c:pt idx="2">
                  <c:v>-3.548492</c:v>
                </c:pt>
                <c:pt idx="3">
                  <c:v>-16.331330000000001</c:v>
                </c:pt>
                <c:pt idx="4">
                  <c:v>-13.06598</c:v>
                </c:pt>
                <c:pt idx="5">
                  <c:v>-11.11664</c:v>
                </c:pt>
                <c:pt idx="6">
                  <c:v>12.74062</c:v>
                </c:pt>
                <c:pt idx="7">
                  <c:v>24.3353</c:v>
                </c:pt>
                <c:pt idx="8">
                  <c:v>-15.648160000000001</c:v>
                </c:pt>
                <c:pt idx="9">
                  <c:v>-19.782209999999999</c:v>
                </c:pt>
                <c:pt idx="10">
                  <c:v>-25.056149999999999</c:v>
                </c:pt>
                <c:pt idx="11">
                  <c:v>-37.104640000000003</c:v>
                </c:pt>
              </c:numCache>
            </c:numRef>
          </c:val>
          <c:extLst>
            <c:ext xmlns:c16="http://schemas.microsoft.com/office/drawing/2014/chart" uri="{C3380CC4-5D6E-409C-BE32-E72D297353CC}">
              <c16:uniqueId val="{00000001-428D-455A-83DA-D661D27674A8}"/>
            </c:ext>
          </c:extLst>
        </c:ser>
        <c:dLbls>
          <c:showLegendKey val="0"/>
          <c:showVal val="0"/>
          <c:showCatName val="0"/>
          <c:showSerName val="0"/>
          <c:showPercent val="0"/>
          <c:showBubbleSize val="0"/>
        </c:dLbls>
        <c:gapWidth val="33"/>
        <c:axId val="94438144"/>
        <c:axId val="94439680"/>
      </c:barChart>
      <c:catAx>
        <c:axId val="94438144"/>
        <c:scaling>
          <c:orientation val="minMax"/>
        </c:scaling>
        <c:delete val="0"/>
        <c:axPos val="l"/>
        <c:numFmt formatCode="General" sourceLinked="0"/>
        <c:majorTickMark val="out"/>
        <c:minorTickMark val="none"/>
        <c:tickLblPos val="low"/>
        <c:txPr>
          <a:bodyPr/>
          <a:lstStyle/>
          <a:p>
            <a:pPr>
              <a:defRPr sz="1400">
                <a:latin typeface="Times New Roman" panose="02020603050405020304" pitchFamily="18" charset="0"/>
                <a:cs typeface="Times New Roman" panose="02020603050405020304" pitchFamily="18" charset="0"/>
              </a:defRPr>
            </a:pPr>
            <a:endParaRPr lang="sv-SE"/>
          </a:p>
        </c:txPr>
        <c:crossAx val="94439680"/>
        <c:crosses val="autoZero"/>
        <c:auto val="1"/>
        <c:lblAlgn val="ctr"/>
        <c:lblOffset val="100"/>
        <c:noMultiLvlLbl val="0"/>
      </c:catAx>
      <c:valAx>
        <c:axId val="94439680"/>
        <c:scaling>
          <c:orientation val="minMax"/>
          <c:max val="65"/>
          <c:min val="-40"/>
        </c:scaling>
        <c:delete val="0"/>
        <c:axPos val="b"/>
        <c:majorGridlines>
          <c:spPr>
            <a:ln>
              <a:solidFill>
                <a:schemeClr val="accent1">
                  <a:lumMod val="60000"/>
                  <a:lumOff val="40000"/>
                </a:schemeClr>
              </a:solidFill>
              <a:prstDash val="sysDash"/>
            </a:ln>
          </c:spPr>
        </c:majorGridlines>
        <c:numFmt formatCode="General" sourceLinked="1"/>
        <c:majorTickMark val="out"/>
        <c:minorTickMark val="none"/>
        <c:tickLblPos val="nextTo"/>
        <c:txPr>
          <a:bodyPr/>
          <a:lstStyle/>
          <a:p>
            <a:pPr>
              <a:defRPr sz="1400"/>
            </a:pPr>
            <a:endParaRPr lang="sv-SE"/>
          </a:p>
        </c:txPr>
        <c:crossAx val="94438144"/>
        <c:crosses val="autoZero"/>
        <c:crossBetween val="between"/>
        <c:majorUnit val="10"/>
      </c:valAx>
    </c:plotArea>
    <c:legend>
      <c:legendPos val="r"/>
      <c:layout>
        <c:manualLayout>
          <c:xMode val="edge"/>
          <c:yMode val="edge"/>
          <c:x val="0"/>
          <c:y val="0.88850503062117236"/>
          <c:w val="1"/>
          <c:h val="9.7989938757655298E-2"/>
        </c:manualLayout>
      </c:layout>
      <c:overlay val="0"/>
      <c:txPr>
        <a:bodyPr/>
        <a:lstStyle/>
        <a:p>
          <a:pPr>
            <a:defRPr sz="1800">
              <a:latin typeface="Times New Roman" panose="02020603050405020304" pitchFamily="18" charset="0"/>
              <a:cs typeface="Times New Roman" panose="02020603050405020304" pitchFamily="18" charset="0"/>
            </a:defRPr>
          </a:pPr>
          <a:endParaRPr lang="sv-SE"/>
        </a:p>
      </c:txPr>
    </c:legend>
    <c:plotVisOnly val="1"/>
    <c:dispBlanksAs val="gap"/>
    <c:showDLblsOverMax val="0"/>
  </c:chart>
  <c:spPr>
    <a:ln>
      <a:noFill/>
    </a:ln>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7.1988407699037624E-2"/>
          <c:y val="5.1400554097404488E-2"/>
          <c:w val="0.89656474190726154"/>
          <c:h val="0.62855503707680238"/>
        </c:manualLayout>
      </c:layout>
      <c:lineChart>
        <c:grouping val="standard"/>
        <c:varyColors val="0"/>
        <c:ser>
          <c:idx val="0"/>
          <c:order val="0"/>
          <c:tx>
            <c:strRef>
              <c:f>'Figur 4.1'!$B$1</c:f>
              <c:strCache>
                <c:ptCount val="1"/>
                <c:pt idx="0">
                  <c:v>2007</c:v>
                </c:pt>
              </c:strCache>
            </c:strRef>
          </c:tx>
          <c:spPr>
            <a:ln>
              <a:noFill/>
            </a:ln>
          </c:spPr>
          <c:marker>
            <c:symbol val="circle"/>
            <c:size val="6"/>
          </c:marker>
          <c:cat>
            <c:strRef>
              <c:f>'Figur 4.1'!$A$2:$A$29</c:f>
              <c:strCache>
                <c:ptCount val="28"/>
                <c:pt idx="0">
                  <c:v>USA</c:v>
                </c:pt>
                <c:pt idx="1">
                  <c:v>Tjeckien</c:v>
                </c:pt>
                <c:pt idx="2">
                  <c:v>Japan</c:v>
                </c:pt>
                <c:pt idx="3">
                  <c:v>Spanien</c:v>
                </c:pt>
                <c:pt idx="4">
                  <c:v>Estland</c:v>
                </c:pt>
                <c:pt idx="5">
                  <c:v>Irland</c:v>
                </c:pt>
                <c:pt idx="6">
                  <c:v>Sydkorea</c:v>
                </c:pt>
                <c:pt idx="7">
                  <c:v>Kanada</c:v>
                </c:pt>
                <c:pt idx="8">
                  <c:v>Grekland</c:v>
                </c:pt>
                <c:pt idx="9">
                  <c:v>Slovakien</c:v>
                </c:pt>
                <c:pt idx="10">
                  <c:v>Nederländerna</c:v>
                </c:pt>
                <c:pt idx="11">
                  <c:v>Tyskland</c:v>
                </c:pt>
                <c:pt idx="12">
                  <c:v>Storbritannien</c:v>
                </c:pt>
                <c:pt idx="13">
                  <c:v>Polen</c:v>
                </c:pt>
                <c:pt idx="14">
                  <c:v>Belgien</c:v>
                </c:pt>
                <c:pt idx="15">
                  <c:v>Australien</c:v>
                </c:pt>
                <c:pt idx="16">
                  <c:v>Ungern</c:v>
                </c:pt>
                <c:pt idx="17">
                  <c:v>Luxemburg</c:v>
                </c:pt>
                <c:pt idx="18">
                  <c:v>Israel</c:v>
                </c:pt>
                <c:pt idx="19">
                  <c:v>Portugal</c:v>
                </c:pt>
                <c:pt idx="20">
                  <c:v>Nya Zeeland</c:v>
                </c:pt>
                <c:pt idx="21">
                  <c:v>Slovenien</c:v>
                </c:pt>
                <c:pt idx="22">
                  <c:v>Frankrike</c:v>
                </c:pt>
                <c:pt idx="24">
                  <c:v>Teknikavtalet</c:v>
                </c:pt>
                <c:pt idx="25">
                  <c:v>HÖK</c:v>
                </c:pt>
                <c:pt idx="26">
                  <c:v>Detaljhandel</c:v>
                </c:pt>
                <c:pt idx="27">
                  <c:v>HoR</c:v>
                </c:pt>
              </c:strCache>
            </c:strRef>
          </c:cat>
          <c:val>
            <c:numRef>
              <c:f>'Figur 4.1'!$B$2:$B$29</c:f>
              <c:numCache>
                <c:formatCode>0</c:formatCode>
                <c:ptCount val="28"/>
                <c:pt idx="0">
                  <c:v>31.41542002301496</c:v>
                </c:pt>
                <c:pt idx="1">
                  <c:v>38.223944104395898</c:v>
                </c:pt>
                <c:pt idx="2">
                  <c:v>34.075949367088612</c:v>
                </c:pt>
                <c:pt idx="3">
                  <c:v>43.931391565958386</c:v>
                </c:pt>
                <c:pt idx="4">
                  <c:v>35.781731438226814</c:v>
                </c:pt>
                <c:pt idx="5">
                  <c:v>53.12</c:v>
                </c:pt>
                <c:pt idx="6">
                  <c:v>42.856045253647217</c:v>
                </c:pt>
                <c:pt idx="7">
                  <c:v>40.700000000000003</c:v>
                </c:pt>
                <c:pt idx="8">
                  <c:v>46.768985322271853</c:v>
                </c:pt>
                <c:pt idx="9">
                  <c:v>44.316158347676414</c:v>
                </c:pt>
                <c:pt idx="10">
                  <c:v>47.140872464573491</c:v>
                </c:pt>
                <c:pt idx="12">
                  <c:v>46.643417611159542</c:v>
                </c:pt>
                <c:pt idx="13">
                  <c:v>39.610664409648749</c:v>
                </c:pt>
                <c:pt idx="14">
                  <c:v>50.267722497397237</c:v>
                </c:pt>
                <c:pt idx="15">
                  <c:v>54.471276595744676</c:v>
                </c:pt>
                <c:pt idx="16">
                  <c:v>48.271440257644201</c:v>
                </c:pt>
                <c:pt idx="17">
                  <c:v>54.5</c:v>
                </c:pt>
                <c:pt idx="18">
                  <c:v>57.348869836321114</c:v>
                </c:pt>
                <c:pt idx="19">
                  <c:v>51.393696483876852</c:v>
                </c:pt>
                <c:pt idx="20">
                  <c:v>57.351407716371213</c:v>
                </c:pt>
                <c:pt idx="21">
                  <c:v>50.00330966137436</c:v>
                </c:pt>
                <c:pt idx="22">
                  <c:v>61.5</c:v>
                </c:pt>
                <c:pt idx="24">
                  <c:v>59</c:v>
                </c:pt>
                <c:pt idx="25">
                  <c:v>60</c:v>
                </c:pt>
                <c:pt idx="26">
                  <c:v>66.400000000000006</c:v>
                </c:pt>
                <c:pt idx="27">
                  <c:v>69</c:v>
                </c:pt>
              </c:numCache>
            </c:numRef>
          </c:val>
          <c:smooth val="0"/>
          <c:extLst>
            <c:ext xmlns:c16="http://schemas.microsoft.com/office/drawing/2014/chart" uri="{C3380CC4-5D6E-409C-BE32-E72D297353CC}">
              <c16:uniqueId val="{00000000-8B7B-4382-A9CF-BA9E41231103}"/>
            </c:ext>
          </c:extLst>
        </c:ser>
        <c:ser>
          <c:idx val="1"/>
          <c:order val="1"/>
          <c:tx>
            <c:strRef>
              <c:f>'Figur 4.1'!$C$1</c:f>
              <c:strCache>
                <c:ptCount val="1"/>
                <c:pt idx="0">
                  <c:v>2014</c:v>
                </c:pt>
              </c:strCache>
            </c:strRef>
          </c:tx>
          <c:spPr>
            <a:ln>
              <a:noFill/>
            </a:ln>
          </c:spPr>
          <c:marker>
            <c:symbol val="triangle"/>
            <c:size val="12"/>
          </c:marker>
          <c:cat>
            <c:strRef>
              <c:f>'Figur 4.1'!$A$2:$A$29</c:f>
              <c:strCache>
                <c:ptCount val="28"/>
                <c:pt idx="0">
                  <c:v>USA</c:v>
                </c:pt>
                <c:pt idx="1">
                  <c:v>Tjeckien</c:v>
                </c:pt>
                <c:pt idx="2">
                  <c:v>Japan</c:v>
                </c:pt>
                <c:pt idx="3">
                  <c:v>Spanien</c:v>
                </c:pt>
                <c:pt idx="4">
                  <c:v>Estland</c:v>
                </c:pt>
                <c:pt idx="5">
                  <c:v>Irland</c:v>
                </c:pt>
                <c:pt idx="6">
                  <c:v>Sydkorea</c:v>
                </c:pt>
                <c:pt idx="7">
                  <c:v>Kanada</c:v>
                </c:pt>
                <c:pt idx="8">
                  <c:v>Grekland</c:v>
                </c:pt>
                <c:pt idx="9">
                  <c:v>Slovakien</c:v>
                </c:pt>
                <c:pt idx="10">
                  <c:v>Nederländerna</c:v>
                </c:pt>
                <c:pt idx="11">
                  <c:v>Tyskland</c:v>
                </c:pt>
                <c:pt idx="12">
                  <c:v>Storbritannien</c:v>
                </c:pt>
                <c:pt idx="13">
                  <c:v>Polen</c:v>
                </c:pt>
                <c:pt idx="14">
                  <c:v>Belgien</c:v>
                </c:pt>
                <c:pt idx="15">
                  <c:v>Australien</c:v>
                </c:pt>
                <c:pt idx="16">
                  <c:v>Ungern</c:v>
                </c:pt>
                <c:pt idx="17">
                  <c:v>Luxemburg</c:v>
                </c:pt>
                <c:pt idx="18">
                  <c:v>Israel</c:v>
                </c:pt>
                <c:pt idx="19">
                  <c:v>Portugal</c:v>
                </c:pt>
                <c:pt idx="20">
                  <c:v>Nya Zeeland</c:v>
                </c:pt>
                <c:pt idx="21">
                  <c:v>Slovenien</c:v>
                </c:pt>
                <c:pt idx="22">
                  <c:v>Frankrike</c:v>
                </c:pt>
                <c:pt idx="24">
                  <c:v>Teknikavtalet</c:v>
                </c:pt>
                <c:pt idx="25">
                  <c:v>HÖK</c:v>
                </c:pt>
                <c:pt idx="26">
                  <c:v>Detaljhandel</c:v>
                </c:pt>
                <c:pt idx="27">
                  <c:v>HoR</c:v>
                </c:pt>
              </c:strCache>
            </c:strRef>
          </c:cat>
          <c:val>
            <c:numRef>
              <c:f>'Figur 4.1'!$C$2:$C$29</c:f>
              <c:numCache>
                <c:formatCode>0</c:formatCode>
                <c:ptCount val="28"/>
                <c:pt idx="0">
                  <c:v>36.700000000000003</c:v>
                </c:pt>
                <c:pt idx="1">
                  <c:v>36.799999999999997</c:v>
                </c:pt>
                <c:pt idx="2">
                  <c:v>38.99010931806351</c:v>
                </c:pt>
                <c:pt idx="3">
                  <c:v>41.4</c:v>
                </c:pt>
                <c:pt idx="4">
                  <c:v>41.5</c:v>
                </c:pt>
                <c:pt idx="5">
                  <c:v>43.1</c:v>
                </c:pt>
                <c:pt idx="6">
                  <c:v>44.218689529285619</c:v>
                </c:pt>
                <c:pt idx="7">
                  <c:v>45.1</c:v>
                </c:pt>
                <c:pt idx="8">
                  <c:v>46.1</c:v>
                </c:pt>
                <c:pt idx="9">
                  <c:v>47.5</c:v>
                </c:pt>
                <c:pt idx="10">
                  <c:v>47.7</c:v>
                </c:pt>
                <c:pt idx="11">
                  <c:v>47.836084988474099</c:v>
                </c:pt>
                <c:pt idx="12">
                  <c:v>48</c:v>
                </c:pt>
                <c:pt idx="13">
                  <c:v>50.2</c:v>
                </c:pt>
                <c:pt idx="14">
                  <c:v>50.5</c:v>
                </c:pt>
                <c:pt idx="15">
                  <c:v>53.3</c:v>
                </c:pt>
                <c:pt idx="16">
                  <c:v>53.6</c:v>
                </c:pt>
                <c:pt idx="17">
                  <c:v>56.6</c:v>
                </c:pt>
                <c:pt idx="18">
                  <c:v>56.6</c:v>
                </c:pt>
                <c:pt idx="19">
                  <c:v>57.5</c:v>
                </c:pt>
                <c:pt idx="20">
                  <c:v>59.6</c:v>
                </c:pt>
                <c:pt idx="21">
                  <c:v>60.9</c:v>
                </c:pt>
                <c:pt idx="22">
                  <c:v>61.1</c:v>
                </c:pt>
                <c:pt idx="24">
                  <c:v>57.3</c:v>
                </c:pt>
                <c:pt idx="25">
                  <c:v>62.9</c:v>
                </c:pt>
                <c:pt idx="26">
                  <c:v>68.7</c:v>
                </c:pt>
                <c:pt idx="27">
                  <c:v>70.599999999999994</c:v>
                </c:pt>
              </c:numCache>
            </c:numRef>
          </c:val>
          <c:smooth val="0"/>
          <c:extLst>
            <c:ext xmlns:c16="http://schemas.microsoft.com/office/drawing/2014/chart" uri="{C3380CC4-5D6E-409C-BE32-E72D297353CC}">
              <c16:uniqueId val="{00000001-8B7B-4382-A9CF-BA9E41231103}"/>
            </c:ext>
          </c:extLst>
        </c:ser>
        <c:dLbls>
          <c:showLegendKey val="0"/>
          <c:showVal val="0"/>
          <c:showCatName val="0"/>
          <c:showSerName val="0"/>
          <c:showPercent val="0"/>
          <c:showBubbleSize val="0"/>
        </c:dLbls>
        <c:marker val="1"/>
        <c:smooth val="0"/>
        <c:axId val="45654016"/>
        <c:axId val="45655552"/>
      </c:lineChart>
      <c:catAx>
        <c:axId val="45654016"/>
        <c:scaling>
          <c:orientation val="minMax"/>
        </c:scaling>
        <c:delete val="0"/>
        <c:axPos val="b"/>
        <c:minorGridlines>
          <c:spPr>
            <a:ln>
              <a:solidFill>
                <a:sysClr val="window" lastClr="FFFFFF"/>
              </a:solidFill>
            </a:ln>
          </c:spPr>
        </c:minorGridlines>
        <c:numFmt formatCode="General" sourceLinked="0"/>
        <c:majorTickMark val="out"/>
        <c:minorTickMark val="none"/>
        <c:tickLblPos val="nextTo"/>
        <c:txPr>
          <a:bodyPr/>
          <a:lstStyle/>
          <a:p>
            <a:pPr>
              <a:defRPr sz="1400"/>
            </a:pPr>
            <a:endParaRPr lang="sv-SE"/>
          </a:p>
        </c:txPr>
        <c:crossAx val="45655552"/>
        <c:crosses val="autoZero"/>
        <c:auto val="1"/>
        <c:lblAlgn val="ctr"/>
        <c:lblOffset val="100"/>
        <c:noMultiLvlLbl val="0"/>
      </c:catAx>
      <c:valAx>
        <c:axId val="45655552"/>
        <c:scaling>
          <c:orientation val="minMax"/>
          <c:min val="20"/>
        </c:scaling>
        <c:delete val="0"/>
        <c:axPos val="l"/>
        <c:majorGridlines>
          <c:spPr>
            <a:ln>
              <a:solidFill>
                <a:srgbClr val="4F81BD">
                  <a:lumMod val="60000"/>
                  <a:lumOff val="40000"/>
                </a:srgbClr>
              </a:solidFill>
              <a:prstDash val="sysDash"/>
            </a:ln>
          </c:spPr>
        </c:majorGridlines>
        <c:numFmt formatCode="0" sourceLinked="1"/>
        <c:majorTickMark val="out"/>
        <c:minorTickMark val="none"/>
        <c:tickLblPos val="nextTo"/>
        <c:txPr>
          <a:bodyPr/>
          <a:lstStyle/>
          <a:p>
            <a:pPr>
              <a:defRPr sz="1400"/>
            </a:pPr>
            <a:endParaRPr lang="sv-SE"/>
          </a:p>
        </c:txPr>
        <c:crossAx val="45654016"/>
        <c:crosses val="autoZero"/>
        <c:crossBetween val="between"/>
      </c:valAx>
    </c:plotArea>
    <c:legend>
      <c:legendPos val="r"/>
      <c:layout>
        <c:manualLayout>
          <c:xMode val="edge"/>
          <c:yMode val="edge"/>
          <c:x val="1.3426745329400197E-3"/>
          <c:y val="0.93398452380952379"/>
          <c:w val="0.99865734580430277"/>
          <c:h val="2.7051041666666671E-2"/>
        </c:manualLayout>
      </c:layout>
      <c:overlay val="0"/>
      <c:txPr>
        <a:bodyPr/>
        <a:lstStyle/>
        <a:p>
          <a:pPr>
            <a:defRPr sz="2000"/>
          </a:pPr>
          <a:endParaRPr lang="sv-SE"/>
        </a:p>
      </c:txPr>
    </c:legend>
    <c:plotVisOnly val="1"/>
    <c:dispBlanksAs val="gap"/>
    <c:showDLblsOverMax val="0"/>
  </c:chart>
  <c:spPr>
    <a:ln>
      <a:noFill/>
    </a:ln>
  </c:spPr>
  <c:txPr>
    <a:bodyPr/>
    <a:lstStyle/>
    <a:p>
      <a:pPr>
        <a:defRPr sz="900">
          <a:latin typeface="Times New Roman" panose="02020603050405020304" pitchFamily="18" charset="0"/>
          <a:cs typeface="Times New Roman" panose="02020603050405020304" pitchFamily="18" charset="0"/>
        </a:defRPr>
      </a:pPr>
      <a:endParaRPr lang="sv-SE"/>
    </a:p>
  </c:txPr>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10"/>
    </mc:Choice>
    <mc:Fallback>
      <c:style val="10"/>
    </mc:Fallback>
  </mc:AlternateContent>
  <c:chart>
    <c:autoTitleDeleted val="0"/>
    <c:plotArea>
      <c:layout>
        <c:manualLayout>
          <c:layoutTarget val="inner"/>
          <c:xMode val="edge"/>
          <c:yMode val="edge"/>
          <c:x val="9.3002405949256337E-2"/>
          <c:y val="5.1400554097404488E-2"/>
          <c:w val="0.8790949256342957"/>
          <c:h val="0.67930833333333329"/>
        </c:manualLayout>
      </c:layout>
      <c:lineChart>
        <c:grouping val="standard"/>
        <c:varyColors val="0"/>
        <c:ser>
          <c:idx val="0"/>
          <c:order val="0"/>
          <c:tx>
            <c:strRef>
              <c:f>'Figur 4.2'!$I$2</c:f>
              <c:strCache>
                <c:ptCount val="1"/>
                <c:pt idx="0">
                  <c:v>Teknikavtalet</c:v>
                </c:pt>
              </c:strCache>
            </c:strRef>
          </c:tx>
          <c:marker>
            <c:symbol val="none"/>
          </c:marker>
          <c:cat>
            <c:numRef>
              <c:f>'Figur 4.2'!$H$3:$H$22</c:f>
              <c:numCache>
                <c:formatCode>General</c:formatCode>
                <c:ptCount val="20"/>
                <c:pt idx="0">
                  <c:v>1995</c:v>
                </c:pt>
                <c:pt idx="1">
                  <c:v>1996</c:v>
                </c:pt>
                <c:pt idx="2">
                  <c:v>1997</c:v>
                </c:pt>
                <c:pt idx="3">
                  <c:v>1998</c:v>
                </c:pt>
                <c:pt idx="4">
                  <c:v>1999</c:v>
                </c:pt>
                <c:pt idx="5">
                  <c:v>2000</c:v>
                </c:pt>
                <c:pt idx="6">
                  <c:v>2001</c:v>
                </c:pt>
                <c:pt idx="7">
                  <c:v>2002</c:v>
                </c:pt>
                <c:pt idx="8">
                  <c:v>2003</c:v>
                </c:pt>
                <c:pt idx="9">
                  <c:v>2004</c:v>
                </c:pt>
                <c:pt idx="10">
                  <c:v>2005</c:v>
                </c:pt>
                <c:pt idx="11">
                  <c:v>2006</c:v>
                </c:pt>
                <c:pt idx="12">
                  <c:v>2007</c:v>
                </c:pt>
                <c:pt idx="13">
                  <c:v>2008</c:v>
                </c:pt>
                <c:pt idx="14">
                  <c:v>2009</c:v>
                </c:pt>
                <c:pt idx="15">
                  <c:v>2010</c:v>
                </c:pt>
                <c:pt idx="16">
                  <c:v>2011</c:v>
                </c:pt>
                <c:pt idx="17">
                  <c:v>2012</c:v>
                </c:pt>
                <c:pt idx="18">
                  <c:v>2013</c:v>
                </c:pt>
                <c:pt idx="19">
                  <c:v>2014</c:v>
                </c:pt>
              </c:numCache>
            </c:numRef>
          </c:cat>
          <c:val>
            <c:numRef>
              <c:f>'Figur 4.2'!$I$3:$I$22</c:f>
              <c:numCache>
                <c:formatCode>0</c:formatCode>
                <c:ptCount val="20"/>
                <c:pt idx="0">
                  <c:v>65.649589041095894</c:v>
                </c:pt>
                <c:pt idx="1">
                  <c:v>63.690451612903225</c:v>
                </c:pt>
                <c:pt idx="2">
                  <c:v>62.762345679012348</c:v>
                </c:pt>
                <c:pt idx="3">
                  <c:v>62.457500000000003</c:v>
                </c:pt>
                <c:pt idx="4">
                  <c:v>60.303793103448278</c:v>
                </c:pt>
                <c:pt idx="5">
                  <c:v>59.649944751381227</c:v>
                </c:pt>
                <c:pt idx="6">
                  <c:v>58.816421052631576</c:v>
                </c:pt>
                <c:pt idx="7">
                  <c:v>58.428629441624366</c:v>
                </c:pt>
                <c:pt idx="8">
                  <c:v>58.402561576354678</c:v>
                </c:pt>
                <c:pt idx="9">
                  <c:v>57.752190476190478</c:v>
                </c:pt>
                <c:pt idx="10">
                  <c:v>57.554351851851855</c:v>
                </c:pt>
                <c:pt idx="11">
                  <c:v>57.397117117117126</c:v>
                </c:pt>
                <c:pt idx="12">
                  <c:v>58.966086956521742</c:v>
                </c:pt>
                <c:pt idx="13">
                  <c:v>58.314416666666666</c:v>
                </c:pt>
                <c:pt idx="14">
                  <c:v>58.233333333333327</c:v>
                </c:pt>
                <c:pt idx="15">
                  <c:v>57.883478260869566</c:v>
                </c:pt>
                <c:pt idx="16">
                  <c:v>57.785945945945947</c:v>
                </c:pt>
                <c:pt idx="17">
                  <c:v>57.950225563909775</c:v>
                </c:pt>
                <c:pt idx="18">
                  <c:v>57.595311355311352</c:v>
                </c:pt>
                <c:pt idx="19">
                  <c:v>57.275928571428572</c:v>
                </c:pt>
              </c:numCache>
            </c:numRef>
          </c:val>
          <c:smooth val="0"/>
          <c:extLst>
            <c:ext xmlns:c16="http://schemas.microsoft.com/office/drawing/2014/chart" uri="{C3380CC4-5D6E-409C-BE32-E72D297353CC}">
              <c16:uniqueId val="{00000000-B59D-4AB8-AB30-0BF52015F225}"/>
            </c:ext>
          </c:extLst>
        </c:ser>
        <c:ser>
          <c:idx val="1"/>
          <c:order val="1"/>
          <c:tx>
            <c:strRef>
              <c:f>'Figur 4.2'!$J$2</c:f>
              <c:strCache>
                <c:ptCount val="1"/>
                <c:pt idx="0">
                  <c:v>Detaljhandelsavtalet</c:v>
                </c:pt>
              </c:strCache>
            </c:strRef>
          </c:tx>
          <c:marker>
            <c:symbol val="none"/>
          </c:marker>
          <c:cat>
            <c:numRef>
              <c:f>'Figur 4.2'!$H$3:$H$22</c:f>
              <c:numCache>
                <c:formatCode>General</c:formatCode>
                <c:ptCount val="20"/>
                <c:pt idx="0">
                  <c:v>1995</c:v>
                </c:pt>
                <c:pt idx="1">
                  <c:v>1996</c:v>
                </c:pt>
                <c:pt idx="2">
                  <c:v>1997</c:v>
                </c:pt>
                <c:pt idx="3">
                  <c:v>1998</c:v>
                </c:pt>
                <c:pt idx="4">
                  <c:v>1999</c:v>
                </c:pt>
                <c:pt idx="5">
                  <c:v>2000</c:v>
                </c:pt>
                <c:pt idx="6">
                  <c:v>2001</c:v>
                </c:pt>
                <c:pt idx="7">
                  <c:v>2002</c:v>
                </c:pt>
                <c:pt idx="8">
                  <c:v>2003</c:v>
                </c:pt>
                <c:pt idx="9">
                  <c:v>2004</c:v>
                </c:pt>
                <c:pt idx="10">
                  <c:v>2005</c:v>
                </c:pt>
                <c:pt idx="11">
                  <c:v>2006</c:v>
                </c:pt>
                <c:pt idx="12">
                  <c:v>2007</c:v>
                </c:pt>
                <c:pt idx="13">
                  <c:v>2008</c:v>
                </c:pt>
                <c:pt idx="14">
                  <c:v>2009</c:v>
                </c:pt>
                <c:pt idx="15">
                  <c:v>2010</c:v>
                </c:pt>
                <c:pt idx="16">
                  <c:v>2011</c:v>
                </c:pt>
                <c:pt idx="17">
                  <c:v>2012</c:v>
                </c:pt>
                <c:pt idx="18">
                  <c:v>2013</c:v>
                </c:pt>
                <c:pt idx="19">
                  <c:v>2014</c:v>
                </c:pt>
              </c:numCache>
            </c:numRef>
          </c:cat>
          <c:val>
            <c:numRef>
              <c:f>'Figur 4.2'!$J$3:$J$22</c:f>
              <c:numCache>
                <c:formatCode>0</c:formatCode>
                <c:ptCount val="20"/>
                <c:pt idx="0">
                  <c:v>63.455205479452061</c:v>
                </c:pt>
                <c:pt idx="1">
                  <c:v>63.00503225806451</c:v>
                </c:pt>
                <c:pt idx="2">
                  <c:v>63.366913580246916</c:v>
                </c:pt>
                <c:pt idx="3">
                  <c:v>62.892261904761902</c:v>
                </c:pt>
                <c:pt idx="4">
                  <c:v>62.440804597701153</c:v>
                </c:pt>
                <c:pt idx="5">
                  <c:v>61.685966850828741</c:v>
                </c:pt>
                <c:pt idx="6">
                  <c:v>61.655894736842107</c:v>
                </c:pt>
                <c:pt idx="7">
                  <c:v>62.641827411167512</c:v>
                </c:pt>
                <c:pt idx="8">
                  <c:v>64.110344827586218</c:v>
                </c:pt>
                <c:pt idx="9">
                  <c:v>64.265714285714282</c:v>
                </c:pt>
                <c:pt idx="10">
                  <c:v>64.793796296296293</c:v>
                </c:pt>
                <c:pt idx="11">
                  <c:v>65.383063063063062</c:v>
                </c:pt>
                <c:pt idx="12">
                  <c:v>66.428869565217397</c:v>
                </c:pt>
                <c:pt idx="13">
                  <c:v>66.97408333333334</c:v>
                </c:pt>
                <c:pt idx="14">
                  <c:v>68.073333333333323</c:v>
                </c:pt>
                <c:pt idx="15">
                  <c:v>68.479920948616609</c:v>
                </c:pt>
                <c:pt idx="16">
                  <c:v>68.44455598455599</c:v>
                </c:pt>
                <c:pt idx="17">
                  <c:v>68.777669172932335</c:v>
                </c:pt>
                <c:pt idx="18">
                  <c:v>68.753186813186815</c:v>
                </c:pt>
                <c:pt idx="19">
                  <c:v>68.729928571428573</c:v>
                </c:pt>
              </c:numCache>
            </c:numRef>
          </c:val>
          <c:smooth val="0"/>
          <c:extLst>
            <c:ext xmlns:c16="http://schemas.microsoft.com/office/drawing/2014/chart" uri="{C3380CC4-5D6E-409C-BE32-E72D297353CC}">
              <c16:uniqueId val="{00000001-B59D-4AB8-AB30-0BF52015F225}"/>
            </c:ext>
          </c:extLst>
        </c:ser>
        <c:ser>
          <c:idx val="2"/>
          <c:order val="2"/>
          <c:tx>
            <c:strRef>
              <c:f>'Figur 4.2'!$K$2</c:f>
              <c:strCache>
                <c:ptCount val="1"/>
                <c:pt idx="0">
                  <c:v>Hotell- och restaurangavtalet</c:v>
                </c:pt>
              </c:strCache>
            </c:strRef>
          </c:tx>
          <c:marker>
            <c:symbol val="none"/>
          </c:marker>
          <c:cat>
            <c:numRef>
              <c:f>'Figur 4.2'!$H$3:$H$22</c:f>
              <c:numCache>
                <c:formatCode>General</c:formatCode>
                <c:ptCount val="20"/>
                <c:pt idx="0">
                  <c:v>1995</c:v>
                </c:pt>
                <c:pt idx="1">
                  <c:v>1996</c:v>
                </c:pt>
                <c:pt idx="2">
                  <c:v>1997</c:v>
                </c:pt>
                <c:pt idx="3">
                  <c:v>1998</c:v>
                </c:pt>
                <c:pt idx="4">
                  <c:v>1999</c:v>
                </c:pt>
                <c:pt idx="5">
                  <c:v>2000</c:v>
                </c:pt>
                <c:pt idx="6">
                  <c:v>2001</c:v>
                </c:pt>
                <c:pt idx="7">
                  <c:v>2002</c:v>
                </c:pt>
                <c:pt idx="8">
                  <c:v>2003</c:v>
                </c:pt>
                <c:pt idx="9">
                  <c:v>2004</c:v>
                </c:pt>
                <c:pt idx="10">
                  <c:v>2005</c:v>
                </c:pt>
                <c:pt idx="11">
                  <c:v>2006</c:v>
                </c:pt>
                <c:pt idx="12">
                  <c:v>2007</c:v>
                </c:pt>
                <c:pt idx="13">
                  <c:v>2008</c:v>
                </c:pt>
                <c:pt idx="14">
                  <c:v>2009</c:v>
                </c:pt>
                <c:pt idx="15">
                  <c:v>2010</c:v>
                </c:pt>
                <c:pt idx="16">
                  <c:v>2011</c:v>
                </c:pt>
                <c:pt idx="17">
                  <c:v>2012</c:v>
                </c:pt>
                <c:pt idx="18">
                  <c:v>2013</c:v>
                </c:pt>
                <c:pt idx="19">
                  <c:v>2014</c:v>
                </c:pt>
              </c:numCache>
            </c:numRef>
          </c:cat>
          <c:val>
            <c:numRef>
              <c:f>'Figur 4.2'!$K$3:$K$22</c:f>
              <c:numCache>
                <c:formatCode>0</c:formatCode>
                <c:ptCount val="20"/>
                <c:pt idx="0">
                  <c:v>64.045547945205485</c:v>
                </c:pt>
                <c:pt idx="1">
                  <c:v>65.6841935483871</c:v>
                </c:pt>
                <c:pt idx="2">
                  <c:v>65.408950617283949</c:v>
                </c:pt>
                <c:pt idx="3">
                  <c:v>64.875</c:v>
                </c:pt>
                <c:pt idx="4">
                  <c:v>64.377873563218387</c:v>
                </c:pt>
                <c:pt idx="5">
                  <c:v>63.560773480662981</c:v>
                </c:pt>
                <c:pt idx="6">
                  <c:v>63.827894736842104</c:v>
                </c:pt>
                <c:pt idx="7">
                  <c:v>64.853045685279184</c:v>
                </c:pt>
                <c:pt idx="8">
                  <c:v>66.515517241379314</c:v>
                </c:pt>
                <c:pt idx="9">
                  <c:v>66.440238095238101</c:v>
                </c:pt>
                <c:pt idx="10">
                  <c:v>66.677083333333329</c:v>
                </c:pt>
                <c:pt idx="11">
                  <c:v>67.602477477477478</c:v>
                </c:pt>
                <c:pt idx="12">
                  <c:v>68.974347826086955</c:v>
                </c:pt>
                <c:pt idx="13">
                  <c:v>69.48833333333333</c:v>
                </c:pt>
                <c:pt idx="14">
                  <c:v>70.172690763052202</c:v>
                </c:pt>
                <c:pt idx="15">
                  <c:v>70.280395256916989</c:v>
                </c:pt>
                <c:pt idx="16">
                  <c:v>70.335521235521227</c:v>
                </c:pt>
                <c:pt idx="17">
                  <c:v>70.565789473684205</c:v>
                </c:pt>
                <c:pt idx="18">
                  <c:v>70.594139194139188</c:v>
                </c:pt>
                <c:pt idx="19">
                  <c:v>70.559285714285721</c:v>
                </c:pt>
              </c:numCache>
            </c:numRef>
          </c:val>
          <c:smooth val="0"/>
          <c:extLst>
            <c:ext xmlns:c16="http://schemas.microsoft.com/office/drawing/2014/chart" uri="{C3380CC4-5D6E-409C-BE32-E72D297353CC}">
              <c16:uniqueId val="{00000002-B59D-4AB8-AB30-0BF52015F225}"/>
            </c:ext>
          </c:extLst>
        </c:ser>
        <c:ser>
          <c:idx val="3"/>
          <c:order val="3"/>
          <c:tx>
            <c:strRef>
              <c:f>'Figur 4.2'!$L$2</c:f>
              <c:strCache>
                <c:ptCount val="1"/>
                <c:pt idx="0">
                  <c:v>HÖK</c:v>
                </c:pt>
              </c:strCache>
            </c:strRef>
          </c:tx>
          <c:marker>
            <c:symbol val="none"/>
          </c:marker>
          <c:cat>
            <c:numRef>
              <c:f>'Figur 4.2'!$H$3:$H$22</c:f>
              <c:numCache>
                <c:formatCode>General</c:formatCode>
                <c:ptCount val="20"/>
                <c:pt idx="0">
                  <c:v>1995</c:v>
                </c:pt>
                <c:pt idx="1">
                  <c:v>1996</c:v>
                </c:pt>
                <c:pt idx="2">
                  <c:v>1997</c:v>
                </c:pt>
                <c:pt idx="3">
                  <c:v>1998</c:v>
                </c:pt>
                <c:pt idx="4">
                  <c:v>1999</c:v>
                </c:pt>
                <c:pt idx="5">
                  <c:v>2000</c:v>
                </c:pt>
                <c:pt idx="6">
                  <c:v>2001</c:v>
                </c:pt>
                <c:pt idx="7">
                  <c:v>2002</c:v>
                </c:pt>
                <c:pt idx="8">
                  <c:v>2003</c:v>
                </c:pt>
                <c:pt idx="9">
                  <c:v>2004</c:v>
                </c:pt>
                <c:pt idx="10">
                  <c:v>2005</c:v>
                </c:pt>
                <c:pt idx="11">
                  <c:v>2006</c:v>
                </c:pt>
                <c:pt idx="12">
                  <c:v>2007</c:v>
                </c:pt>
                <c:pt idx="13">
                  <c:v>2008</c:v>
                </c:pt>
                <c:pt idx="14">
                  <c:v>2009</c:v>
                </c:pt>
                <c:pt idx="15">
                  <c:v>2010</c:v>
                </c:pt>
                <c:pt idx="16">
                  <c:v>2011</c:v>
                </c:pt>
                <c:pt idx="17">
                  <c:v>2012</c:v>
                </c:pt>
                <c:pt idx="18">
                  <c:v>2013</c:v>
                </c:pt>
                <c:pt idx="19">
                  <c:v>2014</c:v>
                </c:pt>
              </c:numCache>
            </c:numRef>
          </c:cat>
          <c:val>
            <c:numRef>
              <c:f>'Figur 4.2'!$L$3:$L$22</c:f>
              <c:numCache>
                <c:formatCode>0</c:formatCode>
                <c:ptCount val="20"/>
                <c:pt idx="0">
                  <c:v>69.178082191780817</c:v>
                </c:pt>
                <c:pt idx="1">
                  <c:v>66.451612903225808</c:v>
                </c:pt>
                <c:pt idx="2">
                  <c:v>64.81481481481481</c:v>
                </c:pt>
                <c:pt idx="3">
                  <c:v>65.476190476190482</c:v>
                </c:pt>
                <c:pt idx="4">
                  <c:v>64.367816091954026</c:v>
                </c:pt>
                <c:pt idx="5">
                  <c:v>61.878453038674031</c:v>
                </c:pt>
                <c:pt idx="6">
                  <c:v>61.05263157894737</c:v>
                </c:pt>
                <c:pt idx="7">
                  <c:v>60.913705583756347</c:v>
                </c:pt>
                <c:pt idx="8">
                  <c:v>64.039408866995075</c:v>
                </c:pt>
                <c:pt idx="9">
                  <c:v>61.904761904761905</c:v>
                </c:pt>
                <c:pt idx="10">
                  <c:v>62.037037037037038</c:v>
                </c:pt>
                <c:pt idx="11">
                  <c:v>62.162162162162161</c:v>
                </c:pt>
                <c:pt idx="12">
                  <c:v>60</c:v>
                </c:pt>
                <c:pt idx="13">
                  <c:v>57.5</c:v>
                </c:pt>
                <c:pt idx="14">
                  <c:v>61.445783132530117</c:v>
                </c:pt>
                <c:pt idx="15">
                  <c:v>61.996047430830039</c:v>
                </c:pt>
                <c:pt idx="16">
                  <c:v>62.046332046332047</c:v>
                </c:pt>
                <c:pt idx="17">
                  <c:v>62.857142857142854</c:v>
                </c:pt>
                <c:pt idx="18">
                  <c:v>62.857142857142854</c:v>
                </c:pt>
                <c:pt idx="19">
                  <c:v>62.857142857142854</c:v>
                </c:pt>
              </c:numCache>
            </c:numRef>
          </c:val>
          <c:smooth val="0"/>
          <c:extLst>
            <c:ext xmlns:c16="http://schemas.microsoft.com/office/drawing/2014/chart" uri="{C3380CC4-5D6E-409C-BE32-E72D297353CC}">
              <c16:uniqueId val="{00000003-B59D-4AB8-AB30-0BF52015F225}"/>
            </c:ext>
          </c:extLst>
        </c:ser>
        <c:dLbls>
          <c:showLegendKey val="0"/>
          <c:showVal val="0"/>
          <c:showCatName val="0"/>
          <c:showSerName val="0"/>
          <c:showPercent val="0"/>
          <c:showBubbleSize val="0"/>
        </c:dLbls>
        <c:smooth val="0"/>
        <c:axId val="46140800"/>
        <c:axId val="46142592"/>
      </c:lineChart>
      <c:catAx>
        <c:axId val="46140800"/>
        <c:scaling>
          <c:orientation val="minMax"/>
        </c:scaling>
        <c:delete val="0"/>
        <c:axPos val="b"/>
        <c:numFmt formatCode="General" sourceLinked="1"/>
        <c:majorTickMark val="out"/>
        <c:minorTickMark val="none"/>
        <c:tickLblPos val="nextTo"/>
        <c:crossAx val="46142592"/>
        <c:crosses val="autoZero"/>
        <c:auto val="1"/>
        <c:lblAlgn val="ctr"/>
        <c:lblOffset val="100"/>
        <c:tickLblSkip val="2"/>
        <c:noMultiLvlLbl val="0"/>
      </c:catAx>
      <c:valAx>
        <c:axId val="46142592"/>
        <c:scaling>
          <c:orientation val="minMax"/>
          <c:max val="80"/>
          <c:min val="50"/>
        </c:scaling>
        <c:delete val="0"/>
        <c:axPos val="l"/>
        <c:majorGridlines/>
        <c:numFmt formatCode="0" sourceLinked="1"/>
        <c:majorTickMark val="out"/>
        <c:minorTickMark val="none"/>
        <c:tickLblPos val="nextTo"/>
        <c:crossAx val="46140800"/>
        <c:crosses val="autoZero"/>
        <c:crossBetween val="between"/>
      </c:valAx>
    </c:plotArea>
    <c:legend>
      <c:legendPos val="r"/>
      <c:layout>
        <c:manualLayout>
          <c:xMode val="edge"/>
          <c:yMode val="edge"/>
          <c:x val="0"/>
          <c:y val="0.8600578703703704"/>
          <c:w val="1"/>
          <c:h val="0.13761574074074073"/>
        </c:manualLayout>
      </c:layout>
      <c:overlay val="0"/>
    </c:legend>
    <c:plotVisOnly val="1"/>
    <c:dispBlanksAs val="gap"/>
    <c:showDLblsOverMax val="0"/>
  </c:chart>
  <c:txPr>
    <a:bodyPr/>
    <a:lstStyle/>
    <a:p>
      <a:pPr>
        <a:defRPr sz="1800"/>
      </a:pPr>
      <a:endParaRPr lang="sv-SE"/>
    </a:p>
  </c:txPr>
  <c:externalData r:id="rId1">
    <c:autoUpdate val="0"/>
  </c:externalData>
</c:chartSpace>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97364"/>
          </a:xfrm>
          <a:prstGeom prst="rect">
            <a:avLst/>
          </a:prstGeom>
        </p:spPr>
        <p:txBody>
          <a:bodyPr vert="horz" lIns="91440" tIns="45720" rIns="91440" bIns="45720" rtlCol="0"/>
          <a:lstStyle>
            <a:lvl1pPr algn="l">
              <a:defRPr sz="1200"/>
            </a:lvl1pPr>
          </a:lstStyle>
          <a:p>
            <a:endParaRPr lang="sv-SE"/>
          </a:p>
        </p:txBody>
      </p:sp>
      <p:sp>
        <p:nvSpPr>
          <p:cNvPr id="3" name="Date Placeholder 2"/>
          <p:cNvSpPr>
            <a:spLocks noGrp="1"/>
          </p:cNvSpPr>
          <p:nvPr>
            <p:ph type="dt" idx="1"/>
          </p:nvPr>
        </p:nvSpPr>
        <p:spPr>
          <a:xfrm>
            <a:off x="3884613" y="0"/>
            <a:ext cx="2971800" cy="497364"/>
          </a:xfrm>
          <a:prstGeom prst="rect">
            <a:avLst/>
          </a:prstGeom>
        </p:spPr>
        <p:txBody>
          <a:bodyPr vert="horz" lIns="91440" tIns="45720" rIns="91440" bIns="45720" rtlCol="0"/>
          <a:lstStyle>
            <a:lvl1pPr algn="r">
              <a:defRPr sz="1200"/>
            </a:lvl1pPr>
          </a:lstStyle>
          <a:p>
            <a:fld id="{4786DAAF-0DF9-41A1-B273-D2F66C984766}" type="datetimeFigureOut">
              <a:rPr lang="sv-SE" smtClean="0"/>
              <a:t>2016-04-22</a:t>
            </a:fld>
            <a:endParaRPr lang="sv-SE"/>
          </a:p>
        </p:txBody>
      </p:sp>
      <p:sp>
        <p:nvSpPr>
          <p:cNvPr id="4" name="Slide Image Placeholder 3"/>
          <p:cNvSpPr>
            <a:spLocks noGrp="1" noRot="1" noChangeAspect="1"/>
          </p:cNvSpPr>
          <p:nvPr>
            <p:ph type="sldImg" idx="2"/>
          </p:nvPr>
        </p:nvSpPr>
        <p:spPr>
          <a:xfrm>
            <a:off x="942975" y="746125"/>
            <a:ext cx="4972050" cy="3730625"/>
          </a:xfrm>
          <a:prstGeom prst="rect">
            <a:avLst/>
          </a:prstGeom>
          <a:noFill/>
          <a:ln w="12700">
            <a:solidFill>
              <a:prstClr val="black"/>
            </a:solidFill>
          </a:ln>
        </p:spPr>
        <p:txBody>
          <a:bodyPr vert="horz" lIns="91440" tIns="45720" rIns="91440" bIns="45720" rtlCol="0" anchor="ctr"/>
          <a:lstStyle/>
          <a:p>
            <a:endParaRPr lang="sv-SE"/>
          </a:p>
        </p:txBody>
      </p:sp>
      <p:sp>
        <p:nvSpPr>
          <p:cNvPr id="5" name="Notes Placeholder 4"/>
          <p:cNvSpPr>
            <a:spLocks noGrp="1"/>
          </p:cNvSpPr>
          <p:nvPr>
            <p:ph type="body" sz="quarter" idx="3"/>
          </p:nvPr>
        </p:nvSpPr>
        <p:spPr>
          <a:xfrm>
            <a:off x="685800" y="4724956"/>
            <a:ext cx="5486400" cy="447627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6" name="Footer Placeholder 5"/>
          <p:cNvSpPr>
            <a:spLocks noGrp="1"/>
          </p:cNvSpPr>
          <p:nvPr>
            <p:ph type="ftr" sz="quarter" idx="4"/>
          </p:nvPr>
        </p:nvSpPr>
        <p:spPr>
          <a:xfrm>
            <a:off x="0" y="9448185"/>
            <a:ext cx="2971800" cy="497364"/>
          </a:xfrm>
          <a:prstGeom prst="rect">
            <a:avLst/>
          </a:prstGeom>
        </p:spPr>
        <p:txBody>
          <a:bodyPr vert="horz" lIns="91440" tIns="45720" rIns="91440" bIns="45720" rtlCol="0" anchor="b"/>
          <a:lstStyle>
            <a:lvl1pPr algn="l">
              <a:defRPr sz="1200"/>
            </a:lvl1pPr>
          </a:lstStyle>
          <a:p>
            <a:endParaRPr lang="sv-SE"/>
          </a:p>
        </p:txBody>
      </p:sp>
      <p:sp>
        <p:nvSpPr>
          <p:cNvPr id="7" name="Slide Number Placeholder 6"/>
          <p:cNvSpPr>
            <a:spLocks noGrp="1"/>
          </p:cNvSpPr>
          <p:nvPr>
            <p:ph type="sldNum" sz="quarter" idx="5"/>
          </p:nvPr>
        </p:nvSpPr>
        <p:spPr>
          <a:xfrm>
            <a:off x="3884613" y="9448185"/>
            <a:ext cx="2971800" cy="497364"/>
          </a:xfrm>
          <a:prstGeom prst="rect">
            <a:avLst/>
          </a:prstGeom>
        </p:spPr>
        <p:txBody>
          <a:bodyPr vert="horz" lIns="91440" tIns="45720" rIns="91440" bIns="45720" rtlCol="0" anchor="b"/>
          <a:lstStyle>
            <a:lvl1pPr algn="r">
              <a:defRPr sz="1200"/>
            </a:lvl1pPr>
          </a:lstStyle>
          <a:p>
            <a:fld id="{0423E070-2A55-474E-A69B-CBF831696FFE}" type="slidenum">
              <a:rPr lang="sv-SE" smtClean="0"/>
              <a:t>‹#›</a:t>
            </a:fld>
            <a:endParaRPr lang="sv-SE"/>
          </a:p>
        </p:txBody>
      </p:sp>
    </p:spTree>
    <p:extLst>
      <p:ext uri="{BB962C8B-B14F-4D97-AF65-F5344CB8AC3E}">
        <p14:creationId xmlns:p14="http://schemas.microsoft.com/office/powerpoint/2010/main" val="34016212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sv-SE"/>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sv-SE"/>
          </a:p>
        </p:txBody>
      </p:sp>
      <p:sp>
        <p:nvSpPr>
          <p:cNvPr id="4" name="Date Placeholder 3"/>
          <p:cNvSpPr>
            <a:spLocks noGrp="1"/>
          </p:cNvSpPr>
          <p:nvPr>
            <p:ph type="dt" sz="half" idx="10"/>
          </p:nvPr>
        </p:nvSpPr>
        <p:spPr/>
        <p:txBody>
          <a:bodyPr/>
          <a:lstStyle/>
          <a:p>
            <a:fld id="{0B332645-4014-47C9-8EE3-17FF1C76C8F8}" type="datetimeFigureOut">
              <a:rPr lang="sv-SE" smtClean="0"/>
              <a:t>2016-04-22</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470289C0-7AD3-427A-8ED1-3575607026D2}" type="slidenum">
              <a:rPr lang="sv-SE" smtClean="0"/>
              <a:t>‹#›</a:t>
            </a:fld>
            <a:endParaRPr lang="sv-SE"/>
          </a:p>
        </p:txBody>
      </p:sp>
    </p:spTree>
    <p:extLst>
      <p:ext uri="{BB962C8B-B14F-4D97-AF65-F5344CB8AC3E}">
        <p14:creationId xmlns:p14="http://schemas.microsoft.com/office/powerpoint/2010/main" val="25579397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sv-SE"/>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Date Placeholder 3"/>
          <p:cNvSpPr>
            <a:spLocks noGrp="1"/>
          </p:cNvSpPr>
          <p:nvPr>
            <p:ph type="dt" sz="half" idx="10"/>
          </p:nvPr>
        </p:nvSpPr>
        <p:spPr/>
        <p:txBody>
          <a:bodyPr/>
          <a:lstStyle/>
          <a:p>
            <a:fld id="{0B332645-4014-47C9-8EE3-17FF1C76C8F8}" type="datetimeFigureOut">
              <a:rPr lang="sv-SE" smtClean="0"/>
              <a:t>2016-04-22</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470289C0-7AD3-427A-8ED1-3575607026D2}" type="slidenum">
              <a:rPr lang="sv-SE" smtClean="0"/>
              <a:t>‹#›</a:t>
            </a:fld>
            <a:endParaRPr lang="sv-SE"/>
          </a:p>
        </p:txBody>
      </p:sp>
    </p:spTree>
    <p:extLst>
      <p:ext uri="{BB962C8B-B14F-4D97-AF65-F5344CB8AC3E}">
        <p14:creationId xmlns:p14="http://schemas.microsoft.com/office/powerpoint/2010/main" val="37985332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sv-SE"/>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Date Placeholder 3"/>
          <p:cNvSpPr>
            <a:spLocks noGrp="1"/>
          </p:cNvSpPr>
          <p:nvPr>
            <p:ph type="dt" sz="half" idx="10"/>
          </p:nvPr>
        </p:nvSpPr>
        <p:spPr/>
        <p:txBody>
          <a:bodyPr/>
          <a:lstStyle/>
          <a:p>
            <a:fld id="{0B332645-4014-47C9-8EE3-17FF1C76C8F8}" type="datetimeFigureOut">
              <a:rPr lang="sv-SE" smtClean="0"/>
              <a:t>2016-04-22</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470289C0-7AD3-427A-8ED1-3575607026D2}" type="slidenum">
              <a:rPr lang="sv-SE" smtClean="0"/>
              <a:t>‹#›</a:t>
            </a:fld>
            <a:endParaRPr lang="sv-SE"/>
          </a:p>
        </p:txBody>
      </p:sp>
    </p:spTree>
    <p:extLst>
      <p:ext uri="{BB962C8B-B14F-4D97-AF65-F5344CB8AC3E}">
        <p14:creationId xmlns:p14="http://schemas.microsoft.com/office/powerpoint/2010/main" val="4445266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sv-SE"/>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Date Placeholder 3"/>
          <p:cNvSpPr>
            <a:spLocks noGrp="1"/>
          </p:cNvSpPr>
          <p:nvPr>
            <p:ph type="dt" sz="half" idx="10"/>
          </p:nvPr>
        </p:nvSpPr>
        <p:spPr/>
        <p:txBody>
          <a:bodyPr/>
          <a:lstStyle/>
          <a:p>
            <a:fld id="{0B332645-4014-47C9-8EE3-17FF1C76C8F8}" type="datetimeFigureOut">
              <a:rPr lang="sv-SE" smtClean="0"/>
              <a:t>2016-04-22</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470289C0-7AD3-427A-8ED1-3575607026D2}" type="slidenum">
              <a:rPr lang="sv-SE" smtClean="0"/>
              <a:t>‹#›</a:t>
            </a:fld>
            <a:endParaRPr lang="sv-SE"/>
          </a:p>
        </p:txBody>
      </p:sp>
    </p:spTree>
    <p:extLst>
      <p:ext uri="{BB962C8B-B14F-4D97-AF65-F5344CB8AC3E}">
        <p14:creationId xmlns:p14="http://schemas.microsoft.com/office/powerpoint/2010/main" val="6694417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sv-SE"/>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B332645-4014-47C9-8EE3-17FF1C76C8F8}" type="datetimeFigureOut">
              <a:rPr lang="sv-SE" smtClean="0"/>
              <a:t>2016-04-22</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470289C0-7AD3-427A-8ED1-3575607026D2}" type="slidenum">
              <a:rPr lang="sv-SE" smtClean="0"/>
              <a:t>‹#›</a:t>
            </a:fld>
            <a:endParaRPr lang="sv-SE"/>
          </a:p>
        </p:txBody>
      </p:sp>
    </p:spTree>
    <p:extLst>
      <p:ext uri="{BB962C8B-B14F-4D97-AF65-F5344CB8AC3E}">
        <p14:creationId xmlns:p14="http://schemas.microsoft.com/office/powerpoint/2010/main" val="38919139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sv-SE"/>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5" name="Date Placeholder 4"/>
          <p:cNvSpPr>
            <a:spLocks noGrp="1"/>
          </p:cNvSpPr>
          <p:nvPr>
            <p:ph type="dt" sz="half" idx="10"/>
          </p:nvPr>
        </p:nvSpPr>
        <p:spPr/>
        <p:txBody>
          <a:bodyPr/>
          <a:lstStyle/>
          <a:p>
            <a:fld id="{0B332645-4014-47C9-8EE3-17FF1C76C8F8}" type="datetimeFigureOut">
              <a:rPr lang="sv-SE" smtClean="0"/>
              <a:t>2016-04-22</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470289C0-7AD3-427A-8ED1-3575607026D2}" type="slidenum">
              <a:rPr lang="sv-SE" smtClean="0"/>
              <a:t>‹#›</a:t>
            </a:fld>
            <a:endParaRPr lang="sv-SE"/>
          </a:p>
        </p:txBody>
      </p:sp>
    </p:spTree>
    <p:extLst>
      <p:ext uri="{BB962C8B-B14F-4D97-AF65-F5344CB8AC3E}">
        <p14:creationId xmlns:p14="http://schemas.microsoft.com/office/powerpoint/2010/main" val="25973646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sv-SE"/>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7" name="Date Placeholder 6"/>
          <p:cNvSpPr>
            <a:spLocks noGrp="1"/>
          </p:cNvSpPr>
          <p:nvPr>
            <p:ph type="dt" sz="half" idx="10"/>
          </p:nvPr>
        </p:nvSpPr>
        <p:spPr/>
        <p:txBody>
          <a:bodyPr/>
          <a:lstStyle/>
          <a:p>
            <a:fld id="{0B332645-4014-47C9-8EE3-17FF1C76C8F8}" type="datetimeFigureOut">
              <a:rPr lang="sv-SE" smtClean="0"/>
              <a:t>2016-04-22</a:t>
            </a:fld>
            <a:endParaRPr lang="sv-SE"/>
          </a:p>
        </p:txBody>
      </p:sp>
      <p:sp>
        <p:nvSpPr>
          <p:cNvPr id="8" name="Footer Placeholder 7"/>
          <p:cNvSpPr>
            <a:spLocks noGrp="1"/>
          </p:cNvSpPr>
          <p:nvPr>
            <p:ph type="ftr" sz="quarter" idx="11"/>
          </p:nvPr>
        </p:nvSpPr>
        <p:spPr/>
        <p:txBody>
          <a:bodyPr/>
          <a:lstStyle/>
          <a:p>
            <a:endParaRPr lang="sv-SE"/>
          </a:p>
        </p:txBody>
      </p:sp>
      <p:sp>
        <p:nvSpPr>
          <p:cNvPr id="9" name="Slide Number Placeholder 8"/>
          <p:cNvSpPr>
            <a:spLocks noGrp="1"/>
          </p:cNvSpPr>
          <p:nvPr>
            <p:ph type="sldNum" sz="quarter" idx="12"/>
          </p:nvPr>
        </p:nvSpPr>
        <p:spPr/>
        <p:txBody>
          <a:bodyPr/>
          <a:lstStyle/>
          <a:p>
            <a:fld id="{470289C0-7AD3-427A-8ED1-3575607026D2}" type="slidenum">
              <a:rPr lang="sv-SE" smtClean="0"/>
              <a:t>‹#›</a:t>
            </a:fld>
            <a:endParaRPr lang="sv-SE"/>
          </a:p>
        </p:txBody>
      </p:sp>
    </p:spTree>
    <p:extLst>
      <p:ext uri="{BB962C8B-B14F-4D97-AF65-F5344CB8AC3E}">
        <p14:creationId xmlns:p14="http://schemas.microsoft.com/office/powerpoint/2010/main" val="3155489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sv-SE"/>
          </a:p>
        </p:txBody>
      </p:sp>
      <p:sp>
        <p:nvSpPr>
          <p:cNvPr id="3" name="Date Placeholder 2"/>
          <p:cNvSpPr>
            <a:spLocks noGrp="1"/>
          </p:cNvSpPr>
          <p:nvPr>
            <p:ph type="dt" sz="half" idx="10"/>
          </p:nvPr>
        </p:nvSpPr>
        <p:spPr/>
        <p:txBody>
          <a:bodyPr/>
          <a:lstStyle/>
          <a:p>
            <a:fld id="{0B332645-4014-47C9-8EE3-17FF1C76C8F8}" type="datetimeFigureOut">
              <a:rPr lang="sv-SE" smtClean="0"/>
              <a:t>2016-04-22</a:t>
            </a:fld>
            <a:endParaRPr lang="sv-SE"/>
          </a:p>
        </p:txBody>
      </p:sp>
      <p:sp>
        <p:nvSpPr>
          <p:cNvPr id="4" name="Footer Placeholder 3"/>
          <p:cNvSpPr>
            <a:spLocks noGrp="1"/>
          </p:cNvSpPr>
          <p:nvPr>
            <p:ph type="ftr" sz="quarter" idx="11"/>
          </p:nvPr>
        </p:nvSpPr>
        <p:spPr/>
        <p:txBody>
          <a:bodyPr/>
          <a:lstStyle/>
          <a:p>
            <a:endParaRPr lang="sv-SE"/>
          </a:p>
        </p:txBody>
      </p:sp>
      <p:sp>
        <p:nvSpPr>
          <p:cNvPr id="5" name="Slide Number Placeholder 4"/>
          <p:cNvSpPr>
            <a:spLocks noGrp="1"/>
          </p:cNvSpPr>
          <p:nvPr>
            <p:ph type="sldNum" sz="quarter" idx="12"/>
          </p:nvPr>
        </p:nvSpPr>
        <p:spPr/>
        <p:txBody>
          <a:bodyPr/>
          <a:lstStyle/>
          <a:p>
            <a:fld id="{470289C0-7AD3-427A-8ED1-3575607026D2}" type="slidenum">
              <a:rPr lang="sv-SE" smtClean="0"/>
              <a:t>‹#›</a:t>
            </a:fld>
            <a:endParaRPr lang="sv-SE"/>
          </a:p>
        </p:txBody>
      </p:sp>
    </p:spTree>
    <p:extLst>
      <p:ext uri="{BB962C8B-B14F-4D97-AF65-F5344CB8AC3E}">
        <p14:creationId xmlns:p14="http://schemas.microsoft.com/office/powerpoint/2010/main" val="19779008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B332645-4014-47C9-8EE3-17FF1C76C8F8}" type="datetimeFigureOut">
              <a:rPr lang="sv-SE" smtClean="0"/>
              <a:t>2016-04-22</a:t>
            </a:fld>
            <a:endParaRPr lang="sv-SE"/>
          </a:p>
        </p:txBody>
      </p:sp>
      <p:sp>
        <p:nvSpPr>
          <p:cNvPr id="3" name="Footer Placeholder 2"/>
          <p:cNvSpPr>
            <a:spLocks noGrp="1"/>
          </p:cNvSpPr>
          <p:nvPr>
            <p:ph type="ftr" sz="quarter" idx="11"/>
          </p:nvPr>
        </p:nvSpPr>
        <p:spPr/>
        <p:txBody>
          <a:bodyPr/>
          <a:lstStyle/>
          <a:p>
            <a:endParaRPr lang="sv-SE"/>
          </a:p>
        </p:txBody>
      </p:sp>
      <p:sp>
        <p:nvSpPr>
          <p:cNvPr id="4" name="Slide Number Placeholder 3"/>
          <p:cNvSpPr>
            <a:spLocks noGrp="1"/>
          </p:cNvSpPr>
          <p:nvPr>
            <p:ph type="sldNum" sz="quarter" idx="12"/>
          </p:nvPr>
        </p:nvSpPr>
        <p:spPr/>
        <p:txBody>
          <a:bodyPr/>
          <a:lstStyle/>
          <a:p>
            <a:fld id="{470289C0-7AD3-427A-8ED1-3575607026D2}" type="slidenum">
              <a:rPr lang="sv-SE" smtClean="0"/>
              <a:t>‹#›</a:t>
            </a:fld>
            <a:endParaRPr lang="sv-SE"/>
          </a:p>
        </p:txBody>
      </p:sp>
    </p:spTree>
    <p:extLst>
      <p:ext uri="{BB962C8B-B14F-4D97-AF65-F5344CB8AC3E}">
        <p14:creationId xmlns:p14="http://schemas.microsoft.com/office/powerpoint/2010/main" val="27705513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sv-SE"/>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B332645-4014-47C9-8EE3-17FF1C76C8F8}" type="datetimeFigureOut">
              <a:rPr lang="sv-SE" smtClean="0"/>
              <a:t>2016-04-22</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470289C0-7AD3-427A-8ED1-3575607026D2}" type="slidenum">
              <a:rPr lang="sv-SE" smtClean="0"/>
              <a:t>‹#›</a:t>
            </a:fld>
            <a:endParaRPr lang="sv-SE"/>
          </a:p>
        </p:txBody>
      </p:sp>
    </p:spTree>
    <p:extLst>
      <p:ext uri="{BB962C8B-B14F-4D97-AF65-F5344CB8AC3E}">
        <p14:creationId xmlns:p14="http://schemas.microsoft.com/office/powerpoint/2010/main" val="25746003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sv-SE"/>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B332645-4014-47C9-8EE3-17FF1C76C8F8}" type="datetimeFigureOut">
              <a:rPr lang="sv-SE" smtClean="0"/>
              <a:t>2016-04-22</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470289C0-7AD3-427A-8ED1-3575607026D2}" type="slidenum">
              <a:rPr lang="sv-SE" smtClean="0"/>
              <a:t>‹#›</a:t>
            </a:fld>
            <a:endParaRPr lang="sv-SE"/>
          </a:p>
        </p:txBody>
      </p:sp>
    </p:spTree>
    <p:extLst>
      <p:ext uri="{BB962C8B-B14F-4D97-AF65-F5344CB8AC3E}">
        <p14:creationId xmlns:p14="http://schemas.microsoft.com/office/powerpoint/2010/main" val="2741192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sv-SE"/>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B332645-4014-47C9-8EE3-17FF1C76C8F8}" type="datetimeFigureOut">
              <a:rPr lang="sv-SE" smtClean="0"/>
              <a:t>2016-04-22</a:t>
            </a:fld>
            <a:endParaRPr lang="sv-SE"/>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0289C0-7AD3-427A-8ED1-3575607026D2}" type="slidenum">
              <a:rPr lang="sv-SE" smtClean="0"/>
              <a:t>‹#›</a:t>
            </a:fld>
            <a:endParaRPr lang="sv-SE"/>
          </a:p>
        </p:txBody>
      </p:sp>
    </p:spTree>
    <p:extLst>
      <p:ext uri="{BB962C8B-B14F-4D97-AF65-F5344CB8AC3E}">
        <p14:creationId xmlns:p14="http://schemas.microsoft.com/office/powerpoint/2010/main" val="5622185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1.w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714202"/>
          </a:xfrm>
        </p:spPr>
        <p:txBody>
          <a:bodyPr>
            <a:normAutofit/>
          </a:bodyPr>
          <a:lstStyle/>
          <a:p>
            <a:r>
              <a:rPr lang="sv-SE" dirty="0"/>
              <a:t>Minimum </a:t>
            </a:r>
            <a:r>
              <a:rPr lang="sv-SE" dirty="0" err="1"/>
              <a:t>wages</a:t>
            </a:r>
            <a:br>
              <a:rPr lang="sv-SE" dirty="0"/>
            </a:br>
            <a:r>
              <a:rPr lang="sv-SE" sz="3100" dirty="0"/>
              <a:t>Reading </a:t>
            </a:r>
            <a:r>
              <a:rPr lang="sv-SE" sz="3100" dirty="0" err="1"/>
              <a:t>instructions</a:t>
            </a:r>
            <a:r>
              <a:rPr lang="sv-SE" sz="3100" dirty="0"/>
              <a:t>: </a:t>
            </a:r>
            <a:br>
              <a:rPr lang="sv-SE" sz="3100" dirty="0"/>
            </a:br>
            <a:r>
              <a:rPr lang="sv-SE" sz="3100" dirty="0" err="1"/>
              <a:t>Borjas</a:t>
            </a:r>
            <a:r>
              <a:rPr lang="sv-SE" sz="3100" dirty="0"/>
              <a:t> </a:t>
            </a:r>
            <a:r>
              <a:rPr lang="sv-SE" sz="3100" dirty="0" err="1"/>
              <a:t>sections</a:t>
            </a:r>
            <a:r>
              <a:rPr lang="sv-SE" sz="3100" dirty="0"/>
              <a:t> 3-10, 4-9 + </a:t>
            </a:r>
            <a:r>
              <a:rPr lang="sv-SE" sz="3100" dirty="0" err="1"/>
              <a:t>lecture</a:t>
            </a:r>
            <a:r>
              <a:rPr lang="sv-SE" sz="3100" dirty="0"/>
              <a:t> </a:t>
            </a:r>
            <a:r>
              <a:rPr lang="sv-SE" sz="3100" dirty="0" err="1"/>
              <a:t>notes</a:t>
            </a:r>
            <a:endParaRPr lang="sv-SE" sz="3100" dirty="0"/>
          </a:p>
        </p:txBody>
      </p:sp>
      <p:sp>
        <p:nvSpPr>
          <p:cNvPr id="3" name="Content Placeholder 2"/>
          <p:cNvSpPr>
            <a:spLocks noGrp="1"/>
          </p:cNvSpPr>
          <p:nvPr>
            <p:ph idx="1"/>
          </p:nvPr>
        </p:nvSpPr>
        <p:spPr>
          <a:xfrm>
            <a:off x="457200" y="2780928"/>
            <a:ext cx="8229600" cy="3345235"/>
          </a:xfrm>
        </p:spPr>
        <p:txBody>
          <a:bodyPr/>
          <a:lstStyle/>
          <a:p>
            <a:r>
              <a:rPr lang="sv-SE" dirty="0" err="1"/>
              <a:t>Theory</a:t>
            </a:r>
            <a:endParaRPr lang="sv-SE" dirty="0"/>
          </a:p>
          <a:p>
            <a:r>
              <a:rPr lang="sv-SE" dirty="0" err="1"/>
              <a:t>What</a:t>
            </a:r>
            <a:r>
              <a:rPr lang="sv-SE" dirty="0"/>
              <a:t> do </a:t>
            </a:r>
            <a:r>
              <a:rPr lang="sv-SE" dirty="0" err="1"/>
              <a:t>we</a:t>
            </a:r>
            <a:r>
              <a:rPr lang="sv-SE" dirty="0"/>
              <a:t> </a:t>
            </a:r>
            <a:r>
              <a:rPr lang="sv-SE" dirty="0" err="1"/>
              <a:t>know</a:t>
            </a:r>
            <a:r>
              <a:rPr lang="sv-SE" dirty="0"/>
              <a:t>? </a:t>
            </a:r>
            <a:r>
              <a:rPr lang="sv-SE" dirty="0" err="1"/>
              <a:t>Empirics</a:t>
            </a:r>
            <a:r>
              <a:rPr lang="sv-SE" dirty="0"/>
              <a:t>.</a:t>
            </a:r>
          </a:p>
          <a:p>
            <a:r>
              <a:rPr lang="sv-SE" dirty="0"/>
              <a:t>A Swedish </a:t>
            </a:r>
            <a:r>
              <a:rPr lang="sv-SE" dirty="0" err="1"/>
              <a:t>perspective</a:t>
            </a:r>
            <a:r>
              <a:rPr lang="sv-SE" dirty="0"/>
              <a:t> (</a:t>
            </a:r>
            <a:r>
              <a:rPr lang="sv-SE" dirty="0" err="1"/>
              <a:t>based</a:t>
            </a:r>
            <a:r>
              <a:rPr lang="sv-SE" dirty="0"/>
              <a:t> on a research </a:t>
            </a:r>
            <a:r>
              <a:rPr lang="sv-SE" dirty="0" err="1"/>
              <a:t>report</a:t>
            </a:r>
            <a:r>
              <a:rPr lang="sv-SE" dirty="0"/>
              <a:t> on minimum </a:t>
            </a:r>
            <a:r>
              <a:rPr lang="sv-SE" dirty="0" err="1"/>
              <a:t>wages</a:t>
            </a:r>
            <a:r>
              <a:rPr lang="sv-SE" dirty="0"/>
              <a:t> from a Swedish </a:t>
            </a:r>
            <a:r>
              <a:rPr lang="sv-SE" dirty="0" err="1"/>
              <a:t>perspective</a:t>
            </a:r>
            <a:r>
              <a:rPr lang="sv-SE" dirty="0"/>
              <a:t>) </a:t>
            </a:r>
          </a:p>
        </p:txBody>
      </p:sp>
    </p:spTree>
    <p:extLst>
      <p:ext uri="{BB962C8B-B14F-4D97-AF65-F5344CB8AC3E}">
        <p14:creationId xmlns:p14="http://schemas.microsoft.com/office/powerpoint/2010/main" val="5480896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a:t>US studies, </a:t>
            </a:r>
            <a:r>
              <a:rPr lang="sv-SE" dirty="0" err="1"/>
              <a:t>comment</a:t>
            </a:r>
            <a:endParaRPr lang="sv-SE" dirty="0"/>
          </a:p>
        </p:txBody>
      </p:sp>
      <p:sp>
        <p:nvSpPr>
          <p:cNvPr id="3" name="Content Placeholder 2"/>
          <p:cNvSpPr>
            <a:spLocks noGrp="1"/>
          </p:cNvSpPr>
          <p:nvPr>
            <p:ph idx="1"/>
          </p:nvPr>
        </p:nvSpPr>
        <p:spPr/>
        <p:txBody>
          <a:bodyPr/>
          <a:lstStyle/>
          <a:p>
            <a:r>
              <a:rPr lang="sv-SE" dirty="0"/>
              <a:t>The </a:t>
            </a:r>
            <a:r>
              <a:rPr lang="sv-SE" dirty="0" err="1"/>
              <a:t>first</a:t>
            </a:r>
            <a:r>
              <a:rPr lang="sv-SE" dirty="0"/>
              <a:t> studies </a:t>
            </a:r>
            <a:r>
              <a:rPr lang="sv-SE" dirty="0" err="1"/>
              <a:t>showed</a:t>
            </a:r>
            <a:r>
              <a:rPr lang="sv-SE" dirty="0"/>
              <a:t> negative </a:t>
            </a:r>
            <a:r>
              <a:rPr lang="sv-SE" dirty="0" err="1"/>
              <a:t>employment</a:t>
            </a:r>
            <a:r>
              <a:rPr lang="sv-SE" dirty="0"/>
              <a:t> </a:t>
            </a:r>
            <a:r>
              <a:rPr lang="sv-SE" dirty="0" err="1"/>
              <a:t>effects</a:t>
            </a:r>
            <a:r>
              <a:rPr lang="sv-SE" dirty="0"/>
              <a:t> </a:t>
            </a:r>
            <a:r>
              <a:rPr lang="sv-SE" dirty="0" err="1"/>
              <a:t>of</a:t>
            </a:r>
            <a:r>
              <a:rPr lang="sv-SE" dirty="0"/>
              <a:t> minimum </a:t>
            </a:r>
            <a:r>
              <a:rPr lang="sv-SE" dirty="0" err="1"/>
              <a:t>wages</a:t>
            </a:r>
            <a:r>
              <a:rPr lang="sv-SE" dirty="0"/>
              <a:t>.</a:t>
            </a:r>
          </a:p>
          <a:p>
            <a:r>
              <a:rPr lang="sv-SE" dirty="0"/>
              <a:t>In 1990s new approach </a:t>
            </a:r>
            <a:r>
              <a:rPr lang="sv-SE" dirty="0" err="1"/>
              <a:t>focusing</a:t>
            </a:r>
            <a:r>
              <a:rPr lang="sv-SE" dirty="0"/>
              <a:t> on restaurants. </a:t>
            </a:r>
            <a:r>
              <a:rPr lang="sv-SE" dirty="0" err="1"/>
              <a:t>Card</a:t>
            </a:r>
            <a:r>
              <a:rPr lang="sv-SE" dirty="0"/>
              <a:t> and Krueger. </a:t>
            </a:r>
            <a:r>
              <a:rPr lang="sv-SE" dirty="0" err="1"/>
              <a:t>Natural</a:t>
            </a:r>
            <a:r>
              <a:rPr lang="sv-SE" dirty="0"/>
              <a:t> experiments. Partial </a:t>
            </a:r>
            <a:r>
              <a:rPr lang="sv-SE" dirty="0" err="1"/>
              <a:t>equilibrium</a:t>
            </a:r>
            <a:r>
              <a:rPr lang="sv-SE" dirty="0"/>
              <a:t>. Less negative, </a:t>
            </a:r>
            <a:r>
              <a:rPr lang="sv-SE" dirty="0" err="1"/>
              <a:t>zero</a:t>
            </a:r>
            <a:r>
              <a:rPr lang="sv-SE" dirty="0"/>
              <a:t>, and </a:t>
            </a:r>
            <a:r>
              <a:rPr lang="sv-SE" dirty="0" err="1"/>
              <a:t>even</a:t>
            </a:r>
            <a:r>
              <a:rPr lang="sv-SE" dirty="0"/>
              <a:t> positive </a:t>
            </a:r>
            <a:r>
              <a:rPr lang="sv-SE" dirty="0" err="1"/>
              <a:t>effects</a:t>
            </a:r>
            <a:r>
              <a:rPr lang="sv-SE" dirty="0"/>
              <a:t> on </a:t>
            </a:r>
            <a:r>
              <a:rPr lang="sv-SE" dirty="0" err="1"/>
              <a:t>employment</a:t>
            </a:r>
            <a:r>
              <a:rPr lang="sv-SE" dirty="0"/>
              <a:t> from minimum </a:t>
            </a:r>
            <a:r>
              <a:rPr lang="sv-SE" dirty="0" err="1"/>
              <a:t>wages</a:t>
            </a:r>
            <a:r>
              <a:rPr lang="sv-SE" dirty="0"/>
              <a:t>.</a:t>
            </a:r>
          </a:p>
          <a:p>
            <a:pPr marL="0" indent="0">
              <a:buNone/>
            </a:pPr>
            <a:endParaRPr lang="sv-SE" dirty="0"/>
          </a:p>
        </p:txBody>
      </p:sp>
    </p:spTree>
    <p:extLst>
      <p:ext uri="{BB962C8B-B14F-4D97-AF65-F5344CB8AC3E}">
        <p14:creationId xmlns:p14="http://schemas.microsoft.com/office/powerpoint/2010/main" val="9006666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a:t>Swedish </a:t>
            </a:r>
            <a:r>
              <a:rPr lang="sv-SE" dirty="0" err="1"/>
              <a:t>perspective</a:t>
            </a:r>
            <a:endParaRPr lang="sv-SE" dirty="0"/>
          </a:p>
        </p:txBody>
      </p:sp>
      <p:sp>
        <p:nvSpPr>
          <p:cNvPr id="3" name="Content Placeholder 2"/>
          <p:cNvSpPr>
            <a:spLocks noGrp="1"/>
          </p:cNvSpPr>
          <p:nvPr>
            <p:ph idx="1"/>
          </p:nvPr>
        </p:nvSpPr>
        <p:spPr/>
        <p:txBody>
          <a:bodyPr/>
          <a:lstStyle/>
          <a:p>
            <a:pPr marL="0" indent="0">
              <a:buNone/>
            </a:pPr>
            <a:r>
              <a:rPr lang="sv-SE" dirty="0" err="1"/>
              <a:t>Based</a:t>
            </a:r>
            <a:r>
              <a:rPr lang="sv-SE" dirty="0"/>
              <a:t> on a research-</a:t>
            </a:r>
            <a:r>
              <a:rPr lang="sv-SE" dirty="0" err="1"/>
              <a:t>based</a:t>
            </a:r>
            <a:r>
              <a:rPr lang="sv-SE" dirty="0"/>
              <a:t> </a:t>
            </a:r>
            <a:r>
              <a:rPr lang="sv-SE" dirty="0" err="1"/>
              <a:t>report</a:t>
            </a:r>
            <a:r>
              <a:rPr lang="sv-SE" dirty="0"/>
              <a:t> on </a:t>
            </a:r>
            <a:r>
              <a:rPr lang="sv-SE" dirty="0" err="1"/>
              <a:t>wages</a:t>
            </a:r>
            <a:r>
              <a:rPr lang="sv-SE" dirty="0"/>
              <a:t> and </a:t>
            </a:r>
            <a:r>
              <a:rPr lang="sv-SE" dirty="0" err="1"/>
              <a:t>wage</a:t>
            </a:r>
            <a:r>
              <a:rPr lang="sv-SE" dirty="0"/>
              <a:t> formation in Sweden (2016). </a:t>
            </a:r>
          </a:p>
          <a:p>
            <a:pPr marL="0" indent="0">
              <a:buNone/>
            </a:pPr>
            <a:endParaRPr lang="sv-SE" dirty="0"/>
          </a:p>
          <a:p>
            <a:pPr marL="0" indent="0">
              <a:buNone/>
            </a:pPr>
            <a:r>
              <a:rPr lang="sv-SE" dirty="0"/>
              <a:t>Challenges on the Swedish </a:t>
            </a:r>
            <a:r>
              <a:rPr lang="sv-SE" dirty="0" err="1"/>
              <a:t>labour</a:t>
            </a:r>
            <a:r>
              <a:rPr lang="sv-SE" dirty="0"/>
              <a:t> market:</a:t>
            </a:r>
          </a:p>
          <a:p>
            <a:r>
              <a:rPr lang="sv-SE" dirty="0" err="1"/>
              <a:t>Drop</a:t>
            </a:r>
            <a:r>
              <a:rPr lang="sv-SE" dirty="0"/>
              <a:t> in </a:t>
            </a:r>
            <a:r>
              <a:rPr lang="sv-SE" dirty="0" err="1"/>
              <a:t>skill</a:t>
            </a:r>
            <a:r>
              <a:rPr lang="sv-SE" dirty="0"/>
              <a:t>/</a:t>
            </a:r>
            <a:r>
              <a:rPr lang="sv-SE" dirty="0" err="1"/>
              <a:t>performance</a:t>
            </a:r>
            <a:r>
              <a:rPr lang="sv-SE" dirty="0"/>
              <a:t>/</a:t>
            </a:r>
            <a:r>
              <a:rPr lang="sv-SE" dirty="0" err="1"/>
              <a:t>education</a:t>
            </a:r>
            <a:endParaRPr lang="sv-SE" dirty="0"/>
          </a:p>
          <a:p>
            <a:r>
              <a:rPr lang="sv-SE" dirty="0" err="1"/>
              <a:t>Increased</a:t>
            </a:r>
            <a:r>
              <a:rPr lang="sv-SE" dirty="0"/>
              <a:t> </a:t>
            </a:r>
            <a:r>
              <a:rPr lang="sv-SE" dirty="0" err="1"/>
              <a:t>imigration</a:t>
            </a:r>
            <a:r>
              <a:rPr lang="sv-SE" dirty="0"/>
              <a:t> </a:t>
            </a:r>
            <a:r>
              <a:rPr lang="sv-SE" dirty="0" err="1"/>
              <a:t>where</a:t>
            </a:r>
            <a:r>
              <a:rPr lang="sv-SE" dirty="0"/>
              <a:t> </a:t>
            </a:r>
            <a:r>
              <a:rPr lang="sv-SE" dirty="0" err="1"/>
              <a:t>average</a:t>
            </a:r>
            <a:r>
              <a:rPr lang="sv-SE" dirty="0"/>
              <a:t> </a:t>
            </a:r>
            <a:r>
              <a:rPr lang="sv-SE" dirty="0" err="1"/>
              <a:t>skill</a:t>
            </a:r>
            <a:r>
              <a:rPr lang="sv-SE" dirty="0"/>
              <a:t>/</a:t>
            </a:r>
            <a:r>
              <a:rPr lang="sv-SE" dirty="0" err="1"/>
              <a:t>performance</a:t>
            </a:r>
            <a:r>
              <a:rPr lang="sv-SE" dirty="0"/>
              <a:t>/</a:t>
            </a:r>
            <a:r>
              <a:rPr lang="sv-SE" dirty="0" err="1"/>
              <a:t>education</a:t>
            </a:r>
            <a:r>
              <a:rPr lang="sv-SE" dirty="0"/>
              <a:t> </a:t>
            </a:r>
            <a:r>
              <a:rPr lang="sv-SE" dirty="0" err="1"/>
              <a:t>lower</a:t>
            </a:r>
            <a:endParaRPr lang="sv-SE" dirty="0"/>
          </a:p>
        </p:txBody>
      </p:sp>
    </p:spTree>
    <p:extLst>
      <p:ext uri="{BB962C8B-B14F-4D97-AF65-F5344CB8AC3E}">
        <p14:creationId xmlns:p14="http://schemas.microsoft.com/office/powerpoint/2010/main" val="32119593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282154"/>
          </a:xfrm>
        </p:spPr>
        <p:txBody>
          <a:bodyPr>
            <a:noAutofit/>
          </a:bodyPr>
          <a:lstStyle/>
          <a:p>
            <a:pPr algn="l"/>
            <a:br>
              <a:rPr lang="sv-SE" sz="2400" b="1" dirty="0">
                <a:solidFill>
                  <a:srgbClr val="002060"/>
                </a:solidFill>
              </a:rPr>
            </a:br>
            <a:br>
              <a:rPr lang="sv-SE" sz="2400" b="1" dirty="0">
                <a:solidFill>
                  <a:srgbClr val="002060"/>
                </a:solidFill>
              </a:rPr>
            </a:br>
            <a:br>
              <a:rPr lang="sv-SE" sz="2400" b="1" dirty="0">
                <a:solidFill>
                  <a:srgbClr val="002060"/>
                </a:solidFill>
              </a:rPr>
            </a:br>
            <a:r>
              <a:rPr lang="sv-SE" sz="2400" b="1" dirty="0">
                <a:solidFill>
                  <a:srgbClr val="002060"/>
                </a:solidFill>
              </a:rPr>
              <a:t>Change in </a:t>
            </a:r>
            <a:r>
              <a:rPr lang="sv-SE" sz="2400" b="1" dirty="0" err="1">
                <a:solidFill>
                  <a:srgbClr val="002060"/>
                </a:solidFill>
              </a:rPr>
              <a:t>average</a:t>
            </a:r>
            <a:r>
              <a:rPr lang="sv-SE" sz="2400" b="1" dirty="0">
                <a:solidFill>
                  <a:srgbClr val="002060"/>
                </a:solidFill>
              </a:rPr>
              <a:t> </a:t>
            </a:r>
            <a:r>
              <a:rPr lang="sv-SE" sz="2400" b="1" dirty="0" err="1">
                <a:solidFill>
                  <a:srgbClr val="002060"/>
                </a:solidFill>
              </a:rPr>
              <a:t>reading</a:t>
            </a:r>
            <a:r>
              <a:rPr lang="sv-SE" sz="2400" b="1" dirty="0">
                <a:solidFill>
                  <a:srgbClr val="002060"/>
                </a:solidFill>
              </a:rPr>
              <a:t> </a:t>
            </a:r>
            <a:r>
              <a:rPr lang="sv-SE" sz="2400" b="1" dirty="0" err="1">
                <a:solidFill>
                  <a:srgbClr val="002060"/>
                </a:solidFill>
              </a:rPr>
              <a:t>skill</a:t>
            </a:r>
            <a:r>
              <a:rPr lang="sv-SE" sz="2400" b="1" dirty="0">
                <a:solidFill>
                  <a:srgbClr val="002060"/>
                </a:solidFill>
              </a:rPr>
              <a:t> </a:t>
            </a:r>
            <a:r>
              <a:rPr lang="sv-SE" sz="2400" b="1" dirty="0" err="1">
                <a:solidFill>
                  <a:srgbClr val="002060"/>
                </a:solidFill>
              </a:rPr>
              <a:t>points</a:t>
            </a:r>
            <a:r>
              <a:rPr lang="sv-SE" sz="2400" b="1" dirty="0">
                <a:solidFill>
                  <a:srgbClr val="002060"/>
                </a:solidFill>
              </a:rPr>
              <a:t> IALS 1994–98 and PIAAC 2012. red: </a:t>
            </a:r>
            <a:r>
              <a:rPr lang="sv-SE" sz="2400" b="1" dirty="0" err="1">
                <a:solidFill>
                  <a:srgbClr val="002060"/>
                </a:solidFill>
              </a:rPr>
              <a:t>foreign</a:t>
            </a:r>
            <a:r>
              <a:rPr lang="sv-SE" sz="2400" b="1" dirty="0">
                <a:solidFill>
                  <a:srgbClr val="002060"/>
                </a:solidFill>
              </a:rPr>
              <a:t> </a:t>
            </a:r>
            <a:r>
              <a:rPr lang="sv-SE" sz="2400" b="1" dirty="0" err="1">
                <a:solidFill>
                  <a:srgbClr val="002060"/>
                </a:solidFill>
              </a:rPr>
              <a:t>born</a:t>
            </a:r>
            <a:r>
              <a:rPr lang="sv-SE" sz="2400" b="1" dirty="0">
                <a:solidFill>
                  <a:srgbClr val="002060"/>
                </a:solidFill>
              </a:rPr>
              <a:t>, </a:t>
            </a:r>
            <a:r>
              <a:rPr lang="sv-SE" sz="2400" b="1" dirty="0" err="1">
                <a:solidFill>
                  <a:srgbClr val="002060"/>
                </a:solidFill>
              </a:rPr>
              <a:t>blue</a:t>
            </a:r>
            <a:r>
              <a:rPr lang="sv-SE" sz="2400" b="1" dirty="0">
                <a:solidFill>
                  <a:srgbClr val="002060"/>
                </a:solidFill>
              </a:rPr>
              <a:t>: </a:t>
            </a:r>
            <a:r>
              <a:rPr lang="sv-SE" sz="2400" b="1" dirty="0" err="1">
                <a:solidFill>
                  <a:srgbClr val="002060"/>
                </a:solidFill>
              </a:rPr>
              <a:t>born</a:t>
            </a:r>
            <a:r>
              <a:rPr lang="sv-SE" sz="2400" b="1" dirty="0">
                <a:solidFill>
                  <a:srgbClr val="002060"/>
                </a:solidFill>
              </a:rPr>
              <a:t> in country</a:t>
            </a:r>
            <a:br>
              <a:rPr lang="sv-SE" sz="2400" dirty="0">
                <a:solidFill>
                  <a:srgbClr val="002060"/>
                </a:solidFill>
              </a:rPr>
            </a:br>
            <a:br>
              <a:rPr lang="sv-SE" sz="2400" dirty="0">
                <a:solidFill>
                  <a:srgbClr val="002060"/>
                </a:solidFill>
              </a:rPr>
            </a:br>
            <a:endParaRPr lang="sv-SE" sz="2400" dirty="0">
              <a:solidFill>
                <a:srgbClr val="002060"/>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148489157"/>
              </p:ext>
            </p:extLst>
          </p:nvPr>
        </p:nvGraphicFramePr>
        <p:xfrm>
          <a:off x="467544" y="2060848"/>
          <a:ext cx="7632848" cy="424847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7432376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br>
              <a:rPr lang="sv-SE" sz="3200" b="1" dirty="0">
                <a:solidFill>
                  <a:srgbClr val="002060"/>
                </a:solidFill>
              </a:rPr>
            </a:br>
            <a:br>
              <a:rPr lang="sv-SE" sz="3200" b="1" dirty="0">
                <a:solidFill>
                  <a:srgbClr val="002060"/>
                </a:solidFill>
              </a:rPr>
            </a:br>
            <a:r>
              <a:rPr lang="sv-SE" sz="3200" b="1" dirty="0" err="1">
                <a:solidFill>
                  <a:srgbClr val="002060"/>
                </a:solidFill>
              </a:rPr>
              <a:t>Employment</a:t>
            </a:r>
            <a:r>
              <a:rPr lang="sv-SE" sz="3200" b="1" dirty="0">
                <a:solidFill>
                  <a:srgbClr val="002060"/>
                </a:solidFill>
              </a:rPr>
              <a:t> rate </a:t>
            </a:r>
            <a:r>
              <a:rPr lang="sv-SE" sz="3200" b="1" dirty="0" err="1">
                <a:solidFill>
                  <a:srgbClr val="002060"/>
                </a:solidFill>
              </a:rPr>
              <a:t>based</a:t>
            </a:r>
            <a:r>
              <a:rPr lang="sv-SE" sz="3200" b="1" dirty="0">
                <a:solidFill>
                  <a:srgbClr val="002060"/>
                </a:solidFill>
              </a:rPr>
              <a:t> on </a:t>
            </a:r>
            <a:r>
              <a:rPr lang="sv-SE" sz="3200" b="1" dirty="0" err="1">
                <a:solidFill>
                  <a:srgbClr val="002060"/>
                </a:solidFill>
              </a:rPr>
              <a:t>reading</a:t>
            </a:r>
            <a:r>
              <a:rPr lang="sv-SE" sz="3200" b="1" dirty="0">
                <a:solidFill>
                  <a:srgbClr val="002060"/>
                </a:solidFill>
              </a:rPr>
              <a:t> </a:t>
            </a:r>
            <a:r>
              <a:rPr lang="sv-SE" sz="3200" b="1" dirty="0" err="1">
                <a:solidFill>
                  <a:srgbClr val="002060"/>
                </a:solidFill>
              </a:rPr>
              <a:t>skill</a:t>
            </a:r>
            <a:r>
              <a:rPr lang="sv-SE" sz="3200" b="1" dirty="0">
                <a:solidFill>
                  <a:srgbClr val="002060"/>
                </a:solidFill>
              </a:rPr>
              <a:t> scores IALS 1994 och PIAAC 2012, procent</a:t>
            </a:r>
            <a:br>
              <a:rPr lang="sv-SE" sz="3200" dirty="0">
                <a:solidFill>
                  <a:srgbClr val="002060"/>
                </a:solidFill>
              </a:rPr>
            </a:br>
            <a:br>
              <a:rPr lang="sv-SE" sz="3200" dirty="0">
                <a:solidFill>
                  <a:srgbClr val="002060"/>
                </a:solidFill>
              </a:rPr>
            </a:br>
            <a:endParaRPr lang="sv-SE" sz="3200" dirty="0">
              <a:solidFill>
                <a:srgbClr val="002060"/>
              </a:solidFill>
            </a:endParaRPr>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320406309"/>
              </p:ext>
            </p:extLst>
          </p:nvPr>
        </p:nvGraphicFramePr>
        <p:xfrm>
          <a:off x="467545" y="1988840"/>
          <a:ext cx="8352928" cy="2592288"/>
        </p:xfrm>
        <a:graphic>
          <a:graphicData uri="http://schemas.openxmlformats.org/drawingml/2006/table">
            <a:tbl>
              <a:tblPr/>
              <a:tblGrid>
                <a:gridCol w="936103">
                  <a:extLst>
                    <a:ext uri="{9D8B030D-6E8A-4147-A177-3AD203B41FA5}">
                      <a16:colId xmlns:a16="http://schemas.microsoft.com/office/drawing/2014/main" val="20000"/>
                    </a:ext>
                  </a:extLst>
                </a:gridCol>
                <a:gridCol w="1296144">
                  <a:extLst>
                    <a:ext uri="{9D8B030D-6E8A-4147-A177-3AD203B41FA5}">
                      <a16:colId xmlns:a16="http://schemas.microsoft.com/office/drawing/2014/main" val="20001"/>
                    </a:ext>
                  </a:extLst>
                </a:gridCol>
                <a:gridCol w="1296144">
                  <a:extLst>
                    <a:ext uri="{9D8B030D-6E8A-4147-A177-3AD203B41FA5}">
                      <a16:colId xmlns:a16="http://schemas.microsoft.com/office/drawing/2014/main" val="20002"/>
                    </a:ext>
                  </a:extLst>
                </a:gridCol>
                <a:gridCol w="1296144">
                  <a:extLst>
                    <a:ext uri="{9D8B030D-6E8A-4147-A177-3AD203B41FA5}">
                      <a16:colId xmlns:a16="http://schemas.microsoft.com/office/drawing/2014/main" val="20003"/>
                    </a:ext>
                  </a:extLst>
                </a:gridCol>
                <a:gridCol w="1296144">
                  <a:extLst>
                    <a:ext uri="{9D8B030D-6E8A-4147-A177-3AD203B41FA5}">
                      <a16:colId xmlns:a16="http://schemas.microsoft.com/office/drawing/2014/main" val="20004"/>
                    </a:ext>
                  </a:extLst>
                </a:gridCol>
                <a:gridCol w="2232249">
                  <a:extLst>
                    <a:ext uri="{9D8B030D-6E8A-4147-A177-3AD203B41FA5}">
                      <a16:colId xmlns:a16="http://schemas.microsoft.com/office/drawing/2014/main" val="20005"/>
                    </a:ext>
                  </a:extLst>
                </a:gridCol>
              </a:tblGrid>
              <a:tr h="1156648">
                <a:tc>
                  <a:txBody>
                    <a:bodyPr/>
                    <a:lstStyle/>
                    <a:p>
                      <a:pPr algn="ctr" fontAlgn="ctr"/>
                      <a:r>
                        <a:rPr lang="sv-SE" sz="2000" b="0" i="0" u="none" strike="noStrike" dirty="0">
                          <a:solidFill>
                            <a:srgbClr val="000000"/>
                          </a:solidFill>
                          <a:effectLst/>
                          <a:latin typeface="Calibri"/>
                        </a:rPr>
                        <a:t> </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sv-SE" sz="2000" b="0" i="0" u="none" strike="noStrike" dirty="0" err="1">
                          <a:solidFill>
                            <a:srgbClr val="000000"/>
                          </a:solidFill>
                          <a:effectLst/>
                          <a:latin typeface="Calibri"/>
                        </a:rPr>
                        <a:t>Level</a:t>
                      </a:r>
                      <a:r>
                        <a:rPr lang="sv-SE" sz="2000" b="0" i="0" u="none" strike="noStrike" dirty="0">
                          <a:solidFill>
                            <a:srgbClr val="000000"/>
                          </a:solidFill>
                          <a:effectLst/>
                          <a:latin typeface="Calibri"/>
                        </a:rPr>
                        <a:t> 1</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sv-SE" sz="2000" b="0" i="0" u="none" strike="noStrike" dirty="0" err="1">
                          <a:solidFill>
                            <a:srgbClr val="000000"/>
                          </a:solidFill>
                          <a:effectLst/>
                          <a:latin typeface="+mn-lt"/>
                        </a:rPr>
                        <a:t>Level</a:t>
                      </a:r>
                      <a:r>
                        <a:rPr lang="sv-SE" sz="2000" b="0" i="0" u="none" strike="noStrike" dirty="0">
                          <a:solidFill>
                            <a:srgbClr val="000000"/>
                          </a:solidFill>
                          <a:effectLst/>
                          <a:latin typeface="+mn-lt"/>
                        </a:rPr>
                        <a:t> </a:t>
                      </a:r>
                      <a:r>
                        <a:rPr lang="sv-SE" sz="2000" b="0" i="0" u="none" strike="noStrike" dirty="0">
                          <a:solidFill>
                            <a:srgbClr val="000000"/>
                          </a:solidFill>
                          <a:effectLst/>
                          <a:latin typeface="Calibri"/>
                        </a:rPr>
                        <a:t>2</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sv-SE" sz="2000" b="0" i="0" u="none" strike="noStrike" dirty="0" err="1">
                          <a:solidFill>
                            <a:srgbClr val="000000"/>
                          </a:solidFill>
                          <a:effectLst/>
                          <a:latin typeface="+mn-lt"/>
                        </a:rPr>
                        <a:t>Level</a:t>
                      </a:r>
                      <a:r>
                        <a:rPr lang="sv-SE" sz="2000" b="0" i="0" u="none" strike="noStrike" dirty="0">
                          <a:solidFill>
                            <a:srgbClr val="000000"/>
                          </a:solidFill>
                          <a:effectLst/>
                          <a:latin typeface="+mn-lt"/>
                        </a:rPr>
                        <a:t> </a:t>
                      </a:r>
                      <a:r>
                        <a:rPr lang="sv-SE" sz="2000" b="0" i="0" u="none" strike="noStrike" dirty="0">
                          <a:solidFill>
                            <a:srgbClr val="000000"/>
                          </a:solidFill>
                          <a:effectLst/>
                          <a:latin typeface="Calibri"/>
                        </a:rPr>
                        <a:t>3</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sv-SE" sz="2000" b="0" i="0" u="none" strike="noStrike" dirty="0" err="1">
                          <a:solidFill>
                            <a:srgbClr val="000000"/>
                          </a:solidFill>
                          <a:effectLst/>
                          <a:latin typeface="+mn-lt"/>
                        </a:rPr>
                        <a:t>Level</a:t>
                      </a:r>
                      <a:r>
                        <a:rPr lang="sv-SE" sz="2000" b="0" i="0" u="none" strike="noStrike" dirty="0">
                          <a:solidFill>
                            <a:srgbClr val="000000"/>
                          </a:solidFill>
                          <a:effectLst/>
                          <a:latin typeface="+mn-lt"/>
                        </a:rPr>
                        <a:t> </a:t>
                      </a:r>
                      <a:r>
                        <a:rPr lang="sv-SE" sz="2000" b="0" i="0" u="none" strike="noStrike" dirty="0">
                          <a:solidFill>
                            <a:srgbClr val="000000"/>
                          </a:solidFill>
                          <a:effectLst/>
                          <a:latin typeface="Calibri"/>
                        </a:rPr>
                        <a:t>4</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sv-SE" sz="2000" b="0" i="0" u="none" strike="noStrike" dirty="0">
                          <a:solidFill>
                            <a:srgbClr val="000000"/>
                          </a:solidFill>
                          <a:effectLst/>
                          <a:latin typeface="Calibri"/>
                        </a:rPr>
                        <a:t> Relative </a:t>
                      </a:r>
                      <a:r>
                        <a:rPr lang="sv-SE" sz="2000" b="0" i="0" u="none" strike="noStrike" dirty="0" err="1">
                          <a:solidFill>
                            <a:srgbClr val="000000"/>
                          </a:solidFill>
                          <a:effectLst/>
                          <a:latin typeface="Calibri"/>
                        </a:rPr>
                        <a:t>employment</a:t>
                      </a:r>
                      <a:r>
                        <a:rPr lang="sv-SE" sz="2000" b="0" i="0" u="none" strike="noStrike" baseline="0" dirty="0">
                          <a:solidFill>
                            <a:srgbClr val="000000"/>
                          </a:solidFill>
                          <a:effectLst/>
                          <a:latin typeface="Calibri"/>
                        </a:rPr>
                        <a:t> rate </a:t>
                      </a:r>
                      <a:r>
                        <a:rPr lang="sv-SE" sz="2000" b="0" i="0" u="none" strike="noStrike" dirty="0" err="1">
                          <a:solidFill>
                            <a:srgbClr val="000000"/>
                          </a:solidFill>
                          <a:effectLst/>
                          <a:latin typeface="Calibri"/>
                        </a:rPr>
                        <a:t>level</a:t>
                      </a:r>
                      <a:r>
                        <a:rPr lang="sv-SE" sz="2000" b="0" i="0" u="none" strike="noStrike" dirty="0">
                          <a:solidFill>
                            <a:srgbClr val="000000"/>
                          </a:solidFill>
                          <a:effectLst/>
                          <a:latin typeface="Calibri"/>
                        </a:rPr>
                        <a:t> 1/</a:t>
                      </a:r>
                      <a:r>
                        <a:rPr lang="sv-SE" sz="2000" b="0" i="0" u="none" strike="noStrike" dirty="0" err="1">
                          <a:solidFill>
                            <a:srgbClr val="000000"/>
                          </a:solidFill>
                          <a:effectLst/>
                          <a:latin typeface="Calibri"/>
                        </a:rPr>
                        <a:t>level</a:t>
                      </a:r>
                      <a:r>
                        <a:rPr lang="sv-SE" sz="2000" b="0" i="0" u="none" strike="noStrike" dirty="0">
                          <a:solidFill>
                            <a:srgbClr val="000000"/>
                          </a:solidFill>
                          <a:effectLst/>
                          <a:latin typeface="Calibri"/>
                        </a:rPr>
                        <a:t> 3</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499536">
                <a:tc>
                  <a:txBody>
                    <a:bodyPr/>
                    <a:lstStyle/>
                    <a:p>
                      <a:pPr algn="ctr" fontAlgn="ctr"/>
                      <a:r>
                        <a:rPr lang="sv-SE" sz="2000" b="0" i="0" u="none" strike="noStrike" dirty="0">
                          <a:solidFill>
                            <a:srgbClr val="000000"/>
                          </a:solidFill>
                          <a:effectLst/>
                          <a:latin typeface="Calibri"/>
                        </a:rPr>
                        <a:t>IALS</a:t>
                      </a:r>
                    </a:p>
                  </a:txBody>
                  <a:tcPr marL="9525" marR="9525" marT="9525"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sv-SE" sz="2000" b="0" i="0" u="none" strike="noStrike" dirty="0">
                          <a:solidFill>
                            <a:srgbClr val="000000"/>
                          </a:solidFill>
                          <a:effectLst/>
                          <a:latin typeface="Calibri"/>
                        </a:rPr>
                        <a:t>47</a:t>
                      </a:r>
                    </a:p>
                  </a:txBody>
                  <a:tcPr marL="9525" marR="9525" marT="9525"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sv-SE" sz="2000" b="0" i="0" u="none" strike="noStrike" dirty="0">
                          <a:solidFill>
                            <a:srgbClr val="000000"/>
                          </a:solidFill>
                          <a:effectLst/>
                          <a:latin typeface="Calibri"/>
                        </a:rPr>
                        <a:t>62</a:t>
                      </a:r>
                    </a:p>
                  </a:txBody>
                  <a:tcPr marL="9525" marR="9525" marT="9525"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sv-SE" sz="2000" b="0" i="0" u="none" strike="noStrike" dirty="0">
                          <a:solidFill>
                            <a:srgbClr val="000000"/>
                          </a:solidFill>
                          <a:effectLst/>
                          <a:latin typeface="Calibri"/>
                        </a:rPr>
                        <a:t>71</a:t>
                      </a:r>
                    </a:p>
                  </a:txBody>
                  <a:tcPr marL="9525" marR="9525" marT="9525"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sv-SE" sz="2000" b="0" i="0" u="none" strike="noStrike" dirty="0">
                          <a:solidFill>
                            <a:srgbClr val="000000"/>
                          </a:solidFill>
                          <a:effectLst/>
                          <a:latin typeface="Calibri"/>
                        </a:rPr>
                        <a:t>71</a:t>
                      </a:r>
                    </a:p>
                  </a:txBody>
                  <a:tcPr marL="9525" marR="9525" marT="9525"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sv-SE" sz="2000" b="0" i="0" u="none" strike="noStrike" dirty="0">
                          <a:solidFill>
                            <a:srgbClr val="000000"/>
                          </a:solidFill>
                          <a:effectLst/>
                          <a:latin typeface="Calibri"/>
                        </a:rPr>
                        <a:t>0,66</a:t>
                      </a:r>
                    </a:p>
                  </a:txBody>
                  <a:tcPr marL="9525" marR="9525" marT="9525"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extLst>
                  <a:ext uri="{0D108BD9-81ED-4DB2-BD59-A6C34878D82A}">
                    <a16:rowId xmlns:a16="http://schemas.microsoft.com/office/drawing/2014/main" val="10001"/>
                  </a:ext>
                </a:extLst>
              </a:tr>
              <a:tr h="936104">
                <a:tc>
                  <a:txBody>
                    <a:bodyPr/>
                    <a:lstStyle/>
                    <a:p>
                      <a:pPr algn="ctr" fontAlgn="ctr"/>
                      <a:r>
                        <a:rPr lang="sv-SE" sz="2000" b="0" i="0" u="none" strike="noStrike" dirty="0">
                          <a:solidFill>
                            <a:srgbClr val="000000"/>
                          </a:solidFill>
                          <a:effectLst/>
                          <a:latin typeface="Calibri"/>
                        </a:rPr>
                        <a:t>  PIAAC</a:t>
                      </a:r>
                    </a:p>
                  </a:txBody>
                  <a:tcPr marL="9525" marR="9525" marT="9525" marB="0" anchor="ctr">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sv-SE" sz="2000" b="0" i="0" u="none" strike="noStrike" dirty="0">
                          <a:solidFill>
                            <a:srgbClr val="000000"/>
                          </a:solidFill>
                          <a:effectLst/>
                          <a:latin typeface="Calibri"/>
                        </a:rPr>
                        <a:t>51</a:t>
                      </a:r>
                    </a:p>
                  </a:txBody>
                  <a:tcPr marL="9525" marR="9525" marT="9525" marB="0" anchor="ctr">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sv-SE" sz="2000" b="0" i="0" u="none" strike="noStrike" dirty="0">
                          <a:solidFill>
                            <a:srgbClr val="000000"/>
                          </a:solidFill>
                          <a:effectLst/>
                          <a:latin typeface="Calibri"/>
                        </a:rPr>
                        <a:t>70</a:t>
                      </a:r>
                    </a:p>
                  </a:txBody>
                  <a:tcPr marL="9525" marR="9525" marT="9525" marB="0" anchor="ctr">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sv-SE" sz="2000" b="0" i="0" u="none" strike="noStrike" dirty="0">
                          <a:solidFill>
                            <a:srgbClr val="000000"/>
                          </a:solidFill>
                          <a:effectLst/>
                          <a:latin typeface="Calibri"/>
                        </a:rPr>
                        <a:t>79</a:t>
                      </a:r>
                    </a:p>
                  </a:txBody>
                  <a:tcPr marL="9525" marR="9525" marT="9525" marB="0" anchor="ctr">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sv-SE" sz="2000" b="0" i="0" u="none" strike="noStrike" dirty="0">
                          <a:solidFill>
                            <a:srgbClr val="000000"/>
                          </a:solidFill>
                          <a:effectLst/>
                          <a:latin typeface="Calibri"/>
                        </a:rPr>
                        <a:t>86</a:t>
                      </a:r>
                    </a:p>
                  </a:txBody>
                  <a:tcPr marL="9525" marR="9525" marT="9525" marB="0" anchor="ctr">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sv-SE" sz="2000" b="0" i="0" u="none" strike="noStrike" dirty="0">
                          <a:solidFill>
                            <a:srgbClr val="000000"/>
                          </a:solidFill>
                          <a:effectLst/>
                          <a:latin typeface="Calibri"/>
                        </a:rPr>
                        <a:t>0,65</a:t>
                      </a:r>
                    </a:p>
                  </a:txBody>
                  <a:tcPr marL="9525" marR="9525" marT="9525" marB="0" anchor="ctr">
                    <a:lnL>
                      <a:noFill/>
                    </a:lnL>
                    <a:lnR>
                      <a:noFill/>
                    </a:lnR>
                    <a:lnT>
                      <a:noFill/>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15334061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br>
              <a:rPr lang="sv-SE" sz="4000" b="1" dirty="0">
                <a:solidFill>
                  <a:srgbClr val="002060"/>
                </a:solidFill>
              </a:rPr>
            </a:br>
            <a:br>
              <a:rPr lang="sv-SE" sz="4000" b="1" dirty="0">
                <a:solidFill>
                  <a:srgbClr val="002060"/>
                </a:solidFill>
              </a:rPr>
            </a:br>
            <a:r>
              <a:rPr lang="sv-SE" sz="4000" b="1" dirty="0" err="1">
                <a:solidFill>
                  <a:srgbClr val="002060"/>
                </a:solidFill>
              </a:rPr>
              <a:t>Minimimum</a:t>
            </a:r>
            <a:r>
              <a:rPr lang="sv-SE" sz="4000" b="1" dirty="0">
                <a:solidFill>
                  <a:srgbClr val="002060"/>
                </a:solidFill>
              </a:rPr>
              <a:t> </a:t>
            </a:r>
            <a:r>
              <a:rPr lang="sv-SE" sz="4000" b="1" dirty="0" err="1">
                <a:solidFill>
                  <a:srgbClr val="002060"/>
                </a:solidFill>
              </a:rPr>
              <a:t>wage</a:t>
            </a:r>
            <a:r>
              <a:rPr lang="sv-SE" sz="4000" b="1" dirty="0">
                <a:solidFill>
                  <a:srgbClr val="002060"/>
                </a:solidFill>
              </a:rPr>
              <a:t> </a:t>
            </a:r>
            <a:r>
              <a:rPr lang="sv-SE" sz="4000" b="1" dirty="0" err="1">
                <a:solidFill>
                  <a:srgbClr val="002060"/>
                </a:solidFill>
              </a:rPr>
              <a:t>bite</a:t>
            </a:r>
            <a:r>
              <a:rPr lang="sv-SE" sz="4000" b="1" dirty="0">
                <a:solidFill>
                  <a:srgbClr val="002060"/>
                </a:solidFill>
              </a:rPr>
              <a:t> in different </a:t>
            </a:r>
            <a:r>
              <a:rPr lang="sv-SE" sz="4000" b="1" dirty="0" err="1">
                <a:solidFill>
                  <a:srgbClr val="002060"/>
                </a:solidFill>
              </a:rPr>
              <a:t>countries</a:t>
            </a:r>
            <a:r>
              <a:rPr lang="sv-SE" sz="4000" b="1" dirty="0">
                <a:solidFill>
                  <a:srgbClr val="002060"/>
                </a:solidFill>
              </a:rPr>
              <a:t>, </a:t>
            </a:r>
            <a:r>
              <a:rPr lang="sv-SE" sz="4000" b="1" dirty="0" err="1">
                <a:solidFill>
                  <a:srgbClr val="002060"/>
                </a:solidFill>
              </a:rPr>
              <a:t>percent</a:t>
            </a:r>
            <a:br>
              <a:rPr lang="sv-SE" sz="4000" dirty="0">
                <a:solidFill>
                  <a:srgbClr val="002060"/>
                </a:solidFill>
              </a:rPr>
            </a:br>
            <a:br>
              <a:rPr lang="sv-SE" sz="4000" dirty="0">
                <a:solidFill>
                  <a:srgbClr val="002060"/>
                </a:solidFill>
              </a:rPr>
            </a:br>
            <a:endParaRPr lang="sv-SE" sz="4000" dirty="0">
              <a:solidFill>
                <a:srgbClr val="002060"/>
              </a:solidFill>
            </a:endParaRPr>
          </a:p>
        </p:txBody>
      </p:sp>
      <p:graphicFrame>
        <p:nvGraphicFramePr>
          <p:cNvPr id="5" name="Chart 4"/>
          <p:cNvGraphicFramePr>
            <a:graphicFrameLocks/>
          </p:cNvGraphicFramePr>
          <p:nvPr>
            <p:extLst>
              <p:ext uri="{D42A27DB-BD31-4B8C-83A1-F6EECF244321}">
                <p14:modId xmlns:p14="http://schemas.microsoft.com/office/powerpoint/2010/main" val="3718895723"/>
              </p:ext>
            </p:extLst>
          </p:nvPr>
        </p:nvGraphicFramePr>
        <p:xfrm>
          <a:off x="323528" y="1268760"/>
          <a:ext cx="7632848" cy="496855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7509773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sv-SE" b="1" dirty="0">
                <a:solidFill>
                  <a:srgbClr val="002060"/>
                </a:solidFill>
              </a:rPr>
            </a:br>
            <a:br>
              <a:rPr lang="sv-SE" b="1" dirty="0">
                <a:solidFill>
                  <a:srgbClr val="002060"/>
                </a:solidFill>
              </a:rPr>
            </a:br>
            <a:r>
              <a:rPr lang="sv-SE" b="1" dirty="0">
                <a:solidFill>
                  <a:srgbClr val="002060"/>
                </a:solidFill>
              </a:rPr>
              <a:t>Minimum </a:t>
            </a:r>
            <a:r>
              <a:rPr lang="sv-SE" b="1" dirty="0" err="1">
                <a:solidFill>
                  <a:srgbClr val="002060"/>
                </a:solidFill>
              </a:rPr>
              <a:t>wage</a:t>
            </a:r>
            <a:r>
              <a:rPr lang="sv-SE" b="1" dirty="0">
                <a:solidFill>
                  <a:srgbClr val="002060"/>
                </a:solidFill>
              </a:rPr>
              <a:t> </a:t>
            </a:r>
            <a:r>
              <a:rPr lang="sv-SE" b="1" dirty="0" err="1">
                <a:solidFill>
                  <a:srgbClr val="002060"/>
                </a:solidFill>
              </a:rPr>
              <a:t>bite</a:t>
            </a:r>
            <a:r>
              <a:rPr lang="sv-SE" b="1" dirty="0">
                <a:solidFill>
                  <a:srgbClr val="002060"/>
                </a:solidFill>
              </a:rPr>
              <a:t> in </a:t>
            </a:r>
            <a:r>
              <a:rPr lang="sv-SE" b="1" dirty="0" err="1">
                <a:solidFill>
                  <a:srgbClr val="002060"/>
                </a:solidFill>
              </a:rPr>
              <a:t>four</a:t>
            </a:r>
            <a:r>
              <a:rPr lang="sv-SE" b="1" dirty="0">
                <a:solidFill>
                  <a:srgbClr val="002060"/>
                </a:solidFill>
              </a:rPr>
              <a:t> different </a:t>
            </a:r>
            <a:r>
              <a:rPr lang="sv-SE" b="1" dirty="0" err="1">
                <a:solidFill>
                  <a:srgbClr val="002060"/>
                </a:solidFill>
              </a:rPr>
              <a:t>agreements</a:t>
            </a:r>
            <a:r>
              <a:rPr lang="sv-SE" b="1" dirty="0">
                <a:solidFill>
                  <a:srgbClr val="002060"/>
                </a:solidFill>
              </a:rPr>
              <a:t> on the Swedish LM</a:t>
            </a:r>
            <a:br>
              <a:rPr lang="sv-SE" dirty="0">
                <a:solidFill>
                  <a:srgbClr val="002060"/>
                </a:solidFill>
              </a:rPr>
            </a:br>
            <a:endParaRPr lang="sv-SE" dirty="0">
              <a:solidFill>
                <a:srgbClr val="002060"/>
              </a:solidFill>
            </a:endParaRPr>
          </a:p>
        </p:txBody>
      </p:sp>
      <p:graphicFrame>
        <p:nvGraphicFramePr>
          <p:cNvPr id="5" name="Chart 4"/>
          <p:cNvGraphicFramePr>
            <a:graphicFrameLocks/>
          </p:cNvGraphicFramePr>
          <p:nvPr>
            <p:extLst>
              <p:ext uri="{D42A27DB-BD31-4B8C-83A1-F6EECF244321}">
                <p14:modId xmlns:p14="http://schemas.microsoft.com/office/powerpoint/2010/main" val="3928192443"/>
              </p:ext>
            </p:extLst>
          </p:nvPr>
        </p:nvGraphicFramePr>
        <p:xfrm>
          <a:off x="755576" y="1628800"/>
          <a:ext cx="7128792" cy="460851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1408248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sv-SE" dirty="0" err="1">
                <a:solidFill>
                  <a:srgbClr val="002060"/>
                </a:solidFill>
              </a:rPr>
              <a:t>How</a:t>
            </a:r>
            <a:r>
              <a:rPr lang="sv-SE" dirty="0">
                <a:solidFill>
                  <a:srgbClr val="002060"/>
                </a:solidFill>
              </a:rPr>
              <a:t> </a:t>
            </a:r>
            <a:r>
              <a:rPr lang="sv-SE" dirty="0" err="1">
                <a:solidFill>
                  <a:srgbClr val="002060"/>
                </a:solidFill>
              </a:rPr>
              <a:t>will</a:t>
            </a:r>
            <a:r>
              <a:rPr lang="sv-SE" dirty="0">
                <a:solidFill>
                  <a:srgbClr val="002060"/>
                </a:solidFill>
              </a:rPr>
              <a:t> a </a:t>
            </a:r>
            <a:r>
              <a:rPr lang="sv-SE" dirty="0" err="1">
                <a:solidFill>
                  <a:srgbClr val="002060"/>
                </a:solidFill>
              </a:rPr>
              <a:t>change</a:t>
            </a:r>
            <a:r>
              <a:rPr lang="sv-SE" dirty="0">
                <a:solidFill>
                  <a:srgbClr val="002060"/>
                </a:solidFill>
              </a:rPr>
              <a:t> in the minimum </a:t>
            </a:r>
            <a:r>
              <a:rPr lang="sv-SE" dirty="0" err="1">
                <a:solidFill>
                  <a:srgbClr val="002060"/>
                </a:solidFill>
              </a:rPr>
              <a:t>wage</a:t>
            </a:r>
            <a:r>
              <a:rPr lang="sv-SE" dirty="0">
                <a:solidFill>
                  <a:srgbClr val="002060"/>
                </a:solidFill>
              </a:rPr>
              <a:t> </a:t>
            </a:r>
            <a:r>
              <a:rPr lang="sv-SE" dirty="0" err="1">
                <a:solidFill>
                  <a:srgbClr val="002060"/>
                </a:solidFill>
              </a:rPr>
              <a:t>affect</a:t>
            </a:r>
            <a:r>
              <a:rPr lang="sv-SE" dirty="0">
                <a:solidFill>
                  <a:srgbClr val="002060"/>
                </a:solidFill>
              </a:rPr>
              <a:t> </a:t>
            </a:r>
            <a:r>
              <a:rPr lang="sv-SE" dirty="0" err="1">
                <a:solidFill>
                  <a:srgbClr val="002060"/>
                </a:solidFill>
              </a:rPr>
              <a:t>employment</a:t>
            </a:r>
            <a:r>
              <a:rPr lang="sv-SE" dirty="0">
                <a:solidFill>
                  <a:srgbClr val="002060"/>
                </a:solidFill>
              </a:rPr>
              <a:t>?</a:t>
            </a:r>
            <a:endParaRPr lang="sv-SE" sz="3600" dirty="0">
              <a:solidFill>
                <a:srgbClr val="002060"/>
              </a:solidFill>
            </a:endParaRPr>
          </a:p>
        </p:txBody>
      </p:sp>
      <p:sp>
        <p:nvSpPr>
          <p:cNvPr id="3" name="Content Placeholder 2"/>
          <p:cNvSpPr>
            <a:spLocks noGrp="1"/>
          </p:cNvSpPr>
          <p:nvPr>
            <p:ph idx="1"/>
          </p:nvPr>
        </p:nvSpPr>
        <p:spPr>
          <a:xfrm>
            <a:off x="457200" y="1600200"/>
            <a:ext cx="7200000" cy="4525963"/>
          </a:xfrm>
        </p:spPr>
        <p:txBody>
          <a:bodyPr>
            <a:normAutofit/>
          </a:bodyPr>
          <a:lstStyle/>
          <a:p>
            <a:r>
              <a:rPr lang="sv-SE" b="1" dirty="0" err="1"/>
              <a:t>Theory</a:t>
            </a:r>
            <a:r>
              <a:rPr lang="sv-SE" dirty="0"/>
              <a:t>:</a:t>
            </a:r>
          </a:p>
          <a:p>
            <a:pPr marL="0" indent="0">
              <a:buNone/>
            </a:pPr>
            <a:r>
              <a:rPr lang="sv-SE" dirty="0"/>
              <a:t>- </a:t>
            </a:r>
            <a:r>
              <a:rPr lang="sv-SE" dirty="0" err="1"/>
              <a:t>Increased</a:t>
            </a:r>
            <a:r>
              <a:rPr lang="sv-SE" dirty="0"/>
              <a:t> minimum </a:t>
            </a:r>
            <a:r>
              <a:rPr lang="sv-SE" dirty="0" err="1"/>
              <a:t>wages</a:t>
            </a:r>
            <a:r>
              <a:rPr lang="sv-SE" dirty="0"/>
              <a:t> </a:t>
            </a:r>
            <a:r>
              <a:rPr lang="sv-SE" dirty="0" err="1"/>
              <a:t>increase</a:t>
            </a:r>
            <a:r>
              <a:rPr lang="sv-SE" dirty="0"/>
              <a:t> </a:t>
            </a:r>
            <a:r>
              <a:rPr lang="sv-SE" dirty="0" err="1"/>
              <a:t>employment</a:t>
            </a:r>
            <a:r>
              <a:rPr lang="sv-SE" dirty="0"/>
              <a:t> </a:t>
            </a:r>
            <a:r>
              <a:rPr lang="sv-SE" dirty="0" err="1"/>
              <a:t>if</a:t>
            </a:r>
            <a:r>
              <a:rPr lang="sv-SE" dirty="0"/>
              <a:t> </a:t>
            </a:r>
            <a:r>
              <a:rPr lang="sv-SE" dirty="0" err="1"/>
              <a:t>initially</a:t>
            </a:r>
            <a:r>
              <a:rPr lang="sv-SE" dirty="0"/>
              <a:t> </a:t>
            </a:r>
            <a:r>
              <a:rPr lang="sv-SE" dirty="0" err="1"/>
              <a:t>low</a:t>
            </a:r>
            <a:r>
              <a:rPr lang="sv-SE" dirty="0"/>
              <a:t>.</a:t>
            </a:r>
          </a:p>
          <a:p>
            <a:pPr marL="0" indent="0">
              <a:buNone/>
            </a:pPr>
            <a:r>
              <a:rPr lang="sv-SE" dirty="0"/>
              <a:t>- </a:t>
            </a:r>
            <a:r>
              <a:rPr lang="sv-SE" dirty="0" err="1"/>
              <a:t>Increased</a:t>
            </a:r>
            <a:r>
              <a:rPr lang="sv-SE" dirty="0"/>
              <a:t> minimum </a:t>
            </a:r>
            <a:r>
              <a:rPr lang="sv-SE" dirty="0" err="1"/>
              <a:t>wages</a:t>
            </a:r>
            <a:r>
              <a:rPr lang="sv-SE" dirty="0"/>
              <a:t> </a:t>
            </a:r>
            <a:r>
              <a:rPr lang="sv-SE" dirty="0" err="1"/>
              <a:t>reduce</a:t>
            </a:r>
            <a:r>
              <a:rPr lang="sv-SE" dirty="0"/>
              <a:t> </a:t>
            </a:r>
            <a:r>
              <a:rPr lang="sv-SE" dirty="0" err="1"/>
              <a:t>employment</a:t>
            </a:r>
            <a:r>
              <a:rPr lang="sv-SE" dirty="0"/>
              <a:t> </a:t>
            </a:r>
            <a:r>
              <a:rPr lang="sv-SE" dirty="0" err="1"/>
              <a:t>if</a:t>
            </a:r>
            <a:r>
              <a:rPr lang="sv-SE" dirty="0"/>
              <a:t> </a:t>
            </a:r>
            <a:r>
              <a:rPr lang="sv-SE" dirty="0" err="1"/>
              <a:t>initially</a:t>
            </a:r>
            <a:r>
              <a:rPr lang="sv-SE" dirty="0"/>
              <a:t> </a:t>
            </a:r>
            <a:r>
              <a:rPr lang="sv-SE" dirty="0" err="1"/>
              <a:t>high</a:t>
            </a:r>
            <a:r>
              <a:rPr lang="sv-SE" dirty="0"/>
              <a:t>.</a:t>
            </a:r>
          </a:p>
        </p:txBody>
      </p:sp>
    </p:spTree>
    <p:extLst>
      <p:ext uri="{BB962C8B-B14F-4D97-AF65-F5344CB8AC3E}">
        <p14:creationId xmlns:p14="http://schemas.microsoft.com/office/powerpoint/2010/main" val="5111573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sv-SE" dirty="0">
                <a:solidFill>
                  <a:srgbClr val="002060"/>
                </a:solidFill>
              </a:rPr>
              <a:t>Swedish </a:t>
            </a:r>
            <a:r>
              <a:rPr lang="sv-SE" dirty="0" err="1">
                <a:solidFill>
                  <a:srgbClr val="002060"/>
                </a:solidFill>
              </a:rPr>
              <a:t>empirical</a:t>
            </a:r>
            <a:r>
              <a:rPr lang="sv-SE" dirty="0">
                <a:solidFill>
                  <a:srgbClr val="002060"/>
                </a:solidFill>
              </a:rPr>
              <a:t> studies</a:t>
            </a:r>
            <a:endParaRPr lang="sv-SE" sz="3600" dirty="0">
              <a:solidFill>
                <a:srgbClr val="002060"/>
              </a:solidFill>
            </a:endParaRPr>
          </a:p>
        </p:txBody>
      </p:sp>
      <p:sp>
        <p:nvSpPr>
          <p:cNvPr id="3" name="Content Placeholder 2"/>
          <p:cNvSpPr>
            <a:spLocks noGrp="1"/>
          </p:cNvSpPr>
          <p:nvPr>
            <p:ph idx="1"/>
          </p:nvPr>
        </p:nvSpPr>
        <p:spPr>
          <a:xfrm>
            <a:off x="457200" y="1600200"/>
            <a:ext cx="7200000" cy="4525963"/>
          </a:xfrm>
        </p:spPr>
        <p:txBody>
          <a:bodyPr>
            <a:normAutofit fontScale="77500" lnSpcReduction="20000"/>
          </a:bodyPr>
          <a:lstStyle/>
          <a:p>
            <a:r>
              <a:rPr lang="sv-SE" dirty="0" err="1"/>
              <a:t>Six</a:t>
            </a:r>
            <a:r>
              <a:rPr lang="sv-SE" dirty="0"/>
              <a:t> studies</a:t>
            </a:r>
          </a:p>
          <a:p>
            <a:pPr marL="0" indent="0">
              <a:buNone/>
            </a:pPr>
            <a:r>
              <a:rPr lang="sv-SE" dirty="0"/>
              <a:t>      - </a:t>
            </a:r>
            <a:r>
              <a:rPr lang="sv-SE" dirty="0" err="1"/>
              <a:t>one</a:t>
            </a:r>
            <a:r>
              <a:rPr lang="sv-SE" dirty="0"/>
              <a:t> </a:t>
            </a:r>
            <a:r>
              <a:rPr lang="sv-SE" dirty="0" err="1"/>
              <a:t>with</a:t>
            </a:r>
            <a:r>
              <a:rPr lang="sv-SE" dirty="0"/>
              <a:t> focus on </a:t>
            </a:r>
            <a:r>
              <a:rPr lang="sv-SE" dirty="0" err="1"/>
              <a:t>refugees</a:t>
            </a:r>
            <a:endParaRPr lang="sv-SE" dirty="0"/>
          </a:p>
          <a:p>
            <a:r>
              <a:rPr lang="sv-SE" dirty="0" err="1"/>
              <a:t>Majority</a:t>
            </a:r>
            <a:r>
              <a:rPr lang="sv-SE" dirty="0"/>
              <a:t> </a:t>
            </a:r>
            <a:r>
              <a:rPr lang="sv-SE" dirty="0" err="1"/>
              <a:t>of</a:t>
            </a:r>
            <a:r>
              <a:rPr lang="sv-SE" dirty="0"/>
              <a:t> studies </a:t>
            </a:r>
            <a:r>
              <a:rPr lang="sv-SE" dirty="0" err="1"/>
              <a:t>find</a:t>
            </a:r>
            <a:r>
              <a:rPr lang="sv-SE" dirty="0"/>
              <a:t> negative </a:t>
            </a:r>
            <a:r>
              <a:rPr lang="sv-SE" dirty="0" err="1"/>
              <a:t>employment</a:t>
            </a:r>
            <a:r>
              <a:rPr lang="sv-SE" dirty="0"/>
              <a:t> </a:t>
            </a:r>
            <a:r>
              <a:rPr lang="sv-SE" dirty="0" err="1"/>
              <a:t>effects</a:t>
            </a:r>
            <a:r>
              <a:rPr lang="sv-SE" dirty="0"/>
              <a:t> </a:t>
            </a:r>
            <a:r>
              <a:rPr lang="sv-SE" dirty="0" err="1"/>
              <a:t>of</a:t>
            </a:r>
            <a:r>
              <a:rPr lang="sv-SE" dirty="0"/>
              <a:t> </a:t>
            </a:r>
            <a:r>
              <a:rPr lang="sv-SE" dirty="0" err="1"/>
              <a:t>higher</a:t>
            </a:r>
            <a:r>
              <a:rPr lang="sv-SE" dirty="0"/>
              <a:t> minimum </a:t>
            </a:r>
            <a:r>
              <a:rPr lang="sv-SE" dirty="0" err="1"/>
              <a:t>wages</a:t>
            </a:r>
            <a:r>
              <a:rPr lang="sv-SE" dirty="0"/>
              <a:t> (</a:t>
            </a:r>
            <a:r>
              <a:rPr lang="sv-SE" dirty="0" err="1"/>
              <a:t>more</a:t>
            </a:r>
            <a:r>
              <a:rPr lang="sv-SE" dirty="0"/>
              <a:t> so </a:t>
            </a:r>
            <a:r>
              <a:rPr lang="sv-SE" dirty="0" err="1"/>
              <a:t>than</a:t>
            </a:r>
            <a:r>
              <a:rPr lang="sv-SE" dirty="0"/>
              <a:t> international studies)</a:t>
            </a:r>
          </a:p>
          <a:p>
            <a:pPr marL="0" indent="0">
              <a:buNone/>
            </a:pPr>
            <a:r>
              <a:rPr lang="sv-SE" dirty="0"/>
              <a:t>      - </a:t>
            </a:r>
            <a:r>
              <a:rPr lang="sv-SE" dirty="0" err="1"/>
              <a:t>four</a:t>
            </a:r>
            <a:r>
              <a:rPr lang="sv-SE" dirty="0"/>
              <a:t> </a:t>
            </a:r>
            <a:r>
              <a:rPr lang="sv-SE" dirty="0" err="1"/>
              <a:t>out</a:t>
            </a:r>
            <a:r>
              <a:rPr lang="sv-SE" dirty="0"/>
              <a:t> </a:t>
            </a:r>
            <a:r>
              <a:rPr lang="sv-SE" dirty="0" err="1"/>
              <a:t>of</a:t>
            </a:r>
            <a:r>
              <a:rPr lang="sv-SE" dirty="0"/>
              <a:t> </a:t>
            </a:r>
            <a:r>
              <a:rPr lang="sv-SE" dirty="0" err="1"/>
              <a:t>six</a:t>
            </a:r>
            <a:r>
              <a:rPr lang="sv-SE" dirty="0"/>
              <a:t> (</a:t>
            </a:r>
            <a:r>
              <a:rPr lang="sv-SE" dirty="0" err="1"/>
              <a:t>two</a:t>
            </a:r>
            <a:r>
              <a:rPr lang="sv-SE" dirty="0"/>
              <a:t> </a:t>
            </a:r>
            <a:r>
              <a:rPr lang="sv-SE" dirty="0" err="1"/>
              <a:t>with</a:t>
            </a:r>
            <a:r>
              <a:rPr lang="sv-SE" dirty="0"/>
              <a:t> </a:t>
            </a:r>
            <a:r>
              <a:rPr lang="sv-SE" dirty="0" err="1"/>
              <a:t>zero</a:t>
            </a:r>
            <a:r>
              <a:rPr lang="sv-SE" dirty="0"/>
              <a:t> </a:t>
            </a:r>
            <a:r>
              <a:rPr lang="sv-SE" dirty="0" err="1"/>
              <a:t>effects</a:t>
            </a:r>
            <a:r>
              <a:rPr lang="sv-SE" dirty="0"/>
              <a:t>)  </a:t>
            </a:r>
          </a:p>
          <a:p>
            <a:pPr marL="0" indent="0">
              <a:buNone/>
            </a:pPr>
            <a:endParaRPr lang="sv-SE" dirty="0"/>
          </a:p>
          <a:p>
            <a:r>
              <a:rPr lang="sv-SE" dirty="0"/>
              <a:t>Negative </a:t>
            </a:r>
            <a:r>
              <a:rPr lang="sv-SE" dirty="0" err="1"/>
              <a:t>composition</a:t>
            </a:r>
            <a:r>
              <a:rPr lang="sv-SE" dirty="0"/>
              <a:t> </a:t>
            </a:r>
            <a:r>
              <a:rPr lang="sv-SE" dirty="0" err="1"/>
              <a:t>effects</a:t>
            </a:r>
            <a:endParaRPr lang="sv-SE" dirty="0"/>
          </a:p>
          <a:p>
            <a:pPr marL="0" indent="0">
              <a:buNone/>
            </a:pPr>
            <a:r>
              <a:rPr lang="sv-SE" dirty="0"/>
              <a:t>     - </a:t>
            </a:r>
            <a:r>
              <a:rPr lang="sv-SE" dirty="0" err="1"/>
              <a:t>higher</a:t>
            </a:r>
            <a:r>
              <a:rPr lang="sv-SE" dirty="0"/>
              <a:t> minimum </a:t>
            </a:r>
            <a:r>
              <a:rPr lang="sv-SE" dirty="0" err="1"/>
              <a:t>wages</a:t>
            </a:r>
            <a:r>
              <a:rPr lang="sv-SE" dirty="0"/>
              <a:t> </a:t>
            </a:r>
            <a:r>
              <a:rPr lang="sv-SE" dirty="0" err="1"/>
              <a:t>reduce</a:t>
            </a:r>
            <a:r>
              <a:rPr lang="sv-SE" dirty="0"/>
              <a:t> </a:t>
            </a:r>
            <a:r>
              <a:rPr lang="sv-SE" dirty="0" err="1"/>
              <a:t>employment</a:t>
            </a:r>
            <a:r>
              <a:rPr lang="sv-SE" dirty="0"/>
              <a:t> for </a:t>
            </a:r>
            <a:r>
              <a:rPr lang="sv-SE" dirty="0" err="1"/>
              <a:t>workers</a:t>
            </a:r>
            <a:r>
              <a:rPr lang="sv-SE" dirty="0"/>
              <a:t> </a:t>
            </a:r>
            <a:r>
              <a:rPr lang="sv-SE" dirty="0" err="1"/>
              <a:t>with</a:t>
            </a:r>
            <a:r>
              <a:rPr lang="sv-SE" dirty="0"/>
              <a:t> less attachment </a:t>
            </a:r>
            <a:r>
              <a:rPr lang="sv-SE" dirty="0" err="1"/>
              <a:t>to</a:t>
            </a:r>
            <a:r>
              <a:rPr lang="sv-SE" dirty="0"/>
              <a:t> the </a:t>
            </a:r>
            <a:r>
              <a:rPr lang="sv-SE" dirty="0" err="1"/>
              <a:t>labour</a:t>
            </a:r>
            <a:r>
              <a:rPr lang="sv-SE" dirty="0"/>
              <a:t> market (</a:t>
            </a:r>
            <a:r>
              <a:rPr lang="sv-SE" dirty="0" err="1"/>
              <a:t>even</a:t>
            </a:r>
            <a:r>
              <a:rPr lang="sv-SE" dirty="0"/>
              <a:t> in the studies </a:t>
            </a:r>
            <a:r>
              <a:rPr lang="sv-SE" dirty="0" err="1"/>
              <a:t>that</a:t>
            </a:r>
            <a:r>
              <a:rPr lang="sv-SE" dirty="0"/>
              <a:t> </a:t>
            </a:r>
            <a:r>
              <a:rPr lang="sv-SE" dirty="0" err="1"/>
              <a:t>find</a:t>
            </a:r>
            <a:r>
              <a:rPr lang="sv-SE" dirty="0"/>
              <a:t> </a:t>
            </a:r>
            <a:r>
              <a:rPr lang="sv-SE" dirty="0" err="1"/>
              <a:t>zero</a:t>
            </a:r>
            <a:r>
              <a:rPr lang="sv-SE" dirty="0"/>
              <a:t> </a:t>
            </a:r>
            <a:r>
              <a:rPr lang="sv-SE" dirty="0" err="1"/>
              <a:t>effects</a:t>
            </a:r>
            <a:r>
              <a:rPr lang="sv-SE" dirty="0"/>
              <a:t> on the </a:t>
            </a:r>
            <a:r>
              <a:rPr lang="sv-SE" dirty="0" err="1"/>
              <a:t>number</a:t>
            </a:r>
            <a:r>
              <a:rPr lang="sv-SE" dirty="0"/>
              <a:t> </a:t>
            </a:r>
            <a:r>
              <a:rPr lang="sv-SE" dirty="0" err="1"/>
              <a:t>of</a:t>
            </a:r>
            <a:r>
              <a:rPr lang="sv-SE" dirty="0"/>
              <a:t> separations) </a:t>
            </a:r>
          </a:p>
        </p:txBody>
      </p:sp>
    </p:spTree>
    <p:extLst>
      <p:ext uri="{BB962C8B-B14F-4D97-AF65-F5344CB8AC3E}">
        <p14:creationId xmlns:p14="http://schemas.microsoft.com/office/powerpoint/2010/main" val="6149289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136746" cy="1066130"/>
          </a:xfrm>
        </p:spPr>
        <p:txBody>
          <a:bodyPr>
            <a:normAutofit fontScale="90000"/>
          </a:bodyPr>
          <a:lstStyle/>
          <a:p>
            <a:br>
              <a:rPr lang="sv-SE" b="1" dirty="0">
                <a:solidFill>
                  <a:srgbClr val="002060"/>
                </a:solidFill>
              </a:rPr>
            </a:br>
            <a:br>
              <a:rPr lang="sv-SE" b="1" dirty="0">
                <a:solidFill>
                  <a:srgbClr val="002060"/>
                </a:solidFill>
              </a:rPr>
            </a:br>
            <a:r>
              <a:rPr lang="sv-SE" sz="3100" b="1" dirty="0" err="1">
                <a:solidFill>
                  <a:srgbClr val="002060"/>
                </a:solidFill>
              </a:rPr>
              <a:t>Overview</a:t>
            </a:r>
            <a:r>
              <a:rPr lang="sv-SE" sz="3100" b="1" dirty="0">
                <a:solidFill>
                  <a:srgbClr val="002060"/>
                </a:solidFill>
              </a:rPr>
              <a:t> </a:t>
            </a:r>
            <a:r>
              <a:rPr lang="sv-SE" sz="3100" b="1" dirty="0" err="1">
                <a:solidFill>
                  <a:srgbClr val="002060"/>
                </a:solidFill>
              </a:rPr>
              <a:t>of</a:t>
            </a:r>
            <a:r>
              <a:rPr lang="sv-SE" sz="3100" b="1" dirty="0">
                <a:solidFill>
                  <a:srgbClr val="002060"/>
                </a:solidFill>
              </a:rPr>
              <a:t> the </a:t>
            </a:r>
            <a:r>
              <a:rPr lang="sv-SE" sz="3100" b="1" dirty="0" err="1">
                <a:solidFill>
                  <a:srgbClr val="002060"/>
                </a:solidFill>
              </a:rPr>
              <a:t>the</a:t>
            </a:r>
            <a:r>
              <a:rPr lang="sv-SE" sz="3100" b="1" dirty="0">
                <a:solidFill>
                  <a:srgbClr val="002060"/>
                </a:solidFill>
              </a:rPr>
              <a:t> </a:t>
            </a:r>
            <a:r>
              <a:rPr lang="sv-SE" sz="3100" b="1" dirty="0" err="1">
                <a:solidFill>
                  <a:srgbClr val="002060"/>
                </a:solidFill>
              </a:rPr>
              <a:t>empirical</a:t>
            </a:r>
            <a:r>
              <a:rPr lang="sv-SE" sz="3100" b="1" dirty="0">
                <a:solidFill>
                  <a:srgbClr val="002060"/>
                </a:solidFill>
              </a:rPr>
              <a:t> studies for Sweden</a:t>
            </a:r>
            <a:br>
              <a:rPr lang="sv-SE" dirty="0">
                <a:solidFill>
                  <a:srgbClr val="002060"/>
                </a:solidFill>
              </a:rPr>
            </a:br>
            <a:br>
              <a:rPr lang="sv-SE" dirty="0">
                <a:solidFill>
                  <a:srgbClr val="002060"/>
                </a:solidFill>
              </a:rPr>
            </a:br>
            <a:endParaRPr lang="sv-SE" dirty="0">
              <a:solidFill>
                <a:srgbClr val="002060"/>
              </a:solidFill>
            </a:endParaRPr>
          </a:p>
        </p:txBody>
      </p:sp>
      <p:pic>
        <p:nvPicPr>
          <p:cNvPr id="4099" name="Picture 3"/>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11560" y="1412776"/>
            <a:ext cx="6408712" cy="49803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0843876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sv-SE" sz="3600" dirty="0" err="1">
                <a:solidFill>
                  <a:srgbClr val="002060"/>
                </a:solidFill>
              </a:rPr>
              <a:t>Tendencies</a:t>
            </a:r>
            <a:r>
              <a:rPr lang="sv-SE" sz="3600" dirty="0">
                <a:solidFill>
                  <a:srgbClr val="002060"/>
                </a:solidFill>
              </a:rPr>
              <a:t> </a:t>
            </a:r>
            <a:r>
              <a:rPr lang="sv-SE" sz="3600" dirty="0" err="1">
                <a:solidFill>
                  <a:srgbClr val="002060"/>
                </a:solidFill>
              </a:rPr>
              <a:t>to</a:t>
            </a:r>
            <a:r>
              <a:rPr lang="sv-SE" sz="3600" dirty="0">
                <a:solidFill>
                  <a:srgbClr val="002060"/>
                </a:solidFill>
              </a:rPr>
              <a:t> under-</a:t>
            </a:r>
            <a:r>
              <a:rPr lang="sv-SE" sz="3600" dirty="0" err="1">
                <a:solidFill>
                  <a:srgbClr val="002060"/>
                </a:solidFill>
              </a:rPr>
              <a:t>estimate</a:t>
            </a:r>
            <a:r>
              <a:rPr lang="sv-SE" sz="3600" dirty="0">
                <a:solidFill>
                  <a:srgbClr val="002060"/>
                </a:solidFill>
              </a:rPr>
              <a:t> the </a:t>
            </a:r>
            <a:r>
              <a:rPr lang="sv-SE" sz="3600" dirty="0" err="1">
                <a:solidFill>
                  <a:srgbClr val="002060"/>
                </a:solidFill>
              </a:rPr>
              <a:t>true</a:t>
            </a:r>
            <a:r>
              <a:rPr lang="sv-SE" sz="3600" dirty="0">
                <a:solidFill>
                  <a:srgbClr val="002060"/>
                </a:solidFill>
              </a:rPr>
              <a:t> </a:t>
            </a:r>
            <a:r>
              <a:rPr lang="sv-SE" sz="3600" dirty="0" err="1">
                <a:solidFill>
                  <a:srgbClr val="002060"/>
                </a:solidFill>
              </a:rPr>
              <a:t>effects</a:t>
            </a:r>
            <a:r>
              <a:rPr lang="sv-SE" sz="3600" dirty="0">
                <a:solidFill>
                  <a:srgbClr val="002060"/>
                </a:solidFill>
              </a:rPr>
              <a:t> </a:t>
            </a:r>
            <a:r>
              <a:rPr lang="sv-SE" sz="3600" dirty="0" err="1">
                <a:solidFill>
                  <a:srgbClr val="002060"/>
                </a:solidFill>
              </a:rPr>
              <a:t>of</a:t>
            </a:r>
            <a:r>
              <a:rPr lang="sv-SE" sz="3600" dirty="0">
                <a:solidFill>
                  <a:srgbClr val="002060"/>
                </a:solidFill>
              </a:rPr>
              <a:t> minimum </a:t>
            </a:r>
            <a:r>
              <a:rPr lang="sv-SE" sz="3600" dirty="0" err="1">
                <a:solidFill>
                  <a:srgbClr val="002060"/>
                </a:solidFill>
              </a:rPr>
              <a:t>wages</a:t>
            </a:r>
            <a:endParaRPr lang="sv-SE" sz="3600" dirty="0">
              <a:solidFill>
                <a:srgbClr val="002060"/>
              </a:solidFill>
            </a:endParaRPr>
          </a:p>
        </p:txBody>
      </p:sp>
      <p:sp>
        <p:nvSpPr>
          <p:cNvPr id="3" name="Content Placeholder 2"/>
          <p:cNvSpPr>
            <a:spLocks noGrp="1"/>
          </p:cNvSpPr>
          <p:nvPr>
            <p:ph idx="1"/>
          </p:nvPr>
        </p:nvSpPr>
        <p:spPr>
          <a:xfrm>
            <a:off x="457200" y="1600200"/>
            <a:ext cx="7200000" cy="4525963"/>
          </a:xfrm>
        </p:spPr>
        <p:txBody>
          <a:bodyPr>
            <a:normAutofit fontScale="92500" lnSpcReduction="10000"/>
          </a:bodyPr>
          <a:lstStyle/>
          <a:p>
            <a:r>
              <a:rPr lang="sv-SE" dirty="0"/>
              <a:t>Focus on separations </a:t>
            </a:r>
            <a:r>
              <a:rPr lang="sv-SE" dirty="0" err="1"/>
              <a:t>does</a:t>
            </a:r>
            <a:r>
              <a:rPr lang="sv-SE" dirty="0"/>
              <a:t> not </a:t>
            </a:r>
            <a:r>
              <a:rPr lang="sv-SE" dirty="0" err="1"/>
              <a:t>provide</a:t>
            </a:r>
            <a:r>
              <a:rPr lang="sv-SE" dirty="0"/>
              <a:t> the full </a:t>
            </a:r>
            <a:r>
              <a:rPr lang="sv-SE" dirty="0" err="1"/>
              <a:t>picture</a:t>
            </a:r>
            <a:endParaRPr lang="sv-SE" dirty="0"/>
          </a:p>
          <a:p>
            <a:pPr marL="0" indent="0">
              <a:buNone/>
            </a:pPr>
            <a:r>
              <a:rPr lang="sv-SE" dirty="0"/>
              <a:t>     - </a:t>
            </a:r>
            <a:r>
              <a:rPr lang="sv-SE" dirty="0" err="1"/>
              <a:t>hires</a:t>
            </a:r>
            <a:r>
              <a:rPr lang="sv-SE" dirty="0"/>
              <a:t> </a:t>
            </a:r>
            <a:r>
              <a:rPr lang="sv-SE" dirty="0" err="1"/>
              <a:t>are</a:t>
            </a:r>
            <a:r>
              <a:rPr lang="sv-SE" dirty="0"/>
              <a:t> </a:t>
            </a:r>
            <a:r>
              <a:rPr lang="sv-SE" dirty="0" err="1"/>
              <a:t>also</a:t>
            </a:r>
            <a:r>
              <a:rPr lang="sv-SE" dirty="0"/>
              <a:t> </a:t>
            </a:r>
            <a:r>
              <a:rPr lang="sv-SE" dirty="0" err="1"/>
              <a:t>important</a:t>
            </a:r>
            <a:endParaRPr lang="sv-SE" dirty="0"/>
          </a:p>
          <a:p>
            <a:r>
              <a:rPr lang="sv-SE" dirty="0" err="1"/>
              <a:t>Potentially</a:t>
            </a:r>
            <a:r>
              <a:rPr lang="sv-SE" dirty="0"/>
              <a:t> different </a:t>
            </a:r>
            <a:r>
              <a:rPr lang="sv-SE" dirty="0" err="1"/>
              <a:t>effects</a:t>
            </a:r>
            <a:r>
              <a:rPr lang="sv-SE" dirty="0"/>
              <a:t> on </a:t>
            </a:r>
            <a:r>
              <a:rPr lang="sv-SE" dirty="0" err="1"/>
              <a:t>unemployment</a:t>
            </a:r>
            <a:r>
              <a:rPr lang="sv-SE" dirty="0"/>
              <a:t> </a:t>
            </a:r>
            <a:r>
              <a:rPr lang="sv-SE" dirty="0" err="1"/>
              <a:t>if</a:t>
            </a:r>
            <a:r>
              <a:rPr lang="sv-SE" dirty="0"/>
              <a:t> </a:t>
            </a:r>
            <a:r>
              <a:rPr lang="sv-SE" dirty="0" err="1"/>
              <a:t>weaker</a:t>
            </a:r>
            <a:r>
              <a:rPr lang="sv-SE" dirty="0"/>
              <a:t> or stronger </a:t>
            </a:r>
            <a:r>
              <a:rPr lang="sv-SE" dirty="0" err="1"/>
              <a:t>workers</a:t>
            </a:r>
            <a:r>
              <a:rPr lang="sv-SE" dirty="0"/>
              <a:t> </a:t>
            </a:r>
            <a:r>
              <a:rPr lang="sv-SE" dirty="0" err="1"/>
              <a:t>are</a:t>
            </a:r>
            <a:r>
              <a:rPr lang="sv-SE" dirty="0"/>
              <a:t> separated…</a:t>
            </a:r>
          </a:p>
          <a:p>
            <a:r>
              <a:rPr lang="sv-SE" dirty="0" err="1"/>
              <a:t>Current</a:t>
            </a:r>
            <a:r>
              <a:rPr lang="sv-SE" dirty="0"/>
              <a:t> studies </a:t>
            </a:r>
            <a:r>
              <a:rPr lang="sv-SE" dirty="0" err="1"/>
              <a:t>captures</a:t>
            </a:r>
            <a:r>
              <a:rPr lang="sv-SE" dirty="0"/>
              <a:t> short </a:t>
            </a:r>
            <a:r>
              <a:rPr lang="sv-SE" dirty="0" err="1"/>
              <a:t>run</a:t>
            </a:r>
            <a:r>
              <a:rPr lang="sv-SE" dirty="0"/>
              <a:t> </a:t>
            </a:r>
            <a:r>
              <a:rPr lang="sv-SE" dirty="0" err="1"/>
              <a:t>effects</a:t>
            </a:r>
            <a:endParaRPr lang="sv-SE" dirty="0"/>
          </a:p>
          <a:p>
            <a:pPr marL="0" indent="0">
              <a:buNone/>
            </a:pPr>
            <a:r>
              <a:rPr lang="sv-SE" dirty="0"/>
              <a:t>- In LR </a:t>
            </a:r>
            <a:r>
              <a:rPr lang="sv-SE" dirty="0" err="1"/>
              <a:t>easier</a:t>
            </a:r>
            <a:r>
              <a:rPr lang="sv-SE" dirty="0"/>
              <a:t> </a:t>
            </a:r>
            <a:r>
              <a:rPr lang="sv-SE" dirty="0" err="1"/>
              <a:t>to</a:t>
            </a:r>
            <a:r>
              <a:rPr lang="sv-SE" dirty="0"/>
              <a:t> </a:t>
            </a:r>
            <a:r>
              <a:rPr lang="sv-SE" dirty="0" err="1"/>
              <a:t>change</a:t>
            </a:r>
            <a:r>
              <a:rPr lang="sv-SE" dirty="0"/>
              <a:t> </a:t>
            </a:r>
            <a:r>
              <a:rPr lang="sv-SE" dirty="0" err="1"/>
              <a:t>capital</a:t>
            </a:r>
            <a:r>
              <a:rPr lang="sv-SE" dirty="0"/>
              <a:t> for </a:t>
            </a:r>
            <a:r>
              <a:rPr lang="sv-SE" dirty="0" err="1"/>
              <a:t>labour</a:t>
            </a:r>
            <a:r>
              <a:rPr lang="sv-SE" dirty="0"/>
              <a:t>                - New markets</a:t>
            </a:r>
          </a:p>
        </p:txBody>
      </p:sp>
    </p:spTree>
    <p:extLst>
      <p:ext uri="{BB962C8B-B14F-4D97-AF65-F5344CB8AC3E}">
        <p14:creationId xmlns:p14="http://schemas.microsoft.com/office/powerpoint/2010/main" val="24950947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Grp="1" noChangeArrowheads="1"/>
          </p:cNvSpPr>
          <p:nvPr>
            <p:ph type="title"/>
          </p:nvPr>
        </p:nvSpPr>
        <p:spPr bwMode="auto">
          <a:xfrm>
            <a:off x="457200" y="381000"/>
            <a:ext cx="8229600" cy="950913"/>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fontScale="90000"/>
          </a:bodyPr>
          <a:lstStyle/>
          <a:p>
            <a:r>
              <a:rPr lang="en-US" altLang="sv-SE" sz="3200" dirty="0">
                <a:cs typeface="Times New Roman" pitchFamily="18" charset="0"/>
              </a:rPr>
              <a:t>The Impact of the Minimum Wage on Employment</a:t>
            </a:r>
            <a:br>
              <a:rPr lang="en-US" altLang="sv-SE" sz="3200" dirty="0">
                <a:cs typeface="Times New Roman" pitchFamily="18" charset="0"/>
              </a:rPr>
            </a:br>
            <a:r>
              <a:rPr lang="en-US" altLang="sv-SE" sz="3200" dirty="0">
                <a:cs typeface="Times New Roman" pitchFamily="18" charset="0"/>
              </a:rPr>
              <a:t>(</a:t>
            </a:r>
            <a:r>
              <a:rPr lang="en-US" altLang="sv-SE" sz="3200" dirty="0" err="1">
                <a:cs typeface="Times New Roman" pitchFamily="18" charset="0"/>
              </a:rPr>
              <a:t>Borjas</a:t>
            </a:r>
            <a:r>
              <a:rPr lang="en-US" altLang="sv-SE" sz="3200" dirty="0">
                <a:cs typeface="Times New Roman" pitchFamily="18" charset="0"/>
              </a:rPr>
              <a:t>)</a:t>
            </a:r>
            <a:endParaRPr lang="en-US" altLang="sv-SE" sz="3200" dirty="0"/>
          </a:p>
        </p:txBody>
      </p:sp>
      <p:grpSp>
        <p:nvGrpSpPr>
          <p:cNvPr id="193582" name="Group 46"/>
          <p:cNvGrpSpPr>
            <a:grpSpLocks/>
          </p:cNvGrpSpPr>
          <p:nvPr/>
        </p:nvGrpSpPr>
        <p:grpSpPr bwMode="auto">
          <a:xfrm>
            <a:off x="762000" y="1981200"/>
            <a:ext cx="5029200" cy="4178300"/>
            <a:chOff x="3996" y="1814"/>
            <a:chExt cx="4430" cy="4301"/>
          </a:xfrm>
        </p:grpSpPr>
        <p:sp>
          <p:nvSpPr>
            <p:cNvPr id="193583" name="Line 47"/>
            <p:cNvSpPr>
              <a:spLocks noChangeShapeType="1"/>
            </p:cNvSpPr>
            <p:nvPr/>
          </p:nvSpPr>
          <p:spPr bwMode="auto">
            <a:xfrm flipV="1">
              <a:off x="4630" y="2841"/>
              <a:ext cx="2494" cy="2266"/>
            </a:xfrm>
            <a:prstGeom prst="line">
              <a:avLst/>
            </a:prstGeom>
            <a:noFill/>
            <a:ln w="1905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sv-SE"/>
            </a:p>
          </p:txBody>
        </p:sp>
        <p:grpSp>
          <p:nvGrpSpPr>
            <p:cNvPr id="193584" name="Group 48"/>
            <p:cNvGrpSpPr>
              <a:grpSpLocks/>
            </p:cNvGrpSpPr>
            <p:nvPr/>
          </p:nvGrpSpPr>
          <p:grpSpPr bwMode="auto">
            <a:xfrm>
              <a:off x="3996" y="1814"/>
              <a:ext cx="4430" cy="4301"/>
              <a:chOff x="3996" y="1814"/>
              <a:chExt cx="4430" cy="4301"/>
            </a:xfrm>
          </p:grpSpPr>
          <p:sp>
            <p:nvSpPr>
              <p:cNvPr id="193585" name="Line 49"/>
              <p:cNvSpPr>
                <a:spLocks noChangeShapeType="1"/>
              </p:cNvSpPr>
              <p:nvPr/>
            </p:nvSpPr>
            <p:spPr bwMode="auto">
              <a:xfrm>
                <a:off x="4336" y="5697"/>
                <a:ext cx="3346" cy="1"/>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sv-SE"/>
              </a:p>
            </p:txBody>
          </p:sp>
          <p:sp>
            <p:nvSpPr>
              <p:cNvPr id="193586" name="Line 50"/>
              <p:cNvSpPr>
                <a:spLocks noChangeShapeType="1"/>
              </p:cNvSpPr>
              <p:nvPr/>
            </p:nvSpPr>
            <p:spPr bwMode="auto">
              <a:xfrm>
                <a:off x="4336" y="2152"/>
                <a:ext cx="1" cy="3563"/>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sv-SE"/>
              </a:p>
            </p:txBody>
          </p:sp>
          <p:sp>
            <p:nvSpPr>
              <p:cNvPr id="193587" name="Line 51"/>
              <p:cNvSpPr>
                <a:spLocks noChangeShapeType="1"/>
              </p:cNvSpPr>
              <p:nvPr/>
            </p:nvSpPr>
            <p:spPr bwMode="auto">
              <a:xfrm>
                <a:off x="4785" y="2863"/>
                <a:ext cx="2185" cy="2401"/>
              </a:xfrm>
              <a:prstGeom prst="line">
                <a:avLst/>
              </a:prstGeom>
              <a:noFill/>
              <a:ln w="19050">
                <a:solidFill>
                  <a:srgbClr val="FF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sv-SE"/>
              </a:p>
            </p:txBody>
          </p:sp>
          <p:sp>
            <p:nvSpPr>
              <p:cNvPr id="193588" name="Rectangle 52"/>
              <p:cNvSpPr>
                <a:spLocks noChangeArrowheads="1"/>
              </p:cNvSpPr>
              <p:nvPr/>
            </p:nvSpPr>
            <p:spPr bwMode="auto">
              <a:xfrm>
                <a:off x="3996" y="1814"/>
                <a:ext cx="728" cy="3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pPr algn="l"/>
                <a:r>
                  <a:rPr lang="en-US" altLang="sv-SE" sz="1200"/>
                  <a:t>Dollars</a:t>
                </a:r>
              </a:p>
            </p:txBody>
          </p:sp>
          <p:sp>
            <p:nvSpPr>
              <p:cNvPr id="193589" name="Rectangle 53"/>
              <p:cNvSpPr>
                <a:spLocks noChangeArrowheads="1"/>
              </p:cNvSpPr>
              <p:nvPr/>
            </p:nvSpPr>
            <p:spPr bwMode="auto">
              <a:xfrm>
                <a:off x="7263" y="2573"/>
                <a:ext cx="373" cy="27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pPr algn="l"/>
                <a:r>
                  <a:rPr lang="en-US" altLang="sv-SE" sz="1200" i="1"/>
                  <a:t>S</a:t>
                </a:r>
              </a:p>
            </p:txBody>
          </p:sp>
          <p:sp>
            <p:nvSpPr>
              <p:cNvPr id="193590" name="Rectangle 54"/>
              <p:cNvSpPr>
                <a:spLocks noChangeArrowheads="1"/>
              </p:cNvSpPr>
              <p:nvPr/>
            </p:nvSpPr>
            <p:spPr bwMode="auto">
              <a:xfrm>
                <a:off x="7000" y="5127"/>
                <a:ext cx="373" cy="27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pPr algn="l"/>
                <a:r>
                  <a:rPr lang="en-US" altLang="sv-SE" sz="1200" i="1"/>
                  <a:t>D</a:t>
                </a:r>
              </a:p>
            </p:txBody>
          </p:sp>
          <p:sp>
            <p:nvSpPr>
              <p:cNvPr id="193591" name="Rectangle 55"/>
              <p:cNvSpPr>
                <a:spLocks noChangeArrowheads="1"/>
              </p:cNvSpPr>
              <p:nvPr/>
            </p:nvSpPr>
            <p:spPr bwMode="auto">
              <a:xfrm>
                <a:off x="7109" y="5699"/>
                <a:ext cx="1317" cy="3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pPr algn="l"/>
                <a:r>
                  <a:rPr lang="en-US" altLang="sv-SE" sz="1200"/>
                  <a:t>Employment</a:t>
                </a:r>
              </a:p>
            </p:txBody>
          </p:sp>
          <p:sp>
            <p:nvSpPr>
              <p:cNvPr id="193592" name="Rectangle 56"/>
              <p:cNvSpPr>
                <a:spLocks noChangeArrowheads="1"/>
              </p:cNvSpPr>
              <p:nvPr/>
            </p:nvSpPr>
            <p:spPr bwMode="auto">
              <a:xfrm>
                <a:off x="4042" y="3869"/>
                <a:ext cx="357" cy="37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pPr algn="l"/>
                <a:r>
                  <a:rPr lang="en-US" altLang="sv-SE" sz="1200" i="1"/>
                  <a:t>w</a:t>
                </a:r>
                <a:r>
                  <a:rPr lang="en-US" altLang="sv-SE" sz="800" baseline="30000"/>
                  <a:t>*</a:t>
                </a:r>
                <a:endParaRPr lang="en-US" altLang="sv-SE" sz="1200" i="1"/>
              </a:p>
            </p:txBody>
          </p:sp>
          <p:sp>
            <p:nvSpPr>
              <p:cNvPr id="193593" name="Rectangle 57"/>
              <p:cNvSpPr>
                <a:spLocks noChangeArrowheads="1"/>
              </p:cNvSpPr>
              <p:nvPr/>
            </p:nvSpPr>
            <p:spPr bwMode="auto">
              <a:xfrm>
                <a:off x="4104" y="3171"/>
                <a:ext cx="233" cy="37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pPr algn="l"/>
                <a:r>
                  <a:rPr lang="en-US" altLang="sv-SE" sz="1200" i="1"/>
                  <a:t>w</a:t>
                </a:r>
                <a:r>
                  <a:rPr lang="en-US" altLang="sv-SE" sz="1200" i="1" baseline="30000">
                    <a:sym typeface="Symbol" pitchFamily="18" charset="2"/>
                  </a:rPr>
                  <a:t></a:t>
                </a:r>
                <a:endParaRPr lang="en-US" altLang="sv-SE" sz="1200" i="1"/>
              </a:p>
            </p:txBody>
          </p:sp>
          <p:sp>
            <p:nvSpPr>
              <p:cNvPr id="193594" name="Rectangle 58"/>
              <p:cNvSpPr>
                <a:spLocks noChangeArrowheads="1"/>
              </p:cNvSpPr>
              <p:nvPr/>
            </p:nvSpPr>
            <p:spPr bwMode="auto">
              <a:xfrm>
                <a:off x="6458" y="5743"/>
                <a:ext cx="357" cy="37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pPr algn="l"/>
                <a:r>
                  <a:rPr lang="en-US" altLang="sv-SE" sz="1200" i="1"/>
                  <a:t>E</a:t>
                </a:r>
                <a:r>
                  <a:rPr lang="en-US" altLang="sv-SE" sz="800" i="1" baseline="-25000"/>
                  <a:t>S</a:t>
                </a:r>
                <a:endParaRPr lang="en-US" altLang="sv-SE" sz="1200" i="1"/>
              </a:p>
            </p:txBody>
          </p:sp>
          <p:sp>
            <p:nvSpPr>
              <p:cNvPr id="193595" name="Rectangle 59"/>
              <p:cNvSpPr>
                <a:spLocks noChangeArrowheads="1"/>
              </p:cNvSpPr>
              <p:nvPr/>
            </p:nvSpPr>
            <p:spPr bwMode="auto">
              <a:xfrm>
                <a:off x="5699" y="5728"/>
                <a:ext cx="357" cy="37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pPr algn="l"/>
                <a:r>
                  <a:rPr lang="en-US" altLang="sv-SE" sz="1200" i="1"/>
                  <a:t>E</a:t>
                </a:r>
                <a:r>
                  <a:rPr lang="en-US" altLang="sv-SE" sz="800" baseline="30000"/>
                  <a:t>*</a:t>
                </a:r>
                <a:endParaRPr lang="en-US" altLang="sv-SE" sz="1200" i="1"/>
              </a:p>
            </p:txBody>
          </p:sp>
          <p:sp>
            <p:nvSpPr>
              <p:cNvPr id="193596" name="Rectangle 60"/>
              <p:cNvSpPr>
                <a:spLocks noChangeArrowheads="1"/>
              </p:cNvSpPr>
              <p:nvPr/>
            </p:nvSpPr>
            <p:spPr bwMode="auto">
              <a:xfrm>
                <a:off x="5143" y="5728"/>
                <a:ext cx="357" cy="37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pPr algn="l"/>
                <a:r>
                  <a:rPr lang="en-US" altLang="sv-SE" sz="1200" i="1"/>
                  <a:t>E</a:t>
                </a:r>
                <a:r>
                  <a:rPr lang="en-US" altLang="sv-SE" sz="1200" i="1" baseline="30000">
                    <a:sym typeface="Symbol" pitchFamily="18" charset="2"/>
                  </a:rPr>
                  <a:t></a:t>
                </a:r>
                <a:r>
                  <a:rPr lang="en-US" altLang="sv-SE" sz="1200" i="1"/>
                  <a:t> </a:t>
                </a:r>
              </a:p>
            </p:txBody>
          </p:sp>
          <p:sp>
            <p:nvSpPr>
              <p:cNvPr id="193597" name="Line 61"/>
              <p:cNvSpPr>
                <a:spLocks noChangeShapeType="1"/>
              </p:cNvSpPr>
              <p:nvPr/>
            </p:nvSpPr>
            <p:spPr bwMode="auto">
              <a:xfrm flipH="1">
                <a:off x="4305" y="4009"/>
                <a:ext cx="1518" cy="1"/>
              </a:xfrm>
              <a:prstGeom prst="line">
                <a:avLst/>
              </a:prstGeom>
              <a:noFill/>
              <a:ln w="6350">
                <a:solidFill>
                  <a:srgbClr val="000000"/>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sv-SE"/>
              </a:p>
            </p:txBody>
          </p:sp>
          <p:sp>
            <p:nvSpPr>
              <p:cNvPr id="193598" name="Line 62"/>
              <p:cNvSpPr>
                <a:spLocks noChangeShapeType="1"/>
              </p:cNvSpPr>
              <p:nvPr/>
            </p:nvSpPr>
            <p:spPr bwMode="auto">
              <a:xfrm>
                <a:off x="4351" y="3328"/>
                <a:ext cx="2262" cy="1"/>
              </a:xfrm>
              <a:prstGeom prst="line">
                <a:avLst/>
              </a:prstGeom>
              <a:noFill/>
              <a:ln w="9525">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sv-SE"/>
              </a:p>
            </p:txBody>
          </p:sp>
          <p:sp>
            <p:nvSpPr>
              <p:cNvPr id="193599" name="Line 63"/>
              <p:cNvSpPr>
                <a:spLocks noChangeShapeType="1"/>
              </p:cNvSpPr>
              <p:nvPr/>
            </p:nvSpPr>
            <p:spPr bwMode="auto">
              <a:xfrm>
                <a:off x="5822" y="3989"/>
                <a:ext cx="1" cy="1720"/>
              </a:xfrm>
              <a:prstGeom prst="line">
                <a:avLst/>
              </a:prstGeom>
              <a:noFill/>
              <a:ln w="6350">
                <a:solidFill>
                  <a:srgbClr val="000000"/>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sv-SE"/>
              </a:p>
            </p:txBody>
          </p:sp>
          <p:sp>
            <p:nvSpPr>
              <p:cNvPr id="193600" name="Line 64"/>
              <p:cNvSpPr>
                <a:spLocks noChangeShapeType="1"/>
              </p:cNvSpPr>
              <p:nvPr/>
            </p:nvSpPr>
            <p:spPr bwMode="auto">
              <a:xfrm>
                <a:off x="5203" y="3244"/>
                <a:ext cx="1" cy="2455"/>
              </a:xfrm>
              <a:prstGeom prst="line">
                <a:avLst/>
              </a:prstGeom>
              <a:noFill/>
              <a:ln w="6350">
                <a:solidFill>
                  <a:srgbClr val="000000"/>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sv-SE"/>
              </a:p>
            </p:txBody>
          </p:sp>
          <p:sp>
            <p:nvSpPr>
              <p:cNvPr id="193601" name="Oval 65"/>
              <p:cNvSpPr>
                <a:spLocks noChangeArrowheads="1"/>
              </p:cNvSpPr>
              <p:nvPr/>
            </p:nvSpPr>
            <p:spPr bwMode="auto">
              <a:xfrm>
                <a:off x="5777" y="3949"/>
                <a:ext cx="109" cy="109"/>
              </a:xfrm>
              <a:prstGeom prst="ellipse">
                <a:avLst/>
              </a:prstGeom>
              <a:solidFill>
                <a:srgbClr val="000000"/>
              </a:solidFill>
              <a:ln>
                <a:noFill/>
              </a:ln>
              <a:effectLst/>
              <a:extLst>
                <a:ext uri="{91240B29-F687-4F45-9708-019B960494DF}">
                  <a14:hiddenLine xmlns:a14="http://schemas.microsoft.com/office/drawing/2010/main" w="6350">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sv-SE"/>
              </a:p>
            </p:txBody>
          </p:sp>
          <p:sp>
            <p:nvSpPr>
              <p:cNvPr id="193602" name="Line 66"/>
              <p:cNvSpPr>
                <a:spLocks noChangeShapeType="1"/>
              </p:cNvSpPr>
              <p:nvPr/>
            </p:nvSpPr>
            <p:spPr bwMode="auto">
              <a:xfrm>
                <a:off x="6582" y="3354"/>
                <a:ext cx="1" cy="2345"/>
              </a:xfrm>
              <a:prstGeom prst="line">
                <a:avLst/>
              </a:prstGeom>
              <a:noFill/>
              <a:ln w="6350">
                <a:solidFill>
                  <a:srgbClr val="000000"/>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sv-SE"/>
              </a:p>
            </p:txBody>
          </p:sp>
          <p:sp>
            <p:nvSpPr>
              <p:cNvPr id="193603" name="Oval 67"/>
              <p:cNvSpPr>
                <a:spLocks noChangeArrowheads="1"/>
              </p:cNvSpPr>
              <p:nvPr/>
            </p:nvSpPr>
            <p:spPr bwMode="auto">
              <a:xfrm>
                <a:off x="6521" y="3282"/>
                <a:ext cx="109" cy="109"/>
              </a:xfrm>
              <a:prstGeom prst="ellipse">
                <a:avLst/>
              </a:prstGeom>
              <a:solidFill>
                <a:srgbClr val="000000"/>
              </a:solidFill>
              <a:ln>
                <a:noFill/>
              </a:ln>
              <a:effectLst/>
              <a:extLst>
                <a:ext uri="{91240B29-F687-4F45-9708-019B960494DF}">
                  <a14:hiddenLine xmlns:a14="http://schemas.microsoft.com/office/drawing/2010/main" w="6350">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sv-SE"/>
              </a:p>
            </p:txBody>
          </p:sp>
        </p:grpSp>
      </p:grpSp>
      <p:sp>
        <p:nvSpPr>
          <p:cNvPr id="193604" name="Text Box 68"/>
          <p:cNvSpPr txBox="1">
            <a:spLocks noChangeArrowheads="1"/>
          </p:cNvSpPr>
          <p:nvPr/>
        </p:nvSpPr>
        <p:spPr bwMode="auto">
          <a:xfrm>
            <a:off x="5334000" y="2286000"/>
            <a:ext cx="3352800" cy="3743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1" hangingPunct="1">
              <a:spcBef>
                <a:spcPct val="50000"/>
              </a:spcBef>
            </a:pPr>
            <a:r>
              <a:rPr lang="en-US" altLang="sv-SE" sz="2400">
                <a:cs typeface="Times New Roman" pitchFamily="18" charset="0"/>
              </a:rPr>
              <a:t>A minimum wage set at </a:t>
            </a:r>
            <a:r>
              <a:rPr lang="en-US" altLang="sv-SE" sz="2400" i="1">
                <a:cs typeface="Times New Roman" pitchFamily="18" charset="0"/>
              </a:rPr>
              <a:t>w</a:t>
            </a:r>
            <a:r>
              <a:rPr lang="en-US" altLang="sv-SE" sz="2400">
                <a:cs typeface="Times New Roman" pitchFamily="18" charset="0"/>
                <a:sym typeface="Symbol" pitchFamily="18" charset="2"/>
              </a:rPr>
              <a:t></a:t>
            </a:r>
            <a:r>
              <a:rPr lang="en-US" altLang="sv-SE" sz="2400">
                <a:cs typeface="Times New Roman" pitchFamily="18" charset="0"/>
              </a:rPr>
              <a:t> forces employers to cut employment (from </a:t>
            </a:r>
            <a:r>
              <a:rPr lang="en-US" altLang="sv-SE" sz="2400" i="1">
                <a:cs typeface="Times New Roman" pitchFamily="18" charset="0"/>
              </a:rPr>
              <a:t>E*</a:t>
            </a:r>
            <a:r>
              <a:rPr lang="en-US" altLang="sv-SE" sz="2400">
                <a:cs typeface="Times New Roman" pitchFamily="18" charset="0"/>
              </a:rPr>
              <a:t> to </a:t>
            </a:r>
            <a:r>
              <a:rPr lang="en-US" altLang="sv-SE" sz="2400" i="1">
                <a:cs typeface="Times New Roman" pitchFamily="18" charset="0"/>
              </a:rPr>
              <a:t>E</a:t>
            </a:r>
            <a:r>
              <a:rPr lang="en-US" altLang="sv-SE" sz="2400" i="1">
                <a:cs typeface="Times New Roman" pitchFamily="18" charset="0"/>
                <a:sym typeface="Symbol" pitchFamily="18" charset="2"/>
              </a:rPr>
              <a:t></a:t>
            </a:r>
            <a:r>
              <a:rPr lang="en-US" altLang="sv-SE" sz="2400">
                <a:cs typeface="Times New Roman" pitchFamily="18" charset="0"/>
              </a:rPr>
              <a:t>). The higher wage also encourages (</a:t>
            </a:r>
            <a:r>
              <a:rPr lang="en-US" altLang="sv-SE" sz="2400" i="1">
                <a:cs typeface="Times New Roman" pitchFamily="18" charset="0"/>
              </a:rPr>
              <a:t>ES</a:t>
            </a:r>
            <a:r>
              <a:rPr lang="en-US" altLang="sv-SE" sz="2400">
                <a:cs typeface="Times New Roman" pitchFamily="18" charset="0"/>
              </a:rPr>
              <a:t> - </a:t>
            </a:r>
            <a:r>
              <a:rPr lang="en-US" altLang="sv-SE" sz="2400" i="1">
                <a:cs typeface="Times New Roman" pitchFamily="18" charset="0"/>
              </a:rPr>
              <a:t>E*</a:t>
            </a:r>
            <a:r>
              <a:rPr lang="en-US" altLang="sv-SE" sz="2400">
                <a:cs typeface="Times New Roman" pitchFamily="18" charset="0"/>
              </a:rPr>
              <a:t>) additional workers to enter the market. The minimum wage, therefore, creates unemployment.</a:t>
            </a:r>
            <a:r>
              <a:rPr lang="en-US" altLang="sv-SE" sz="2400"/>
              <a:t> </a:t>
            </a:r>
          </a:p>
        </p:txBody>
      </p:sp>
    </p:spTree>
    <p:extLst>
      <p:ext uri="{BB962C8B-B14F-4D97-AF65-F5344CB8AC3E}">
        <p14:creationId xmlns:p14="http://schemas.microsoft.com/office/powerpoint/2010/main" val="4315009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6" name="Rectangle 2"/>
          <p:cNvSpPr>
            <a:spLocks noGrp="1" noChangeArrowheads="1"/>
          </p:cNvSpPr>
          <p:nvPr>
            <p:ph type="title"/>
          </p:nvPr>
        </p:nvSpPr>
        <p:spPr bwMode="auto">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fontScale="90000"/>
          </a:bodyPr>
          <a:lstStyle/>
          <a:p>
            <a:r>
              <a:rPr lang="en-US" altLang="sv-SE" dirty="0"/>
              <a:t>Noncompetitive labor markets: monopsony (</a:t>
            </a:r>
            <a:r>
              <a:rPr lang="en-US" altLang="sv-SE" dirty="0" err="1"/>
              <a:t>Borjas</a:t>
            </a:r>
            <a:r>
              <a:rPr lang="en-US" altLang="sv-SE" dirty="0"/>
              <a:t>)</a:t>
            </a:r>
          </a:p>
        </p:txBody>
      </p:sp>
      <p:sp>
        <p:nvSpPr>
          <p:cNvPr id="200707" name="Rectangle 3"/>
          <p:cNvSpPr>
            <a:spLocks noGrp="1" noChangeArrowheads="1"/>
          </p:cNvSpPr>
          <p:nvPr>
            <p:ph type="body" idx="1"/>
          </p:nvPr>
        </p:nvSpPr>
        <p:spPr bwMode="auto">
          <a:xfrm>
            <a:off x="457200" y="2133600"/>
            <a:ext cx="8229600" cy="3992563"/>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sv-SE"/>
              <a:t>Monopsony market exists when a firm is a lone buyer of labor (acting as a sole employer of labor in the market)</a:t>
            </a:r>
          </a:p>
          <a:p>
            <a:r>
              <a:rPr lang="en-US" altLang="sv-SE"/>
              <a:t>Such a firm must increase wages to attract more workers</a:t>
            </a:r>
            <a:endParaRPr lang="en-US" altLang="sv-SE" sz="2500"/>
          </a:p>
        </p:txBody>
      </p:sp>
    </p:spTree>
    <p:extLst>
      <p:ext uri="{BB962C8B-B14F-4D97-AF65-F5344CB8AC3E}">
        <p14:creationId xmlns:p14="http://schemas.microsoft.com/office/powerpoint/2010/main" val="3311564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2" name="Rectangle 2"/>
          <p:cNvSpPr>
            <a:spLocks noGrp="1" noChangeArrowheads="1"/>
          </p:cNvSpPr>
          <p:nvPr>
            <p:ph type="title"/>
          </p:nvPr>
        </p:nvSpPr>
        <p:spPr bwMode="auto">
          <a:xfrm>
            <a:off x="457200" y="457200"/>
            <a:ext cx="8229600" cy="868363"/>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sv-SE"/>
              <a:t>Nondisriminating monopsonist</a:t>
            </a:r>
          </a:p>
        </p:txBody>
      </p:sp>
      <p:sp>
        <p:nvSpPr>
          <p:cNvPr id="204803" name="Rectangle 3"/>
          <p:cNvSpPr>
            <a:spLocks noGrp="1" noChangeArrowheads="1"/>
          </p:cNvSpPr>
          <p:nvPr>
            <p:ph type="body" idx="1"/>
          </p:nvPr>
        </p:nvSpPr>
        <p:spPr bwMode="auto">
          <a:xfrm>
            <a:off x="457200" y="2057400"/>
            <a:ext cx="8229600" cy="4068763"/>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sv-SE"/>
              <a:t>Must pay all workers the same wage, regardless of each worker’s reservation wage</a:t>
            </a:r>
          </a:p>
          <a:p>
            <a:r>
              <a:rPr lang="en-US" altLang="sv-SE"/>
              <a:t>Must raise the wage of all workers when attempting to attract more workers</a:t>
            </a:r>
          </a:p>
          <a:p>
            <a:r>
              <a:rPr lang="en-US" altLang="sv-SE"/>
              <a:t>Employs fewer workers than would be employed if the market were competitive</a:t>
            </a:r>
          </a:p>
        </p:txBody>
      </p:sp>
    </p:spTree>
    <p:extLst>
      <p:ext uri="{BB962C8B-B14F-4D97-AF65-F5344CB8AC3E}">
        <p14:creationId xmlns:p14="http://schemas.microsoft.com/office/powerpoint/2010/main" val="31183428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2" name="Rectangle 2"/>
          <p:cNvSpPr>
            <a:spLocks noGrp="1" noChangeArrowheads="1"/>
          </p:cNvSpPr>
          <p:nvPr>
            <p:ph type="title"/>
          </p:nvPr>
        </p:nvSpPr>
        <p:spPr bwMode="auto">
          <a:xfrm>
            <a:off x="457200" y="304800"/>
            <a:ext cx="8229600" cy="1046163"/>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fontScale="90000"/>
          </a:bodyPr>
          <a:lstStyle/>
          <a:p>
            <a:r>
              <a:rPr lang="en-US" altLang="sv-SE"/>
              <a:t>The Hiring Decision of a Nondiscriminating Monopsonist</a:t>
            </a:r>
          </a:p>
        </p:txBody>
      </p:sp>
      <p:sp>
        <p:nvSpPr>
          <p:cNvPr id="230405" name="Rectangle 5"/>
          <p:cNvSpPr>
            <a:spLocks noChangeArrowheads="1"/>
          </p:cNvSpPr>
          <p:nvPr/>
        </p:nvSpPr>
        <p:spPr bwMode="auto">
          <a:xfrm>
            <a:off x="0" y="20955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sv-SE"/>
          </a:p>
        </p:txBody>
      </p:sp>
      <p:graphicFrame>
        <p:nvGraphicFramePr>
          <p:cNvPr id="230404" name="Object 4"/>
          <p:cNvGraphicFramePr>
            <a:graphicFrameLocks noChangeAspect="1"/>
          </p:cNvGraphicFramePr>
          <p:nvPr/>
        </p:nvGraphicFramePr>
        <p:xfrm>
          <a:off x="381000" y="1958975"/>
          <a:ext cx="5334000" cy="3854450"/>
        </p:xfrm>
        <a:graphic>
          <a:graphicData uri="http://schemas.openxmlformats.org/presentationml/2006/ole">
            <mc:AlternateContent xmlns:mc="http://schemas.openxmlformats.org/markup-compatibility/2006">
              <mc:Choice xmlns:v="urn:schemas-microsoft-com:vml" Requires="v">
                <p:oleObj spid="_x0000_s1028" name="Picture" r:id="rId3" imgW="3535680" imgH="2670048" progId="Word.Picture.8">
                  <p:embed/>
                </p:oleObj>
              </mc:Choice>
              <mc:Fallback>
                <p:oleObj name="Picture" r:id="rId3" imgW="3535680" imgH="2670048" progId="Word.Picture.8">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1000" y="1958975"/>
                        <a:ext cx="5334000" cy="38544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30406" name="Text Box 6"/>
          <p:cNvSpPr txBox="1">
            <a:spLocks noChangeArrowheads="1"/>
          </p:cNvSpPr>
          <p:nvPr/>
        </p:nvSpPr>
        <p:spPr bwMode="auto">
          <a:xfrm>
            <a:off x="5486400" y="1828800"/>
            <a:ext cx="3352800" cy="3444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1" hangingPunct="1">
              <a:spcBef>
                <a:spcPct val="50000"/>
              </a:spcBef>
            </a:pPr>
            <a:r>
              <a:rPr lang="en-US" altLang="sv-SE" sz="2000"/>
              <a:t>A nondiscriminating monopsonist pays the same wage to all workers. The marginal cost of hiring exceeds the wage, and the marginal cost curve lies above the supply curve. Profit maximization occurs at point </a:t>
            </a:r>
            <a:r>
              <a:rPr lang="en-US" altLang="sv-SE" sz="2000" i="1"/>
              <a:t>A</a:t>
            </a:r>
            <a:r>
              <a:rPr lang="en-US" altLang="sv-SE" sz="2000"/>
              <a:t>; the monopsonist hires </a:t>
            </a:r>
            <a:r>
              <a:rPr lang="en-US" altLang="sv-SE" sz="2000" i="1"/>
              <a:t>EM</a:t>
            </a:r>
            <a:r>
              <a:rPr lang="en-US" altLang="sv-SE" sz="2000"/>
              <a:t> workers and pays them a wage of </a:t>
            </a:r>
            <a:r>
              <a:rPr lang="en-US" altLang="sv-SE" sz="2000" i="1"/>
              <a:t>wM</a:t>
            </a:r>
            <a:r>
              <a:rPr lang="en-US" altLang="sv-SE" sz="2000"/>
              <a:t>.</a:t>
            </a:r>
          </a:p>
        </p:txBody>
      </p:sp>
    </p:spTree>
    <p:extLst>
      <p:ext uri="{BB962C8B-B14F-4D97-AF65-F5344CB8AC3E}">
        <p14:creationId xmlns:p14="http://schemas.microsoft.com/office/powerpoint/2010/main" val="40550527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6" name="Rectangle 2"/>
          <p:cNvSpPr>
            <a:spLocks noGrp="1" noChangeArrowheads="1"/>
          </p:cNvSpPr>
          <p:nvPr>
            <p:ph type="title"/>
          </p:nvPr>
        </p:nvSpPr>
        <p:spPr bwMode="auto">
          <a:xfrm>
            <a:off x="457200" y="466725"/>
            <a:ext cx="8229600" cy="950913"/>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fontScale="90000"/>
          </a:bodyPr>
          <a:lstStyle/>
          <a:p>
            <a:r>
              <a:rPr lang="en-US" altLang="sv-SE" sz="3200"/>
              <a:t>The Impact of the Minimum Wage on a Nondiscriminating Monopsonist</a:t>
            </a:r>
          </a:p>
        </p:txBody>
      </p:sp>
      <p:grpSp>
        <p:nvGrpSpPr>
          <p:cNvPr id="231428" name="Group 4"/>
          <p:cNvGrpSpPr>
            <a:grpSpLocks/>
          </p:cNvGrpSpPr>
          <p:nvPr/>
        </p:nvGrpSpPr>
        <p:grpSpPr bwMode="auto">
          <a:xfrm>
            <a:off x="304800" y="2057400"/>
            <a:ext cx="4724400" cy="3925888"/>
            <a:chOff x="3562" y="1209"/>
            <a:chExt cx="5405" cy="4983"/>
          </a:xfrm>
        </p:grpSpPr>
        <p:sp>
          <p:nvSpPr>
            <p:cNvPr id="231429" name="Line 5"/>
            <p:cNvSpPr>
              <a:spLocks noChangeShapeType="1"/>
            </p:cNvSpPr>
            <p:nvPr/>
          </p:nvSpPr>
          <p:spPr bwMode="auto">
            <a:xfrm>
              <a:off x="3964" y="1534"/>
              <a:ext cx="1" cy="427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sv-SE"/>
            </a:p>
          </p:txBody>
        </p:sp>
        <p:sp>
          <p:nvSpPr>
            <p:cNvPr id="231430" name="Line 6"/>
            <p:cNvSpPr>
              <a:spLocks noChangeShapeType="1"/>
            </p:cNvSpPr>
            <p:nvPr/>
          </p:nvSpPr>
          <p:spPr bwMode="auto">
            <a:xfrm>
              <a:off x="3964" y="5819"/>
              <a:ext cx="4197" cy="1"/>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sv-SE"/>
            </a:p>
          </p:txBody>
        </p:sp>
        <p:sp>
          <p:nvSpPr>
            <p:cNvPr id="231431" name="Line 7"/>
            <p:cNvSpPr>
              <a:spLocks noChangeShapeType="1"/>
            </p:cNvSpPr>
            <p:nvPr/>
          </p:nvSpPr>
          <p:spPr bwMode="auto">
            <a:xfrm>
              <a:off x="4444" y="2480"/>
              <a:ext cx="2711" cy="2912"/>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sv-SE"/>
            </a:p>
          </p:txBody>
        </p:sp>
        <p:sp>
          <p:nvSpPr>
            <p:cNvPr id="231432" name="Line 8"/>
            <p:cNvSpPr>
              <a:spLocks noChangeShapeType="1"/>
            </p:cNvSpPr>
            <p:nvPr/>
          </p:nvSpPr>
          <p:spPr bwMode="auto">
            <a:xfrm flipV="1">
              <a:off x="4738" y="2480"/>
              <a:ext cx="2773" cy="2819"/>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sv-SE"/>
            </a:p>
          </p:txBody>
        </p:sp>
        <p:sp>
          <p:nvSpPr>
            <p:cNvPr id="231433" name="Line 9"/>
            <p:cNvSpPr>
              <a:spLocks noChangeShapeType="1"/>
            </p:cNvSpPr>
            <p:nvPr/>
          </p:nvSpPr>
          <p:spPr bwMode="auto">
            <a:xfrm flipV="1">
              <a:off x="4444" y="1812"/>
              <a:ext cx="1797" cy="2943"/>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sv-SE"/>
            </a:p>
          </p:txBody>
        </p:sp>
        <p:sp>
          <p:nvSpPr>
            <p:cNvPr id="231434" name="Line 10"/>
            <p:cNvSpPr>
              <a:spLocks noChangeShapeType="1"/>
            </p:cNvSpPr>
            <p:nvPr/>
          </p:nvSpPr>
          <p:spPr bwMode="auto">
            <a:xfrm>
              <a:off x="5295" y="3412"/>
              <a:ext cx="1" cy="2416"/>
            </a:xfrm>
            <a:prstGeom prst="line">
              <a:avLst/>
            </a:prstGeom>
            <a:noFill/>
            <a:ln w="6350">
              <a:solidFill>
                <a:srgbClr val="000000"/>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sv-SE"/>
            </a:p>
          </p:txBody>
        </p:sp>
        <p:sp>
          <p:nvSpPr>
            <p:cNvPr id="231435" name="Oval 11"/>
            <p:cNvSpPr>
              <a:spLocks noChangeArrowheads="1"/>
            </p:cNvSpPr>
            <p:nvPr/>
          </p:nvSpPr>
          <p:spPr bwMode="auto">
            <a:xfrm>
              <a:off x="5234" y="3317"/>
              <a:ext cx="110" cy="110"/>
            </a:xfrm>
            <a:prstGeom prst="ellipse">
              <a:avLst/>
            </a:prstGeom>
            <a:solidFill>
              <a:srgbClr val="000000"/>
            </a:solidFill>
            <a:ln>
              <a:noFill/>
            </a:ln>
            <a:effectLst/>
            <a:extLst>
              <a:ext uri="{91240B29-F687-4F45-9708-019B960494DF}">
                <a14:hiddenLine xmlns:a14="http://schemas.microsoft.com/office/drawing/2010/main" w="12700">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sv-SE"/>
            </a:p>
          </p:txBody>
        </p:sp>
        <p:sp>
          <p:nvSpPr>
            <p:cNvPr id="231436" name="Line 12"/>
            <p:cNvSpPr>
              <a:spLocks noChangeShapeType="1"/>
            </p:cNvSpPr>
            <p:nvPr/>
          </p:nvSpPr>
          <p:spPr bwMode="auto">
            <a:xfrm flipH="1">
              <a:off x="3964" y="4391"/>
              <a:ext cx="1657" cy="1"/>
            </a:xfrm>
            <a:prstGeom prst="line">
              <a:avLst/>
            </a:prstGeom>
            <a:noFill/>
            <a:ln w="38100">
              <a:solidFill>
                <a:srgbClr val="FF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sv-SE"/>
            </a:p>
          </p:txBody>
        </p:sp>
        <p:sp>
          <p:nvSpPr>
            <p:cNvPr id="231437" name="Line 13"/>
            <p:cNvSpPr>
              <a:spLocks noChangeShapeType="1"/>
            </p:cNvSpPr>
            <p:nvPr/>
          </p:nvSpPr>
          <p:spPr bwMode="auto">
            <a:xfrm flipV="1">
              <a:off x="5625" y="1720"/>
              <a:ext cx="690" cy="1130"/>
            </a:xfrm>
            <a:prstGeom prst="line">
              <a:avLst/>
            </a:prstGeom>
            <a:noFill/>
            <a:ln w="38100">
              <a:solidFill>
                <a:srgbClr val="FF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sv-SE"/>
            </a:p>
          </p:txBody>
        </p:sp>
        <p:sp>
          <p:nvSpPr>
            <p:cNvPr id="231438" name="Line 14"/>
            <p:cNvSpPr>
              <a:spLocks noChangeShapeType="1"/>
            </p:cNvSpPr>
            <p:nvPr/>
          </p:nvSpPr>
          <p:spPr bwMode="auto">
            <a:xfrm flipV="1">
              <a:off x="5621" y="2838"/>
              <a:ext cx="1" cy="1564"/>
            </a:xfrm>
            <a:prstGeom prst="line">
              <a:avLst/>
            </a:prstGeom>
            <a:noFill/>
            <a:ln w="38100">
              <a:solidFill>
                <a:srgbClr val="FF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sv-SE"/>
            </a:p>
          </p:txBody>
        </p:sp>
        <p:sp>
          <p:nvSpPr>
            <p:cNvPr id="231439" name="Rectangle 15"/>
            <p:cNvSpPr>
              <a:spLocks noChangeArrowheads="1"/>
            </p:cNvSpPr>
            <p:nvPr/>
          </p:nvSpPr>
          <p:spPr bwMode="auto">
            <a:xfrm>
              <a:off x="6366" y="1411"/>
              <a:ext cx="556" cy="34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pPr algn="l" eaLnBrk="1" hangingPunct="1"/>
              <a:r>
                <a:rPr lang="en-US" altLang="sv-SE" sz="1200" i="1">
                  <a:latin typeface="Verdana" pitchFamily="34" charset="0"/>
                </a:rPr>
                <a:t>MC</a:t>
              </a:r>
              <a:r>
                <a:rPr lang="en-US" altLang="sv-SE" sz="800" i="1" baseline="-25000">
                  <a:latin typeface="Verdana" pitchFamily="34" charset="0"/>
                </a:rPr>
                <a:t>E</a:t>
              </a:r>
              <a:endParaRPr lang="en-US" altLang="sv-SE" sz="2400">
                <a:latin typeface="Verdana" pitchFamily="34" charset="0"/>
              </a:endParaRPr>
            </a:p>
          </p:txBody>
        </p:sp>
        <p:sp>
          <p:nvSpPr>
            <p:cNvPr id="231440" name="Rectangle 16"/>
            <p:cNvSpPr>
              <a:spLocks noChangeArrowheads="1"/>
            </p:cNvSpPr>
            <p:nvPr/>
          </p:nvSpPr>
          <p:spPr bwMode="auto">
            <a:xfrm>
              <a:off x="3686" y="1209"/>
              <a:ext cx="744" cy="34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pPr algn="l" eaLnBrk="1" hangingPunct="1"/>
              <a:r>
                <a:rPr lang="en-US" altLang="sv-SE" sz="1200">
                  <a:latin typeface="Verdana" pitchFamily="34" charset="0"/>
                </a:rPr>
                <a:t>Dollars</a:t>
              </a:r>
              <a:endParaRPr lang="en-US" altLang="sv-SE" sz="2400">
                <a:latin typeface="Verdana" pitchFamily="34" charset="0"/>
              </a:endParaRPr>
            </a:p>
          </p:txBody>
        </p:sp>
        <p:sp>
          <p:nvSpPr>
            <p:cNvPr id="231441" name="Rectangle 17"/>
            <p:cNvSpPr>
              <a:spLocks noChangeArrowheads="1"/>
            </p:cNvSpPr>
            <p:nvPr/>
          </p:nvSpPr>
          <p:spPr bwMode="auto">
            <a:xfrm>
              <a:off x="7605" y="2232"/>
              <a:ext cx="308" cy="34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pPr algn="l" eaLnBrk="1" hangingPunct="1"/>
              <a:r>
                <a:rPr lang="en-US" altLang="sv-SE" sz="1200" i="1">
                  <a:latin typeface="Verdana" pitchFamily="34" charset="0"/>
                </a:rPr>
                <a:t>S</a:t>
              </a:r>
              <a:endParaRPr lang="en-US" altLang="sv-SE" sz="2400">
                <a:latin typeface="Verdana" pitchFamily="34" charset="0"/>
              </a:endParaRPr>
            </a:p>
          </p:txBody>
        </p:sp>
        <p:sp>
          <p:nvSpPr>
            <p:cNvPr id="231442" name="Rectangle 18"/>
            <p:cNvSpPr>
              <a:spLocks noChangeArrowheads="1"/>
            </p:cNvSpPr>
            <p:nvPr/>
          </p:nvSpPr>
          <p:spPr bwMode="auto">
            <a:xfrm>
              <a:off x="5205" y="2978"/>
              <a:ext cx="308" cy="29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pPr algn="l" eaLnBrk="1" hangingPunct="1"/>
              <a:r>
                <a:rPr lang="en-US" altLang="sv-SE" sz="1200" i="1">
                  <a:latin typeface="Verdana" pitchFamily="34" charset="0"/>
                </a:rPr>
                <a:t>A</a:t>
              </a:r>
              <a:endParaRPr lang="en-US" altLang="sv-SE" sz="2400">
                <a:latin typeface="Verdana" pitchFamily="34" charset="0"/>
              </a:endParaRPr>
            </a:p>
          </p:txBody>
        </p:sp>
        <p:sp>
          <p:nvSpPr>
            <p:cNvPr id="231443" name="Rectangle 19"/>
            <p:cNvSpPr>
              <a:spLocks noChangeArrowheads="1"/>
            </p:cNvSpPr>
            <p:nvPr/>
          </p:nvSpPr>
          <p:spPr bwMode="auto">
            <a:xfrm>
              <a:off x="3716" y="4205"/>
              <a:ext cx="310" cy="34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pPr algn="l" eaLnBrk="1" hangingPunct="1"/>
              <a:r>
                <a:rPr lang="en-US" altLang="sv-SE" sz="1200" i="1">
                  <a:latin typeface="Verdana" pitchFamily="34" charset="0"/>
                </a:rPr>
                <a:t>w</a:t>
              </a:r>
              <a:r>
                <a:rPr lang="en-US" altLang="sv-SE" sz="1200" baseline="30000">
                  <a:latin typeface="Verdana" pitchFamily="34" charset="0"/>
                  <a:sym typeface="Symbol" pitchFamily="18" charset="2"/>
                </a:rPr>
                <a:t></a:t>
              </a:r>
              <a:r>
                <a:rPr lang="en-US" altLang="sv-SE" sz="1200">
                  <a:latin typeface="Verdana" pitchFamily="34" charset="0"/>
                </a:rPr>
                <a:t> </a:t>
              </a:r>
              <a:endParaRPr lang="en-US" altLang="sv-SE" sz="2400">
                <a:latin typeface="Verdana" pitchFamily="34" charset="0"/>
              </a:endParaRPr>
            </a:p>
          </p:txBody>
        </p:sp>
        <p:sp>
          <p:nvSpPr>
            <p:cNvPr id="231444" name="Rectangle 20"/>
            <p:cNvSpPr>
              <a:spLocks noChangeArrowheads="1"/>
            </p:cNvSpPr>
            <p:nvPr/>
          </p:nvSpPr>
          <p:spPr bwMode="auto">
            <a:xfrm>
              <a:off x="3654" y="3863"/>
              <a:ext cx="357" cy="34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pPr algn="l" eaLnBrk="1" hangingPunct="1"/>
              <a:r>
                <a:rPr lang="en-US" altLang="sv-SE" sz="1200" i="1">
                  <a:latin typeface="Verdana" pitchFamily="34" charset="0"/>
                </a:rPr>
                <a:t>w</a:t>
              </a:r>
              <a:r>
                <a:rPr lang="en-US" altLang="sv-SE" sz="800" i="1" baseline="30000">
                  <a:latin typeface="Verdana" pitchFamily="34" charset="0"/>
                </a:rPr>
                <a:t>*</a:t>
              </a:r>
              <a:endParaRPr lang="en-US" altLang="sv-SE" sz="2400">
                <a:latin typeface="Verdana" pitchFamily="34" charset="0"/>
              </a:endParaRPr>
            </a:p>
          </p:txBody>
        </p:sp>
        <p:sp>
          <p:nvSpPr>
            <p:cNvPr id="231445" name="Rectangle 21"/>
            <p:cNvSpPr>
              <a:spLocks noChangeArrowheads="1"/>
            </p:cNvSpPr>
            <p:nvPr/>
          </p:nvSpPr>
          <p:spPr bwMode="auto">
            <a:xfrm>
              <a:off x="3562" y="4608"/>
              <a:ext cx="419" cy="34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pPr algn="l" eaLnBrk="1" hangingPunct="1"/>
              <a:r>
                <a:rPr lang="en-US" altLang="sv-SE" sz="1200" i="1">
                  <a:latin typeface="Verdana" pitchFamily="34" charset="0"/>
                </a:rPr>
                <a:t>w</a:t>
              </a:r>
              <a:r>
                <a:rPr lang="en-US" altLang="sv-SE" sz="800" i="1" baseline="-25000">
                  <a:latin typeface="Verdana" pitchFamily="34" charset="0"/>
                </a:rPr>
                <a:t>M</a:t>
              </a:r>
              <a:endParaRPr lang="en-US" altLang="sv-SE" sz="2400">
                <a:latin typeface="Verdana" pitchFamily="34" charset="0"/>
              </a:endParaRPr>
            </a:p>
          </p:txBody>
        </p:sp>
        <p:sp>
          <p:nvSpPr>
            <p:cNvPr id="231446" name="Rectangle 22"/>
            <p:cNvSpPr>
              <a:spLocks noChangeArrowheads="1"/>
            </p:cNvSpPr>
            <p:nvPr/>
          </p:nvSpPr>
          <p:spPr bwMode="auto">
            <a:xfrm>
              <a:off x="7186" y="5214"/>
              <a:ext cx="681" cy="34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pPr algn="l" eaLnBrk="1" hangingPunct="1"/>
              <a:r>
                <a:rPr lang="en-US" altLang="sv-SE" sz="1200" i="1">
                  <a:latin typeface="Verdana" pitchFamily="34" charset="0"/>
                </a:rPr>
                <a:t>VMP</a:t>
              </a:r>
              <a:r>
                <a:rPr lang="en-US" altLang="sv-SE" sz="800" i="1" baseline="-25000">
                  <a:latin typeface="Verdana" pitchFamily="34" charset="0"/>
                </a:rPr>
                <a:t>E</a:t>
              </a:r>
              <a:endParaRPr lang="en-US" altLang="sv-SE" sz="2400">
                <a:latin typeface="Verdana" pitchFamily="34" charset="0"/>
              </a:endParaRPr>
            </a:p>
          </p:txBody>
        </p:sp>
        <p:sp>
          <p:nvSpPr>
            <p:cNvPr id="231447" name="Rectangle 23"/>
            <p:cNvSpPr>
              <a:spLocks noChangeArrowheads="1"/>
            </p:cNvSpPr>
            <p:nvPr/>
          </p:nvSpPr>
          <p:spPr bwMode="auto">
            <a:xfrm>
              <a:off x="5528" y="5851"/>
              <a:ext cx="326" cy="34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pPr algn="l" eaLnBrk="1" hangingPunct="1"/>
              <a:r>
                <a:rPr lang="en-US" altLang="sv-SE" sz="1200" i="1">
                  <a:latin typeface="Verdana" pitchFamily="34" charset="0"/>
                </a:rPr>
                <a:t>E</a:t>
              </a:r>
              <a:r>
                <a:rPr lang="en-US" altLang="sv-SE" sz="1200" i="1" baseline="30000">
                  <a:latin typeface="Verdana" pitchFamily="34" charset="0"/>
                  <a:sym typeface="Symbol" pitchFamily="18" charset="2"/>
                </a:rPr>
                <a:t></a:t>
              </a:r>
              <a:endParaRPr lang="en-US" altLang="sv-SE" sz="2400">
                <a:latin typeface="Verdana" pitchFamily="34" charset="0"/>
              </a:endParaRPr>
            </a:p>
          </p:txBody>
        </p:sp>
        <p:sp>
          <p:nvSpPr>
            <p:cNvPr id="231448" name="Rectangle 24"/>
            <p:cNvSpPr>
              <a:spLocks noChangeArrowheads="1"/>
            </p:cNvSpPr>
            <p:nvPr/>
          </p:nvSpPr>
          <p:spPr bwMode="auto">
            <a:xfrm>
              <a:off x="5079" y="5836"/>
              <a:ext cx="419" cy="34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pPr algn="l" eaLnBrk="1" hangingPunct="1"/>
              <a:r>
                <a:rPr lang="en-US" altLang="sv-SE" sz="1200" i="1">
                  <a:latin typeface="Verdana" pitchFamily="34" charset="0"/>
                </a:rPr>
                <a:t>E</a:t>
              </a:r>
              <a:r>
                <a:rPr lang="en-US" altLang="sv-SE" sz="800" i="1" baseline="-25000">
                  <a:latin typeface="Verdana" pitchFamily="34" charset="0"/>
                </a:rPr>
                <a:t>M</a:t>
              </a:r>
              <a:endParaRPr lang="en-US" altLang="sv-SE" sz="2400">
                <a:latin typeface="Verdana" pitchFamily="34" charset="0"/>
              </a:endParaRPr>
            </a:p>
          </p:txBody>
        </p:sp>
        <p:sp>
          <p:nvSpPr>
            <p:cNvPr id="231449" name="Rectangle 25"/>
            <p:cNvSpPr>
              <a:spLocks noChangeArrowheads="1"/>
            </p:cNvSpPr>
            <p:nvPr/>
          </p:nvSpPr>
          <p:spPr bwMode="auto">
            <a:xfrm>
              <a:off x="7696" y="5819"/>
              <a:ext cx="1271" cy="35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pPr algn="l" eaLnBrk="1" hangingPunct="1"/>
              <a:r>
                <a:rPr lang="en-US" altLang="sv-SE" sz="1200">
                  <a:latin typeface="Verdana" pitchFamily="34" charset="0"/>
                </a:rPr>
                <a:t>Employment</a:t>
              </a:r>
              <a:endParaRPr lang="en-US" altLang="sv-SE" sz="2400">
                <a:latin typeface="Verdana" pitchFamily="34" charset="0"/>
              </a:endParaRPr>
            </a:p>
          </p:txBody>
        </p:sp>
        <p:sp>
          <p:nvSpPr>
            <p:cNvPr id="231450" name="Line 26"/>
            <p:cNvSpPr>
              <a:spLocks noChangeShapeType="1"/>
            </p:cNvSpPr>
            <p:nvPr/>
          </p:nvSpPr>
          <p:spPr bwMode="auto">
            <a:xfrm flipH="1">
              <a:off x="3964" y="4732"/>
              <a:ext cx="1332" cy="1"/>
            </a:xfrm>
            <a:prstGeom prst="line">
              <a:avLst/>
            </a:prstGeom>
            <a:noFill/>
            <a:ln w="6350">
              <a:solidFill>
                <a:srgbClr val="000000"/>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sv-SE"/>
            </a:p>
          </p:txBody>
        </p:sp>
        <p:sp>
          <p:nvSpPr>
            <p:cNvPr id="231451" name="Line 27"/>
            <p:cNvSpPr>
              <a:spLocks noChangeShapeType="1"/>
            </p:cNvSpPr>
            <p:nvPr/>
          </p:nvSpPr>
          <p:spPr bwMode="auto">
            <a:xfrm>
              <a:off x="5621" y="4375"/>
              <a:ext cx="1" cy="1441"/>
            </a:xfrm>
            <a:prstGeom prst="line">
              <a:avLst/>
            </a:prstGeom>
            <a:noFill/>
            <a:ln w="6350">
              <a:solidFill>
                <a:srgbClr val="000000"/>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sv-SE"/>
            </a:p>
          </p:txBody>
        </p:sp>
        <p:sp>
          <p:nvSpPr>
            <p:cNvPr id="231452" name="Line 28"/>
            <p:cNvSpPr>
              <a:spLocks noChangeShapeType="1"/>
            </p:cNvSpPr>
            <p:nvPr/>
          </p:nvSpPr>
          <p:spPr bwMode="auto">
            <a:xfrm flipH="1">
              <a:off x="3964" y="4096"/>
              <a:ext cx="1905" cy="1"/>
            </a:xfrm>
            <a:prstGeom prst="line">
              <a:avLst/>
            </a:prstGeom>
            <a:noFill/>
            <a:ln w="6350">
              <a:solidFill>
                <a:srgbClr val="000000"/>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sv-SE"/>
            </a:p>
          </p:txBody>
        </p:sp>
      </p:grpSp>
      <p:sp>
        <p:nvSpPr>
          <p:cNvPr id="231453" name="Text Box 29"/>
          <p:cNvSpPr txBox="1">
            <a:spLocks noChangeArrowheads="1"/>
          </p:cNvSpPr>
          <p:nvPr/>
        </p:nvSpPr>
        <p:spPr bwMode="auto">
          <a:xfrm>
            <a:off x="5181600" y="2201863"/>
            <a:ext cx="3200400" cy="3013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1" hangingPunct="1">
              <a:spcBef>
                <a:spcPct val="50000"/>
              </a:spcBef>
            </a:pPr>
            <a:r>
              <a:rPr lang="en-US" altLang="sv-SE" sz="2400"/>
              <a:t>The minimum wage may increase both wages and employment when imposed on a monopsonist. A minimum wage set at </a:t>
            </a:r>
            <a:r>
              <a:rPr lang="en-US" altLang="sv-SE" sz="2400" i="1"/>
              <a:t>w</a:t>
            </a:r>
            <a:r>
              <a:rPr lang="en-US" altLang="sv-SE" sz="2400">
                <a:sym typeface="Symbol" pitchFamily="18" charset="2"/>
              </a:rPr>
              <a:t></a:t>
            </a:r>
            <a:r>
              <a:rPr lang="en-US" altLang="sv-SE" sz="2400"/>
              <a:t> increases employment to </a:t>
            </a:r>
            <a:r>
              <a:rPr lang="en-US" altLang="sv-SE" sz="2400" i="1"/>
              <a:t>E</a:t>
            </a:r>
            <a:r>
              <a:rPr lang="en-US" altLang="sv-SE" sz="2400" i="1">
                <a:sym typeface="Symbol" pitchFamily="18" charset="2"/>
              </a:rPr>
              <a:t></a:t>
            </a:r>
            <a:r>
              <a:rPr lang="en-US" altLang="sv-SE" sz="2400"/>
              <a:t>.</a:t>
            </a:r>
          </a:p>
        </p:txBody>
      </p:sp>
    </p:spTree>
    <p:extLst>
      <p:ext uri="{BB962C8B-B14F-4D97-AF65-F5344CB8AC3E}">
        <p14:creationId xmlns:p14="http://schemas.microsoft.com/office/powerpoint/2010/main" val="30937673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v-SE" sz="4000" dirty="0" err="1"/>
              <a:t>Effect</a:t>
            </a:r>
            <a:r>
              <a:rPr lang="sv-SE" sz="4000" dirty="0"/>
              <a:t> on </a:t>
            </a:r>
            <a:r>
              <a:rPr lang="sv-SE" sz="4000" dirty="0" err="1"/>
              <a:t>employment</a:t>
            </a:r>
            <a:r>
              <a:rPr lang="sv-SE" sz="4000" dirty="0"/>
              <a:t> </a:t>
            </a:r>
            <a:r>
              <a:rPr lang="sv-SE" sz="4000" dirty="0" err="1"/>
              <a:t>depends</a:t>
            </a:r>
            <a:r>
              <a:rPr lang="sv-SE" sz="4000" dirty="0"/>
              <a:t> on </a:t>
            </a:r>
            <a:r>
              <a:rPr lang="sv-SE" sz="4000" dirty="0" err="1"/>
              <a:t>level</a:t>
            </a:r>
            <a:r>
              <a:rPr lang="sv-SE" sz="4000" dirty="0"/>
              <a:t> </a:t>
            </a:r>
            <a:r>
              <a:rPr lang="sv-SE" sz="4000" dirty="0" err="1"/>
              <a:t>of</a:t>
            </a:r>
            <a:r>
              <a:rPr lang="sv-SE" sz="4000" dirty="0"/>
              <a:t> initial </a:t>
            </a:r>
            <a:r>
              <a:rPr lang="sv-SE" sz="4000" dirty="0" err="1"/>
              <a:t>wage</a:t>
            </a:r>
            <a:r>
              <a:rPr lang="sv-SE" sz="4000" dirty="0"/>
              <a:t> </a:t>
            </a:r>
            <a:r>
              <a:rPr lang="sv-SE" sz="4000" dirty="0" err="1"/>
              <a:t>when</a:t>
            </a:r>
            <a:r>
              <a:rPr lang="sv-SE" sz="4000" dirty="0"/>
              <a:t> </a:t>
            </a:r>
            <a:r>
              <a:rPr lang="sv-SE" sz="4000" dirty="0" err="1"/>
              <a:t>monopsony</a:t>
            </a:r>
            <a:r>
              <a:rPr lang="sv-SE" sz="4000" dirty="0"/>
              <a:t> </a:t>
            </a:r>
            <a:r>
              <a:rPr lang="sv-SE" sz="4000" dirty="0" err="1"/>
              <a:t>power</a:t>
            </a:r>
            <a:endParaRPr lang="sv-SE" sz="4000" dirty="0"/>
          </a:p>
        </p:txBody>
      </p:sp>
      <p:sp>
        <p:nvSpPr>
          <p:cNvPr id="3" name="Content Placeholder 2"/>
          <p:cNvSpPr>
            <a:spLocks noGrp="1"/>
          </p:cNvSpPr>
          <p:nvPr>
            <p:ph idx="1"/>
          </p:nvPr>
        </p:nvSpPr>
        <p:spPr>
          <a:xfrm>
            <a:off x="457200" y="2060848"/>
            <a:ext cx="8229600" cy="4065315"/>
          </a:xfrm>
        </p:spPr>
        <p:txBody>
          <a:bodyPr>
            <a:normAutofit/>
          </a:bodyPr>
          <a:lstStyle/>
          <a:p>
            <a:r>
              <a:rPr lang="sv-SE" sz="2800" dirty="0" err="1"/>
              <a:t>When</a:t>
            </a:r>
            <a:r>
              <a:rPr lang="sv-SE" sz="2800" dirty="0"/>
              <a:t> the </a:t>
            </a:r>
            <a:r>
              <a:rPr lang="sv-SE" sz="2800" dirty="0" err="1"/>
              <a:t>wage</a:t>
            </a:r>
            <a:r>
              <a:rPr lang="sv-SE" sz="2800" dirty="0"/>
              <a:t> is </a:t>
            </a:r>
            <a:r>
              <a:rPr lang="sv-SE" sz="2800" dirty="0" err="1"/>
              <a:t>below</a:t>
            </a:r>
            <a:r>
              <a:rPr lang="sv-SE" sz="2800" dirty="0"/>
              <a:t> the market </a:t>
            </a:r>
            <a:r>
              <a:rPr lang="sv-SE" sz="2800" dirty="0" err="1"/>
              <a:t>wage</a:t>
            </a:r>
            <a:r>
              <a:rPr lang="sv-SE" sz="2800" dirty="0"/>
              <a:t>, </a:t>
            </a:r>
            <a:r>
              <a:rPr lang="sv-SE" sz="2800" dirty="0" err="1"/>
              <a:t>employment</a:t>
            </a:r>
            <a:r>
              <a:rPr lang="sv-SE" sz="2800" dirty="0"/>
              <a:t> </a:t>
            </a:r>
            <a:r>
              <a:rPr lang="sv-SE" sz="2800" dirty="0" err="1"/>
              <a:t>increase</a:t>
            </a:r>
            <a:r>
              <a:rPr lang="sv-SE" sz="2800" dirty="0"/>
              <a:t> </a:t>
            </a:r>
            <a:r>
              <a:rPr lang="sv-SE" sz="2800" dirty="0" err="1"/>
              <a:t>with</a:t>
            </a:r>
            <a:r>
              <a:rPr lang="sv-SE" sz="2800" dirty="0"/>
              <a:t> an </a:t>
            </a:r>
            <a:r>
              <a:rPr lang="sv-SE" sz="2800" dirty="0" err="1"/>
              <a:t>increase</a:t>
            </a:r>
            <a:r>
              <a:rPr lang="sv-SE" sz="2800" dirty="0"/>
              <a:t> in the minimum </a:t>
            </a:r>
            <a:r>
              <a:rPr lang="sv-SE" sz="2800" dirty="0" err="1"/>
              <a:t>wage</a:t>
            </a:r>
            <a:r>
              <a:rPr lang="sv-SE" sz="2800" dirty="0"/>
              <a:t>.</a:t>
            </a:r>
          </a:p>
          <a:p>
            <a:r>
              <a:rPr lang="sv-SE" sz="2800" dirty="0" err="1"/>
              <a:t>When</a:t>
            </a:r>
            <a:r>
              <a:rPr lang="sv-SE" sz="2800" dirty="0"/>
              <a:t> the </a:t>
            </a:r>
            <a:r>
              <a:rPr lang="sv-SE" sz="2800" dirty="0" err="1"/>
              <a:t>wage</a:t>
            </a:r>
            <a:r>
              <a:rPr lang="sv-SE" sz="2800" dirty="0"/>
              <a:t> is </a:t>
            </a:r>
            <a:r>
              <a:rPr lang="sv-SE" sz="2800" dirty="0" err="1"/>
              <a:t>above</a:t>
            </a:r>
            <a:r>
              <a:rPr lang="sv-SE" sz="2800" dirty="0"/>
              <a:t> the market </a:t>
            </a:r>
            <a:r>
              <a:rPr lang="sv-SE" sz="2800" dirty="0" err="1"/>
              <a:t>wage</a:t>
            </a:r>
            <a:r>
              <a:rPr lang="sv-SE" sz="2800" dirty="0"/>
              <a:t>, </a:t>
            </a:r>
            <a:r>
              <a:rPr lang="sv-SE" sz="2800" dirty="0" err="1"/>
              <a:t>employment</a:t>
            </a:r>
            <a:r>
              <a:rPr lang="sv-SE" sz="2800" dirty="0"/>
              <a:t> falls </a:t>
            </a:r>
            <a:r>
              <a:rPr lang="sv-SE" sz="2800" dirty="0" err="1"/>
              <a:t>with</a:t>
            </a:r>
            <a:r>
              <a:rPr lang="sv-SE" sz="2800" dirty="0"/>
              <a:t> an </a:t>
            </a:r>
            <a:r>
              <a:rPr lang="sv-SE" sz="2800" dirty="0" err="1"/>
              <a:t>increase</a:t>
            </a:r>
            <a:r>
              <a:rPr lang="sv-SE" sz="2800" dirty="0"/>
              <a:t> in the minimum </a:t>
            </a:r>
            <a:r>
              <a:rPr lang="sv-SE" sz="2800" dirty="0" err="1"/>
              <a:t>wage</a:t>
            </a:r>
            <a:r>
              <a:rPr lang="sv-SE" sz="2800" dirty="0"/>
              <a:t>.</a:t>
            </a:r>
          </a:p>
        </p:txBody>
      </p:sp>
    </p:spTree>
    <p:extLst>
      <p:ext uri="{BB962C8B-B14F-4D97-AF65-F5344CB8AC3E}">
        <p14:creationId xmlns:p14="http://schemas.microsoft.com/office/powerpoint/2010/main" val="9952074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err="1"/>
              <a:t>Search</a:t>
            </a:r>
            <a:r>
              <a:rPr lang="sv-SE" dirty="0"/>
              <a:t> and </a:t>
            </a:r>
            <a:r>
              <a:rPr lang="sv-SE" dirty="0" err="1"/>
              <a:t>matching</a:t>
            </a:r>
            <a:r>
              <a:rPr lang="sv-SE" dirty="0"/>
              <a:t> </a:t>
            </a:r>
            <a:r>
              <a:rPr lang="sv-SE" dirty="0" err="1"/>
              <a:t>framework</a:t>
            </a:r>
            <a:endParaRPr lang="sv-SE" dirty="0"/>
          </a:p>
        </p:txBody>
      </p:sp>
      <p:sp>
        <p:nvSpPr>
          <p:cNvPr id="3" name="Content Placeholder 2"/>
          <p:cNvSpPr>
            <a:spLocks noGrp="1"/>
          </p:cNvSpPr>
          <p:nvPr>
            <p:ph idx="1"/>
          </p:nvPr>
        </p:nvSpPr>
        <p:spPr/>
        <p:txBody>
          <a:bodyPr/>
          <a:lstStyle/>
          <a:p>
            <a:pPr marL="0" indent="0">
              <a:buNone/>
            </a:pPr>
            <a:r>
              <a:rPr lang="sv-SE" dirty="0" err="1"/>
              <a:t>Similar</a:t>
            </a:r>
            <a:r>
              <a:rPr lang="sv-SE" dirty="0"/>
              <a:t> </a:t>
            </a:r>
            <a:r>
              <a:rPr lang="sv-SE" dirty="0" err="1"/>
              <a:t>results</a:t>
            </a:r>
            <a:r>
              <a:rPr lang="sv-SE" dirty="0"/>
              <a:t> as </a:t>
            </a:r>
            <a:r>
              <a:rPr lang="sv-SE" dirty="0" err="1"/>
              <a:t>monopsony</a:t>
            </a:r>
            <a:r>
              <a:rPr lang="sv-SE" dirty="0"/>
              <a:t> </a:t>
            </a:r>
            <a:r>
              <a:rPr lang="sv-SE" dirty="0" err="1"/>
              <a:t>model</a:t>
            </a:r>
            <a:endParaRPr lang="sv-SE" dirty="0"/>
          </a:p>
          <a:p>
            <a:r>
              <a:rPr lang="sv-SE" dirty="0"/>
              <a:t>A </a:t>
            </a:r>
            <a:r>
              <a:rPr lang="sv-SE" dirty="0" err="1"/>
              <a:t>higher</a:t>
            </a:r>
            <a:r>
              <a:rPr lang="sv-SE" dirty="0"/>
              <a:t> </a:t>
            </a:r>
            <a:r>
              <a:rPr lang="sv-SE" dirty="0" err="1"/>
              <a:t>wage</a:t>
            </a:r>
            <a:r>
              <a:rPr lang="sv-SE" dirty="0"/>
              <a:t> </a:t>
            </a:r>
            <a:r>
              <a:rPr lang="sv-SE" dirty="0" err="1"/>
              <a:t>stimulates</a:t>
            </a:r>
            <a:r>
              <a:rPr lang="sv-SE" dirty="0"/>
              <a:t> </a:t>
            </a:r>
            <a:r>
              <a:rPr lang="sv-SE" dirty="0" err="1"/>
              <a:t>search</a:t>
            </a:r>
            <a:r>
              <a:rPr lang="sv-SE" dirty="0"/>
              <a:t> </a:t>
            </a:r>
            <a:r>
              <a:rPr lang="sv-SE" dirty="0" err="1"/>
              <a:t>inducing</a:t>
            </a:r>
            <a:r>
              <a:rPr lang="sv-SE" dirty="0"/>
              <a:t> </a:t>
            </a:r>
            <a:r>
              <a:rPr lang="sv-SE" dirty="0" err="1"/>
              <a:t>employment</a:t>
            </a:r>
            <a:r>
              <a:rPr lang="sv-SE" dirty="0"/>
              <a:t> </a:t>
            </a:r>
            <a:r>
              <a:rPr lang="sv-SE" dirty="0" err="1"/>
              <a:t>to</a:t>
            </a:r>
            <a:r>
              <a:rPr lang="sv-SE" dirty="0"/>
              <a:t> </a:t>
            </a:r>
            <a:r>
              <a:rPr lang="sv-SE" dirty="0" err="1"/>
              <a:t>increase</a:t>
            </a:r>
            <a:r>
              <a:rPr lang="sv-SE" dirty="0"/>
              <a:t>. </a:t>
            </a:r>
          </a:p>
          <a:p>
            <a:r>
              <a:rPr lang="sv-SE" dirty="0"/>
              <a:t>A </a:t>
            </a:r>
            <a:r>
              <a:rPr lang="sv-SE" dirty="0" err="1"/>
              <a:t>higher</a:t>
            </a:r>
            <a:r>
              <a:rPr lang="sv-SE" dirty="0"/>
              <a:t> </a:t>
            </a:r>
            <a:r>
              <a:rPr lang="sv-SE" dirty="0" err="1"/>
              <a:t>wage</a:t>
            </a:r>
            <a:r>
              <a:rPr lang="sv-SE" dirty="0"/>
              <a:t> </a:t>
            </a:r>
            <a:r>
              <a:rPr lang="sv-SE" dirty="0" err="1"/>
              <a:t>reduces</a:t>
            </a:r>
            <a:r>
              <a:rPr lang="sv-SE" dirty="0"/>
              <a:t> </a:t>
            </a:r>
            <a:r>
              <a:rPr lang="sv-SE" dirty="0" err="1"/>
              <a:t>job</a:t>
            </a:r>
            <a:r>
              <a:rPr lang="sv-SE" dirty="0"/>
              <a:t> </a:t>
            </a:r>
            <a:r>
              <a:rPr lang="sv-SE" dirty="0" err="1"/>
              <a:t>creation</a:t>
            </a:r>
            <a:r>
              <a:rPr lang="sv-SE" dirty="0"/>
              <a:t> as </a:t>
            </a:r>
            <a:r>
              <a:rPr lang="sv-SE" dirty="0" err="1"/>
              <a:t>more</a:t>
            </a:r>
            <a:r>
              <a:rPr lang="sv-SE" dirty="0"/>
              <a:t> </a:t>
            </a:r>
            <a:r>
              <a:rPr lang="sv-SE" dirty="0" err="1"/>
              <a:t>expensive</a:t>
            </a:r>
            <a:r>
              <a:rPr lang="sv-SE" dirty="0"/>
              <a:t> </a:t>
            </a:r>
            <a:r>
              <a:rPr lang="sv-SE" dirty="0" err="1"/>
              <a:t>to</a:t>
            </a:r>
            <a:r>
              <a:rPr lang="sv-SE" dirty="0"/>
              <a:t> </a:t>
            </a:r>
            <a:r>
              <a:rPr lang="sv-SE" dirty="0" err="1"/>
              <a:t>hire</a:t>
            </a:r>
            <a:r>
              <a:rPr lang="sv-SE" dirty="0"/>
              <a:t>.</a:t>
            </a:r>
          </a:p>
          <a:p>
            <a:pPr marL="0" indent="0">
              <a:buNone/>
            </a:pPr>
            <a:endParaRPr lang="sv-SE" dirty="0"/>
          </a:p>
          <a:p>
            <a:pPr marL="0" indent="0">
              <a:buNone/>
            </a:pPr>
            <a:r>
              <a:rPr lang="sv-SE" dirty="0" err="1"/>
              <a:t>First</a:t>
            </a:r>
            <a:r>
              <a:rPr lang="sv-SE" dirty="0"/>
              <a:t> </a:t>
            </a:r>
            <a:r>
              <a:rPr lang="sv-SE" dirty="0" err="1"/>
              <a:t>effect</a:t>
            </a:r>
            <a:r>
              <a:rPr lang="sv-SE" dirty="0"/>
              <a:t> </a:t>
            </a:r>
            <a:r>
              <a:rPr lang="sv-SE" dirty="0" err="1"/>
              <a:t>can</a:t>
            </a:r>
            <a:r>
              <a:rPr lang="sv-SE" dirty="0"/>
              <a:t> </a:t>
            </a:r>
            <a:r>
              <a:rPr lang="sv-SE" dirty="0" err="1"/>
              <a:t>dominate</a:t>
            </a:r>
            <a:r>
              <a:rPr lang="sv-SE" dirty="0"/>
              <a:t> </a:t>
            </a:r>
            <a:r>
              <a:rPr lang="sv-SE" dirty="0" err="1"/>
              <a:t>when</a:t>
            </a:r>
            <a:r>
              <a:rPr lang="sv-SE" dirty="0"/>
              <a:t> w is </a:t>
            </a:r>
            <a:r>
              <a:rPr lang="sv-SE" dirty="0" err="1"/>
              <a:t>low</a:t>
            </a:r>
            <a:r>
              <a:rPr lang="sv-SE" dirty="0"/>
              <a:t>, </a:t>
            </a:r>
            <a:r>
              <a:rPr lang="sv-SE" dirty="0" err="1"/>
              <a:t>but</a:t>
            </a:r>
            <a:r>
              <a:rPr lang="sv-SE" dirty="0"/>
              <a:t> the second </a:t>
            </a:r>
            <a:r>
              <a:rPr lang="sv-SE" dirty="0" err="1"/>
              <a:t>effect</a:t>
            </a:r>
            <a:r>
              <a:rPr lang="sv-SE" dirty="0"/>
              <a:t> </a:t>
            </a:r>
            <a:r>
              <a:rPr lang="sv-SE" dirty="0" err="1"/>
              <a:t>always</a:t>
            </a:r>
            <a:r>
              <a:rPr lang="sv-SE" dirty="0"/>
              <a:t> </a:t>
            </a:r>
            <a:r>
              <a:rPr lang="sv-SE" dirty="0" err="1"/>
              <a:t>dominate</a:t>
            </a:r>
            <a:r>
              <a:rPr lang="sv-SE" dirty="0"/>
              <a:t> </a:t>
            </a:r>
            <a:r>
              <a:rPr lang="sv-SE" dirty="0" err="1"/>
              <a:t>when</a:t>
            </a:r>
            <a:r>
              <a:rPr lang="sv-SE" dirty="0"/>
              <a:t> w is </a:t>
            </a:r>
            <a:r>
              <a:rPr lang="sv-SE" dirty="0" err="1"/>
              <a:t>high</a:t>
            </a:r>
            <a:r>
              <a:rPr lang="sv-SE" dirty="0"/>
              <a:t>. </a:t>
            </a:r>
          </a:p>
        </p:txBody>
      </p:sp>
    </p:spTree>
    <p:extLst>
      <p:ext uri="{BB962C8B-B14F-4D97-AF65-F5344CB8AC3E}">
        <p14:creationId xmlns:p14="http://schemas.microsoft.com/office/powerpoint/2010/main" val="506348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err="1"/>
              <a:t>Empirics</a:t>
            </a:r>
            <a:endParaRPr lang="sv-SE" dirty="0"/>
          </a:p>
        </p:txBody>
      </p:sp>
      <p:sp>
        <p:nvSpPr>
          <p:cNvPr id="3" name="Content Placeholder 2"/>
          <p:cNvSpPr>
            <a:spLocks noGrp="1"/>
          </p:cNvSpPr>
          <p:nvPr>
            <p:ph idx="1"/>
          </p:nvPr>
        </p:nvSpPr>
        <p:spPr/>
        <p:txBody>
          <a:bodyPr>
            <a:normAutofit fontScale="92500" lnSpcReduction="20000"/>
          </a:bodyPr>
          <a:lstStyle/>
          <a:p>
            <a:r>
              <a:rPr lang="sv-SE" dirty="0" err="1"/>
              <a:t>Numerous</a:t>
            </a:r>
            <a:r>
              <a:rPr lang="sv-SE" dirty="0"/>
              <a:t> studies, </a:t>
            </a:r>
            <a:r>
              <a:rPr lang="sv-SE" dirty="0" err="1"/>
              <a:t>varying</a:t>
            </a:r>
            <a:r>
              <a:rPr lang="sv-SE" dirty="0"/>
              <a:t> </a:t>
            </a:r>
            <a:r>
              <a:rPr lang="sv-SE" dirty="0" err="1"/>
              <a:t>results</a:t>
            </a:r>
            <a:endParaRPr lang="sv-SE" dirty="0"/>
          </a:p>
          <a:p>
            <a:r>
              <a:rPr lang="sv-SE" dirty="0" err="1"/>
              <a:t>Mainly</a:t>
            </a:r>
            <a:r>
              <a:rPr lang="sv-SE" dirty="0"/>
              <a:t> </a:t>
            </a:r>
            <a:r>
              <a:rPr lang="sv-SE" dirty="0" err="1"/>
              <a:t>carried</a:t>
            </a:r>
            <a:r>
              <a:rPr lang="sv-SE" dirty="0"/>
              <a:t> </a:t>
            </a:r>
            <a:r>
              <a:rPr lang="sv-SE" dirty="0" err="1"/>
              <a:t>out</a:t>
            </a:r>
            <a:r>
              <a:rPr lang="sv-SE" dirty="0"/>
              <a:t> in </a:t>
            </a:r>
            <a:r>
              <a:rPr lang="sv-SE" dirty="0" err="1"/>
              <a:t>low</a:t>
            </a:r>
            <a:r>
              <a:rPr lang="sv-SE" dirty="0"/>
              <a:t> minimum-</a:t>
            </a:r>
            <a:r>
              <a:rPr lang="sv-SE" dirty="0" err="1"/>
              <a:t>wage</a:t>
            </a:r>
            <a:r>
              <a:rPr lang="sv-SE" dirty="0"/>
              <a:t> </a:t>
            </a:r>
            <a:r>
              <a:rPr lang="sv-SE" dirty="0" err="1"/>
              <a:t>countries</a:t>
            </a:r>
            <a:r>
              <a:rPr lang="sv-SE" dirty="0"/>
              <a:t> (</a:t>
            </a:r>
            <a:r>
              <a:rPr lang="sv-SE" dirty="0" err="1"/>
              <a:t>legislated</a:t>
            </a:r>
            <a:r>
              <a:rPr lang="sv-SE" dirty="0"/>
              <a:t> minimum </a:t>
            </a:r>
            <a:r>
              <a:rPr lang="sv-SE" dirty="0" err="1"/>
              <a:t>wages</a:t>
            </a:r>
            <a:r>
              <a:rPr lang="sv-SE" dirty="0"/>
              <a:t>)</a:t>
            </a:r>
          </a:p>
          <a:p>
            <a:r>
              <a:rPr lang="sv-SE" dirty="0" err="1"/>
              <a:t>Majority</a:t>
            </a:r>
            <a:r>
              <a:rPr lang="sv-SE" dirty="0"/>
              <a:t> </a:t>
            </a:r>
            <a:r>
              <a:rPr lang="sv-SE" dirty="0" err="1"/>
              <a:t>of</a:t>
            </a:r>
            <a:r>
              <a:rPr lang="sv-SE" dirty="0"/>
              <a:t> studies </a:t>
            </a:r>
            <a:r>
              <a:rPr lang="sv-SE" dirty="0" err="1"/>
              <a:t>find</a:t>
            </a:r>
            <a:r>
              <a:rPr lang="sv-SE" dirty="0"/>
              <a:t> </a:t>
            </a:r>
            <a:r>
              <a:rPr lang="sv-SE" dirty="0" err="1"/>
              <a:t>that</a:t>
            </a:r>
            <a:r>
              <a:rPr lang="sv-SE" dirty="0"/>
              <a:t> minimum </a:t>
            </a:r>
            <a:r>
              <a:rPr lang="sv-SE" dirty="0" err="1"/>
              <a:t>wages</a:t>
            </a:r>
            <a:r>
              <a:rPr lang="sv-SE" dirty="0"/>
              <a:t> </a:t>
            </a:r>
            <a:r>
              <a:rPr lang="sv-SE" dirty="0" err="1"/>
              <a:t>reduce</a:t>
            </a:r>
            <a:r>
              <a:rPr lang="sv-SE" dirty="0"/>
              <a:t> </a:t>
            </a:r>
            <a:r>
              <a:rPr lang="sv-SE" dirty="0" err="1"/>
              <a:t>employment</a:t>
            </a:r>
            <a:r>
              <a:rPr lang="sv-SE" dirty="0"/>
              <a:t>. The </a:t>
            </a:r>
            <a:r>
              <a:rPr lang="sv-SE" dirty="0" err="1"/>
              <a:t>effects</a:t>
            </a:r>
            <a:r>
              <a:rPr lang="sv-SE" dirty="0"/>
              <a:t> </a:t>
            </a:r>
            <a:r>
              <a:rPr lang="sv-SE" dirty="0" err="1"/>
              <a:t>are</a:t>
            </a:r>
            <a:r>
              <a:rPr lang="sv-SE" dirty="0"/>
              <a:t> not </a:t>
            </a:r>
            <a:r>
              <a:rPr lang="sv-SE" dirty="0" err="1"/>
              <a:t>very</a:t>
            </a:r>
            <a:r>
              <a:rPr lang="sv-SE" dirty="0"/>
              <a:t> </a:t>
            </a:r>
            <a:r>
              <a:rPr lang="sv-SE" dirty="0" err="1"/>
              <a:t>big</a:t>
            </a:r>
            <a:r>
              <a:rPr lang="sv-SE" dirty="0"/>
              <a:t> </a:t>
            </a:r>
            <a:r>
              <a:rPr lang="sv-SE" dirty="0" err="1"/>
              <a:t>though</a:t>
            </a:r>
            <a:r>
              <a:rPr lang="sv-SE" dirty="0"/>
              <a:t>. A 10 </a:t>
            </a:r>
            <a:r>
              <a:rPr lang="sv-SE" dirty="0" err="1"/>
              <a:t>percent</a:t>
            </a:r>
            <a:r>
              <a:rPr lang="sv-SE" dirty="0"/>
              <a:t> </a:t>
            </a:r>
            <a:r>
              <a:rPr lang="sv-SE" dirty="0" err="1"/>
              <a:t>increase</a:t>
            </a:r>
            <a:r>
              <a:rPr lang="sv-SE" dirty="0"/>
              <a:t> in the minimum </a:t>
            </a:r>
            <a:r>
              <a:rPr lang="sv-SE" dirty="0" err="1"/>
              <a:t>wage</a:t>
            </a:r>
            <a:r>
              <a:rPr lang="sv-SE" dirty="0"/>
              <a:t> </a:t>
            </a:r>
            <a:r>
              <a:rPr lang="sv-SE" dirty="0" err="1"/>
              <a:t>reduce</a:t>
            </a:r>
            <a:r>
              <a:rPr lang="sv-SE" dirty="0"/>
              <a:t> </a:t>
            </a:r>
            <a:r>
              <a:rPr lang="sv-SE" dirty="0" err="1"/>
              <a:t>employment</a:t>
            </a:r>
            <a:r>
              <a:rPr lang="sv-SE" dirty="0"/>
              <a:t> by 1-3 </a:t>
            </a:r>
            <a:r>
              <a:rPr lang="sv-SE" dirty="0" err="1"/>
              <a:t>percent</a:t>
            </a:r>
            <a:r>
              <a:rPr lang="sv-SE" dirty="0"/>
              <a:t>. </a:t>
            </a:r>
          </a:p>
          <a:p>
            <a:r>
              <a:rPr lang="sv-SE" dirty="0" err="1"/>
              <a:t>More</a:t>
            </a:r>
            <a:r>
              <a:rPr lang="sv-SE" dirty="0"/>
              <a:t> </a:t>
            </a:r>
            <a:r>
              <a:rPr lang="sv-SE" dirty="0" err="1"/>
              <a:t>clear</a:t>
            </a:r>
            <a:r>
              <a:rPr lang="sv-SE" dirty="0"/>
              <a:t> </a:t>
            </a:r>
            <a:r>
              <a:rPr lang="sv-SE" dirty="0" err="1"/>
              <a:t>results</a:t>
            </a:r>
            <a:r>
              <a:rPr lang="sv-SE" dirty="0"/>
              <a:t> </a:t>
            </a:r>
            <a:r>
              <a:rPr lang="sv-SE" dirty="0" err="1"/>
              <a:t>that</a:t>
            </a:r>
            <a:r>
              <a:rPr lang="sv-SE" dirty="0"/>
              <a:t> minimum </a:t>
            </a:r>
            <a:r>
              <a:rPr lang="sv-SE" dirty="0" err="1"/>
              <a:t>wages</a:t>
            </a:r>
            <a:r>
              <a:rPr lang="sv-SE" dirty="0"/>
              <a:t> </a:t>
            </a:r>
            <a:r>
              <a:rPr lang="sv-SE" dirty="0" err="1"/>
              <a:t>reduce</a:t>
            </a:r>
            <a:r>
              <a:rPr lang="sv-SE" dirty="0"/>
              <a:t> </a:t>
            </a:r>
            <a:r>
              <a:rPr lang="sv-SE" dirty="0" err="1"/>
              <a:t>employment</a:t>
            </a:r>
            <a:r>
              <a:rPr lang="sv-SE" dirty="0"/>
              <a:t> in </a:t>
            </a:r>
            <a:r>
              <a:rPr lang="sv-SE" dirty="0" err="1"/>
              <a:t>high</a:t>
            </a:r>
            <a:r>
              <a:rPr lang="sv-SE" dirty="0"/>
              <a:t> minimum </a:t>
            </a:r>
            <a:r>
              <a:rPr lang="sv-SE" dirty="0" err="1"/>
              <a:t>wage</a:t>
            </a:r>
            <a:r>
              <a:rPr lang="sv-SE" dirty="0"/>
              <a:t> </a:t>
            </a:r>
            <a:r>
              <a:rPr lang="sv-SE" dirty="0" err="1"/>
              <a:t>countries</a:t>
            </a:r>
            <a:r>
              <a:rPr lang="sv-SE" dirty="0"/>
              <a:t> (</a:t>
            </a:r>
            <a:r>
              <a:rPr lang="sv-SE" dirty="0" err="1"/>
              <a:t>France</a:t>
            </a:r>
            <a:r>
              <a:rPr lang="sv-SE" dirty="0"/>
              <a:t>, Sweden, </a:t>
            </a:r>
            <a:r>
              <a:rPr lang="sv-SE" dirty="0" err="1"/>
              <a:t>etc</a:t>
            </a:r>
            <a:r>
              <a:rPr lang="sv-SE" dirty="0"/>
              <a:t>). </a:t>
            </a:r>
            <a:r>
              <a:rPr lang="sv-SE" dirty="0" err="1"/>
              <a:t>Also</a:t>
            </a:r>
            <a:r>
              <a:rPr lang="sv-SE" dirty="0"/>
              <a:t> </a:t>
            </a:r>
            <a:r>
              <a:rPr lang="sv-SE" dirty="0" err="1"/>
              <a:t>larger</a:t>
            </a:r>
            <a:r>
              <a:rPr lang="sv-SE" dirty="0"/>
              <a:t> </a:t>
            </a:r>
            <a:r>
              <a:rPr lang="sv-SE" dirty="0" err="1"/>
              <a:t>effects</a:t>
            </a:r>
            <a:r>
              <a:rPr lang="sv-SE" dirty="0"/>
              <a:t> (</a:t>
            </a:r>
            <a:r>
              <a:rPr lang="sv-SE" dirty="0" err="1"/>
              <a:t>comparing</a:t>
            </a:r>
            <a:r>
              <a:rPr lang="sv-SE" dirty="0"/>
              <a:t> </a:t>
            </a:r>
            <a:r>
              <a:rPr lang="sv-SE" dirty="0" err="1"/>
              <a:t>France</a:t>
            </a:r>
            <a:r>
              <a:rPr lang="sv-SE" dirty="0"/>
              <a:t> and US.)</a:t>
            </a:r>
          </a:p>
          <a:p>
            <a:endParaRPr lang="sv-SE" dirty="0"/>
          </a:p>
          <a:p>
            <a:endParaRPr lang="sv-SE" dirty="0"/>
          </a:p>
        </p:txBody>
      </p:sp>
    </p:spTree>
    <p:extLst>
      <p:ext uri="{BB962C8B-B14F-4D97-AF65-F5344CB8AC3E}">
        <p14:creationId xmlns:p14="http://schemas.microsoft.com/office/powerpoint/2010/main" val="51436326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987</TotalTime>
  <Words>740</Words>
  <Application>Microsoft Office PowerPoint</Application>
  <PresentationFormat>Bildspel på skärmen (4:3)</PresentationFormat>
  <Paragraphs>101</Paragraphs>
  <Slides>19</Slides>
  <Notes>0</Notes>
  <HiddenSlides>0</HiddenSlides>
  <MMClips>0</MMClips>
  <ScaleCrop>false</ScaleCrop>
  <HeadingPairs>
    <vt:vector size="8" baseType="variant">
      <vt:variant>
        <vt:lpstr>Använt teckensnitt</vt:lpstr>
      </vt:variant>
      <vt:variant>
        <vt:i4>5</vt:i4>
      </vt:variant>
      <vt:variant>
        <vt:lpstr>Tema</vt:lpstr>
      </vt:variant>
      <vt:variant>
        <vt:i4>1</vt:i4>
      </vt:variant>
      <vt:variant>
        <vt:lpstr>Serverprogram för OLE-inbäddning</vt:lpstr>
      </vt:variant>
      <vt:variant>
        <vt:i4>1</vt:i4>
      </vt:variant>
      <vt:variant>
        <vt:lpstr>Bildrubriker</vt:lpstr>
      </vt:variant>
      <vt:variant>
        <vt:i4>19</vt:i4>
      </vt:variant>
    </vt:vector>
  </HeadingPairs>
  <TitlesOfParts>
    <vt:vector size="26" baseType="lpstr">
      <vt:lpstr>Arial</vt:lpstr>
      <vt:lpstr>Calibri</vt:lpstr>
      <vt:lpstr>Symbol</vt:lpstr>
      <vt:lpstr>Times New Roman</vt:lpstr>
      <vt:lpstr>Verdana</vt:lpstr>
      <vt:lpstr>Office Theme</vt:lpstr>
      <vt:lpstr>Picture</vt:lpstr>
      <vt:lpstr>Minimum wages Reading instructions:  Borjas sections 3-10, 4-9 + lecture notes</vt:lpstr>
      <vt:lpstr>The Impact of the Minimum Wage on Employment (Borjas)</vt:lpstr>
      <vt:lpstr>Noncompetitive labor markets: monopsony (Borjas)</vt:lpstr>
      <vt:lpstr>Nondisriminating monopsonist</vt:lpstr>
      <vt:lpstr>The Hiring Decision of a Nondiscriminating Monopsonist</vt:lpstr>
      <vt:lpstr>The Impact of the Minimum Wage on a Nondiscriminating Monopsonist</vt:lpstr>
      <vt:lpstr>Effect on employment depends on level of initial wage when monopsony power</vt:lpstr>
      <vt:lpstr>Search and matching framework</vt:lpstr>
      <vt:lpstr>Empirics</vt:lpstr>
      <vt:lpstr>US studies, comment</vt:lpstr>
      <vt:lpstr>Swedish perspective</vt:lpstr>
      <vt:lpstr>   Change in average reading skill points IALS 1994–98 and PIAAC 2012. red: foreign born, blue: born in country  </vt:lpstr>
      <vt:lpstr>  Employment rate based on reading skill scores IALS 1994 och PIAAC 2012, procent  </vt:lpstr>
      <vt:lpstr>  Minimimum wage bite in different countries, percent  </vt:lpstr>
      <vt:lpstr>  Minimum wage bite in four different agreements on the Swedish LM </vt:lpstr>
      <vt:lpstr>How will a change in the minimum wage affect employment?</vt:lpstr>
      <vt:lpstr>Swedish empirical studies</vt:lpstr>
      <vt:lpstr>  Overview of the the empirical studies for Sweden  </vt:lpstr>
      <vt:lpstr>Tendencies to under-estimate the true effects of minimum wages</vt:lpstr>
    </vt:vector>
  </TitlesOfParts>
  <Company>Stockholm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Inför avtalsrörelsen 2016</dc:title>
  <dc:creator>calmf</dc:creator>
  <cp:lastModifiedBy>PD</cp:lastModifiedBy>
  <cp:revision>71</cp:revision>
  <cp:lastPrinted>2016-02-14T09:23:23Z</cp:lastPrinted>
  <dcterms:created xsi:type="dcterms:W3CDTF">2015-12-13T10:21:30Z</dcterms:created>
  <dcterms:modified xsi:type="dcterms:W3CDTF">2016-04-22T08:27:35Z</dcterms:modified>
</cp:coreProperties>
</file>