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79" r:id="rId2"/>
    <p:sldId id="282" r:id="rId3"/>
  </p:sldIdLst>
  <p:sldSz cx="9144000" cy="5143500" type="screen16x9"/>
  <p:notesSz cx="7099300" cy="10234613"/>
  <p:custDataLst>
    <p:tags r:id="rId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9">
          <p15:clr>
            <a:srgbClr val="A4A3A4"/>
          </p15:clr>
        </p15:guide>
        <p15:guide id="2" orient="horz" pos="2340">
          <p15:clr>
            <a:srgbClr val="A4A3A4"/>
          </p15:clr>
        </p15:guide>
        <p15:guide id="3" orient="horz" pos="651">
          <p15:clr>
            <a:srgbClr val="A4A3A4"/>
          </p15:clr>
        </p15:guide>
        <p15:guide id="4" orient="horz" pos="822">
          <p15:clr>
            <a:srgbClr val="A4A3A4"/>
          </p15:clr>
        </p15:guide>
        <p15:guide id="5" orient="horz" pos="478">
          <p15:clr>
            <a:srgbClr val="A4A3A4"/>
          </p15:clr>
        </p15:guide>
        <p15:guide id="6" pos="307">
          <p15:clr>
            <a:srgbClr val="A4A3A4"/>
          </p15:clr>
        </p15:guide>
        <p15:guide id="7" pos="5462">
          <p15:clr>
            <a:srgbClr val="A4A3A4"/>
          </p15:clr>
        </p15:guide>
        <p15:guide id="8" pos="664">
          <p15:clr>
            <a:srgbClr val="A4A3A4"/>
          </p15:clr>
        </p15:guide>
        <p15:guide id="9" pos="3339">
          <p15:clr>
            <a:srgbClr val="A4A3A4"/>
          </p15:clr>
        </p15:guide>
        <p15:guide id="10" pos="2883">
          <p15:clr>
            <a:srgbClr val="A4A3A4"/>
          </p15:clr>
        </p15:guide>
        <p15:guide id="11" orient="horz" pos="16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9EF"/>
    <a:srgbClr val="EA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288" y="158"/>
      </p:cViewPr>
      <p:guideLst>
        <p:guide orient="horz" pos="2929"/>
        <p:guide orient="horz" pos="2340"/>
        <p:guide orient="horz" pos="651"/>
        <p:guide orient="horz" pos="822"/>
        <p:guide orient="horz" pos="478"/>
        <p:guide pos="307"/>
        <p:guide pos="5462"/>
        <p:guide pos="664"/>
        <p:guide pos="3339"/>
        <p:guide pos="2883"/>
        <p:guide orient="horz" pos="16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5048C7CF-854D-4258-B031-7AEC5DCEEB1E}" type="datetimeFigureOut">
              <a:rPr lang="sv-SE" smtClean="0"/>
              <a:pPr/>
              <a:t>2016-04-20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F1208B74-B811-423C-93F2-C573E744DD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45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Startbild 1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din hemservice bod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"/>
          <a:stretch/>
        </p:blipFill>
        <p:spPr>
          <a:xfrm>
            <a:off x="-12829" y="1026135"/>
            <a:ext cx="9169400" cy="4117365"/>
          </a:xfrm>
          <a:prstGeom prst="rect">
            <a:avLst/>
          </a:prstGeom>
        </p:spPr>
      </p:pic>
      <p:sp>
        <p:nvSpPr>
          <p:cNvPr id="15" name="textruta 5"/>
          <p:cNvSpPr txBox="1"/>
          <p:nvPr userDrawn="1"/>
        </p:nvSpPr>
        <p:spPr>
          <a:xfrm>
            <a:off x="0" y="4649789"/>
            <a:ext cx="3284271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Din Hemservice i Boden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6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10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Bonvings skor (1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8961"/>
            <a:ext cx="9144000" cy="4104540"/>
          </a:xfrm>
          <a:prstGeom prst="rect">
            <a:avLst/>
          </a:prstGeom>
        </p:spPr>
      </p:pic>
      <p:sp>
        <p:nvSpPr>
          <p:cNvPr id="14" name="textruta 3"/>
          <p:cNvSpPr txBox="1"/>
          <p:nvPr userDrawn="1"/>
        </p:nvSpPr>
        <p:spPr>
          <a:xfrm>
            <a:off x="-1" y="4649789"/>
            <a:ext cx="3258613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sv-SE" sz="1000" b="1" baseline="0" dirty="0" err="1" smtClean="0">
                <a:solidFill>
                  <a:schemeClr val="bg1"/>
                </a:solidFill>
                <a:latin typeface="+mn-lt"/>
                <a:cs typeface="Arial"/>
              </a:rPr>
              <a:t>Bonvings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Skor 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i Nässjö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5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11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Eksjöhus (5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8961"/>
            <a:ext cx="9144000" cy="4104539"/>
          </a:xfrm>
          <a:prstGeom prst="rect">
            <a:avLst/>
          </a:prstGeom>
        </p:spPr>
      </p:pic>
      <p:sp>
        <p:nvSpPr>
          <p:cNvPr id="14" name="textruta 5"/>
          <p:cNvSpPr txBox="1"/>
          <p:nvPr userDrawn="1"/>
        </p:nvSpPr>
        <p:spPr>
          <a:xfrm>
            <a:off x="-1" y="4649788"/>
            <a:ext cx="2796763" cy="250005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Eksjöhus i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Eksjö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7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12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henrix grafiska (1)_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1401"/>
            <a:ext cx="9144000" cy="4102100"/>
          </a:xfrm>
          <a:prstGeom prst="rect">
            <a:avLst/>
          </a:prstGeom>
        </p:spPr>
      </p:pic>
      <p:sp>
        <p:nvSpPr>
          <p:cNvPr id="9" name="textruta 5"/>
          <p:cNvSpPr txBox="1"/>
          <p:nvPr userDrawn="1"/>
        </p:nvSpPr>
        <p:spPr>
          <a:xfrm>
            <a:off x="-1" y="4649788"/>
            <a:ext cx="3505201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sv-SE" sz="1000" b="1" baseline="0" dirty="0" err="1" smtClean="0">
                <a:solidFill>
                  <a:schemeClr val="bg1"/>
                </a:solidFill>
                <a:latin typeface="+mn-lt"/>
                <a:cs typeface="Arial"/>
              </a:rPr>
              <a:t>Henrix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Grafiska i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Huskvarna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3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13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MillCon_Kumla 197 copy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4100"/>
            <a:ext cx="9144000" cy="4089400"/>
          </a:xfrm>
          <a:prstGeom prst="rect">
            <a:avLst/>
          </a:prstGeom>
        </p:spPr>
      </p:pic>
      <p:sp>
        <p:nvSpPr>
          <p:cNvPr id="14" name="textruta 6"/>
          <p:cNvSpPr txBox="1"/>
          <p:nvPr userDrawn="1"/>
        </p:nvSpPr>
        <p:spPr>
          <a:xfrm>
            <a:off x="-1" y="4649788"/>
            <a:ext cx="2768601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sv-SE" sz="1000" b="1" baseline="0" dirty="0" err="1" smtClean="0">
                <a:solidFill>
                  <a:schemeClr val="bg1"/>
                </a:solidFill>
                <a:latin typeface="+mn-lt"/>
                <a:cs typeface="Arial"/>
              </a:rPr>
              <a:t>MillCon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i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Kumla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8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14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byggmastarn-024-copy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1400"/>
            <a:ext cx="9144000" cy="4102100"/>
          </a:xfrm>
          <a:prstGeom prst="rect">
            <a:avLst/>
          </a:prstGeom>
        </p:spPr>
      </p:pic>
      <p:sp>
        <p:nvSpPr>
          <p:cNvPr id="14" name="textruta 3"/>
          <p:cNvSpPr txBox="1"/>
          <p:nvPr userDrawn="1"/>
        </p:nvSpPr>
        <p:spPr>
          <a:xfrm>
            <a:off x="-2" y="4649789"/>
            <a:ext cx="3086101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</a:t>
            </a:r>
            <a:r>
              <a:rPr lang="sv-SE" sz="1000" b="1" dirty="0" err="1" smtClean="0">
                <a:solidFill>
                  <a:schemeClr val="bg1"/>
                </a:solidFill>
                <a:latin typeface="+mn-lt"/>
                <a:cs typeface="Arial"/>
              </a:rPr>
              <a:t>Byggmästar'n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i Skåne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3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15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delikatessen-129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4099"/>
            <a:ext cx="9144000" cy="4089401"/>
          </a:xfrm>
          <a:prstGeom prst="rect">
            <a:avLst/>
          </a:prstGeom>
        </p:spPr>
      </p:pic>
      <p:sp>
        <p:nvSpPr>
          <p:cNvPr id="14" name="textruta 5"/>
          <p:cNvSpPr txBox="1"/>
          <p:nvPr userDrawn="1"/>
        </p:nvSpPr>
        <p:spPr>
          <a:xfrm>
            <a:off x="-3" y="4649788"/>
            <a:ext cx="3060703" cy="252412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Delikatessen i Malmö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1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16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Engelholmsglass-035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6000"/>
            <a:ext cx="9144000" cy="4127500"/>
          </a:xfrm>
          <a:prstGeom prst="rect">
            <a:avLst/>
          </a:prstGeom>
        </p:spPr>
      </p:pic>
      <p:sp>
        <p:nvSpPr>
          <p:cNvPr id="14" name="textruta 3"/>
          <p:cNvSpPr txBox="1"/>
          <p:nvPr userDrawn="1"/>
        </p:nvSpPr>
        <p:spPr>
          <a:xfrm>
            <a:off x="-2" y="4649788"/>
            <a:ext cx="3606802" cy="252412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</a:t>
            </a:r>
            <a:r>
              <a:rPr lang="sv-SE" sz="1000" b="1" dirty="0" err="1" smtClean="0">
                <a:solidFill>
                  <a:schemeClr val="bg1"/>
                </a:solidFill>
                <a:latin typeface="+mn-lt"/>
                <a:cs typeface="Arial"/>
              </a:rPr>
              <a:t>Engelholmsglass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i Ängelholm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6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17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fremlab-104-copy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1400"/>
            <a:ext cx="9144000" cy="4102100"/>
          </a:xfrm>
          <a:prstGeom prst="rect">
            <a:avLst/>
          </a:prstGeom>
        </p:spPr>
      </p:pic>
      <p:sp>
        <p:nvSpPr>
          <p:cNvPr id="14" name="textruta 5"/>
          <p:cNvSpPr txBox="1"/>
          <p:nvPr userDrawn="1"/>
        </p:nvSpPr>
        <p:spPr>
          <a:xfrm>
            <a:off x="-1" y="4649788"/>
            <a:ext cx="3136901" cy="252412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</a:t>
            </a:r>
            <a:r>
              <a:rPr lang="sv-SE" sz="1000" b="1" dirty="0" err="1" smtClean="0">
                <a:solidFill>
                  <a:schemeClr val="bg1"/>
                </a:solidFill>
                <a:latin typeface="+mn-lt"/>
                <a:cs typeface="Arial"/>
              </a:rPr>
              <a:t>Fremlab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i Helsingborg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1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18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svn-gotland-073-copy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1400"/>
            <a:ext cx="9144000" cy="4102100"/>
          </a:xfrm>
          <a:prstGeom prst="rect">
            <a:avLst/>
          </a:prstGeom>
        </p:spPr>
      </p:pic>
      <p:sp>
        <p:nvSpPr>
          <p:cNvPr id="14" name="textruta 3"/>
          <p:cNvSpPr txBox="1"/>
          <p:nvPr userDrawn="1"/>
        </p:nvSpPr>
        <p:spPr>
          <a:xfrm>
            <a:off x="-2" y="4649789"/>
            <a:ext cx="3263901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Gotlandsägg i Stenkyrka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5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19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klurifax-094-hog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1400"/>
            <a:ext cx="9144000" cy="4102100"/>
          </a:xfrm>
          <a:prstGeom prst="rect">
            <a:avLst/>
          </a:prstGeom>
        </p:spPr>
      </p:pic>
      <p:sp>
        <p:nvSpPr>
          <p:cNvPr id="14" name="textruta 3"/>
          <p:cNvSpPr txBox="1"/>
          <p:nvPr userDrawn="1"/>
        </p:nvSpPr>
        <p:spPr>
          <a:xfrm>
            <a:off x="-1" y="4649788"/>
            <a:ext cx="2717801" cy="252412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</a:t>
            </a:r>
            <a:r>
              <a:rPr lang="sv-SE" sz="1000" b="1" dirty="0" err="1" smtClean="0">
                <a:solidFill>
                  <a:schemeClr val="bg1"/>
                </a:solidFill>
                <a:latin typeface="+mn-lt"/>
                <a:cs typeface="Arial"/>
              </a:rPr>
              <a:t>Klurifax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i Hörby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0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Startbild 2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objekt 14" descr="duroc rail lulea (13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8963"/>
            <a:ext cx="9144000" cy="4104538"/>
          </a:xfrm>
          <a:prstGeom prst="rect">
            <a:avLst/>
          </a:prstGeom>
        </p:spPr>
      </p:pic>
      <p:sp>
        <p:nvSpPr>
          <p:cNvPr id="16" name="textruta 3"/>
          <p:cNvSpPr txBox="1"/>
          <p:nvPr userDrawn="1"/>
        </p:nvSpPr>
        <p:spPr>
          <a:xfrm>
            <a:off x="-1" y="4649789"/>
            <a:ext cx="2895601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</a:t>
            </a:r>
            <a:r>
              <a:rPr lang="sv-SE" sz="1000" b="1" dirty="0" err="1" smtClean="0">
                <a:solidFill>
                  <a:schemeClr val="bg1"/>
                </a:solidFill>
                <a:latin typeface="+mn-lt"/>
                <a:cs typeface="Arial"/>
              </a:rPr>
              <a:t>Duroc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sv-SE" sz="1000" b="1" dirty="0" err="1" smtClean="0">
                <a:solidFill>
                  <a:schemeClr val="bg1"/>
                </a:solidFill>
                <a:latin typeface="+mn-lt"/>
                <a:cs typeface="Arial"/>
              </a:rPr>
              <a:t>Rail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i Luleå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1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20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Bildobjekt 15" descr="kulla-flyg-högupplösta-(7)_2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8700"/>
            <a:ext cx="9144000" cy="4114800"/>
          </a:xfrm>
          <a:prstGeom prst="rect">
            <a:avLst/>
          </a:prstGeom>
        </p:spPr>
      </p:pic>
      <p:sp>
        <p:nvSpPr>
          <p:cNvPr id="19" name="textruta 3"/>
          <p:cNvSpPr txBox="1"/>
          <p:nvPr userDrawn="1"/>
        </p:nvSpPr>
        <p:spPr>
          <a:xfrm>
            <a:off x="0" y="4649788"/>
            <a:ext cx="3098800" cy="252412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Kullaflyg i Ängelholm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21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Gnotec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8700"/>
            <a:ext cx="9144000" cy="4114800"/>
          </a:xfrm>
          <a:prstGeom prst="rect">
            <a:avLst/>
          </a:prstGeom>
        </p:spPr>
      </p:pic>
      <p:sp>
        <p:nvSpPr>
          <p:cNvPr id="14" name="textruta 3"/>
          <p:cNvSpPr txBox="1"/>
          <p:nvPr userDrawn="1"/>
        </p:nvSpPr>
        <p:spPr>
          <a:xfrm>
            <a:off x="0" y="4649788"/>
            <a:ext cx="2743200" cy="252412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</a:t>
            </a:r>
            <a:r>
              <a:rPr lang="sv-SE" sz="1000" b="1" dirty="0" err="1" smtClean="0">
                <a:solidFill>
                  <a:schemeClr val="bg1"/>
                </a:solidFill>
                <a:latin typeface="+mn-lt"/>
                <a:cs typeface="Arial"/>
              </a:rPr>
              <a:t>Gnotec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i Gnosjö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3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22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objekt 14" descr="liselotteloof-8937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4100"/>
            <a:ext cx="9144000" cy="4089400"/>
          </a:xfrm>
          <a:prstGeom prst="rect">
            <a:avLst/>
          </a:prstGeom>
        </p:spPr>
      </p:pic>
      <p:sp>
        <p:nvSpPr>
          <p:cNvPr id="16" name="textruta 3"/>
          <p:cNvSpPr txBox="1"/>
          <p:nvPr userDrawn="1"/>
        </p:nvSpPr>
        <p:spPr>
          <a:xfrm>
            <a:off x="0" y="4649788"/>
            <a:ext cx="3403600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Liselotte Lööf i Stockholm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6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23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online-113-copy-2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1"/>
            <a:ext cx="9144000" cy="4076700"/>
          </a:xfrm>
          <a:prstGeom prst="rect">
            <a:avLst/>
          </a:prstGeom>
        </p:spPr>
      </p:pic>
      <p:sp>
        <p:nvSpPr>
          <p:cNvPr id="14" name="textruta 3"/>
          <p:cNvSpPr txBox="1"/>
          <p:nvPr userDrawn="1"/>
        </p:nvSpPr>
        <p:spPr>
          <a:xfrm>
            <a:off x="0" y="4649789"/>
            <a:ext cx="3276600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Online </a:t>
            </a:r>
            <a:r>
              <a:rPr lang="sv-SE" sz="1000" b="1" dirty="0" err="1" smtClean="0">
                <a:solidFill>
                  <a:schemeClr val="bg1"/>
                </a:solidFill>
                <a:latin typeface="+mn-lt"/>
                <a:cs typeface="Arial"/>
              </a:rPr>
              <a:t>Fulfillment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i Lund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4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24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objekt 14" descr="Perssons-Buss,-Gotland_4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0"/>
            <a:ext cx="9144000" cy="4076700"/>
          </a:xfrm>
          <a:prstGeom prst="rect">
            <a:avLst/>
          </a:prstGeom>
        </p:spPr>
      </p:pic>
      <p:sp>
        <p:nvSpPr>
          <p:cNvPr id="19" name="textruta 3"/>
          <p:cNvSpPr txBox="1"/>
          <p:nvPr userDrawn="1"/>
        </p:nvSpPr>
        <p:spPr>
          <a:xfrm>
            <a:off x="0" y="4649789"/>
            <a:ext cx="3162300" cy="25241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Perssons Buss i Visby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0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25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objekt 14" descr="rosa-tornet-forskola-177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9500"/>
            <a:ext cx="9144000" cy="4064000"/>
          </a:xfrm>
          <a:prstGeom prst="rect">
            <a:avLst/>
          </a:prstGeom>
        </p:spPr>
      </p:pic>
      <p:sp>
        <p:nvSpPr>
          <p:cNvPr id="16" name="textruta 3"/>
          <p:cNvSpPr txBox="1"/>
          <p:nvPr userDrawn="1"/>
        </p:nvSpPr>
        <p:spPr>
          <a:xfrm>
            <a:off x="0" y="4649789"/>
            <a:ext cx="4470400" cy="25241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Rosa Tornet Montessoriförskola i Jönköping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5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26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svn-gotland-193-copy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9499"/>
            <a:ext cx="9144000" cy="4064001"/>
          </a:xfrm>
          <a:prstGeom prst="rect">
            <a:avLst/>
          </a:prstGeom>
        </p:spPr>
      </p:pic>
      <p:sp>
        <p:nvSpPr>
          <p:cNvPr id="14" name="textruta 3"/>
          <p:cNvSpPr txBox="1"/>
          <p:nvPr userDrawn="1"/>
        </p:nvSpPr>
        <p:spPr>
          <a:xfrm>
            <a:off x="0" y="4649789"/>
            <a:ext cx="3225800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Slite Stenhuggeri i Slite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5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27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objekt 14" descr="stadpulsen-9_web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9500"/>
            <a:ext cx="9144000" cy="4064000"/>
          </a:xfrm>
          <a:prstGeom prst="rect">
            <a:avLst/>
          </a:prstGeom>
        </p:spPr>
      </p:pic>
      <p:sp>
        <p:nvSpPr>
          <p:cNvPr id="16" name="textruta 3"/>
          <p:cNvSpPr txBox="1"/>
          <p:nvPr userDrawn="1"/>
        </p:nvSpPr>
        <p:spPr>
          <a:xfrm>
            <a:off x="0" y="4649789"/>
            <a:ext cx="3276600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Städpulsen i Stockholm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4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28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apladalen-(6)_web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2199"/>
            <a:ext cx="9144000" cy="4051301"/>
          </a:xfrm>
          <a:prstGeom prst="rect">
            <a:avLst/>
          </a:prstGeom>
        </p:spPr>
      </p:pic>
      <p:sp>
        <p:nvSpPr>
          <p:cNvPr id="14" name="textruta 3"/>
          <p:cNvSpPr txBox="1"/>
          <p:nvPr userDrawn="1"/>
        </p:nvSpPr>
        <p:spPr>
          <a:xfrm>
            <a:off x="0" y="4649789"/>
            <a:ext cx="3771900" cy="25241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</a:t>
            </a:r>
            <a:r>
              <a:rPr lang="sv-SE" sz="1000" b="1" dirty="0" err="1" smtClean="0">
                <a:solidFill>
                  <a:schemeClr val="bg1"/>
                </a:solidFill>
                <a:latin typeface="+mn-lt"/>
                <a:cs typeface="Arial"/>
              </a:rPr>
              <a:t>Apladalen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Vårdcentral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i Värnamo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5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9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1026319"/>
            <a:ext cx="9144000" cy="411718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611532" y="0"/>
            <a:ext cx="22365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29 EGEN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lägga in ett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eget startfoto klicka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på ikonen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i mitten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 hämta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det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önskade fotot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3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3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Bildobjekt 13" descr="ICA Maxi Kumla 403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8961"/>
            <a:ext cx="9144000" cy="4104539"/>
          </a:xfrm>
          <a:prstGeom prst="rect">
            <a:avLst/>
          </a:prstGeom>
        </p:spPr>
      </p:pic>
      <p:sp>
        <p:nvSpPr>
          <p:cNvPr id="15" name="textruta 3"/>
          <p:cNvSpPr txBox="1"/>
          <p:nvPr userDrawn="1"/>
        </p:nvSpPr>
        <p:spPr>
          <a:xfrm>
            <a:off x="0" y="4649789"/>
            <a:ext cx="2860908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ICA Maxi i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Kumla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2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i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3462"/>
            <a:ext cx="9144000" cy="411003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96888" y="2043113"/>
            <a:ext cx="4824620" cy="12565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sv-SE" sz="2400" dirty="0" smtClean="0">
                <a:cs typeface="Arial"/>
              </a:rPr>
              <a:t>Företagsamma människor</a:t>
            </a:r>
            <a:br>
              <a:rPr lang="sv-SE" sz="2400" dirty="0" smtClean="0">
                <a:cs typeface="Arial"/>
              </a:rPr>
            </a:br>
            <a:r>
              <a:rPr lang="sv-SE" sz="2400" dirty="0" smtClean="0">
                <a:cs typeface="Arial"/>
              </a:rPr>
              <a:t>och konkurrenskraftiga</a:t>
            </a:r>
            <a:br>
              <a:rPr lang="sv-SE" sz="2400" dirty="0" smtClean="0">
                <a:cs typeface="Arial"/>
              </a:rPr>
            </a:br>
            <a:r>
              <a:rPr lang="sv-SE" sz="2400" dirty="0" smtClean="0">
                <a:cs typeface="Arial"/>
              </a:rPr>
              <a:t>företag i gemenskap leder</a:t>
            </a:r>
            <a:br>
              <a:rPr lang="sv-SE" sz="2400" dirty="0" smtClean="0">
                <a:cs typeface="Arial"/>
              </a:rPr>
            </a:br>
            <a:r>
              <a:rPr lang="sv-SE" sz="2400" dirty="0" smtClean="0">
                <a:cs typeface="Arial"/>
              </a:rPr>
              <a:t>Sverige till ökat välstånd.</a:t>
            </a:r>
            <a:endParaRPr lang="sv-SE" sz="2400" dirty="0">
              <a:cs typeface="Arial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252520" y="1716951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577399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4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3462"/>
            <a:ext cx="9144000" cy="411003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96888" y="2043113"/>
            <a:ext cx="4824620" cy="12565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sv-SE" sz="2400" dirty="0" smtClean="0">
                <a:cs typeface="Arial"/>
              </a:rPr>
              <a:t>Företagsamma människor</a:t>
            </a:r>
            <a:br>
              <a:rPr lang="sv-SE" sz="2400" dirty="0" smtClean="0">
                <a:cs typeface="Arial"/>
              </a:rPr>
            </a:br>
            <a:r>
              <a:rPr lang="sv-SE" sz="2400" dirty="0" smtClean="0">
                <a:cs typeface="Arial"/>
              </a:rPr>
              <a:t>och konkurrenskraftiga</a:t>
            </a:r>
            <a:br>
              <a:rPr lang="sv-SE" sz="2400" dirty="0" smtClean="0">
                <a:cs typeface="Arial"/>
              </a:rPr>
            </a:br>
            <a:r>
              <a:rPr lang="sv-SE" sz="2400" dirty="0" smtClean="0">
                <a:cs typeface="Arial"/>
              </a:rPr>
              <a:t>företag i gemenskap leder</a:t>
            </a:r>
            <a:br>
              <a:rPr lang="sv-SE" sz="2400" dirty="0" smtClean="0">
                <a:cs typeface="Arial"/>
              </a:rPr>
            </a:br>
            <a:r>
              <a:rPr lang="sv-SE" sz="2400" dirty="0" smtClean="0">
                <a:cs typeface="Arial"/>
              </a:rPr>
              <a:t>Sverige till ökat välstånd.</a:t>
            </a:r>
            <a:endParaRPr lang="sv-SE" sz="2400" dirty="0">
              <a:cs typeface="Arial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6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it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33463"/>
            <a:ext cx="9144000" cy="41100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496888" y="2043113"/>
            <a:ext cx="4824620" cy="12565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sv-SE" sz="2400" dirty="0" smtClean="0">
                <a:solidFill>
                  <a:schemeClr val="tx1"/>
                </a:solidFill>
                <a:cs typeface="Arial"/>
              </a:rPr>
              <a:t>Företagsamma människor</a:t>
            </a:r>
            <a:br>
              <a:rPr lang="sv-SE" sz="2400" dirty="0" smtClean="0">
                <a:solidFill>
                  <a:schemeClr val="tx1"/>
                </a:solidFill>
                <a:cs typeface="Arial"/>
              </a:rPr>
            </a:br>
            <a:r>
              <a:rPr lang="sv-SE" sz="2400" dirty="0" smtClean="0">
                <a:solidFill>
                  <a:schemeClr val="tx1"/>
                </a:solidFill>
                <a:cs typeface="Arial"/>
              </a:rPr>
              <a:t>och konkurrenskraftiga</a:t>
            </a:r>
            <a:br>
              <a:rPr lang="sv-SE" sz="2400" dirty="0" smtClean="0">
                <a:solidFill>
                  <a:schemeClr val="tx1"/>
                </a:solidFill>
                <a:cs typeface="Arial"/>
              </a:rPr>
            </a:br>
            <a:r>
              <a:rPr lang="sv-SE" sz="2400" dirty="0" smtClean="0">
                <a:solidFill>
                  <a:schemeClr val="tx1"/>
                </a:solidFill>
                <a:cs typeface="Arial"/>
              </a:rPr>
              <a:t>företag i gemenskap leder</a:t>
            </a:r>
            <a:br>
              <a:rPr lang="sv-SE" sz="2400" dirty="0" smtClean="0">
                <a:solidFill>
                  <a:schemeClr val="tx1"/>
                </a:solidFill>
                <a:cs typeface="Arial"/>
              </a:rPr>
            </a:br>
            <a:r>
              <a:rPr lang="sv-SE" sz="2400" dirty="0" smtClean="0">
                <a:solidFill>
                  <a:schemeClr val="tx1"/>
                </a:solidFill>
                <a:cs typeface="Arial"/>
              </a:rPr>
              <a:t>Sverige till ökat välstånd.</a:t>
            </a:r>
            <a:endParaRPr lang="sv-SE" sz="2400" dirty="0">
              <a:solidFill>
                <a:schemeClr val="tx1"/>
              </a:solidFill>
              <a:cs typeface="Arial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3462"/>
            <a:ext cx="9144000" cy="411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8" y="1507879"/>
            <a:ext cx="7766442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8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3462"/>
            <a:ext cx="9144000" cy="411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8" y="1507879"/>
            <a:ext cx="7766442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1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463"/>
            <a:ext cx="9144000" cy="4120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8" y="1507879"/>
            <a:ext cx="7766442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0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463"/>
            <a:ext cx="9144000" cy="4120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8" y="1507879"/>
            <a:ext cx="7766442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5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79" y="1263253"/>
            <a:ext cx="8184847" cy="3042056"/>
          </a:xfrm>
        </p:spPr>
        <p:txBody>
          <a:bodyPr tIns="3600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D588D78-B953-44D6-AAA3-70985707A376}" type="datetime1">
              <a:rPr lang="sv-SE" smtClean="0"/>
              <a:pPr/>
              <a:t>2016-04-20</a:t>
            </a:fld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149" y="4813545"/>
            <a:ext cx="323875" cy="118800"/>
          </a:xfrm>
        </p:spPr>
        <p:txBody>
          <a:bodyPr/>
          <a:lstStyle/>
          <a:p>
            <a:fld id="{5718465E-2E6A-4310-8AAC-7D6E13D1D673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69825" y="1716951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69825" y="4766252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252520" y="1716951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269825" y="1577399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252520" y="1577399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424244" y="-100652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424244" y="5256251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8609090" y="-100652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>
            <a:off x="8609090" y="5256251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5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3"/>
          </p:nvPr>
        </p:nvSpPr>
        <p:spPr>
          <a:xfrm>
            <a:off x="5297725" y="1305635"/>
            <a:ext cx="3373200" cy="24011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78" y="250504"/>
            <a:ext cx="6546547" cy="614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79" y="1263253"/>
            <a:ext cx="4558112" cy="3049632"/>
          </a:xfrm>
        </p:spPr>
        <p:txBody>
          <a:bodyPr tIns="3600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D114CB-3C1A-4A9D-9A39-378080B769E4}" type="datetime1">
              <a:rPr lang="sv-SE" smtClean="0"/>
              <a:pPr/>
              <a:t>2016-04-20</a:t>
            </a:fld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465E-2E6A-4310-8AAC-7D6E13D1D673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69825" y="1716951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69825" y="4766252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252520" y="1716951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269825" y="1577399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252520" y="1577399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424244" y="-100652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424244" y="5256251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8609090" y="-100652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>
            <a:off x="8609090" y="5256251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ing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79" y="1263253"/>
            <a:ext cx="8184847" cy="3042056"/>
          </a:xfrm>
        </p:spPr>
        <p:txBody>
          <a:bodyPr tIns="36000"/>
          <a:lstStyle>
            <a:lvl1pPr marL="0" indent="0">
              <a:lnSpc>
                <a:spcPct val="90000"/>
              </a:lnSpc>
              <a:buFontTx/>
              <a:buNone/>
              <a:defRPr/>
            </a:lvl1pPr>
            <a:lvl2pPr marL="179388" indent="0">
              <a:lnSpc>
                <a:spcPct val="90000"/>
              </a:lnSpc>
              <a:buFontTx/>
              <a:buNone/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D588D78-B953-44D6-AAA3-70985707A376}" type="datetime1">
              <a:rPr lang="sv-SE" smtClean="0"/>
              <a:pPr/>
              <a:t>2016-04-20</a:t>
            </a:fld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465E-2E6A-4310-8AAC-7D6E13D1D673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69825" y="1716951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69825" y="4766252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252520" y="1716951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269825" y="1577399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252520" y="1577399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424244" y="-100652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424244" y="5256251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8609090" y="-100652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>
            <a:off x="8609090" y="5256251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4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Bildobjekt 13" descr="grönlunds orgelbyggeri (10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8961"/>
            <a:ext cx="9144000" cy="4104539"/>
          </a:xfrm>
          <a:prstGeom prst="rect">
            <a:avLst/>
          </a:prstGeom>
        </p:spPr>
      </p:pic>
      <p:sp>
        <p:nvSpPr>
          <p:cNvPr id="15" name="textruta 5"/>
          <p:cNvSpPr txBox="1"/>
          <p:nvPr userDrawn="1"/>
        </p:nvSpPr>
        <p:spPr>
          <a:xfrm>
            <a:off x="-1" y="4649789"/>
            <a:ext cx="4182316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Grönlunds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Orgelbyggeri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i Gammelstad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3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foto ing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3"/>
          </p:nvPr>
        </p:nvSpPr>
        <p:spPr>
          <a:xfrm>
            <a:off x="5297725" y="1304925"/>
            <a:ext cx="3373200" cy="24011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79" y="250504"/>
            <a:ext cx="6529318" cy="614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79" y="1263253"/>
            <a:ext cx="4558112" cy="3049632"/>
          </a:xfrm>
        </p:spPr>
        <p:txBody>
          <a:bodyPr tIns="36000"/>
          <a:lstStyle>
            <a:lvl1pPr marL="0" indent="0">
              <a:lnSpc>
                <a:spcPct val="90000"/>
              </a:lnSpc>
              <a:buFontTx/>
              <a:buNone/>
              <a:defRPr/>
            </a:lvl1pPr>
            <a:lvl2pPr marL="179388" indent="0">
              <a:lnSpc>
                <a:spcPct val="90000"/>
              </a:lnSpc>
              <a:buFontTx/>
              <a:buNone/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D114CB-3C1A-4A9D-9A39-378080B769E4}" type="datetime1">
              <a:rPr lang="sv-SE" smtClean="0"/>
              <a:pPr/>
              <a:t>2016-04-20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465E-2E6A-4310-8AAC-7D6E13D1D673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69825" y="1716951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69825" y="4766252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252520" y="1716951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269825" y="1577399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252520" y="1577399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424244" y="-100652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424244" y="5256251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8609090" y="-100652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>
            <a:off x="8609090" y="5256251"/>
            <a:ext cx="123669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0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243E5EA-BCAB-40E2-826C-55D019F15F3F}" type="datetime1">
              <a:rPr lang="sv-SE" smtClean="0"/>
              <a:pPr/>
              <a:t>2016-04-20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465E-2E6A-4310-8AAC-7D6E13D1D67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3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FE3856A-5690-4DF3-91BC-B3AD6C24ACB6}" type="datetime1">
              <a:rPr lang="sv-SE" smtClean="0"/>
              <a:pPr/>
              <a:t>2016-04-20</a:t>
            </a:fld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465E-2E6A-4310-8AAC-7D6E13D1D67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1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5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objekt 12" descr="lindbäcks bygg (15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1788"/>
            <a:ext cx="9144000" cy="4091712"/>
          </a:xfrm>
          <a:prstGeom prst="rect">
            <a:avLst/>
          </a:prstGeom>
        </p:spPr>
      </p:pic>
      <p:sp>
        <p:nvSpPr>
          <p:cNvPr id="15" name="textruta 3"/>
          <p:cNvSpPr txBox="1"/>
          <p:nvPr userDrawn="1"/>
        </p:nvSpPr>
        <p:spPr>
          <a:xfrm>
            <a:off x="0" y="4649788"/>
            <a:ext cx="3207296" cy="250005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Lindbäcks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Bygg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i Piteå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5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11881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6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objekt 12" descr="nya läroverket luleå (30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8961"/>
            <a:ext cx="9144000" cy="4104539"/>
          </a:xfrm>
          <a:prstGeom prst="rect">
            <a:avLst/>
          </a:prstGeom>
        </p:spPr>
      </p:pic>
      <p:sp>
        <p:nvSpPr>
          <p:cNvPr id="15" name="textruta 5"/>
          <p:cNvSpPr txBox="1"/>
          <p:nvPr userDrawn="1"/>
        </p:nvSpPr>
        <p:spPr>
          <a:xfrm>
            <a:off x="-1" y="4649788"/>
            <a:ext cx="3155980" cy="250005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Nya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Läroverket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i Luleå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1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11881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7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objekt 12" descr="polaris Boden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8961"/>
            <a:ext cx="9144000" cy="4104539"/>
          </a:xfrm>
          <a:prstGeom prst="rect">
            <a:avLst/>
          </a:prstGeom>
        </p:spPr>
      </p:pic>
      <p:sp>
        <p:nvSpPr>
          <p:cNvPr id="15" name="textruta 3"/>
          <p:cNvSpPr txBox="1"/>
          <p:nvPr userDrawn="1"/>
        </p:nvSpPr>
        <p:spPr>
          <a:xfrm>
            <a:off x="-1" y="4649788"/>
            <a:ext cx="2732617" cy="250005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 Polaris i Boden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2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8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Bildobjekt 13" descr="stormtrivs jönköping (1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1788"/>
            <a:ext cx="9144000" cy="4091712"/>
          </a:xfrm>
          <a:prstGeom prst="rect">
            <a:avLst/>
          </a:prstGeom>
        </p:spPr>
      </p:pic>
      <p:sp>
        <p:nvSpPr>
          <p:cNvPr id="15" name="textruta 5"/>
          <p:cNvSpPr txBox="1"/>
          <p:nvPr userDrawn="1"/>
        </p:nvSpPr>
        <p:spPr>
          <a:xfrm>
            <a:off x="-1" y="4649788"/>
            <a:ext cx="3204000" cy="246221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Stormtrivs 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i Jönköping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69825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9252520" y="1029557"/>
            <a:ext cx="16489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2611532" y="0"/>
            <a:ext cx="2488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>
                    <a:lumMod val="50000"/>
                  </a:schemeClr>
                </a:solidFill>
              </a:rPr>
              <a:t>Startbild</a:t>
            </a: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 9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För att byta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startbild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gå till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START fliken </a:t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sv-SE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klicka på LAYOUT</a:t>
            </a:r>
          </a:p>
          <a:p>
            <a:pPr algn="l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välj där en ny layout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 descr="Sakab AB Kumla 291 copy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1788"/>
            <a:ext cx="9144000" cy="4091712"/>
          </a:xfrm>
          <a:prstGeom prst="rect">
            <a:avLst/>
          </a:prstGeom>
        </p:spPr>
      </p:pic>
      <p:sp>
        <p:nvSpPr>
          <p:cNvPr id="14" name="textruta 5"/>
          <p:cNvSpPr txBox="1"/>
          <p:nvPr userDrawn="1"/>
        </p:nvSpPr>
        <p:spPr>
          <a:xfrm>
            <a:off x="-1" y="4649788"/>
            <a:ext cx="2668471" cy="250005"/>
          </a:xfrm>
          <a:prstGeom prst="rect">
            <a:avLst/>
          </a:prstGeom>
          <a:solidFill>
            <a:srgbClr val="E53517"/>
          </a:solidFill>
        </p:spPr>
        <p:txBody>
          <a:bodyPr wrap="square" lIns="468000" rtlCol="0" anchor="t">
            <a:spAutoFit/>
          </a:bodyPr>
          <a:lstStyle/>
          <a:p>
            <a:pPr algn="l"/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Medlemsföretaget</a:t>
            </a:r>
            <a:r>
              <a:rPr lang="sv-SE" sz="1000" b="1" baseline="0" dirty="0" smtClean="0">
                <a:solidFill>
                  <a:schemeClr val="bg1"/>
                </a:solidFill>
                <a:latin typeface="+mn-lt"/>
                <a:cs typeface="Arial"/>
              </a:rPr>
              <a:t> Sakab i</a:t>
            </a:r>
            <a:r>
              <a:rPr lang="sv-SE" sz="1000" b="1" dirty="0" smtClean="0">
                <a:solidFill>
                  <a:schemeClr val="bg1"/>
                </a:solidFill>
                <a:latin typeface="+mn-lt"/>
                <a:cs typeface="Arial"/>
              </a:rPr>
              <a:t> Kumla</a:t>
            </a:r>
            <a:endParaRPr lang="sv-SE" sz="1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7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78" y="249618"/>
            <a:ext cx="6546547" cy="614650"/>
          </a:xfrm>
          <a:prstGeom prst="rect">
            <a:avLst/>
          </a:prstGeom>
        </p:spPr>
        <p:txBody>
          <a:bodyPr vert="horz" lIns="0" tIns="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79" y="1263253"/>
            <a:ext cx="8184847" cy="3042056"/>
          </a:xfrm>
          <a:prstGeom prst="rect">
            <a:avLst/>
          </a:prstGeom>
        </p:spPr>
        <p:txBody>
          <a:bodyPr vert="horz" lIns="0" tIns="3600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3874" y="4813545"/>
            <a:ext cx="552866" cy="118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 b="0">
                <a:solidFill>
                  <a:schemeClr val="accent2"/>
                </a:solidFill>
              </a:defRPr>
            </a:lvl1pPr>
          </a:lstStyle>
          <a:p>
            <a:fld id="{9B32E951-18B6-4B36-9DC3-AA2CD01B4387}" type="datetime1">
              <a:rPr lang="sv-SE" smtClean="0"/>
              <a:pPr/>
              <a:t>2016-04-20</a:t>
            </a:fld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149" y="4813545"/>
            <a:ext cx="315309" cy="117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fld id="{5718465E-2E6A-4310-8AAC-7D6E13D1D673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93622" y="1034513"/>
            <a:ext cx="865037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256" y="239754"/>
            <a:ext cx="1089432" cy="5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7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78" r:id="rId3"/>
    <p:sldLayoutId id="2147483684" r:id="rId4"/>
    <p:sldLayoutId id="2147483679" r:id="rId5"/>
    <p:sldLayoutId id="2147483683" r:id="rId6"/>
    <p:sldLayoutId id="2147483682" r:id="rId7"/>
    <p:sldLayoutId id="2147483680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685" r:id="rId29"/>
    <p:sldLayoutId id="2147483649" r:id="rId30"/>
    <p:sldLayoutId id="2147483661" r:id="rId31"/>
    <p:sldLayoutId id="2147483662" r:id="rId32"/>
    <p:sldLayoutId id="2147483667" r:id="rId33"/>
    <p:sldLayoutId id="2147483668" r:id="rId34"/>
    <p:sldLayoutId id="2147483670" r:id="rId35"/>
    <p:sldLayoutId id="2147483669" r:id="rId36"/>
    <p:sldLayoutId id="2147483650" r:id="rId37"/>
    <p:sldLayoutId id="2147483671" r:id="rId38"/>
    <p:sldLayoutId id="2147483672" r:id="rId39"/>
    <p:sldLayoutId id="2147483673" r:id="rId40"/>
    <p:sldLayoutId id="2147483654" r:id="rId41"/>
    <p:sldLayoutId id="2147483655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2846" y="1507879"/>
            <a:ext cx="8653929" cy="24963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German Labor Market Miracle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Jonas Frycklund, A</a:t>
            </a:r>
            <a:r>
              <a:rPr lang="en-US" sz="1600" dirty="0" smtClean="0"/>
              <a:t>cting Chief Economist,</a:t>
            </a:r>
            <a:r>
              <a:rPr lang="en-US" sz="1600" dirty="0" smtClean="0"/>
              <a:t> </a:t>
            </a:r>
            <a:r>
              <a:rPr lang="en-US" sz="1600" dirty="0" err="1" smtClean="0"/>
              <a:t>april</a:t>
            </a:r>
            <a:r>
              <a:rPr lang="en-US" sz="1600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6078" y="249618"/>
            <a:ext cx="6853028" cy="6146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Employment rates for refugees by years in the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8D78-B953-44D6-AAA3-70985707A376}" type="datetime1">
              <a:rPr lang="sv-SE" smtClean="0"/>
              <a:pPr/>
              <a:t>2016-04-20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465E-2E6A-4310-8AAC-7D6E13D1D673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5964518" y="4235236"/>
            <a:ext cx="2618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Source</a:t>
            </a:r>
            <a:r>
              <a:rPr lang="sv-SE" sz="1200" i="1" dirty="0" smtClean="0"/>
              <a:t>: </a:t>
            </a:r>
            <a:r>
              <a:rPr lang="sv-SE" sz="1200" i="1" dirty="0" smtClean="0"/>
              <a:t>SCB, IAB, </a:t>
            </a:r>
            <a:r>
              <a:rPr lang="sv-SE" sz="1200" i="1" dirty="0" err="1" smtClean="0"/>
              <a:t>own</a:t>
            </a:r>
            <a:r>
              <a:rPr lang="sv-SE" sz="1200" i="1" dirty="0" smtClean="0"/>
              <a:t> </a:t>
            </a:r>
            <a:r>
              <a:rPr lang="sv-SE" sz="1200" i="1" dirty="0" err="1" smtClean="0"/>
              <a:t>calculations</a:t>
            </a:r>
            <a:endParaRPr lang="sv-SE" sz="1200" i="1" dirty="0" smtClean="0"/>
          </a:p>
        </p:txBody>
      </p:sp>
      <p:sp>
        <p:nvSpPr>
          <p:cNvPr id="6" name="textruta 5"/>
          <p:cNvSpPr txBox="1"/>
          <p:nvPr/>
        </p:nvSpPr>
        <p:spPr>
          <a:xfrm>
            <a:off x="6227482" y="1601694"/>
            <a:ext cx="2653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”</a:t>
            </a:r>
            <a:r>
              <a:rPr lang="en-GB" sz="1600" i="1" dirty="0" smtClean="0"/>
              <a:t>It takes five years for half of refugees to reach employment in Germany”</a:t>
            </a:r>
          </a:p>
          <a:p>
            <a:endParaRPr lang="en-GB" sz="1600" i="1" dirty="0" smtClean="0"/>
          </a:p>
          <a:p>
            <a:r>
              <a:rPr lang="en-GB" sz="1600" i="1" dirty="0" smtClean="0"/>
              <a:t>”It takes eight years in Sweden</a:t>
            </a:r>
            <a:r>
              <a:rPr lang="sv-SE" sz="1600" i="1" dirty="0" smtClean="0"/>
              <a:t>”</a:t>
            </a:r>
            <a:endParaRPr lang="sv-SE" sz="1600" i="1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8" y="1223817"/>
            <a:ext cx="5391452" cy="32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theme1.xml><?xml version="1.0" encoding="utf-8"?>
<a:theme xmlns:a="http://schemas.openxmlformats.org/drawingml/2006/main" name="SvN_Format_widescreen_V4">
  <a:themeElements>
    <a:clrScheme name="Svenskt Näringsliv färger">
      <a:dk1>
        <a:sysClr val="windowText" lastClr="000000"/>
      </a:dk1>
      <a:lt1>
        <a:srgbClr val="FFFFFF"/>
      </a:lt1>
      <a:dk2>
        <a:srgbClr val="AEC1CF"/>
      </a:dk2>
      <a:lt2>
        <a:srgbClr val="EF8200"/>
      </a:lt2>
      <a:accent1>
        <a:srgbClr val="AEC1CF"/>
      </a:accent1>
      <a:accent2>
        <a:srgbClr val="33414E"/>
      </a:accent2>
      <a:accent3>
        <a:srgbClr val="57758D"/>
      </a:accent3>
      <a:accent4>
        <a:srgbClr val="EF8200"/>
      </a:accent4>
      <a:accent5>
        <a:srgbClr val="FFCC00"/>
      </a:accent5>
      <a:accent6>
        <a:srgbClr val="E53517"/>
      </a:accent6>
      <a:hlink>
        <a:srgbClr val="33414E"/>
      </a:hlink>
      <a:folHlink>
        <a:srgbClr val="57758D"/>
      </a:folHlink>
    </a:clrScheme>
    <a:fontScheme name="Sv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vN_Format_widescreen_V4 2013" id="{253CE18E-9CEB-4005-9767-F3EF5BD0B705}" vid="{6335FADA-CFFE-44EA-A059-547EA0BE67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SvN_Format_widescreen_V4 2013</Template>
  <TotalTime>0</TotalTime>
  <Words>47</Words>
  <Application>Microsoft Office PowerPoint</Application>
  <PresentationFormat>Bildspel på skärmen (16:9)</PresentationFormat>
  <Paragraphs>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SvN_Format_widescreen_V4</vt:lpstr>
      <vt:lpstr>The German Labor Market Miracle   Jonas Frycklund, Acting Chief Economist, april 2016</vt:lpstr>
      <vt:lpstr>Employment rates for refugees by years in the country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2016-04-06T11:05:52Z</dcterms:created>
  <dcterms:modified xsi:type="dcterms:W3CDTF">2016-04-20T13:47:56Z</dcterms:modified>
</cp:coreProperties>
</file>