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0" r:id="rId2"/>
    <p:sldMasterId id="2147483722" r:id="rId3"/>
  </p:sldMasterIdLst>
  <p:notesMasterIdLst>
    <p:notesMasterId r:id="rId23"/>
  </p:notesMasterIdLst>
  <p:handoutMasterIdLst>
    <p:handoutMasterId r:id="rId24"/>
  </p:handoutMasterIdLst>
  <p:sldIdLst>
    <p:sldId id="256" r:id="rId4"/>
    <p:sldId id="278" r:id="rId5"/>
    <p:sldId id="282" r:id="rId6"/>
    <p:sldId id="283" r:id="rId7"/>
    <p:sldId id="296" r:id="rId8"/>
    <p:sldId id="264" r:id="rId9"/>
    <p:sldId id="285" r:id="rId10"/>
    <p:sldId id="287" r:id="rId11"/>
    <p:sldId id="286" r:id="rId12"/>
    <p:sldId id="291" r:id="rId13"/>
    <p:sldId id="279" r:id="rId14"/>
    <p:sldId id="267" r:id="rId15"/>
    <p:sldId id="298" r:id="rId16"/>
    <p:sldId id="292" r:id="rId17"/>
    <p:sldId id="289" r:id="rId18"/>
    <p:sldId id="297" r:id="rId19"/>
    <p:sldId id="290" r:id="rId20"/>
    <p:sldId id="294" r:id="rId21"/>
    <p:sldId id="288" r:id="rId22"/>
  </p:sldIdLst>
  <p:sldSz cx="9144000" cy="6858000" type="screen4x3"/>
  <p:notesSz cx="6797675" cy="9926638"/>
  <p:custDataLst>
    <p:tags r:id="rId25"/>
  </p:custDataLst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4"/>
    <a:srgbClr val="0000FF"/>
    <a:srgbClr val="008E40"/>
    <a:srgbClr val="007A38"/>
    <a:srgbClr val="8DC123"/>
    <a:srgbClr val="97179D"/>
    <a:srgbClr val="AB1AB2"/>
    <a:srgbClr val="7A137F"/>
    <a:srgbClr val="DF006F"/>
    <a:srgbClr val="0265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114" d="100"/>
          <a:sy n="114" d="100"/>
        </p:scale>
        <p:origin x="150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94" y="-9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LFS%20-%20OECD%20NY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Bok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Bok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Bok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LFS%20-%20OECD%20NY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Real%20wage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Tysk-Svensk%20OECD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Relative%20wages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Finland\RULC%20by%20Activity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\\tcofs01\users\GoZet\Tyskland\Jfr%20Tyska%20data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2771358069029692E-2"/>
          <c:y val="2.3047617664934822E-2"/>
          <c:w val="0.93971994143942361"/>
          <c:h val="0.91394148247820128"/>
        </c:manualLayout>
      </c:layout>
      <c:lineChart>
        <c:grouping val="standard"/>
        <c:varyColors val="0"/>
        <c:ser>
          <c:idx val="0"/>
          <c:order val="0"/>
          <c:tx>
            <c:strRef>
              <c:f>'2016 data'!$A$114:$C$114</c:f>
              <c:strCache>
                <c:ptCount val="3"/>
                <c:pt idx="0">
                  <c:v>Germany</c:v>
                </c:pt>
                <c:pt idx="1">
                  <c:v>Unemployment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'2016 data'!$D$1:$BG$1</c:f>
              <c:numCache>
                <c:formatCode>yyyy</c:formatCode>
                <c:ptCount val="56"/>
                <c:pt idx="0">
                  <c:v>29221</c:v>
                </c:pt>
                <c:pt idx="1">
                  <c:v>29587</c:v>
                </c:pt>
                <c:pt idx="2">
                  <c:v>29952</c:v>
                </c:pt>
                <c:pt idx="3">
                  <c:v>30317</c:v>
                </c:pt>
                <c:pt idx="4">
                  <c:v>30682</c:v>
                </c:pt>
                <c:pt idx="5">
                  <c:v>31048</c:v>
                </c:pt>
                <c:pt idx="6">
                  <c:v>31413</c:v>
                </c:pt>
                <c:pt idx="7">
                  <c:v>31778</c:v>
                </c:pt>
                <c:pt idx="8">
                  <c:v>32143</c:v>
                </c:pt>
                <c:pt idx="9">
                  <c:v>32509</c:v>
                </c:pt>
                <c:pt idx="10">
                  <c:v>32874</c:v>
                </c:pt>
                <c:pt idx="11">
                  <c:v>33239</c:v>
                </c:pt>
                <c:pt idx="12">
                  <c:v>33604</c:v>
                </c:pt>
                <c:pt idx="13">
                  <c:v>33970</c:v>
                </c:pt>
                <c:pt idx="14">
                  <c:v>34335</c:v>
                </c:pt>
                <c:pt idx="15">
                  <c:v>34700</c:v>
                </c:pt>
                <c:pt idx="16">
                  <c:v>35065</c:v>
                </c:pt>
                <c:pt idx="17">
                  <c:v>35431</c:v>
                </c:pt>
                <c:pt idx="18">
                  <c:v>35796</c:v>
                </c:pt>
                <c:pt idx="19">
                  <c:v>36161</c:v>
                </c:pt>
                <c:pt idx="20">
                  <c:v>36526</c:v>
                </c:pt>
                <c:pt idx="21">
                  <c:v>36892</c:v>
                </c:pt>
                <c:pt idx="22">
                  <c:v>37257</c:v>
                </c:pt>
                <c:pt idx="23">
                  <c:v>37622</c:v>
                </c:pt>
                <c:pt idx="24">
                  <c:v>37987</c:v>
                </c:pt>
                <c:pt idx="25">
                  <c:v>38353</c:v>
                </c:pt>
                <c:pt idx="26">
                  <c:v>38718</c:v>
                </c:pt>
                <c:pt idx="27">
                  <c:v>39083</c:v>
                </c:pt>
                <c:pt idx="28">
                  <c:v>39448</c:v>
                </c:pt>
                <c:pt idx="29">
                  <c:v>39814</c:v>
                </c:pt>
                <c:pt idx="30">
                  <c:v>40179</c:v>
                </c:pt>
                <c:pt idx="31">
                  <c:v>40544</c:v>
                </c:pt>
                <c:pt idx="32">
                  <c:v>40909</c:v>
                </c:pt>
                <c:pt idx="33">
                  <c:v>41275</c:v>
                </c:pt>
                <c:pt idx="34">
                  <c:v>41640</c:v>
                </c:pt>
              </c:numCache>
            </c:numRef>
          </c:cat>
          <c:val>
            <c:numRef>
              <c:f>'2016 data'!$D$114:$BG$114</c:f>
              <c:numCache>
                <c:formatCode>0.00</c:formatCode>
                <c:ptCount val="56"/>
                <c:pt idx="0">
                  <c:v>3.2300032707053816</c:v>
                </c:pt>
                <c:pt idx="1">
                  <c:v>4.5559098563290457</c:v>
                </c:pt>
                <c:pt idx="2">
                  <c:v>6.5050748811129253</c:v>
                </c:pt>
                <c:pt idx="3">
                  <c:v>7.9973099249610646</c:v>
                </c:pt>
                <c:pt idx="4">
                  <c:v>7.1231946726439359</c:v>
                </c:pt>
                <c:pt idx="5">
                  <c:v>7.1719983356823569</c:v>
                </c:pt>
                <c:pt idx="6">
                  <c:v>6.4839799202002872</c:v>
                </c:pt>
                <c:pt idx="7">
                  <c:v>6.263883620794318</c:v>
                </c:pt>
                <c:pt idx="8">
                  <c:v>6.2360209770064037</c:v>
                </c:pt>
                <c:pt idx="9">
                  <c:v>5.6078577139087047</c:v>
                </c:pt>
                <c:pt idx="10">
                  <c:v>4.880612906307042</c:v>
                </c:pt>
                <c:pt idx="11">
                  <c:v>5.6015066296795872</c:v>
                </c:pt>
                <c:pt idx="12">
                  <c:v>6.6676877520804618</c:v>
                </c:pt>
                <c:pt idx="13">
                  <c:v>7.9272022838499181</c:v>
                </c:pt>
                <c:pt idx="14">
                  <c:v>8.4633255891138397</c:v>
                </c:pt>
                <c:pt idx="15">
                  <c:v>8.1886173864043865</c:v>
                </c:pt>
                <c:pt idx="16">
                  <c:v>8.933673469387756</c:v>
                </c:pt>
                <c:pt idx="17">
                  <c:v>9.8927294398092975</c:v>
                </c:pt>
                <c:pt idx="18">
                  <c:v>9.2856963013319227</c:v>
                </c:pt>
                <c:pt idx="19">
                  <c:v>8.4751375585897701</c:v>
                </c:pt>
                <c:pt idx="20">
                  <c:v>7.8176062091503269</c:v>
                </c:pt>
                <c:pt idx="21">
                  <c:v>7.9076633325698005</c:v>
                </c:pt>
                <c:pt idx="22">
                  <c:v>8.6515421871017075</c:v>
                </c:pt>
                <c:pt idx="23">
                  <c:v>9.362605869860035</c:v>
                </c:pt>
                <c:pt idx="24">
                  <c:v>10.389413223349612</c:v>
                </c:pt>
                <c:pt idx="25">
                  <c:v>11.281127372343839</c:v>
                </c:pt>
                <c:pt idx="26">
                  <c:v>10.417530930476586</c:v>
                </c:pt>
                <c:pt idx="27">
                  <c:v>8.7477181453085073</c:v>
                </c:pt>
                <c:pt idx="28">
                  <c:v>7.6139540537255384</c:v>
                </c:pt>
                <c:pt idx="29">
                  <c:v>7.8347959258088826</c:v>
                </c:pt>
                <c:pt idx="30">
                  <c:v>7.1607520735533763</c:v>
                </c:pt>
                <c:pt idx="31">
                  <c:v>5.9117073050223574</c:v>
                </c:pt>
                <c:pt idx="32">
                  <c:v>5.461904879433324</c:v>
                </c:pt>
                <c:pt idx="33">
                  <c:v>5.3266331658291453</c:v>
                </c:pt>
                <c:pt idx="34">
                  <c:v>5.076637703797716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'2016 data'!$A$122:$C$122</c:f>
              <c:strCache>
                <c:ptCount val="3"/>
                <c:pt idx="0">
                  <c:v>Sweden</c:v>
                </c:pt>
                <c:pt idx="1">
                  <c:v>Unemployment</c:v>
                </c:pt>
              </c:strCache>
            </c:strRef>
          </c:tx>
          <c:spPr>
            <a:ln w="28575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numRef>
              <c:f>'2016 data'!$D$1:$BG$1</c:f>
              <c:numCache>
                <c:formatCode>yyyy</c:formatCode>
                <c:ptCount val="56"/>
                <c:pt idx="0">
                  <c:v>29221</c:v>
                </c:pt>
                <c:pt idx="1">
                  <c:v>29587</c:v>
                </c:pt>
                <c:pt idx="2">
                  <c:v>29952</c:v>
                </c:pt>
                <c:pt idx="3">
                  <c:v>30317</c:v>
                </c:pt>
                <c:pt idx="4">
                  <c:v>30682</c:v>
                </c:pt>
                <c:pt idx="5">
                  <c:v>31048</c:v>
                </c:pt>
                <c:pt idx="6">
                  <c:v>31413</c:v>
                </c:pt>
                <c:pt idx="7">
                  <c:v>31778</c:v>
                </c:pt>
                <c:pt idx="8">
                  <c:v>32143</c:v>
                </c:pt>
                <c:pt idx="9">
                  <c:v>32509</c:v>
                </c:pt>
                <c:pt idx="10">
                  <c:v>32874</c:v>
                </c:pt>
                <c:pt idx="11">
                  <c:v>33239</c:v>
                </c:pt>
                <c:pt idx="12">
                  <c:v>33604</c:v>
                </c:pt>
                <c:pt idx="13">
                  <c:v>33970</c:v>
                </c:pt>
                <c:pt idx="14">
                  <c:v>34335</c:v>
                </c:pt>
                <c:pt idx="15">
                  <c:v>34700</c:v>
                </c:pt>
                <c:pt idx="16">
                  <c:v>35065</c:v>
                </c:pt>
                <c:pt idx="17">
                  <c:v>35431</c:v>
                </c:pt>
                <c:pt idx="18">
                  <c:v>35796</c:v>
                </c:pt>
                <c:pt idx="19">
                  <c:v>36161</c:v>
                </c:pt>
                <c:pt idx="20">
                  <c:v>36526</c:v>
                </c:pt>
                <c:pt idx="21">
                  <c:v>36892</c:v>
                </c:pt>
                <c:pt idx="22">
                  <c:v>37257</c:v>
                </c:pt>
                <c:pt idx="23">
                  <c:v>37622</c:v>
                </c:pt>
                <c:pt idx="24">
                  <c:v>37987</c:v>
                </c:pt>
                <c:pt idx="25">
                  <c:v>38353</c:v>
                </c:pt>
                <c:pt idx="26">
                  <c:v>38718</c:v>
                </c:pt>
                <c:pt idx="27">
                  <c:v>39083</c:v>
                </c:pt>
                <c:pt idx="28">
                  <c:v>39448</c:v>
                </c:pt>
                <c:pt idx="29">
                  <c:v>39814</c:v>
                </c:pt>
                <c:pt idx="30">
                  <c:v>40179</c:v>
                </c:pt>
                <c:pt idx="31">
                  <c:v>40544</c:v>
                </c:pt>
                <c:pt idx="32">
                  <c:v>40909</c:v>
                </c:pt>
                <c:pt idx="33">
                  <c:v>41275</c:v>
                </c:pt>
                <c:pt idx="34">
                  <c:v>41640</c:v>
                </c:pt>
              </c:numCache>
            </c:numRef>
          </c:cat>
          <c:val>
            <c:numRef>
              <c:f>'2016 data'!$D$122:$BG$122</c:f>
              <c:numCache>
                <c:formatCode>0.00</c:formatCode>
                <c:ptCount val="56"/>
                <c:pt idx="0">
                  <c:v>2.2629107981220655</c:v>
                </c:pt>
                <c:pt idx="1">
                  <c:v>2.8020565552699233</c:v>
                </c:pt>
                <c:pt idx="2">
                  <c:v>3.5662874390527044</c:v>
                </c:pt>
                <c:pt idx="3">
                  <c:v>3.9542936288088644</c:v>
                </c:pt>
                <c:pt idx="4">
                  <c:v>3.5471264367816091</c:v>
                </c:pt>
                <c:pt idx="5">
                  <c:v>3.1438356164383556</c:v>
                </c:pt>
                <c:pt idx="6">
                  <c:v>2.888332954287014</c:v>
                </c:pt>
                <c:pt idx="7">
                  <c:v>2.3082145281737949</c:v>
                </c:pt>
                <c:pt idx="8">
                  <c:v>1.8825638727028238</c:v>
                </c:pt>
                <c:pt idx="9">
                  <c:v>1.6164747564216122</c:v>
                </c:pt>
                <c:pt idx="10">
                  <c:v>1.8388791593695271</c:v>
                </c:pt>
                <c:pt idx="11">
                  <c:v>3.3003300330032999</c:v>
                </c:pt>
                <c:pt idx="12">
                  <c:v>5.8191584601611464</c:v>
                </c:pt>
                <c:pt idx="13">
                  <c:v>9.4792142530835992</c:v>
                </c:pt>
                <c:pt idx="14">
                  <c:v>9.7404089133930611</c:v>
                </c:pt>
                <c:pt idx="15">
                  <c:v>9.206927985414767</c:v>
                </c:pt>
                <c:pt idx="16">
                  <c:v>10.01589825119237</c:v>
                </c:pt>
                <c:pt idx="17">
                  <c:v>10.146587265231332</c:v>
                </c:pt>
                <c:pt idx="18">
                  <c:v>8.4234752589182964</c:v>
                </c:pt>
                <c:pt idx="19">
                  <c:v>7.1656777727065277</c:v>
                </c:pt>
                <c:pt idx="20">
                  <c:v>5.8718579913728863</c:v>
                </c:pt>
                <c:pt idx="21">
                  <c:v>5.0748938072881735</c:v>
                </c:pt>
                <c:pt idx="22">
                  <c:v>5.2548373449711647</c:v>
                </c:pt>
                <c:pt idx="23">
                  <c:v>5.8360146455120381</c:v>
                </c:pt>
                <c:pt idx="24">
                  <c:v>6.6166544955630773</c:v>
                </c:pt>
                <c:pt idx="25">
                  <c:v>7.767409711422153</c:v>
                </c:pt>
                <c:pt idx="26">
                  <c:v>7.0578176766057492</c:v>
                </c:pt>
                <c:pt idx="27">
                  <c:v>6.2294488394514911</c:v>
                </c:pt>
                <c:pt idx="28">
                  <c:v>6.3139266574813089</c:v>
                </c:pt>
                <c:pt idx="29">
                  <c:v>8.4579084716652364</c:v>
                </c:pt>
                <c:pt idx="30">
                  <c:v>8.7479270315091195</c:v>
                </c:pt>
                <c:pt idx="31">
                  <c:v>7.9387500255890613</c:v>
                </c:pt>
                <c:pt idx="32">
                  <c:v>8.1334447410788862</c:v>
                </c:pt>
                <c:pt idx="33">
                  <c:v>8.2172449146981688</c:v>
                </c:pt>
                <c:pt idx="34">
                  <c:v>8.1170778594020216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18798896"/>
        <c:axId val="-818808144"/>
      </c:lineChart>
      <c:dateAx>
        <c:axId val="-818798896"/>
        <c:scaling>
          <c:orientation val="minMax"/>
          <c:min val="34700"/>
        </c:scaling>
        <c:delete val="0"/>
        <c:axPos val="b"/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08144"/>
        <c:crosses val="autoZero"/>
        <c:auto val="1"/>
        <c:lblOffset val="100"/>
        <c:baseTimeUnit val="years"/>
        <c:majorUnit val="5"/>
        <c:majorTimeUnit val="years"/>
      </c:dateAx>
      <c:valAx>
        <c:axId val="-818808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798896"/>
        <c:crosses val="autoZero"/>
        <c:crossBetween val="midCat"/>
        <c:majorUnit val="1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68769777307411062"/>
          <c:y val="0.77056409364252476"/>
          <c:w val="0.28819752497541223"/>
          <c:h val="0.1719545983601021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00FF"/>
            </a:solidFill>
            <a:ln>
              <a:noFill/>
            </a:ln>
            <a:effectLst/>
          </c:spPr>
          <c:invertIfNegative val="0"/>
          <c:cat>
            <c:strRef>
              <c:f>Blad1!$A$10:$A$39</c:f>
              <c:strCache>
                <c:ptCount val="30"/>
                <c:pt idx="0">
                  <c:v>Japan</c:v>
                </c:pt>
                <c:pt idx="1">
                  <c:v>Czech Republic</c:v>
                </c:pt>
                <c:pt idx="2">
                  <c:v>Germany</c:v>
                </c:pt>
                <c:pt idx="3">
                  <c:v>Korea</c:v>
                </c:pt>
                <c:pt idx="4">
                  <c:v>Portugal</c:v>
                </c:pt>
                <c:pt idx="5">
                  <c:v>Greece</c:v>
                </c:pt>
                <c:pt idx="6">
                  <c:v>Hungary</c:v>
                </c:pt>
                <c:pt idx="7">
                  <c:v>Denmark</c:v>
                </c:pt>
                <c:pt idx="8">
                  <c:v>Poland</c:v>
                </c:pt>
                <c:pt idx="9">
                  <c:v>Austria</c:v>
                </c:pt>
                <c:pt idx="10">
                  <c:v>Italy</c:v>
                </c:pt>
                <c:pt idx="11">
                  <c:v>Slovak Republic</c:v>
                </c:pt>
                <c:pt idx="12">
                  <c:v>Finland</c:v>
                </c:pt>
                <c:pt idx="13">
                  <c:v>France</c:v>
                </c:pt>
                <c:pt idx="14">
                  <c:v>United States</c:v>
                </c:pt>
                <c:pt idx="15">
                  <c:v>Switzerland</c:v>
                </c:pt>
                <c:pt idx="16">
                  <c:v>United Kingdom</c:v>
                </c:pt>
                <c:pt idx="17">
                  <c:v>Sweden</c:v>
                </c:pt>
                <c:pt idx="18">
                  <c:v>Netherlands</c:v>
                </c:pt>
                <c:pt idx="19">
                  <c:v>Iceland</c:v>
                </c:pt>
                <c:pt idx="20">
                  <c:v>Norway</c:v>
                </c:pt>
                <c:pt idx="21">
                  <c:v>Belgium</c:v>
                </c:pt>
                <c:pt idx="22">
                  <c:v>New Zealand</c:v>
                </c:pt>
                <c:pt idx="23">
                  <c:v>Ireland</c:v>
                </c:pt>
                <c:pt idx="24">
                  <c:v>Canada</c:v>
                </c:pt>
                <c:pt idx="25">
                  <c:v>Australia</c:v>
                </c:pt>
                <c:pt idx="26">
                  <c:v>Spain</c:v>
                </c:pt>
                <c:pt idx="27">
                  <c:v>Luxembourg</c:v>
                </c:pt>
                <c:pt idx="28">
                  <c:v>Mexico</c:v>
                </c:pt>
                <c:pt idx="29">
                  <c:v>Israel</c:v>
                </c:pt>
              </c:strCache>
            </c:strRef>
          </c:cat>
          <c:val>
            <c:numRef>
              <c:f>Blad1!$B$10:$B$39</c:f>
              <c:numCache>
                <c:formatCode>0.0</c:formatCode>
                <c:ptCount val="30"/>
                <c:pt idx="0">
                  <c:v>-13.126905553685717</c:v>
                </c:pt>
                <c:pt idx="1">
                  <c:v>-5.9598944087825316</c:v>
                </c:pt>
                <c:pt idx="2">
                  <c:v>-3.8877650208613446</c:v>
                </c:pt>
                <c:pt idx="3">
                  <c:v>-3.5405488574781998</c:v>
                </c:pt>
                <c:pt idx="4">
                  <c:v>-3.2822783055250255</c:v>
                </c:pt>
                <c:pt idx="5">
                  <c:v>-2.4724614337755071</c:v>
                </c:pt>
                <c:pt idx="6">
                  <c:v>0.4060551770093781</c:v>
                </c:pt>
                <c:pt idx="7">
                  <c:v>0.49865978081002993</c:v>
                </c:pt>
                <c:pt idx="8">
                  <c:v>1.5530687067806213</c:v>
                </c:pt>
                <c:pt idx="9">
                  <c:v>1.7494360545493635</c:v>
                </c:pt>
                <c:pt idx="10">
                  <c:v>3.2807656708019266</c:v>
                </c:pt>
                <c:pt idx="11">
                  <c:v>3.6372806684725703</c:v>
                </c:pt>
                <c:pt idx="12">
                  <c:v>5.3471062357644712</c:v>
                </c:pt>
                <c:pt idx="13">
                  <c:v>6.5715834267375328</c:v>
                </c:pt>
                <c:pt idx="14">
                  <c:v>8.9715400557171847</c:v>
                </c:pt>
                <c:pt idx="15">
                  <c:v>9.7459013296502235</c:v>
                </c:pt>
                <c:pt idx="16">
                  <c:v>10.214332958435946</c:v>
                </c:pt>
                <c:pt idx="17">
                  <c:v>12.27441063910581</c:v>
                </c:pt>
                <c:pt idx="18">
                  <c:v>15.047768412996462</c:v>
                </c:pt>
                <c:pt idx="19">
                  <c:v>15.623165201574935</c:v>
                </c:pt>
                <c:pt idx="20">
                  <c:v>17.541424853654377</c:v>
                </c:pt>
                <c:pt idx="21">
                  <c:v>17.713501178638907</c:v>
                </c:pt>
                <c:pt idx="22">
                  <c:v>21.695793865476404</c:v>
                </c:pt>
                <c:pt idx="23">
                  <c:v>26.533101141908361</c:v>
                </c:pt>
                <c:pt idx="24">
                  <c:v>26.563321675258678</c:v>
                </c:pt>
                <c:pt idx="25">
                  <c:v>27.177497072474054</c:v>
                </c:pt>
                <c:pt idx="26">
                  <c:v>32.373052471300468</c:v>
                </c:pt>
                <c:pt idx="27">
                  <c:v>38.468607975226746</c:v>
                </c:pt>
                <c:pt idx="28">
                  <c:v>48.664122977980753</c:v>
                </c:pt>
                <c:pt idx="29">
                  <c:v>67.469398115936002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818811408"/>
        <c:axId val="-818794544"/>
      </c:barChart>
      <c:catAx>
        <c:axId val="-818811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794544"/>
        <c:crosses val="autoZero"/>
        <c:auto val="1"/>
        <c:lblAlgn val="ctr"/>
        <c:lblOffset val="100"/>
        <c:noMultiLvlLbl val="0"/>
      </c:catAx>
      <c:valAx>
        <c:axId val="-818794544"/>
        <c:scaling>
          <c:orientation val="minMax"/>
          <c:max val="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114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00FF"/>
            </a:solidFill>
            <a:ln>
              <a:noFill/>
            </a:ln>
            <a:effectLst/>
          </c:spPr>
          <c:invertIfNegative val="0"/>
          <c:cat>
            <c:strRef>
              <c:f>Blad1!$A$10:$A$39</c:f>
              <c:strCache>
                <c:ptCount val="30"/>
                <c:pt idx="0">
                  <c:v>Japan</c:v>
                </c:pt>
                <c:pt idx="1">
                  <c:v>Czech Republic</c:v>
                </c:pt>
                <c:pt idx="2">
                  <c:v>Germany</c:v>
                </c:pt>
                <c:pt idx="3">
                  <c:v>Korea</c:v>
                </c:pt>
                <c:pt idx="4">
                  <c:v>Portugal</c:v>
                </c:pt>
                <c:pt idx="5">
                  <c:v>Greece</c:v>
                </c:pt>
                <c:pt idx="6">
                  <c:v>Hungary</c:v>
                </c:pt>
                <c:pt idx="7">
                  <c:v>Denmark</c:v>
                </c:pt>
                <c:pt idx="8">
                  <c:v>Poland</c:v>
                </c:pt>
                <c:pt idx="9">
                  <c:v>Austria</c:v>
                </c:pt>
                <c:pt idx="10">
                  <c:v>Italy</c:v>
                </c:pt>
                <c:pt idx="11">
                  <c:v>Slovak Republic</c:v>
                </c:pt>
                <c:pt idx="12">
                  <c:v>Finland</c:v>
                </c:pt>
                <c:pt idx="13">
                  <c:v>France</c:v>
                </c:pt>
                <c:pt idx="14">
                  <c:v>United States</c:v>
                </c:pt>
                <c:pt idx="15">
                  <c:v>Switzerland</c:v>
                </c:pt>
                <c:pt idx="16">
                  <c:v>United Kingdom</c:v>
                </c:pt>
                <c:pt idx="17">
                  <c:v>Sweden</c:v>
                </c:pt>
                <c:pt idx="18">
                  <c:v>Netherlands</c:v>
                </c:pt>
                <c:pt idx="19">
                  <c:v>Iceland</c:v>
                </c:pt>
                <c:pt idx="20">
                  <c:v>Norway</c:v>
                </c:pt>
                <c:pt idx="21">
                  <c:v>Belgium</c:v>
                </c:pt>
                <c:pt idx="22">
                  <c:v>New Zealand</c:v>
                </c:pt>
                <c:pt idx="23">
                  <c:v>Ireland</c:v>
                </c:pt>
                <c:pt idx="24">
                  <c:v>Canada</c:v>
                </c:pt>
                <c:pt idx="25">
                  <c:v>Australia</c:v>
                </c:pt>
                <c:pt idx="26">
                  <c:v>Spain</c:v>
                </c:pt>
                <c:pt idx="27">
                  <c:v>Luxembourg</c:v>
                </c:pt>
                <c:pt idx="28">
                  <c:v>Mexico</c:v>
                </c:pt>
                <c:pt idx="29">
                  <c:v>Israel</c:v>
                </c:pt>
              </c:strCache>
            </c:strRef>
          </c:cat>
          <c:val>
            <c:numRef>
              <c:f>Blad1!$B$10:$B$39</c:f>
              <c:numCache>
                <c:formatCode>0.0</c:formatCode>
                <c:ptCount val="30"/>
                <c:pt idx="0">
                  <c:v>-13.126905553685717</c:v>
                </c:pt>
                <c:pt idx="1">
                  <c:v>-5.9598944087825316</c:v>
                </c:pt>
                <c:pt idx="2">
                  <c:v>-3.8877650208613446</c:v>
                </c:pt>
                <c:pt idx="3">
                  <c:v>-3.5405488574781998</c:v>
                </c:pt>
                <c:pt idx="4">
                  <c:v>-3.2822783055250255</c:v>
                </c:pt>
                <c:pt idx="5">
                  <c:v>-2.4724614337755071</c:v>
                </c:pt>
                <c:pt idx="6">
                  <c:v>0.4060551770093781</c:v>
                </c:pt>
                <c:pt idx="7">
                  <c:v>0.49865978081002993</c:v>
                </c:pt>
                <c:pt idx="8">
                  <c:v>1.5530687067806213</c:v>
                </c:pt>
                <c:pt idx="9">
                  <c:v>1.7494360545493635</c:v>
                </c:pt>
                <c:pt idx="10">
                  <c:v>3.2807656708019266</c:v>
                </c:pt>
                <c:pt idx="11">
                  <c:v>3.6372806684725703</c:v>
                </c:pt>
                <c:pt idx="12">
                  <c:v>5.3471062357644712</c:v>
                </c:pt>
                <c:pt idx="13">
                  <c:v>6.5715834267375328</c:v>
                </c:pt>
                <c:pt idx="14">
                  <c:v>8.9715400557171847</c:v>
                </c:pt>
                <c:pt idx="15">
                  <c:v>9.7459013296502235</c:v>
                </c:pt>
                <c:pt idx="16">
                  <c:v>10.214332958435946</c:v>
                </c:pt>
                <c:pt idx="17">
                  <c:v>12.27441063910581</c:v>
                </c:pt>
                <c:pt idx="18">
                  <c:v>15.047768412996462</c:v>
                </c:pt>
                <c:pt idx="19">
                  <c:v>15.623165201574935</c:v>
                </c:pt>
                <c:pt idx="20">
                  <c:v>17.541424853654377</c:v>
                </c:pt>
                <c:pt idx="21">
                  <c:v>17.713501178638907</c:v>
                </c:pt>
                <c:pt idx="22">
                  <c:v>21.695793865476404</c:v>
                </c:pt>
                <c:pt idx="23">
                  <c:v>26.533101141908361</c:v>
                </c:pt>
                <c:pt idx="24">
                  <c:v>26.563321675258678</c:v>
                </c:pt>
                <c:pt idx="25">
                  <c:v>27.177497072474054</c:v>
                </c:pt>
                <c:pt idx="26">
                  <c:v>32.373052471300468</c:v>
                </c:pt>
                <c:pt idx="27">
                  <c:v>38.468607975226746</c:v>
                </c:pt>
                <c:pt idx="28">
                  <c:v>48.664122977980753</c:v>
                </c:pt>
                <c:pt idx="29">
                  <c:v>67.469398115936002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818792912"/>
        <c:axId val="-818792368"/>
      </c:barChart>
      <c:catAx>
        <c:axId val="-8187929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792368"/>
        <c:crosses val="autoZero"/>
        <c:auto val="1"/>
        <c:lblAlgn val="ctr"/>
        <c:lblOffset val="100"/>
        <c:noMultiLvlLbl val="0"/>
      </c:catAx>
      <c:valAx>
        <c:axId val="-818792368"/>
        <c:scaling>
          <c:orientation val="minMax"/>
          <c:max val="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79291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0000FF"/>
            </a:solidFill>
            <a:ln>
              <a:noFill/>
            </a:ln>
            <a:effectLst/>
          </c:spPr>
          <c:invertIfNegative val="0"/>
          <c:dPt>
            <c:idx val="4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10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23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dPt>
            <c:idx val="26"/>
            <c:invertIfNegative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ffectLst/>
            </c:spPr>
          </c:dPt>
          <c:cat>
            <c:strRef>
              <c:f>'[Jfr Tyska data.xlsx]Blad1'!$A$10:$A$39</c:f>
              <c:strCache>
                <c:ptCount val="30"/>
                <c:pt idx="0">
                  <c:v>Japan</c:v>
                </c:pt>
                <c:pt idx="1">
                  <c:v>Czech Republic</c:v>
                </c:pt>
                <c:pt idx="2">
                  <c:v>Germany</c:v>
                </c:pt>
                <c:pt idx="3">
                  <c:v>Korea</c:v>
                </c:pt>
                <c:pt idx="4">
                  <c:v>Portugal</c:v>
                </c:pt>
                <c:pt idx="5">
                  <c:v>Greece</c:v>
                </c:pt>
                <c:pt idx="6">
                  <c:v>Hungary</c:v>
                </c:pt>
                <c:pt idx="7">
                  <c:v>Denmark</c:v>
                </c:pt>
                <c:pt idx="8">
                  <c:v>Poland</c:v>
                </c:pt>
                <c:pt idx="9">
                  <c:v>Austria</c:v>
                </c:pt>
                <c:pt idx="10">
                  <c:v>Italy</c:v>
                </c:pt>
                <c:pt idx="11">
                  <c:v>Slovak Republic</c:v>
                </c:pt>
                <c:pt idx="12">
                  <c:v>Finland</c:v>
                </c:pt>
                <c:pt idx="13">
                  <c:v>France</c:v>
                </c:pt>
                <c:pt idx="14">
                  <c:v>United States</c:v>
                </c:pt>
                <c:pt idx="15">
                  <c:v>Switzerland</c:v>
                </c:pt>
                <c:pt idx="16">
                  <c:v>United Kingdom</c:v>
                </c:pt>
                <c:pt idx="17">
                  <c:v>Sweden</c:v>
                </c:pt>
                <c:pt idx="18">
                  <c:v>Netherlands</c:v>
                </c:pt>
                <c:pt idx="19">
                  <c:v>Iceland</c:v>
                </c:pt>
                <c:pt idx="20">
                  <c:v>Norway</c:v>
                </c:pt>
                <c:pt idx="21">
                  <c:v>Belgium</c:v>
                </c:pt>
                <c:pt idx="22">
                  <c:v>New Zealand</c:v>
                </c:pt>
                <c:pt idx="23">
                  <c:v>Ireland</c:v>
                </c:pt>
                <c:pt idx="24">
                  <c:v>Canada</c:v>
                </c:pt>
                <c:pt idx="25">
                  <c:v>Australia</c:v>
                </c:pt>
                <c:pt idx="26">
                  <c:v>Spain</c:v>
                </c:pt>
                <c:pt idx="27">
                  <c:v>Luxembourg</c:v>
                </c:pt>
                <c:pt idx="28">
                  <c:v>Mexico</c:v>
                </c:pt>
                <c:pt idx="29">
                  <c:v>Israel</c:v>
                </c:pt>
              </c:strCache>
            </c:strRef>
          </c:cat>
          <c:val>
            <c:numRef>
              <c:f>'[Jfr Tyska data.xlsx]Blad1'!$B$10:$B$39</c:f>
              <c:numCache>
                <c:formatCode>0.0</c:formatCode>
                <c:ptCount val="30"/>
                <c:pt idx="0">
                  <c:v>-13.126905553685717</c:v>
                </c:pt>
                <c:pt idx="1">
                  <c:v>-5.9598944087825316</c:v>
                </c:pt>
                <c:pt idx="2">
                  <c:v>-3.8877650208613446</c:v>
                </c:pt>
                <c:pt idx="3">
                  <c:v>-3.5405488574781998</c:v>
                </c:pt>
                <c:pt idx="4">
                  <c:v>-3.2822783055250255</c:v>
                </c:pt>
                <c:pt idx="5">
                  <c:v>-2.4724614337755071</c:v>
                </c:pt>
                <c:pt idx="6">
                  <c:v>0.4060551770093781</c:v>
                </c:pt>
                <c:pt idx="7">
                  <c:v>0.49865978081002993</c:v>
                </c:pt>
                <c:pt idx="8">
                  <c:v>1.5530687067806213</c:v>
                </c:pt>
                <c:pt idx="9">
                  <c:v>1.7494360545493635</c:v>
                </c:pt>
                <c:pt idx="10">
                  <c:v>3.2807656708019266</c:v>
                </c:pt>
                <c:pt idx="11">
                  <c:v>3.6372806684725703</c:v>
                </c:pt>
                <c:pt idx="12">
                  <c:v>5.3471062357644712</c:v>
                </c:pt>
                <c:pt idx="13">
                  <c:v>6.5715834267375328</c:v>
                </c:pt>
                <c:pt idx="14">
                  <c:v>8.9715400557171847</c:v>
                </c:pt>
                <c:pt idx="15">
                  <c:v>9.7459013296502235</c:v>
                </c:pt>
                <c:pt idx="16">
                  <c:v>10.214332958435946</c:v>
                </c:pt>
                <c:pt idx="17">
                  <c:v>12.27441063910581</c:v>
                </c:pt>
                <c:pt idx="18">
                  <c:v>15.047768412996462</c:v>
                </c:pt>
                <c:pt idx="19">
                  <c:v>15.623165201574935</c:v>
                </c:pt>
                <c:pt idx="20">
                  <c:v>17.541424853654377</c:v>
                </c:pt>
                <c:pt idx="21">
                  <c:v>17.713501178638907</c:v>
                </c:pt>
                <c:pt idx="22">
                  <c:v>21.695793865476404</c:v>
                </c:pt>
                <c:pt idx="23">
                  <c:v>26.533101141908361</c:v>
                </c:pt>
                <c:pt idx="24">
                  <c:v>26.563321675258678</c:v>
                </c:pt>
                <c:pt idx="25">
                  <c:v>27.177497072474054</c:v>
                </c:pt>
                <c:pt idx="26">
                  <c:v>32.373052471300468</c:v>
                </c:pt>
                <c:pt idx="27">
                  <c:v>38.468607975226746</c:v>
                </c:pt>
                <c:pt idx="28">
                  <c:v>48.664122977980753</c:v>
                </c:pt>
                <c:pt idx="29">
                  <c:v>67.469398115936002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-818799984"/>
        <c:axId val="-818804336"/>
      </c:barChart>
      <c:catAx>
        <c:axId val="-8187999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04336"/>
        <c:crosses val="autoZero"/>
        <c:auto val="1"/>
        <c:lblAlgn val="ctr"/>
        <c:lblOffset val="100"/>
        <c:noMultiLvlLbl val="0"/>
      </c:catAx>
      <c:valAx>
        <c:axId val="-818804336"/>
        <c:scaling>
          <c:orientation val="minMax"/>
          <c:max val="7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7999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'2016 data'!$A$116:$C$116</c:f>
              <c:strCache>
                <c:ptCount val="3"/>
                <c:pt idx="0">
                  <c:v>Germany</c:v>
                </c:pt>
                <c:pt idx="1">
                  <c:v>Hours worked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'2016 data'!$D$1:$BG$1</c:f>
              <c:numCache>
                <c:formatCode>yyyy</c:formatCode>
                <c:ptCount val="56"/>
                <c:pt idx="0">
                  <c:v>29221</c:v>
                </c:pt>
                <c:pt idx="1">
                  <c:v>29587</c:v>
                </c:pt>
                <c:pt idx="2">
                  <c:v>29952</c:v>
                </c:pt>
                <c:pt idx="3">
                  <c:v>30317</c:v>
                </c:pt>
                <c:pt idx="4">
                  <c:v>30682</c:v>
                </c:pt>
                <c:pt idx="5">
                  <c:v>31048</c:v>
                </c:pt>
                <c:pt idx="6">
                  <c:v>31413</c:v>
                </c:pt>
                <c:pt idx="7">
                  <c:v>31778</c:v>
                </c:pt>
                <c:pt idx="8">
                  <c:v>32143</c:v>
                </c:pt>
                <c:pt idx="9">
                  <c:v>32509</c:v>
                </c:pt>
                <c:pt idx="10">
                  <c:v>32874</c:v>
                </c:pt>
                <c:pt idx="11">
                  <c:v>33239</c:v>
                </c:pt>
                <c:pt idx="12">
                  <c:v>33604</c:v>
                </c:pt>
                <c:pt idx="13">
                  <c:v>33970</c:v>
                </c:pt>
                <c:pt idx="14">
                  <c:v>34335</c:v>
                </c:pt>
                <c:pt idx="15">
                  <c:v>34700</c:v>
                </c:pt>
                <c:pt idx="16">
                  <c:v>35065</c:v>
                </c:pt>
                <c:pt idx="17">
                  <c:v>35431</c:v>
                </c:pt>
                <c:pt idx="18">
                  <c:v>35796</c:v>
                </c:pt>
                <c:pt idx="19">
                  <c:v>36161</c:v>
                </c:pt>
                <c:pt idx="20">
                  <c:v>36526</c:v>
                </c:pt>
                <c:pt idx="21">
                  <c:v>36892</c:v>
                </c:pt>
                <c:pt idx="22">
                  <c:v>37257</c:v>
                </c:pt>
                <c:pt idx="23">
                  <c:v>37622</c:v>
                </c:pt>
                <c:pt idx="24">
                  <c:v>37987</c:v>
                </c:pt>
                <c:pt idx="25">
                  <c:v>38353</c:v>
                </c:pt>
                <c:pt idx="26">
                  <c:v>38718</c:v>
                </c:pt>
                <c:pt idx="27">
                  <c:v>39083</c:v>
                </c:pt>
                <c:pt idx="28">
                  <c:v>39448</c:v>
                </c:pt>
                <c:pt idx="29">
                  <c:v>39814</c:v>
                </c:pt>
                <c:pt idx="30">
                  <c:v>40179</c:v>
                </c:pt>
                <c:pt idx="31">
                  <c:v>40544</c:v>
                </c:pt>
                <c:pt idx="32">
                  <c:v>40909</c:v>
                </c:pt>
                <c:pt idx="33">
                  <c:v>41275</c:v>
                </c:pt>
                <c:pt idx="34">
                  <c:v>41640</c:v>
                </c:pt>
              </c:numCache>
            </c:numRef>
          </c:cat>
          <c:val>
            <c:numRef>
              <c:f>'2016 data'!$D$116:$BG$116</c:f>
              <c:numCache>
                <c:formatCode>0.0</c:formatCode>
                <c:ptCount val="56"/>
                <c:pt idx="0">
                  <c:v>84.782805670058849</c:v>
                </c:pt>
                <c:pt idx="1">
                  <c:v>83.811857191119202</c:v>
                </c:pt>
                <c:pt idx="2">
                  <c:v>82.232532915004896</c:v>
                </c:pt>
                <c:pt idx="3">
                  <c:v>80.519684674412957</c:v>
                </c:pt>
                <c:pt idx="4">
                  <c:v>80.34432061309343</c:v>
                </c:pt>
                <c:pt idx="5">
                  <c:v>80.167708779568841</c:v>
                </c:pt>
                <c:pt idx="6">
                  <c:v>80.349970931937136</c:v>
                </c:pt>
                <c:pt idx="7">
                  <c:v>79.612456569025184</c:v>
                </c:pt>
                <c:pt idx="8">
                  <c:v>79.942873631970912</c:v>
                </c:pt>
                <c:pt idx="9">
                  <c:v>79.978149087655609</c:v>
                </c:pt>
                <c:pt idx="10">
                  <c:v>81.047640506147772</c:v>
                </c:pt>
                <c:pt idx="11">
                  <c:v>105.23963341291294</c:v>
                </c:pt>
                <c:pt idx="12">
                  <c:v>104.47018102227523</c:v>
                </c:pt>
                <c:pt idx="13">
                  <c:v>101.69608239080567</c:v>
                </c:pt>
                <c:pt idx="14">
                  <c:v>100.61426122798933</c:v>
                </c:pt>
                <c:pt idx="15">
                  <c:v>100</c:v>
                </c:pt>
                <c:pt idx="16">
                  <c:v>98.48189813763301</c:v>
                </c:pt>
                <c:pt idx="17">
                  <c:v>97.310336315681468</c:v>
                </c:pt>
                <c:pt idx="18">
                  <c:v>98.27676828462279</c:v>
                </c:pt>
                <c:pt idx="19">
                  <c:v>97.020021120604355</c:v>
                </c:pt>
                <c:pt idx="20">
                  <c:v>95.718096896249776</c:v>
                </c:pt>
                <c:pt idx="21">
                  <c:v>95.26423760241704</c:v>
                </c:pt>
                <c:pt idx="22">
                  <c:v>93.628318260924175</c:v>
                </c:pt>
                <c:pt idx="23">
                  <c:v>92.158628738189947</c:v>
                </c:pt>
                <c:pt idx="24">
                  <c:v>91.946436774390023</c:v>
                </c:pt>
                <c:pt idx="25">
                  <c:v>92.608277787068957</c:v>
                </c:pt>
                <c:pt idx="26">
                  <c:v>95.509662384364319</c:v>
                </c:pt>
                <c:pt idx="27">
                  <c:v>97.473166535088907</c:v>
                </c:pt>
                <c:pt idx="28">
                  <c:v>98.388009310009139</c:v>
                </c:pt>
                <c:pt idx="29">
                  <c:v>95.042577151917172</c:v>
                </c:pt>
                <c:pt idx="30">
                  <c:v>96.866507848290965</c:v>
                </c:pt>
                <c:pt idx="31">
                  <c:v>96.869564201305948</c:v>
                </c:pt>
                <c:pt idx="32">
                  <c:v>96.085144079475398</c:v>
                </c:pt>
                <c:pt idx="33">
                  <c:v>96.112234979138663</c:v>
                </c:pt>
                <c:pt idx="34">
                  <c:v>97.352205065585608</c:v>
                </c:pt>
                <c:pt idx="40" formatCode="0.00">
                  <c:v>-3.8877650208613335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'2016 data'!$A$124:$C$124</c:f>
              <c:strCache>
                <c:ptCount val="3"/>
                <c:pt idx="0">
                  <c:v>Sweden</c:v>
                </c:pt>
                <c:pt idx="1">
                  <c:v>Hours worked</c:v>
                </c:pt>
              </c:strCache>
            </c:strRef>
          </c:tx>
          <c:spPr>
            <a:ln w="28575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numRef>
              <c:f>'2016 data'!$D$1:$BG$1</c:f>
              <c:numCache>
                <c:formatCode>yyyy</c:formatCode>
                <c:ptCount val="56"/>
                <c:pt idx="0">
                  <c:v>29221</c:v>
                </c:pt>
                <c:pt idx="1">
                  <c:v>29587</c:v>
                </c:pt>
                <c:pt idx="2">
                  <c:v>29952</c:v>
                </c:pt>
                <c:pt idx="3">
                  <c:v>30317</c:v>
                </c:pt>
                <c:pt idx="4">
                  <c:v>30682</c:v>
                </c:pt>
                <c:pt idx="5">
                  <c:v>31048</c:v>
                </c:pt>
                <c:pt idx="6">
                  <c:v>31413</c:v>
                </c:pt>
                <c:pt idx="7">
                  <c:v>31778</c:v>
                </c:pt>
                <c:pt idx="8">
                  <c:v>32143</c:v>
                </c:pt>
                <c:pt idx="9">
                  <c:v>32509</c:v>
                </c:pt>
                <c:pt idx="10">
                  <c:v>32874</c:v>
                </c:pt>
                <c:pt idx="11">
                  <c:v>33239</c:v>
                </c:pt>
                <c:pt idx="12">
                  <c:v>33604</c:v>
                </c:pt>
                <c:pt idx="13">
                  <c:v>33970</c:v>
                </c:pt>
                <c:pt idx="14">
                  <c:v>34335</c:v>
                </c:pt>
                <c:pt idx="15">
                  <c:v>34700</c:v>
                </c:pt>
                <c:pt idx="16">
                  <c:v>35065</c:v>
                </c:pt>
                <c:pt idx="17">
                  <c:v>35431</c:v>
                </c:pt>
                <c:pt idx="18">
                  <c:v>35796</c:v>
                </c:pt>
                <c:pt idx="19">
                  <c:v>36161</c:v>
                </c:pt>
                <c:pt idx="20">
                  <c:v>36526</c:v>
                </c:pt>
                <c:pt idx="21">
                  <c:v>36892</c:v>
                </c:pt>
                <c:pt idx="22">
                  <c:v>37257</c:v>
                </c:pt>
                <c:pt idx="23">
                  <c:v>37622</c:v>
                </c:pt>
                <c:pt idx="24">
                  <c:v>37987</c:v>
                </c:pt>
                <c:pt idx="25">
                  <c:v>38353</c:v>
                </c:pt>
                <c:pt idx="26">
                  <c:v>38718</c:v>
                </c:pt>
                <c:pt idx="27">
                  <c:v>39083</c:v>
                </c:pt>
                <c:pt idx="28">
                  <c:v>39448</c:v>
                </c:pt>
                <c:pt idx="29">
                  <c:v>39814</c:v>
                </c:pt>
                <c:pt idx="30">
                  <c:v>40179</c:v>
                </c:pt>
                <c:pt idx="31">
                  <c:v>40544</c:v>
                </c:pt>
                <c:pt idx="32">
                  <c:v>40909</c:v>
                </c:pt>
                <c:pt idx="33">
                  <c:v>41275</c:v>
                </c:pt>
                <c:pt idx="34">
                  <c:v>41640</c:v>
                </c:pt>
              </c:numCache>
            </c:numRef>
          </c:cat>
          <c:val>
            <c:numRef>
              <c:f>'2016 data'!$D$124:$BG$124</c:f>
              <c:numCache>
                <c:formatCode>0.0</c:formatCode>
                <c:ptCount val="56"/>
                <c:pt idx="0">
                  <c:v>96.560070228241784</c:v>
                </c:pt>
                <c:pt idx="1">
                  <c:v>95.894951274569181</c:v>
                </c:pt>
                <c:pt idx="2">
                  <c:v>96.709060544330043</c:v>
                </c:pt>
                <c:pt idx="3">
                  <c:v>97.444560675855058</c:v>
                </c:pt>
                <c:pt idx="4">
                  <c:v>98.416347030287454</c:v>
                </c:pt>
                <c:pt idx="5">
                  <c:v>99.802008968170938</c:v>
                </c:pt>
                <c:pt idx="6">
                  <c:v>100.30648387747986</c:v>
                </c:pt>
                <c:pt idx="7">
                  <c:v>102.07078492906825</c:v>
                </c:pt>
                <c:pt idx="8">
                  <c:v>104.78032263392612</c:v>
                </c:pt>
                <c:pt idx="9">
                  <c:v>106.31702423119039</c:v>
                </c:pt>
                <c:pt idx="10">
                  <c:v>107.07184018792783</c:v>
                </c:pt>
                <c:pt idx="11">
                  <c:v>104.09679017783407</c:v>
                </c:pt>
                <c:pt idx="12">
                  <c:v>100.71635253598585</c:v>
                </c:pt>
                <c:pt idx="13">
                  <c:v>96.840723204071764</c:v>
                </c:pt>
                <c:pt idx="14">
                  <c:v>98.219824184697828</c:v>
                </c:pt>
                <c:pt idx="15">
                  <c:v>100</c:v>
                </c:pt>
                <c:pt idx="16">
                  <c:v>100.2112352951972</c:v>
                </c:pt>
                <c:pt idx="17">
                  <c:v>99.474725785632572</c:v>
                </c:pt>
                <c:pt idx="18">
                  <c:v>100.79832626768706</c:v>
                </c:pt>
                <c:pt idx="19">
                  <c:v>103.53603479601388</c:v>
                </c:pt>
                <c:pt idx="20">
                  <c:v>104.56428208751613</c:v>
                </c:pt>
                <c:pt idx="21">
                  <c:v>105.09225103537716</c:v>
                </c:pt>
                <c:pt idx="22">
                  <c:v>103.91790850752753</c:v>
                </c:pt>
                <c:pt idx="23">
                  <c:v>102.65381575486185</c:v>
                </c:pt>
                <c:pt idx="24">
                  <c:v>103.70049459523941</c:v>
                </c:pt>
                <c:pt idx="25">
                  <c:v>104.82471232725868</c:v>
                </c:pt>
                <c:pt idx="26">
                  <c:v>106.33295711060948</c:v>
                </c:pt>
                <c:pt idx="27">
                  <c:v>109.82327503410474</c:v>
                </c:pt>
                <c:pt idx="28">
                  <c:v>111.1553341041311</c:v>
                </c:pt>
                <c:pt idx="29">
                  <c:v>108.07182122385559</c:v>
                </c:pt>
                <c:pt idx="30">
                  <c:v>110.07971792471875</c:v>
                </c:pt>
                <c:pt idx="31">
                  <c:v>112.24136981776138</c:v>
                </c:pt>
                <c:pt idx="32">
                  <c:v>111.54576152985007</c:v>
                </c:pt>
                <c:pt idx="33">
                  <c:v>111.89337239309228</c:v>
                </c:pt>
                <c:pt idx="34">
                  <c:v>113.08828848066538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18809776"/>
        <c:axId val="-818810320"/>
      </c:lineChart>
      <c:dateAx>
        <c:axId val="-818809776"/>
        <c:scaling>
          <c:orientation val="minMax"/>
          <c:min val="34700"/>
        </c:scaling>
        <c:delete val="0"/>
        <c:axPos val="b"/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10320"/>
        <c:crosses val="autoZero"/>
        <c:auto val="1"/>
        <c:lblOffset val="100"/>
        <c:baseTimeUnit val="years"/>
        <c:majorUnit val="5"/>
        <c:majorTimeUnit val="years"/>
      </c:dateAx>
      <c:valAx>
        <c:axId val="-818810320"/>
        <c:scaling>
          <c:orientation val="minMax"/>
          <c:min val="9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09776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2139581382477377E-2"/>
          <c:y val="5.5567384874282554E-2"/>
          <c:w val="0.34654350021597696"/>
          <c:h val="0.1385352244232617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Blad1!$V$1:$V$5</c:f>
              <c:strCache>
                <c:ptCount val="5"/>
                <c:pt idx="0">
                  <c:v>Germany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Blad1!$A$6:$A$36</c:f>
              <c:numCache>
                <c:formatCode>yyyy</c:formatCode>
                <c:ptCount val="31"/>
                <c:pt idx="0">
                  <c:v>33239</c:v>
                </c:pt>
                <c:pt idx="1">
                  <c:v>33604</c:v>
                </c:pt>
                <c:pt idx="2">
                  <c:v>33970</c:v>
                </c:pt>
                <c:pt idx="3">
                  <c:v>34335</c:v>
                </c:pt>
                <c:pt idx="4">
                  <c:v>34700</c:v>
                </c:pt>
                <c:pt idx="5">
                  <c:v>35065</c:v>
                </c:pt>
                <c:pt idx="6">
                  <c:v>35431</c:v>
                </c:pt>
                <c:pt idx="7">
                  <c:v>35796</c:v>
                </c:pt>
                <c:pt idx="8">
                  <c:v>36161</c:v>
                </c:pt>
                <c:pt idx="9">
                  <c:v>36526</c:v>
                </c:pt>
                <c:pt idx="10">
                  <c:v>36892</c:v>
                </c:pt>
                <c:pt idx="11">
                  <c:v>37257</c:v>
                </c:pt>
                <c:pt idx="12">
                  <c:v>37622</c:v>
                </c:pt>
                <c:pt idx="13">
                  <c:v>37987</c:v>
                </c:pt>
                <c:pt idx="14">
                  <c:v>38353</c:v>
                </c:pt>
                <c:pt idx="15">
                  <c:v>38718</c:v>
                </c:pt>
                <c:pt idx="16">
                  <c:v>39083</c:v>
                </c:pt>
                <c:pt idx="17">
                  <c:v>39448</c:v>
                </c:pt>
                <c:pt idx="18">
                  <c:v>39814</c:v>
                </c:pt>
                <c:pt idx="19">
                  <c:v>40179</c:v>
                </c:pt>
                <c:pt idx="20">
                  <c:v>40544</c:v>
                </c:pt>
                <c:pt idx="21">
                  <c:v>40909</c:v>
                </c:pt>
                <c:pt idx="22">
                  <c:v>41275</c:v>
                </c:pt>
                <c:pt idx="23">
                  <c:v>41640</c:v>
                </c:pt>
                <c:pt idx="24">
                  <c:v>42005</c:v>
                </c:pt>
                <c:pt idx="25">
                  <c:v>42370</c:v>
                </c:pt>
                <c:pt idx="26">
                  <c:v>42736</c:v>
                </c:pt>
              </c:numCache>
            </c:numRef>
          </c:cat>
          <c:val>
            <c:numRef>
              <c:f>Blad1!$V$6:$V$36</c:f>
              <c:numCache>
                <c:formatCode>0.00</c:formatCode>
                <c:ptCount val="31"/>
                <c:pt idx="1">
                  <c:v>4.1131294858354241</c:v>
                </c:pt>
                <c:pt idx="2">
                  <c:v>3.2522129171516099</c:v>
                </c:pt>
                <c:pt idx="3">
                  <c:v>3.1458624796479464</c:v>
                </c:pt>
                <c:pt idx="4">
                  <c:v>2.4676243375434144</c:v>
                </c:pt>
                <c:pt idx="5">
                  <c:v>2.6299358205459176</c:v>
                </c:pt>
                <c:pt idx="6">
                  <c:v>2.7927848884302264</c:v>
                </c:pt>
                <c:pt idx="7">
                  <c:v>2.6837894346740021</c:v>
                </c:pt>
                <c:pt idx="8">
                  <c:v>2.3902001864663287</c:v>
                </c:pt>
                <c:pt idx="9">
                  <c:v>4.4606801465615051</c:v>
                </c:pt>
                <c:pt idx="10">
                  <c:v>3.0226213088686649</c:v>
                </c:pt>
                <c:pt idx="11">
                  <c:v>1.8633093394143803</c:v>
                </c:pt>
                <c:pt idx="12">
                  <c:v>1.0484266088239935</c:v>
                </c:pt>
                <c:pt idx="13">
                  <c:v>0.90943692144964494</c:v>
                </c:pt>
                <c:pt idx="14">
                  <c:v>1.3965224182960969</c:v>
                </c:pt>
                <c:pt idx="15">
                  <c:v>2.4482775980047329</c:v>
                </c:pt>
                <c:pt idx="16">
                  <c:v>2.1434318793248015</c:v>
                </c:pt>
                <c:pt idx="17">
                  <c:v>3.0654751056187601</c:v>
                </c:pt>
                <c:pt idx="18">
                  <c:v>-0.48115458158924329</c:v>
                </c:pt>
                <c:pt idx="19">
                  <c:v>0.24652862092973038</c:v>
                </c:pt>
                <c:pt idx="20">
                  <c:v>0.16924704310510741</c:v>
                </c:pt>
                <c:pt idx="21">
                  <c:v>-0.61398842895637207</c:v>
                </c:pt>
                <c:pt idx="22">
                  <c:v>-1.5367789291066942</c:v>
                </c:pt>
                <c:pt idx="23">
                  <c:v>-1.5755124557107285</c:v>
                </c:pt>
                <c:pt idx="24">
                  <c:v>-1.9930323484032395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Blad1!$W$1:$W$5</c:f>
              <c:strCache>
                <c:ptCount val="5"/>
                <c:pt idx="0">
                  <c:v>Spain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Blad1!$A$6:$A$36</c:f>
              <c:numCache>
                <c:formatCode>yyyy</c:formatCode>
                <c:ptCount val="31"/>
                <c:pt idx="0">
                  <c:v>33239</c:v>
                </c:pt>
                <c:pt idx="1">
                  <c:v>33604</c:v>
                </c:pt>
                <c:pt idx="2">
                  <c:v>33970</c:v>
                </c:pt>
                <c:pt idx="3">
                  <c:v>34335</c:v>
                </c:pt>
                <c:pt idx="4">
                  <c:v>34700</c:v>
                </c:pt>
                <c:pt idx="5">
                  <c:v>35065</c:v>
                </c:pt>
                <c:pt idx="6">
                  <c:v>35431</c:v>
                </c:pt>
                <c:pt idx="7">
                  <c:v>35796</c:v>
                </c:pt>
                <c:pt idx="8">
                  <c:v>36161</c:v>
                </c:pt>
                <c:pt idx="9">
                  <c:v>36526</c:v>
                </c:pt>
                <c:pt idx="10">
                  <c:v>36892</c:v>
                </c:pt>
                <c:pt idx="11">
                  <c:v>37257</c:v>
                </c:pt>
                <c:pt idx="12">
                  <c:v>37622</c:v>
                </c:pt>
                <c:pt idx="13">
                  <c:v>37987</c:v>
                </c:pt>
                <c:pt idx="14">
                  <c:v>38353</c:v>
                </c:pt>
                <c:pt idx="15">
                  <c:v>38718</c:v>
                </c:pt>
                <c:pt idx="16">
                  <c:v>39083</c:v>
                </c:pt>
                <c:pt idx="17">
                  <c:v>39448</c:v>
                </c:pt>
                <c:pt idx="18">
                  <c:v>39814</c:v>
                </c:pt>
                <c:pt idx="19">
                  <c:v>40179</c:v>
                </c:pt>
                <c:pt idx="20">
                  <c:v>40544</c:v>
                </c:pt>
                <c:pt idx="21">
                  <c:v>40909</c:v>
                </c:pt>
                <c:pt idx="22">
                  <c:v>41275</c:v>
                </c:pt>
                <c:pt idx="23">
                  <c:v>41640</c:v>
                </c:pt>
                <c:pt idx="24">
                  <c:v>42005</c:v>
                </c:pt>
                <c:pt idx="25">
                  <c:v>42370</c:v>
                </c:pt>
                <c:pt idx="26">
                  <c:v>42736</c:v>
                </c:pt>
              </c:numCache>
            </c:numRef>
          </c:cat>
          <c:val>
            <c:numRef>
              <c:f>Blad1!$W$6:$W$36</c:f>
              <c:numCache>
                <c:formatCode>0.00</c:formatCode>
                <c:ptCount val="31"/>
                <c:pt idx="1">
                  <c:v>6.0658308733843098</c:v>
                </c:pt>
                <c:pt idx="2">
                  <c:v>6.7391606550867076</c:v>
                </c:pt>
                <c:pt idx="3">
                  <c:v>3.8590672732908153</c:v>
                </c:pt>
                <c:pt idx="4">
                  <c:v>3.8944625014251075</c:v>
                </c:pt>
                <c:pt idx="5">
                  <c:v>4.0558725120485057</c:v>
                </c:pt>
                <c:pt idx="6">
                  <c:v>3.0181756487085609</c:v>
                </c:pt>
                <c:pt idx="7">
                  <c:v>1.6383712307026519</c:v>
                </c:pt>
                <c:pt idx="8">
                  <c:v>4.7665142992795673E-2</c:v>
                </c:pt>
                <c:pt idx="9">
                  <c:v>0.74233711071605857</c:v>
                </c:pt>
                <c:pt idx="10">
                  <c:v>0.2084365298962112</c:v>
                </c:pt>
                <c:pt idx="11">
                  <c:v>-0.90057726945180194</c:v>
                </c:pt>
                <c:pt idx="12">
                  <c:v>-1.6607662309133429</c:v>
                </c:pt>
                <c:pt idx="13">
                  <c:v>-1.9212248714352471</c:v>
                </c:pt>
                <c:pt idx="14">
                  <c:v>-2.1316488982018464</c:v>
                </c:pt>
                <c:pt idx="15">
                  <c:v>-1.2179128301705249</c:v>
                </c:pt>
                <c:pt idx="16">
                  <c:v>0.50774599729743208</c:v>
                </c:pt>
                <c:pt idx="17">
                  <c:v>1.7647167158421744</c:v>
                </c:pt>
                <c:pt idx="18">
                  <c:v>1.0262279244846122</c:v>
                </c:pt>
                <c:pt idx="19">
                  <c:v>0.83974358974359031</c:v>
                </c:pt>
                <c:pt idx="20">
                  <c:v>1.2203150684931605</c:v>
                </c:pt>
                <c:pt idx="21">
                  <c:v>0.83256163089751023</c:v>
                </c:pt>
                <c:pt idx="22">
                  <c:v>-1.5833598059394438E-2</c:v>
                </c:pt>
                <c:pt idx="23">
                  <c:v>0.55968392526680066</c:v>
                </c:pt>
                <c:pt idx="24">
                  <c:v>-0.64976318776796516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Blad1!$X$1</c:f>
              <c:strCache>
                <c:ptCount val="1"/>
                <c:pt idx="0">
                  <c:v>Sweden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Blad1!$A$6:$A$36</c:f>
              <c:numCache>
                <c:formatCode>yyyy</c:formatCode>
                <c:ptCount val="31"/>
                <c:pt idx="0">
                  <c:v>33239</c:v>
                </c:pt>
                <c:pt idx="1">
                  <c:v>33604</c:v>
                </c:pt>
                <c:pt idx="2">
                  <c:v>33970</c:v>
                </c:pt>
                <c:pt idx="3">
                  <c:v>34335</c:v>
                </c:pt>
                <c:pt idx="4">
                  <c:v>34700</c:v>
                </c:pt>
                <c:pt idx="5">
                  <c:v>35065</c:v>
                </c:pt>
                <c:pt idx="6">
                  <c:v>35431</c:v>
                </c:pt>
                <c:pt idx="7">
                  <c:v>35796</c:v>
                </c:pt>
                <c:pt idx="8">
                  <c:v>36161</c:v>
                </c:pt>
                <c:pt idx="9">
                  <c:v>36526</c:v>
                </c:pt>
                <c:pt idx="10">
                  <c:v>36892</c:v>
                </c:pt>
                <c:pt idx="11">
                  <c:v>37257</c:v>
                </c:pt>
                <c:pt idx="12">
                  <c:v>37622</c:v>
                </c:pt>
                <c:pt idx="13">
                  <c:v>37987</c:v>
                </c:pt>
                <c:pt idx="14">
                  <c:v>38353</c:v>
                </c:pt>
                <c:pt idx="15">
                  <c:v>38718</c:v>
                </c:pt>
                <c:pt idx="16">
                  <c:v>39083</c:v>
                </c:pt>
                <c:pt idx="17">
                  <c:v>39448</c:v>
                </c:pt>
                <c:pt idx="18">
                  <c:v>39814</c:v>
                </c:pt>
                <c:pt idx="19">
                  <c:v>40179</c:v>
                </c:pt>
                <c:pt idx="20">
                  <c:v>40544</c:v>
                </c:pt>
                <c:pt idx="21">
                  <c:v>40909</c:v>
                </c:pt>
                <c:pt idx="22">
                  <c:v>41275</c:v>
                </c:pt>
                <c:pt idx="23">
                  <c:v>41640</c:v>
                </c:pt>
                <c:pt idx="24">
                  <c:v>42005</c:v>
                </c:pt>
                <c:pt idx="25">
                  <c:v>42370</c:v>
                </c:pt>
                <c:pt idx="26">
                  <c:v>42736</c:v>
                </c:pt>
              </c:numCache>
            </c:numRef>
          </c:cat>
          <c:val>
            <c:numRef>
              <c:f>Blad1!$X$6:$X$36</c:f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18845680"/>
        <c:axId val="-818840784"/>
      </c:lineChart>
      <c:dateAx>
        <c:axId val="-818845680"/>
        <c:scaling>
          <c:orientation val="minMax"/>
          <c:max val="42005"/>
          <c:min val="32874"/>
        </c:scaling>
        <c:delete val="0"/>
        <c:axPos val="b"/>
        <c:numFmt formatCode="yyyy" sourceLinked="1"/>
        <c:majorTickMark val="out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40784"/>
        <c:crosses val="autoZero"/>
        <c:auto val="1"/>
        <c:lblOffset val="100"/>
        <c:baseTimeUnit val="years"/>
        <c:majorUnit val="5"/>
        <c:majorTimeUnit val="years"/>
      </c:dateAx>
      <c:valAx>
        <c:axId val="-818840784"/>
        <c:scaling>
          <c:orientation val="minMax"/>
          <c:max val="7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45680"/>
        <c:crosses val="autoZero"/>
        <c:crossBetween val="midCat"/>
      </c:valAx>
      <c:spPr>
        <a:noFill/>
        <a:ln w="25400">
          <a:noFill/>
        </a:ln>
        <a:effectLst/>
      </c:spPr>
    </c:plotArea>
    <c:legend>
      <c:legendPos val="b"/>
      <c:layout>
        <c:manualLayout>
          <c:xMode val="edge"/>
          <c:yMode val="edge"/>
          <c:x val="0.8223538790396302"/>
          <c:y val="3.1506053368029377E-2"/>
          <c:w val="0.13441402699302368"/>
          <c:h val="9.699606095494181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Blad2!$A$139:$B$139</c:f>
              <c:strCache>
                <c:ptCount val="2"/>
                <c:pt idx="1">
                  <c:v>Germany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Blad2!$C$138:$BG$138</c:f>
              <c:numCache>
                <c:formatCode>yyyy</c:formatCode>
                <c:ptCount val="57"/>
                <c:pt idx="0">
                  <c:v>21916</c:v>
                </c:pt>
                <c:pt idx="1">
                  <c:v>22282</c:v>
                </c:pt>
                <c:pt idx="2">
                  <c:v>22647</c:v>
                </c:pt>
                <c:pt idx="3">
                  <c:v>23012</c:v>
                </c:pt>
                <c:pt idx="4">
                  <c:v>23377</c:v>
                </c:pt>
                <c:pt idx="5">
                  <c:v>23743</c:v>
                </c:pt>
                <c:pt idx="6">
                  <c:v>24108</c:v>
                </c:pt>
                <c:pt idx="7">
                  <c:v>24473</c:v>
                </c:pt>
                <c:pt idx="8">
                  <c:v>24838</c:v>
                </c:pt>
                <c:pt idx="9">
                  <c:v>25204</c:v>
                </c:pt>
                <c:pt idx="10">
                  <c:v>25569</c:v>
                </c:pt>
                <c:pt idx="11">
                  <c:v>25934</c:v>
                </c:pt>
                <c:pt idx="12">
                  <c:v>26299</c:v>
                </c:pt>
                <c:pt idx="13">
                  <c:v>26665</c:v>
                </c:pt>
                <c:pt idx="14">
                  <c:v>27030</c:v>
                </c:pt>
                <c:pt idx="15">
                  <c:v>27395</c:v>
                </c:pt>
                <c:pt idx="16">
                  <c:v>27760</c:v>
                </c:pt>
                <c:pt idx="17">
                  <c:v>28126</c:v>
                </c:pt>
                <c:pt idx="18">
                  <c:v>28491</c:v>
                </c:pt>
                <c:pt idx="19">
                  <c:v>28856</c:v>
                </c:pt>
                <c:pt idx="20">
                  <c:v>29221</c:v>
                </c:pt>
                <c:pt idx="21">
                  <c:v>29587</c:v>
                </c:pt>
                <c:pt idx="22">
                  <c:v>29952</c:v>
                </c:pt>
                <c:pt idx="23">
                  <c:v>30317</c:v>
                </c:pt>
                <c:pt idx="24">
                  <c:v>30682</c:v>
                </c:pt>
                <c:pt idx="25">
                  <c:v>31048</c:v>
                </c:pt>
                <c:pt idx="26">
                  <c:v>31413</c:v>
                </c:pt>
                <c:pt idx="27">
                  <c:v>31778</c:v>
                </c:pt>
                <c:pt idx="28">
                  <c:v>32143</c:v>
                </c:pt>
                <c:pt idx="29">
                  <c:v>32509</c:v>
                </c:pt>
                <c:pt idx="30">
                  <c:v>32874</c:v>
                </c:pt>
                <c:pt idx="31">
                  <c:v>33239</c:v>
                </c:pt>
                <c:pt idx="32">
                  <c:v>33604</c:v>
                </c:pt>
                <c:pt idx="33">
                  <c:v>33970</c:v>
                </c:pt>
                <c:pt idx="34">
                  <c:v>34335</c:v>
                </c:pt>
                <c:pt idx="35">
                  <c:v>34700</c:v>
                </c:pt>
                <c:pt idx="36">
                  <c:v>35065</c:v>
                </c:pt>
                <c:pt idx="37">
                  <c:v>35431</c:v>
                </c:pt>
                <c:pt idx="38">
                  <c:v>35796</c:v>
                </c:pt>
                <c:pt idx="39">
                  <c:v>36161</c:v>
                </c:pt>
                <c:pt idx="40">
                  <c:v>36526</c:v>
                </c:pt>
                <c:pt idx="41">
                  <c:v>36892</c:v>
                </c:pt>
                <c:pt idx="42">
                  <c:v>37257</c:v>
                </c:pt>
                <c:pt idx="43">
                  <c:v>37622</c:v>
                </c:pt>
                <c:pt idx="44">
                  <c:v>37987</c:v>
                </c:pt>
                <c:pt idx="45">
                  <c:v>38353</c:v>
                </c:pt>
                <c:pt idx="46">
                  <c:v>38718</c:v>
                </c:pt>
                <c:pt idx="47">
                  <c:v>39083</c:v>
                </c:pt>
                <c:pt idx="48">
                  <c:v>39448</c:v>
                </c:pt>
                <c:pt idx="49">
                  <c:v>39814</c:v>
                </c:pt>
                <c:pt idx="50">
                  <c:v>40179</c:v>
                </c:pt>
                <c:pt idx="51">
                  <c:v>40544</c:v>
                </c:pt>
                <c:pt idx="52">
                  <c:v>40909</c:v>
                </c:pt>
                <c:pt idx="53">
                  <c:v>41275</c:v>
                </c:pt>
                <c:pt idx="54">
                  <c:v>41640</c:v>
                </c:pt>
                <c:pt idx="55">
                  <c:v>42005</c:v>
                </c:pt>
                <c:pt idx="56">
                  <c:v>42370</c:v>
                </c:pt>
              </c:numCache>
            </c:numRef>
          </c:cat>
          <c:val>
            <c:numRef>
              <c:f>Blad2!$C$139:$BG$139</c:f>
              <c:numCache>
                <c:formatCode>0</c:formatCode>
                <c:ptCount val="57"/>
                <c:pt idx="0">
                  <c:v>2165.8457341654844</c:v>
                </c:pt>
                <c:pt idx="1">
                  <c:v>2139.5711318907297</c:v>
                </c:pt>
                <c:pt idx="2">
                  <c:v>2102.8616192758941</c:v>
                </c:pt>
                <c:pt idx="3">
                  <c:v>2072.276531154163</c:v>
                </c:pt>
                <c:pt idx="4">
                  <c:v>2083.5909017309527</c:v>
                </c:pt>
                <c:pt idx="5">
                  <c:v>2069.7328582643404</c:v>
                </c:pt>
                <c:pt idx="6">
                  <c:v>2043.7155118641106</c:v>
                </c:pt>
                <c:pt idx="7">
                  <c:v>2006.1987114798239</c:v>
                </c:pt>
                <c:pt idx="8">
                  <c:v>1993.5944268600651</c:v>
                </c:pt>
                <c:pt idx="9">
                  <c:v>1974.0744133984228</c:v>
                </c:pt>
                <c:pt idx="10">
                  <c:v>1958.796218</c:v>
                </c:pt>
                <c:pt idx="11">
                  <c:v>1924.388903</c:v>
                </c:pt>
                <c:pt idx="12">
                  <c:v>1904.089671</c:v>
                </c:pt>
                <c:pt idx="13">
                  <c:v>1876.9099650000001</c:v>
                </c:pt>
                <c:pt idx="14">
                  <c:v>1839.8290750000001</c:v>
                </c:pt>
                <c:pt idx="15">
                  <c:v>1802.567763</c:v>
                </c:pt>
                <c:pt idx="16">
                  <c:v>1805.3354280000001</c:v>
                </c:pt>
                <c:pt idx="17">
                  <c:v>1791.68264</c:v>
                </c:pt>
                <c:pt idx="18">
                  <c:v>1775.426318</c:v>
                </c:pt>
                <c:pt idx="19">
                  <c:v>1764.850205</c:v>
                </c:pt>
                <c:pt idx="20">
                  <c:v>1743.8852850000001</c:v>
                </c:pt>
                <c:pt idx="21">
                  <c:v>1723.1892009999999</c:v>
                </c:pt>
                <c:pt idx="22">
                  <c:v>1709.611394</c:v>
                </c:pt>
                <c:pt idx="23">
                  <c:v>1696.6969570000001</c:v>
                </c:pt>
                <c:pt idx="24">
                  <c:v>1687.4316060000001</c:v>
                </c:pt>
                <c:pt idx="25">
                  <c:v>1667.5002770000001</c:v>
                </c:pt>
                <c:pt idx="26">
                  <c:v>1647.8182340000001</c:v>
                </c:pt>
                <c:pt idx="27">
                  <c:v>1622.9158729999999</c:v>
                </c:pt>
                <c:pt idx="28">
                  <c:v>1615.6287420000001</c:v>
                </c:pt>
                <c:pt idx="29">
                  <c:v>1594.6878879999999</c:v>
                </c:pt>
                <c:pt idx="30">
                  <c:v>1574.6029100000001</c:v>
                </c:pt>
                <c:pt idx="31">
                  <c:v>1556.1817129999999</c:v>
                </c:pt>
                <c:pt idx="32">
                  <c:v>1563.4605710000001</c:v>
                </c:pt>
                <c:pt idx="33">
                  <c:v>1540.0186530000001</c:v>
                </c:pt>
                <c:pt idx="34">
                  <c:v>1537.155763</c:v>
                </c:pt>
                <c:pt idx="35">
                  <c:v>1528.9890680000001</c:v>
                </c:pt>
                <c:pt idx="36">
                  <c:v>1511.117851</c:v>
                </c:pt>
                <c:pt idx="37">
                  <c:v>1501.0905560000001</c:v>
                </c:pt>
                <c:pt idx="38">
                  <c:v>1492.491968</c:v>
                </c:pt>
                <c:pt idx="39">
                  <c:v>1476.2653210000001</c:v>
                </c:pt>
                <c:pt idx="40">
                  <c:v>1452.878778</c:v>
                </c:pt>
                <c:pt idx="41">
                  <c:v>1443.4057720000001</c:v>
                </c:pt>
                <c:pt idx="42">
                  <c:v>1432.4386079999999</c:v>
                </c:pt>
                <c:pt idx="43">
                  <c:v>1426.032653</c:v>
                </c:pt>
                <c:pt idx="44">
                  <c:v>1418.925479</c:v>
                </c:pt>
                <c:pt idx="45">
                  <c:v>1410.357677</c:v>
                </c:pt>
                <c:pt idx="46">
                  <c:v>1425.556566</c:v>
                </c:pt>
                <c:pt idx="47">
                  <c:v>1425.8785370000001</c:v>
                </c:pt>
                <c:pt idx="48">
                  <c:v>1417.538065</c:v>
                </c:pt>
                <c:pt idx="49">
                  <c:v>1371.6208039999999</c:v>
                </c:pt>
                <c:pt idx="50">
                  <c:v>1387.4120150000001</c:v>
                </c:pt>
                <c:pt idx="51">
                  <c:v>1391.799503</c:v>
                </c:pt>
                <c:pt idx="52">
                  <c:v>1376.1198119999999</c:v>
                </c:pt>
                <c:pt idx="53">
                  <c:v>1363.2314120000001</c:v>
                </c:pt>
                <c:pt idx="54">
                  <c:v>1367.5800830000001</c:v>
                </c:pt>
                <c:pt idx="55">
                  <c:v>1368.7712180000001</c:v>
                </c:pt>
                <c:pt idx="56">
                  <c:v>1368.5757610000001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Blad2!$A$140:$B$140</c:f>
              <c:strCache>
                <c:ptCount val="2"/>
                <c:pt idx="1">
                  <c:v>Sweden</c:v>
                </c:pt>
              </c:strCache>
            </c:strRef>
          </c:tx>
          <c:spPr>
            <a:ln w="28575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numRef>
              <c:f>Blad2!$C$138:$BG$138</c:f>
              <c:numCache>
                <c:formatCode>yyyy</c:formatCode>
                <c:ptCount val="57"/>
                <c:pt idx="0">
                  <c:v>21916</c:v>
                </c:pt>
                <c:pt idx="1">
                  <c:v>22282</c:v>
                </c:pt>
                <c:pt idx="2">
                  <c:v>22647</c:v>
                </c:pt>
                <c:pt idx="3">
                  <c:v>23012</c:v>
                </c:pt>
                <c:pt idx="4">
                  <c:v>23377</c:v>
                </c:pt>
                <c:pt idx="5">
                  <c:v>23743</c:v>
                </c:pt>
                <c:pt idx="6">
                  <c:v>24108</c:v>
                </c:pt>
                <c:pt idx="7">
                  <c:v>24473</c:v>
                </c:pt>
                <c:pt idx="8">
                  <c:v>24838</c:v>
                </c:pt>
                <c:pt idx="9">
                  <c:v>25204</c:v>
                </c:pt>
                <c:pt idx="10">
                  <c:v>25569</c:v>
                </c:pt>
                <c:pt idx="11">
                  <c:v>25934</c:v>
                </c:pt>
                <c:pt idx="12">
                  <c:v>26299</c:v>
                </c:pt>
                <c:pt idx="13">
                  <c:v>26665</c:v>
                </c:pt>
                <c:pt idx="14">
                  <c:v>27030</c:v>
                </c:pt>
                <c:pt idx="15">
                  <c:v>27395</c:v>
                </c:pt>
                <c:pt idx="16">
                  <c:v>27760</c:v>
                </c:pt>
                <c:pt idx="17">
                  <c:v>28126</c:v>
                </c:pt>
                <c:pt idx="18">
                  <c:v>28491</c:v>
                </c:pt>
                <c:pt idx="19">
                  <c:v>28856</c:v>
                </c:pt>
                <c:pt idx="20">
                  <c:v>29221</c:v>
                </c:pt>
                <c:pt idx="21">
                  <c:v>29587</c:v>
                </c:pt>
                <c:pt idx="22">
                  <c:v>29952</c:v>
                </c:pt>
                <c:pt idx="23">
                  <c:v>30317</c:v>
                </c:pt>
                <c:pt idx="24">
                  <c:v>30682</c:v>
                </c:pt>
                <c:pt idx="25">
                  <c:v>31048</c:v>
                </c:pt>
                <c:pt idx="26">
                  <c:v>31413</c:v>
                </c:pt>
                <c:pt idx="27">
                  <c:v>31778</c:v>
                </c:pt>
                <c:pt idx="28">
                  <c:v>32143</c:v>
                </c:pt>
                <c:pt idx="29">
                  <c:v>32509</c:v>
                </c:pt>
                <c:pt idx="30">
                  <c:v>32874</c:v>
                </c:pt>
                <c:pt idx="31">
                  <c:v>33239</c:v>
                </c:pt>
                <c:pt idx="32">
                  <c:v>33604</c:v>
                </c:pt>
                <c:pt idx="33">
                  <c:v>33970</c:v>
                </c:pt>
                <c:pt idx="34">
                  <c:v>34335</c:v>
                </c:pt>
                <c:pt idx="35">
                  <c:v>34700</c:v>
                </c:pt>
                <c:pt idx="36">
                  <c:v>35065</c:v>
                </c:pt>
                <c:pt idx="37">
                  <c:v>35431</c:v>
                </c:pt>
                <c:pt idx="38">
                  <c:v>35796</c:v>
                </c:pt>
                <c:pt idx="39">
                  <c:v>36161</c:v>
                </c:pt>
                <c:pt idx="40">
                  <c:v>36526</c:v>
                </c:pt>
                <c:pt idx="41">
                  <c:v>36892</c:v>
                </c:pt>
                <c:pt idx="42">
                  <c:v>37257</c:v>
                </c:pt>
                <c:pt idx="43">
                  <c:v>37622</c:v>
                </c:pt>
                <c:pt idx="44">
                  <c:v>37987</c:v>
                </c:pt>
                <c:pt idx="45">
                  <c:v>38353</c:v>
                </c:pt>
                <c:pt idx="46">
                  <c:v>38718</c:v>
                </c:pt>
                <c:pt idx="47">
                  <c:v>39083</c:v>
                </c:pt>
                <c:pt idx="48">
                  <c:v>39448</c:v>
                </c:pt>
                <c:pt idx="49">
                  <c:v>39814</c:v>
                </c:pt>
                <c:pt idx="50">
                  <c:v>40179</c:v>
                </c:pt>
                <c:pt idx="51">
                  <c:v>40544</c:v>
                </c:pt>
                <c:pt idx="52">
                  <c:v>40909</c:v>
                </c:pt>
                <c:pt idx="53">
                  <c:v>41275</c:v>
                </c:pt>
                <c:pt idx="54">
                  <c:v>41640</c:v>
                </c:pt>
                <c:pt idx="55">
                  <c:v>42005</c:v>
                </c:pt>
                <c:pt idx="56">
                  <c:v>42370</c:v>
                </c:pt>
              </c:numCache>
            </c:numRef>
          </c:cat>
          <c:val>
            <c:numRef>
              <c:f>Blad2!$C$140:$BG$140</c:f>
              <c:numCache>
                <c:formatCode>0</c:formatCode>
                <c:ptCount val="57"/>
                <c:pt idx="0">
                  <c:v>1769.3825549999999</c:v>
                </c:pt>
                <c:pt idx="1">
                  <c:v>1771.6115850000001</c:v>
                </c:pt>
                <c:pt idx="2">
                  <c:v>1760.640159</c:v>
                </c:pt>
                <c:pt idx="3">
                  <c:v>1754.692374</c:v>
                </c:pt>
                <c:pt idx="4">
                  <c:v>1726.331048</c:v>
                </c:pt>
                <c:pt idx="5">
                  <c:v>1715.968607</c:v>
                </c:pt>
                <c:pt idx="6">
                  <c:v>1703.022933</c:v>
                </c:pt>
                <c:pt idx="7">
                  <c:v>1673.679707</c:v>
                </c:pt>
                <c:pt idx="8">
                  <c:v>1634.1557130000001</c:v>
                </c:pt>
                <c:pt idx="9">
                  <c:v>1612.5416319999999</c:v>
                </c:pt>
                <c:pt idx="10">
                  <c:v>1612.0809139999999</c:v>
                </c:pt>
                <c:pt idx="11">
                  <c:v>1595.367722</c:v>
                </c:pt>
                <c:pt idx="12">
                  <c:v>1577.573392</c:v>
                </c:pt>
                <c:pt idx="13">
                  <c:v>1570.6942320000001</c:v>
                </c:pt>
                <c:pt idx="14">
                  <c:v>1531.3695439999999</c:v>
                </c:pt>
                <c:pt idx="15">
                  <c:v>1481.963935</c:v>
                </c:pt>
                <c:pt idx="16">
                  <c:v>1494.729617</c:v>
                </c:pt>
                <c:pt idx="17">
                  <c:v>1482.939809</c:v>
                </c:pt>
                <c:pt idx="18">
                  <c:v>1496.6377990000001</c:v>
                </c:pt>
                <c:pt idx="19">
                  <c:v>1525.2080719999999</c:v>
                </c:pt>
                <c:pt idx="20">
                  <c:v>1527.634423</c:v>
                </c:pt>
                <c:pt idx="21">
                  <c:v>1519.159666</c:v>
                </c:pt>
                <c:pt idx="22">
                  <c:v>1533.351244</c:v>
                </c:pt>
                <c:pt idx="23">
                  <c:v>1542.7505940000001</c:v>
                </c:pt>
                <c:pt idx="24">
                  <c:v>1544.9453000000001</c:v>
                </c:pt>
                <c:pt idx="25">
                  <c:v>1549.0145050000001</c:v>
                </c:pt>
                <c:pt idx="26">
                  <c:v>1547.0227480000001</c:v>
                </c:pt>
                <c:pt idx="27">
                  <c:v>1557.1616879999999</c:v>
                </c:pt>
                <c:pt idx="28">
                  <c:v>1576.908365</c:v>
                </c:pt>
                <c:pt idx="29">
                  <c:v>1575.771962</c:v>
                </c:pt>
                <c:pt idx="30">
                  <c:v>1572.09265</c:v>
                </c:pt>
                <c:pt idx="31">
                  <c:v>1558.7036009999999</c:v>
                </c:pt>
                <c:pt idx="32">
                  <c:v>1576.4128370000001</c:v>
                </c:pt>
                <c:pt idx="33">
                  <c:v>1593.504162</c:v>
                </c:pt>
                <c:pt idx="34">
                  <c:v>1626.5283589999999</c:v>
                </c:pt>
                <c:pt idx="35">
                  <c:v>1640.38021</c:v>
                </c:pt>
                <c:pt idx="36">
                  <c:v>1653.02043</c:v>
                </c:pt>
                <c:pt idx="37">
                  <c:v>1667.213483</c:v>
                </c:pt>
                <c:pt idx="38">
                  <c:v>1661.0429180000001</c:v>
                </c:pt>
                <c:pt idx="39">
                  <c:v>1660.3947089999999</c:v>
                </c:pt>
                <c:pt idx="40">
                  <c:v>1641.7047640000001</c:v>
                </c:pt>
                <c:pt idx="41">
                  <c:v>1622.5505800000001</c:v>
                </c:pt>
                <c:pt idx="42">
                  <c:v>1600.0078550000001</c:v>
                </c:pt>
                <c:pt idx="43">
                  <c:v>1591.118127</c:v>
                </c:pt>
                <c:pt idx="44">
                  <c:v>1596.524821</c:v>
                </c:pt>
                <c:pt idx="45">
                  <c:v>1595.3325689999999</c:v>
                </c:pt>
                <c:pt idx="46">
                  <c:v>1598.663771</c:v>
                </c:pt>
                <c:pt idx="47">
                  <c:v>1615.4977080000001</c:v>
                </c:pt>
                <c:pt idx="48">
                  <c:v>1611.538922</c:v>
                </c:pt>
                <c:pt idx="49">
                  <c:v>1609.2529070000001</c:v>
                </c:pt>
                <c:pt idx="50">
                  <c:v>1625.835771</c:v>
                </c:pt>
                <c:pt idx="51">
                  <c:v>1623.2511239999999</c:v>
                </c:pt>
                <c:pt idx="52">
                  <c:v>1622.3214270000001</c:v>
                </c:pt>
                <c:pt idx="53">
                  <c:v>1614.0390010000001</c:v>
                </c:pt>
                <c:pt idx="54">
                  <c:v>1621.3567800000001</c:v>
                </c:pt>
                <c:pt idx="55">
                  <c:v>1617.8035930000001</c:v>
                </c:pt>
                <c:pt idx="56">
                  <c:v>1618.176878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18801616"/>
        <c:axId val="-818800528"/>
      </c:lineChart>
      <c:dateAx>
        <c:axId val="-818801616"/>
        <c:scaling>
          <c:orientation val="minMax"/>
        </c:scaling>
        <c:delete val="0"/>
        <c:axPos val="b"/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00528"/>
        <c:crosses val="autoZero"/>
        <c:auto val="1"/>
        <c:lblOffset val="100"/>
        <c:baseTimeUnit val="years"/>
        <c:majorUnit val="5"/>
        <c:majorTimeUnit val="years"/>
      </c:dateAx>
      <c:valAx>
        <c:axId val="-818800528"/>
        <c:scaling>
          <c:orientation val="minMax"/>
          <c:max val="2200"/>
          <c:min val="13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01616"/>
        <c:crossesAt val="21916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0040094240240378"/>
          <c:y val="2.8905299618798563E-2"/>
          <c:w val="0.17588391790125987"/>
          <c:h val="9.824618019850012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5.4647853437646228E-2"/>
          <c:y val="4.4240514138257005E-2"/>
          <c:w val="0.93029354358894256"/>
          <c:h val="0.89607212920120372"/>
        </c:manualLayout>
      </c:layout>
      <c:lineChart>
        <c:grouping val="standard"/>
        <c:varyColors val="0"/>
        <c:ser>
          <c:idx val="1"/>
          <c:order val="0"/>
          <c:tx>
            <c:strRef>
              <c:f>LAB_AVG!$A$178:$B$178</c:f>
              <c:strCache>
                <c:ptCount val="2"/>
                <c:pt idx="0">
                  <c:v>WHOLESALE AND RETAIL TRADE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LAB_AVG!$C$178:$AN$178</c:f>
              <c:numCache>
                <c:formatCode>#,##0.00</c:formatCode>
                <c:ptCount val="38"/>
                <c:pt idx="0">
                  <c:v>80.806215740072105</c:v>
                </c:pt>
                <c:pt idx="1">
                  <c:v>81.641787214565881</c:v>
                </c:pt>
                <c:pt idx="2">
                  <c:v>83.974954796441352</c:v>
                </c:pt>
                <c:pt idx="3">
                  <c:v>84.394890948019821</c:v>
                </c:pt>
                <c:pt idx="4">
                  <c:v>83.112985993728458</c:v>
                </c:pt>
                <c:pt idx="5">
                  <c:v>82.580270006143195</c:v>
                </c:pt>
                <c:pt idx="6">
                  <c:v>81.952614532564979</c:v>
                </c:pt>
                <c:pt idx="7">
                  <c:v>80.941050204330594</c:v>
                </c:pt>
                <c:pt idx="8">
                  <c:v>80.544531653819291</c:v>
                </c:pt>
                <c:pt idx="9">
                  <c:v>80.827586931341457</c:v>
                </c:pt>
                <c:pt idx="10">
                  <c:v>80.990105182632306</c:v>
                </c:pt>
                <c:pt idx="11">
                  <c:v>80.775667766279398</c:v>
                </c:pt>
                <c:pt idx="12">
                  <c:v>80.183483923505761</c:v>
                </c:pt>
                <c:pt idx="13">
                  <c:v>79.401341385425738</c:v>
                </c:pt>
                <c:pt idx="14">
                  <c:v>79.955514582984861</c:v>
                </c:pt>
                <c:pt idx="15">
                  <c:v>78.473416111446753</c:v>
                </c:pt>
                <c:pt idx="16">
                  <c:v>79.147842587844664</c:v>
                </c:pt>
                <c:pt idx="17">
                  <c:v>79.333696769673566</c:v>
                </c:pt>
                <c:pt idx="18">
                  <c:v>78.576177104245289</c:v>
                </c:pt>
                <c:pt idx="19">
                  <c:v>77.8974143880681</c:v>
                </c:pt>
                <c:pt idx="20">
                  <c:v>77.131629243774881</c:v>
                </c:pt>
                <c:pt idx="21">
                  <c:v>78.151424135073356</c:v>
                </c:pt>
                <c:pt idx="22">
                  <c:v>78.882849873496056</c:v>
                </c:pt>
                <c:pt idx="23">
                  <c:v>78.521646140662781</c:v>
                </c:pt>
                <c:pt idx="24">
                  <c:v>76.639777736197388</c:v>
                </c:pt>
                <c:pt idx="25">
                  <c:v>75.531933297061585</c:v>
                </c:pt>
                <c:pt idx="26">
                  <c:v>74.188863483079118</c:v>
                </c:pt>
                <c:pt idx="27">
                  <c:v>74.17690480338743</c:v>
                </c:pt>
                <c:pt idx="28">
                  <c:v>73.750631030496777</c:v>
                </c:pt>
                <c:pt idx="29">
                  <c:v>73.824975896195681</c:v>
                </c:pt>
                <c:pt idx="30">
                  <c:v>72.055003757318531</c:v>
                </c:pt>
                <c:pt idx="31">
                  <c:v>71.888128389900587</c:v>
                </c:pt>
                <c:pt idx="32">
                  <c:v>71.53092883520506</c:v>
                </c:pt>
                <c:pt idx="33">
                  <c:v>71.866819486384287</c:v>
                </c:pt>
                <c:pt idx="34">
                  <c:v>71.213380506950884</c:v>
                </c:pt>
                <c:pt idx="35">
                  <c:v>70.771299570055746</c:v>
                </c:pt>
                <c:pt idx="36">
                  <c:v>68.592722307866254</c:v>
                </c:pt>
                <c:pt idx="37">
                  <c:v>68.339393830324553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LAB_AVG!$A$179:$B$179</c:f>
              <c:strCache>
                <c:ptCount val="2"/>
                <c:pt idx="0">
                  <c:v>Sale, maintenance and repair of motor vehicles and motorcycles; retail sale of fuel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LAB_AVG!$C$179:$AN$179</c:f>
            </c:numRef>
          </c:val>
          <c:smooth val="0"/>
        </c:ser>
        <c:ser>
          <c:idx val="3"/>
          <c:order val="2"/>
          <c:tx>
            <c:strRef>
              <c:f>LAB_AVG!$A$180:$B$180</c:f>
              <c:strCache>
                <c:ptCount val="2"/>
                <c:pt idx="0">
                  <c:v>Wholesale trade and commission trade, except of motor vehicles and motorcycles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LAB_AVG!$C$180:$AN$180</c:f>
            </c:numRef>
          </c:val>
          <c:smooth val="0"/>
        </c:ser>
        <c:ser>
          <c:idx val="4"/>
          <c:order val="3"/>
          <c:tx>
            <c:strRef>
              <c:f>LAB_AVG!$A$181:$B$181</c:f>
              <c:strCache>
                <c:ptCount val="2"/>
                <c:pt idx="0">
                  <c:v>Retail trade, except of motor vehicles and motorcycles; repair of household goods</c:v>
                </c:pt>
              </c:strCache>
            </c:strRef>
          </c:tx>
          <c:spPr>
            <a:ln w="28575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LAB_AVG!$C$181:$AN$181</c:f>
            </c:numRef>
          </c:val>
          <c:smooth val="0"/>
        </c:ser>
        <c:ser>
          <c:idx val="5"/>
          <c:order val="4"/>
          <c:tx>
            <c:strRef>
              <c:f>LAB_AVG!$A$182:$B$182</c:f>
              <c:strCache>
                <c:ptCount val="2"/>
                <c:pt idx="0">
                  <c:v>HOTELS AND RESTAURANTS</c:v>
                </c:pt>
              </c:strCache>
            </c:strRef>
          </c:tx>
          <c:spPr>
            <a:ln w="28575" cap="rnd">
              <a:solidFill>
                <a:srgbClr val="92D050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LAB_AVG!$C$182:$AN$182</c:f>
              <c:numCache>
                <c:formatCode>#,##0.00</c:formatCode>
                <c:ptCount val="38"/>
                <c:pt idx="0">
                  <c:v>84.080668124358937</c:v>
                </c:pt>
                <c:pt idx="1">
                  <c:v>79.918447693531178</c:v>
                </c:pt>
                <c:pt idx="2">
                  <c:v>78.506040620088655</c:v>
                </c:pt>
                <c:pt idx="3">
                  <c:v>76.531629353528615</c:v>
                </c:pt>
                <c:pt idx="4">
                  <c:v>76.227041191524393</c:v>
                </c:pt>
                <c:pt idx="5">
                  <c:v>72.442243746748531</c:v>
                </c:pt>
                <c:pt idx="6">
                  <c:v>73.179612959339039</c:v>
                </c:pt>
                <c:pt idx="7">
                  <c:v>73.550108749823067</c:v>
                </c:pt>
                <c:pt idx="8">
                  <c:v>73.692513817378426</c:v>
                </c:pt>
                <c:pt idx="9">
                  <c:v>71.112496272985027</c:v>
                </c:pt>
                <c:pt idx="10">
                  <c:v>65.814162892049708</c:v>
                </c:pt>
                <c:pt idx="11">
                  <c:v>68.518571840758426</c:v>
                </c:pt>
                <c:pt idx="12">
                  <c:v>67.811691334044198</c:v>
                </c:pt>
                <c:pt idx="13">
                  <c:v>66.846606845304166</c:v>
                </c:pt>
                <c:pt idx="14">
                  <c:v>65.91017099403193</c:v>
                </c:pt>
                <c:pt idx="15">
                  <c:v>64.076354215603402</c:v>
                </c:pt>
                <c:pt idx="16">
                  <c:v>64.391643247798498</c:v>
                </c:pt>
                <c:pt idx="17">
                  <c:v>61.102592311781237</c:v>
                </c:pt>
                <c:pt idx="18">
                  <c:v>61.836094067863954</c:v>
                </c:pt>
                <c:pt idx="19">
                  <c:v>61.189732708712249</c:v>
                </c:pt>
                <c:pt idx="20">
                  <c:v>60.791135310639341</c:v>
                </c:pt>
                <c:pt idx="21">
                  <c:v>59.612908561598651</c:v>
                </c:pt>
                <c:pt idx="22">
                  <c:v>61.102221212453131</c:v>
                </c:pt>
                <c:pt idx="23">
                  <c:v>57.306962171303169</c:v>
                </c:pt>
                <c:pt idx="24">
                  <c:v>57.229595408558652</c:v>
                </c:pt>
                <c:pt idx="25">
                  <c:v>59.6221533930701</c:v>
                </c:pt>
                <c:pt idx="26">
                  <c:v>51.713136736321189</c:v>
                </c:pt>
                <c:pt idx="27">
                  <c:v>51.319171140400258</c:v>
                </c:pt>
                <c:pt idx="28">
                  <c:v>50.481112952238128</c:v>
                </c:pt>
                <c:pt idx="29">
                  <c:v>50.052923023580774</c:v>
                </c:pt>
                <c:pt idx="30">
                  <c:v>48.416309276762355</c:v>
                </c:pt>
                <c:pt idx="31">
                  <c:v>47.455560958809691</c:v>
                </c:pt>
                <c:pt idx="32">
                  <c:v>47.078920948048506</c:v>
                </c:pt>
                <c:pt idx="33">
                  <c:v>46.450579918527943</c:v>
                </c:pt>
                <c:pt idx="34">
                  <c:v>45.129174164130809</c:v>
                </c:pt>
                <c:pt idx="35">
                  <c:v>44.735945754894459</c:v>
                </c:pt>
                <c:pt idx="36">
                  <c:v>43.284298713419965</c:v>
                </c:pt>
                <c:pt idx="37">
                  <c:v>43.007580785302615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LAB_AVG!$A$183:$B$183</c:f>
              <c:strCache>
                <c:ptCount val="2"/>
                <c:pt idx="0">
                  <c:v>TRANSPORT AND STORAGE AND COMMUNICATION</c:v>
                </c:pt>
              </c:strCache>
            </c:strRef>
          </c:tx>
          <c:spPr>
            <a:ln w="28575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LAB_AVG!$C$183:$AN$183</c:f>
              <c:numCache>
                <c:formatCode>#,##0.00</c:formatCode>
                <c:ptCount val="38"/>
                <c:pt idx="0">
                  <c:v>99.054620213973294</c:v>
                </c:pt>
                <c:pt idx="1">
                  <c:v>100.41371241378376</c:v>
                </c:pt>
                <c:pt idx="2">
                  <c:v>99.357830398503353</c:v>
                </c:pt>
                <c:pt idx="3">
                  <c:v>99.880048580027619</c:v>
                </c:pt>
                <c:pt idx="4">
                  <c:v>99.438305550585255</c:v>
                </c:pt>
                <c:pt idx="5">
                  <c:v>96.706870719130634</c:v>
                </c:pt>
                <c:pt idx="6">
                  <c:v>93.758154835822253</c:v>
                </c:pt>
                <c:pt idx="7">
                  <c:v>90.664368199380277</c:v>
                </c:pt>
                <c:pt idx="8">
                  <c:v>89.744046487283086</c:v>
                </c:pt>
                <c:pt idx="9">
                  <c:v>87.773990099030826</c:v>
                </c:pt>
                <c:pt idx="10">
                  <c:v>87.225301122038275</c:v>
                </c:pt>
                <c:pt idx="11">
                  <c:v>87.08033300412805</c:v>
                </c:pt>
                <c:pt idx="12">
                  <c:v>87.069029794466545</c:v>
                </c:pt>
                <c:pt idx="13">
                  <c:v>86.260905482792381</c:v>
                </c:pt>
                <c:pt idx="14">
                  <c:v>85.28282320140552</c:v>
                </c:pt>
                <c:pt idx="15">
                  <c:v>83.661727481679193</c:v>
                </c:pt>
                <c:pt idx="16">
                  <c:v>83.450447131318171</c:v>
                </c:pt>
                <c:pt idx="17">
                  <c:v>82.325911769785392</c:v>
                </c:pt>
                <c:pt idx="18">
                  <c:v>81.193973912873901</c:v>
                </c:pt>
                <c:pt idx="19">
                  <c:v>79.599126176115448</c:v>
                </c:pt>
                <c:pt idx="20">
                  <c:v>78.585326474089939</c:v>
                </c:pt>
                <c:pt idx="21">
                  <c:v>78.138528547452097</c:v>
                </c:pt>
                <c:pt idx="22">
                  <c:v>79.752253820407333</c:v>
                </c:pt>
                <c:pt idx="23">
                  <c:v>80.184694567430398</c:v>
                </c:pt>
                <c:pt idx="24">
                  <c:v>79.805685659893342</c:v>
                </c:pt>
                <c:pt idx="25">
                  <c:v>79.506920938954508</c:v>
                </c:pt>
                <c:pt idx="26">
                  <c:v>77.622751504915627</c:v>
                </c:pt>
                <c:pt idx="27">
                  <c:v>76.903482909031766</c:v>
                </c:pt>
                <c:pt idx="28">
                  <c:v>76.742760849091113</c:v>
                </c:pt>
                <c:pt idx="29">
                  <c:v>76.694224752684264</c:v>
                </c:pt>
                <c:pt idx="30">
                  <c:v>72.559334037722408</c:v>
                </c:pt>
                <c:pt idx="31">
                  <c:v>71.920708625016346</c:v>
                </c:pt>
                <c:pt idx="32">
                  <c:v>71.888467421356566</c:v>
                </c:pt>
                <c:pt idx="33">
                  <c:v>72.258729502663655</c:v>
                </c:pt>
                <c:pt idx="34">
                  <c:v>70.822227794988237</c:v>
                </c:pt>
                <c:pt idx="35">
                  <c:v>71.580874887753453</c:v>
                </c:pt>
                <c:pt idx="36">
                  <c:v>70.411137631223141</c:v>
                </c:pt>
                <c:pt idx="37">
                  <c:v>70.219690949815373</c:v>
                </c:pt>
              </c:numCache>
            </c:numRef>
          </c:val>
          <c:smooth val="0"/>
        </c:ser>
        <c:ser>
          <c:idx val="7"/>
          <c:order val="6"/>
          <c:tx>
            <c:strRef>
              <c:f>LAB_AVG!$A$184:$B$184</c:f>
              <c:strCache>
                <c:ptCount val="2"/>
                <c:pt idx="0">
                  <c:v>TRANSPORT AND STORAGE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LAB_AVG!$C$184:$AN$184</c:f>
            </c:numRef>
          </c:val>
          <c:smooth val="0"/>
        </c:ser>
        <c:ser>
          <c:idx val="8"/>
          <c:order val="7"/>
          <c:tx>
            <c:strRef>
              <c:f>LAB_AVG!$A$185:$B$185</c:f>
              <c:strCache>
                <c:ptCount val="2"/>
                <c:pt idx="0">
                  <c:v>Inland transport</c:v>
                </c:pt>
              </c:strCache>
            </c:strRef>
          </c:tx>
          <c:spPr>
            <a:ln w="28575" cap="rnd">
              <a:solidFill>
                <a:schemeClr val="accent3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LAB_AVG!$C$185:$AN$185</c:f>
            </c:numRef>
          </c:val>
          <c:smooth val="0"/>
        </c:ser>
        <c:ser>
          <c:idx val="9"/>
          <c:order val="8"/>
          <c:tx>
            <c:strRef>
              <c:f>LAB_AVG!$A$186:$B$186</c:f>
              <c:strCache>
                <c:ptCount val="2"/>
                <c:pt idx="0">
                  <c:v>Water transport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LAB_AVG!$C$186:$AN$186</c:f>
            </c:numRef>
          </c:val>
          <c:smooth val="0"/>
        </c:ser>
        <c:ser>
          <c:idx val="10"/>
          <c:order val="9"/>
          <c:tx>
            <c:strRef>
              <c:f>LAB_AVG!$A$187:$B$187</c:f>
              <c:strCache>
                <c:ptCount val="2"/>
                <c:pt idx="0">
                  <c:v>Air transport</c:v>
                </c:pt>
              </c:strCache>
            </c:strRef>
          </c:tx>
          <c:spPr>
            <a:ln w="28575" cap="rnd">
              <a:solidFill>
                <a:schemeClr val="accent5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LAB_AVG!$C$187:$AN$187</c:f>
            </c:numRef>
          </c:val>
          <c:smooth val="0"/>
        </c:ser>
        <c:ser>
          <c:idx val="11"/>
          <c:order val="10"/>
          <c:tx>
            <c:strRef>
              <c:f>LAB_AVG!$A$188:$B$188</c:f>
              <c:strCache>
                <c:ptCount val="2"/>
                <c:pt idx="0">
                  <c:v>Supporting and auxiliary transport activities; activities of travel agencies</c:v>
                </c:pt>
              </c:strCache>
            </c:strRef>
          </c:tx>
          <c:spPr>
            <a:ln w="28575" cap="rnd">
              <a:solidFill>
                <a:schemeClr val="accent6">
                  <a:lumMod val="6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LAB_AVG!$C$188:$AN$188</c:f>
            </c:numRef>
          </c:val>
          <c:smooth val="0"/>
        </c:ser>
        <c:ser>
          <c:idx val="12"/>
          <c:order val="11"/>
          <c:tx>
            <c:strRef>
              <c:f>LAB_AVG!$A$189:$B$189</c:f>
              <c:strCache>
                <c:ptCount val="2"/>
                <c:pt idx="0">
                  <c:v>POST AND TELECOMMUNICATIONS</c:v>
                </c:pt>
              </c:strCache>
            </c:strRef>
          </c:tx>
          <c:spPr>
            <a:ln w="28575" cap="rnd">
              <a:solidFill>
                <a:schemeClr val="accent1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LAB_AVG!$C$189:$AN$189</c:f>
            </c:numRef>
          </c:val>
          <c:smooth val="0"/>
        </c:ser>
        <c:ser>
          <c:idx val="13"/>
          <c:order val="12"/>
          <c:tx>
            <c:strRef>
              <c:f>LAB_AVG!$A$190:$B$190</c:f>
              <c:strCache>
                <c:ptCount val="2"/>
                <c:pt idx="0">
                  <c:v>FINANCE, INSURANCE, REAL ESTATE AND BUSINESS SERVICES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LAB_AVG!$C$190:$AN$190</c:f>
            </c:numRef>
          </c:val>
          <c:smooth val="0"/>
        </c:ser>
        <c:ser>
          <c:idx val="15"/>
          <c:order val="13"/>
          <c:tx>
            <c:strRef>
              <c:f>LAB_AVG!$A$192:$B$192</c:f>
              <c:strCache>
                <c:ptCount val="2"/>
                <c:pt idx="0">
                  <c:v>Financial intermediation, except insurance and pension funding</c:v>
                </c:pt>
              </c:strCache>
            </c:strRef>
          </c:tx>
          <c:spPr>
            <a:ln w="28575" cap="rnd">
              <a:solidFill>
                <a:schemeClr val="accent4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LAB_AVG!$C$192:$AN$192</c:f>
            </c:numRef>
          </c:val>
          <c:smooth val="0"/>
        </c:ser>
        <c:ser>
          <c:idx val="16"/>
          <c:order val="14"/>
          <c:tx>
            <c:strRef>
              <c:f>LAB_AVG!$A$193:$B$193</c:f>
              <c:strCache>
                <c:ptCount val="2"/>
                <c:pt idx="0">
                  <c:v>Insurance and pension funding, except compulsory social security</c:v>
                </c:pt>
              </c:strCache>
            </c:strRef>
          </c:tx>
          <c:spPr>
            <a:ln w="28575" cap="rnd">
              <a:solidFill>
                <a:schemeClr val="accent5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LAB_AVG!$C$193:$AN$193</c:f>
            </c:numRef>
          </c:val>
          <c:smooth val="0"/>
        </c:ser>
        <c:ser>
          <c:idx val="17"/>
          <c:order val="15"/>
          <c:tx>
            <c:strRef>
              <c:f>LAB_AVG!$A$194:$B$194</c:f>
              <c:strCache>
                <c:ptCount val="2"/>
                <c:pt idx="0">
                  <c:v>Activities related to financial intermediation</c:v>
                </c:pt>
              </c:strCache>
            </c:strRef>
          </c:tx>
          <c:spPr>
            <a:ln w="28575" cap="rnd">
              <a:solidFill>
                <a:schemeClr val="accent6">
                  <a:lumMod val="80000"/>
                  <a:lumOff val="2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LAB_AVG!$C$194:$AN$194</c:f>
            </c:numRef>
          </c:val>
          <c:smooth val="0"/>
        </c:ser>
        <c:ser>
          <c:idx val="19"/>
          <c:order val="16"/>
          <c:tx>
            <c:strRef>
              <c:f>LAB_AVG!$A$196:$B$196</c:f>
              <c:strCache>
                <c:ptCount val="2"/>
                <c:pt idx="0">
                  <c:v>Real estate activities</c:v>
                </c:pt>
              </c:strCache>
            </c:strRef>
          </c:tx>
          <c:spPr>
            <a:ln w="28575" cap="rnd">
              <a:solidFill>
                <a:schemeClr val="accent2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LAB_AVG!$C$196:$AN$196</c:f>
            </c:numRef>
          </c:val>
          <c:smooth val="0"/>
        </c:ser>
        <c:ser>
          <c:idx val="20"/>
          <c:order val="17"/>
          <c:tx>
            <c:strRef>
              <c:f>LAB_AVG!$A$197:$B$197</c:f>
              <c:strCache>
                <c:ptCount val="2"/>
                <c:pt idx="0">
                  <c:v>Renting of m&amp;eq and other business activities</c:v>
                </c:pt>
              </c:strCache>
            </c:strRef>
          </c:tx>
          <c:spPr>
            <a:ln w="28575" cap="rnd">
              <a:solidFill>
                <a:schemeClr val="accent3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LAB_AVG!$C$197:$AN$197</c:f>
            </c:numRef>
          </c:val>
          <c:smooth val="0"/>
        </c:ser>
        <c:ser>
          <c:idx val="21"/>
          <c:order val="18"/>
          <c:tx>
            <c:strRef>
              <c:f>LAB_AVG!$A$198:$B$198</c:f>
              <c:strCache>
                <c:ptCount val="2"/>
                <c:pt idx="0">
                  <c:v>Renting of machinery and equipment</c:v>
                </c:pt>
              </c:strCache>
            </c:strRef>
          </c:tx>
          <c:spPr>
            <a:ln w="28575" cap="rnd">
              <a:solidFill>
                <a:schemeClr val="accent4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LAB_AVG!$C$198:$AN$198</c:f>
            </c:numRef>
          </c:val>
          <c:smooth val="0"/>
        </c:ser>
        <c:ser>
          <c:idx val="22"/>
          <c:order val="19"/>
          <c:tx>
            <c:strRef>
              <c:f>LAB_AVG!$A$199:$B$199</c:f>
              <c:strCache>
                <c:ptCount val="2"/>
                <c:pt idx="0">
                  <c:v>Computer and related activities</c:v>
                </c:pt>
              </c:strCache>
            </c:strRef>
          </c:tx>
          <c:spPr>
            <a:ln w="28575" cap="rnd">
              <a:solidFill>
                <a:schemeClr val="accent5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LAB_AVG!$C$199:$AN$199</c:f>
            </c:numRef>
          </c:val>
          <c:smooth val="0"/>
        </c:ser>
        <c:ser>
          <c:idx val="23"/>
          <c:order val="20"/>
          <c:tx>
            <c:strRef>
              <c:f>LAB_AVG!$A$200:$B$200</c:f>
              <c:strCache>
                <c:ptCount val="2"/>
                <c:pt idx="0">
                  <c:v>Research and development</c:v>
                </c:pt>
              </c:strCache>
            </c:strRef>
          </c:tx>
          <c:spPr>
            <a:ln w="28575" cap="rnd">
              <a:solidFill>
                <a:schemeClr val="accent6">
                  <a:lumMod val="8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LAB_AVG!$C$200:$AN$200</c:f>
            </c:numRef>
          </c:val>
          <c:smooth val="0"/>
        </c:ser>
        <c:ser>
          <c:idx val="24"/>
          <c:order val="21"/>
          <c:tx>
            <c:strRef>
              <c:f>LAB_AVG!$A$201:$B$201</c:f>
              <c:strCache>
                <c:ptCount val="2"/>
                <c:pt idx="0">
                  <c:v>Other business activities</c:v>
                </c:pt>
              </c:strCache>
            </c:strRef>
          </c:tx>
          <c:spPr>
            <a:ln w="28575" cap="rnd">
              <a:solidFill>
                <a:schemeClr val="accent1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LAB_AVG!$C$201:$AN$201</c:f>
            </c:numRef>
          </c:val>
          <c:smooth val="0"/>
        </c:ser>
        <c:ser>
          <c:idx val="25"/>
          <c:order val="22"/>
          <c:tx>
            <c:strRef>
              <c:f>LAB_AVG!$A$202:$B$202</c:f>
              <c:strCache>
                <c:ptCount val="2"/>
                <c:pt idx="0">
                  <c:v>Legal, technical and advertising</c:v>
                </c:pt>
              </c:strCache>
            </c:strRef>
          </c:tx>
          <c:spPr>
            <a:ln w="28575" cap="rnd">
              <a:solidFill>
                <a:schemeClr val="accent2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LAB_AVG!$C$202:$AN$202</c:f>
            </c:numRef>
          </c:val>
          <c:smooth val="0"/>
        </c:ser>
        <c:ser>
          <c:idx val="26"/>
          <c:order val="23"/>
          <c:tx>
            <c:strRef>
              <c:f>LAB_AVG!$A$203:$B$203</c:f>
              <c:strCache>
                <c:ptCount val="2"/>
                <c:pt idx="0">
                  <c:v>Other business activities, nec</c:v>
                </c:pt>
              </c:strCache>
            </c:strRef>
          </c:tx>
          <c:spPr>
            <a:ln w="28575" cap="rnd">
              <a:solidFill>
                <a:schemeClr val="accent3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LAB_AVG!$C$203:$AN$203</c:f>
            </c:numRef>
          </c:val>
          <c:smooth val="0"/>
        </c:ser>
        <c:ser>
          <c:idx val="27"/>
          <c:order val="24"/>
          <c:tx>
            <c:strRef>
              <c:f>LAB_AVG!$A$204:$B$204</c:f>
              <c:strCache>
                <c:ptCount val="2"/>
                <c:pt idx="0">
                  <c:v>COMMUNITY SOCIAL AND PERSONAL SERVICES</c:v>
                </c:pt>
              </c:strCache>
            </c:strRef>
          </c:tx>
          <c:spPr>
            <a:ln w="28575" cap="rnd">
              <a:solidFill>
                <a:schemeClr val="accent4">
                  <a:lumMod val="60000"/>
                  <a:lumOff val="40000"/>
                </a:schemeClr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LAB_AVG!$C$204:$AN$204</c:f>
            </c:numRef>
          </c:val>
          <c:smooth val="0"/>
        </c:ser>
        <c:ser>
          <c:idx val="30"/>
          <c:order val="25"/>
          <c:tx>
            <c:strRef>
              <c:f>LAB_AVG!$A$207:$B$207</c:f>
              <c:strCache>
                <c:ptCount val="2"/>
                <c:pt idx="0">
                  <c:v>HEALTH AND SOCIAL WORK</c:v>
                </c:pt>
              </c:strCache>
            </c:strRef>
          </c:tx>
          <c:spPr>
            <a:ln w="28575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numRef>
              <c:f>LAB_AVG!$C$1:$AN$1</c:f>
              <c:numCache>
                <c:formatCode>yyyy</c:formatCode>
                <c:ptCount val="38"/>
                <c:pt idx="0">
                  <c:v>25569</c:v>
                </c:pt>
                <c:pt idx="1">
                  <c:v>25934</c:v>
                </c:pt>
                <c:pt idx="2">
                  <c:v>26299</c:v>
                </c:pt>
                <c:pt idx="3">
                  <c:v>26665</c:v>
                </c:pt>
                <c:pt idx="4">
                  <c:v>27030</c:v>
                </c:pt>
                <c:pt idx="5">
                  <c:v>27395</c:v>
                </c:pt>
                <c:pt idx="6">
                  <c:v>27760</c:v>
                </c:pt>
                <c:pt idx="7">
                  <c:v>28126</c:v>
                </c:pt>
                <c:pt idx="8">
                  <c:v>28491</c:v>
                </c:pt>
                <c:pt idx="9">
                  <c:v>28856</c:v>
                </c:pt>
                <c:pt idx="10">
                  <c:v>29221</c:v>
                </c:pt>
                <c:pt idx="11">
                  <c:v>29587</c:v>
                </c:pt>
                <c:pt idx="12">
                  <c:v>29952</c:v>
                </c:pt>
                <c:pt idx="13">
                  <c:v>30317</c:v>
                </c:pt>
                <c:pt idx="14">
                  <c:v>30682</c:v>
                </c:pt>
                <c:pt idx="15">
                  <c:v>31048</c:v>
                </c:pt>
                <c:pt idx="16">
                  <c:v>31413</c:v>
                </c:pt>
                <c:pt idx="17">
                  <c:v>31778</c:v>
                </c:pt>
                <c:pt idx="18">
                  <c:v>32143</c:v>
                </c:pt>
                <c:pt idx="19">
                  <c:v>32509</c:v>
                </c:pt>
                <c:pt idx="20">
                  <c:v>32874</c:v>
                </c:pt>
                <c:pt idx="21">
                  <c:v>33239</c:v>
                </c:pt>
                <c:pt idx="22">
                  <c:v>33604</c:v>
                </c:pt>
                <c:pt idx="23">
                  <c:v>33970</c:v>
                </c:pt>
                <c:pt idx="24">
                  <c:v>34335</c:v>
                </c:pt>
                <c:pt idx="25">
                  <c:v>34700</c:v>
                </c:pt>
                <c:pt idx="26">
                  <c:v>35065</c:v>
                </c:pt>
                <c:pt idx="27">
                  <c:v>35431</c:v>
                </c:pt>
                <c:pt idx="28">
                  <c:v>35796</c:v>
                </c:pt>
                <c:pt idx="29">
                  <c:v>36161</c:v>
                </c:pt>
                <c:pt idx="30">
                  <c:v>36526</c:v>
                </c:pt>
                <c:pt idx="31">
                  <c:v>36892</c:v>
                </c:pt>
                <c:pt idx="32">
                  <c:v>37257</c:v>
                </c:pt>
                <c:pt idx="33">
                  <c:v>37622</c:v>
                </c:pt>
                <c:pt idx="34">
                  <c:v>37987</c:v>
                </c:pt>
                <c:pt idx="35">
                  <c:v>38353</c:v>
                </c:pt>
                <c:pt idx="36">
                  <c:v>38718</c:v>
                </c:pt>
                <c:pt idx="37">
                  <c:v>39083</c:v>
                </c:pt>
              </c:numCache>
            </c:numRef>
          </c:cat>
          <c:val>
            <c:numRef>
              <c:f>LAB_AVG!$C$207:$AN$207</c:f>
              <c:numCache>
                <c:formatCode>#,##0.00</c:formatCode>
                <c:ptCount val="38"/>
                <c:pt idx="0">
                  <c:v>94.098240940748596</c:v>
                </c:pt>
                <c:pt idx="1">
                  <c:v>98.428761984826593</c:v>
                </c:pt>
                <c:pt idx="2">
                  <c:v>97.438898839313282</c:v>
                </c:pt>
                <c:pt idx="3">
                  <c:v>98.125237634874267</c:v>
                </c:pt>
                <c:pt idx="4">
                  <c:v>98.855488056146228</c:v>
                </c:pt>
                <c:pt idx="5">
                  <c:v>97.839550253422445</c:v>
                </c:pt>
                <c:pt idx="6">
                  <c:v>93.936872788909056</c:v>
                </c:pt>
                <c:pt idx="7">
                  <c:v>93.25615830544595</c:v>
                </c:pt>
                <c:pt idx="8">
                  <c:v>90.682997297451479</c:v>
                </c:pt>
                <c:pt idx="9">
                  <c:v>89.36875994733569</c:v>
                </c:pt>
                <c:pt idx="10">
                  <c:v>89.492440312321278</c:v>
                </c:pt>
                <c:pt idx="11">
                  <c:v>89.527216336265553</c:v>
                </c:pt>
                <c:pt idx="12">
                  <c:v>88.631944479335303</c:v>
                </c:pt>
                <c:pt idx="13">
                  <c:v>87.489735137560501</c:v>
                </c:pt>
                <c:pt idx="14">
                  <c:v>86.308756039498775</c:v>
                </c:pt>
                <c:pt idx="15">
                  <c:v>84.90532655460845</c:v>
                </c:pt>
                <c:pt idx="16">
                  <c:v>85.034309602696993</c:v>
                </c:pt>
                <c:pt idx="17">
                  <c:v>83.847109809228527</c:v>
                </c:pt>
                <c:pt idx="18">
                  <c:v>82.386183483825576</c:v>
                </c:pt>
                <c:pt idx="19">
                  <c:v>81.086458321393906</c:v>
                </c:pt>
                <c:pt idx="20">
                  <c:v>79.390342965660338</c:v>
                </c:pt>
                <c:pt idx="21">
                  <c:v>80.76343613520342</c:v>
                </c:pt>
                <c:pt idx="22">
                  <c:v>78.887104541864375</c:v>
                </c:pt>
                <c:pt idx="23">
                  <c:v>77.877427211402434</c:v>
                </c:pt>
                <c:pt idx="24">
                  <c:v>75.664603771389991</c:v>
                </c:pt>
                <c:pt idx="25">
                  <c:v>75.709902980174704</c:v>
                </c:pt>
                <c:pt idx="26">
                  <c:v>73.357587634815133</c:v>
                </c:pt>
                <c:pt idx="27">
                  <c:v>73.074399038077786</c:v>
                </c:pt>
                <c:pt idx="28">
                  <c:v>72.850720543251668</c:v>
                </c:pt>
                <c:pt idx="29">
                  <c:v>72.916662745259089</c:v>
                </c:pt>
                <c:pt idx="30">
                  <c:v>70.642677559298676</c:v>
                </c:pt>
                <c:pt idx="31">
                  <c:v>69.956581888125854</c:v>
                </c:pt>
                <c:pt idx="32">
                  <c:v>69.266082834154943</c:v>
                </c:pt>
                <c:pt idx="33">
                  <c:v>68.641481196542003</c:v>
                </c:pt>
                <c:pt idx="34">
                  <c:v>68.234872263026091</c:v>
                </c:pt>
                <c:pt idx="35">
                  <c:v>67.050567552407671</c:v>
                </c:pt>
                <c:pt idx="36">
                  <c:v>64.680717437340164</c:v>
                </c:pt>
                <c:pt idx="37">
                  <c:v>64.355446579363246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961314400"/>
        <c:axId val="-961306240"/>
      </c:lineChart>
      <c:dateAx>
        <c:axId val="-961314400"/>
        <c:scaling>
          <c:orientation val="minMax"/>
        </c:scaling>
        <c:delete val="0"/>
        <c:axPos val="b"/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961306240"/>
        <c:crosses val="autoZero"/>
        <c:auto val="1"/>
        <c:lblOffset val="100"/>
        <c:baseTimeUnit val="years"/>
        <c:majorUnit val="5"/>
        <c:majorTimeUnit val="years"/>
      </c:dateAx>
      <c:valAx>
        <c:axId val="-961306240"/>
        <c:scaling>
          <c:orientation val="minMax"/>
          <c:max val="100"/>
          <c:min val="4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961314400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9498717368428152E-2"/>
          <c:y val="0.75328448661673375"/>
          <c:w val="0.47170814878812889"/>
          <c:h val="0.1827830960331774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9005934323575069E-2"/>
          <c:y val="7.7712376290221138E-2"/>
          <c:w val="0.94595451769396899"/>
          <c:h val="0.80663312746107951"/>
        </c:manualLayout>
      </c:layout>
      <c:lineChart>
        <c:grouping val="standard"/>
        <c:varyColors val="0"/>
        <c:ser>
          <c:idx val="0"/>
          <c:order val="0"/>
          <c:tx>
            <c:strRef>
              <c:f>'SE-DE'!$A$25:$D$25</c:f>
              <c:strCache>
                <c:ptCount val="4"/>
                <c:pt idx="0">
                  <c:v>SE</c:v>
                </c:pt>
                <c:pt idx="1">
                  <c:v>Hours</c:v>
                </c:pt>
                <c:pt idx="2">
                  <c:v>A-U</c:v>
                </c:pt>
                <c:pt idx="3">
                  <c:v> Total </c:v>
                </c:pt>
              </c:strCache>
            </c:strRef>
          </c:tx>
          <c:spPr>
            <a:ln w="28575" cap="rnd">
              <a:solidFill>
                <a:srgbClr val="0000FF"/>
              </a:solidFill>
              <a:round/>
            </a:ln>
            <a:effectLst/>
          </c:spPr>
          <c:marker>
            <c:symbol val="none"/>
          </c:marker>
          <c:cat>
            <c:numRef>
              <c:f>'SE-DE'!$E$1:$AC$1</c:f>
              <c:numCache>
                <c:formatCode>yyyy</c:formatCode>
                <c:ptCount val="25"/>
                <c:pt idx="0">
                  <c:v>33970</c:v>
                </c:pt>
                <c:pt idx="1">
                  <c:v>34335</c:v>
                </c:pt>
                <c:pt idx="2">
                  <c:v>34700</c:v>
                </c:pt>
                <c:pt idx="3">
                  <c:v>35065</c:v>
                </c:pt>
                <c:pt idx="4">
                  <c:v>35431</c:v>
                </c:pt>
                <c:pt idx="5">
                  <c:v>35796</c:v>
                </c:pt>
                <c:pt idx="6">
                  <c:v>36161</c:v>
                </c:pt>
                <c:pt idx="7">
                  <c:v>36526</c:v>
                </c:pt>
                <c:pt idx="8">
                  <c:v>36892</c:v>
                </c:pt>
                <c:pt idx="9">
                  <c:v>37257</c:v>
                </c:pt>
                <c:pt idx="10">
                  <c:v>37622</c:v>
                </c:pt>
                <c:pt idx="11">
                  <c:v>37987</c:v>
                </c:pt>
                <c:pt idx="12">
                  <c:v>38353</c:v>
                </c:pt>
                <c:pt idx="13">
                  <c:v>38718</c:v>
                </c:pt>
                <c:pt idx="14">
                  <c:v>39083</c:v>
                </c:pt>
                <c:pt idx="15">
                  <c:v>39448</c:v>
                </c:pt>
                <c:pt idx="16">
                  <c:v>39814</c:v>
                </c:pt>
                <c:pt idx="17">
                  <c:v>40179</c:v>
                </c:pt>
                <c:pt idx="18">
                  <c:v>40544</c:v>
                </c:pt>
                <c:pt idx="19">
                  <c:v>40909</c:v>
                </c:pt>
                <c:pt idx="20">
                  <c:v>41275</c:v>
                </c:pt>
                <c:pt idx="21">
                  <c:v>41640</c:v>
                </c:pt>
                <c:pt idx="22">
                  <c:v>42005</c:v>
                </c:pt>
              </c:numCache>
            </c:numRef>
          </c:cat>
          <c:val>
            <c:numRef>
              <c:f>'SE-DE'!$E$25:$AC$25</c:f>
              <c:numCache>
                <c:formatCode>0.0</c:formatCode>
                <c:ptCount val="25"/>
                <c:pt idx="0">
                  <c:v>96.742671009771982</c:v>
                </c:pt>
                <c:pt idx="1">
                  <c:v>98.045602605863195</c:v>
                </c:pt>
                <c:pt idx="2">
                  <c:v>100</c:v>
                </c:pt>
                <c:pt idx="3">
                  <c:v>100</c:v>
                </c:pt>
                <c:pt idx="4">
                  <c:v>99.022801302931612</c:v>
                </c:pt>
                <c:pt idx="5">
                  <c:v>100.54288816503801</c:v>
                </c:pt>
                <c:pt idx="6">
                  <c:v>103.14875135722042</c:v>
                </c:pt>
                <c:pt idx="7">
                  <c:v>104.23452768729642</c:v>
                </c:pt>
                <c:pt idx="8">
                  <c:v>104.88599348534203</c:v>
                </c:pt>
                <c:pt idx="9">
                  <c:v>103.47448425624322</c:v>
                </c:pt>
                <c:pt idx="10">
                  <c:v>101.95439739413683</c:v>
                </c:pt>
                <c:pt idx="11">
                  <c:v>102.82301845819761</c:v>
                </c:pt>
                <c:pt idx="12">
                  <c:v>103.04017372421283</c:v>
                </c:pt>
                <c:pt idx="13">
                  <c:v>104.45168295331162</c:v>
                </c:pt>
                <c:pt idx="14">
                  <c:v>107.60043431053204</c:v>
                </c:pt>
                <c:pt idx="15">
                  <c:v>109.01194353963083</c:v>
                </c:pt>
                <c:pt idx="16">
                  <c:v>105.86319218241043</c:v>
                </c:pt>
                <c:pt idx="17">
                  <c:v>108.57763300760044</c:v>
                </c:pt>
                <c:pt idx="18">
                  <c:v>110.74918566775244</c:v>
                </c:pt>
                <c:pt idx="19">
                  <c:v>110.53203040173725</c:v>
                </c:pt>
                <c:pt idx="20">
                  <c:v>110.96634093376765</c:v>
                </c:pt>
                <c:pt idx="21">
                  <c:v>112.59500542888165</c:v>
                </c:pt>
                <c:pt idx="22">
                  <c:v>114.44082519001087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'SE-DE'!$A$32:$D$32</c:f>
              <c:strCache>
                <c:ptCount val="4"/>
                <c:pt idx="0">
                  <c:v>SE</c:v>
                </c:pt>
                <c:pt idx="1">
                  <c:v>Hours</c:v>
                </c:pt>
                <c:pt idx="2">
                  <c:v>G-I</c:v>
                </c:pt>
                <c:pt idx="3">
                  <c:v> Wholesale retail trade accommodation food services, transportation and storage</c:v>
                </c:pt>
              </c:strCache>
            </c:strRef>
          </c:tx>
          <c:spPr>
            <a:ln w="28575" cap="rnd">
              <a:solidFill>
                <a:srgbClr val="0000FF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'SE-DE'!$E$1:$AC$1</c:f>
              <c:numCache>
                <c:formatCode>yyyy</c:formatCode>
                <c:ptCount val="25"/>
                <c:pt idx="0">
                  <c:v>33970</c:v>
                </c:pt>
                <c:pt idx="1">
                  <c:v>34335</c:v>
                </c:pt>
                <c:pt idx="2">
                  <c:v>34700</c:v>
                </c:pt>
                <c:pt idx="3">
                  <c:v>35065</c:v>
                </c:pt>
                <c:pt idx="4">
                  <c:v>35431</c:v>
                </c:pt>
                <c:pt idx="5">
                  <c:v>35796</c:v>
                </c:pt>
                <c:pt idx="6">
                  <c:v>36161</c:v>
                </c:pt>
                <c:pt idx="7">
                  <c:v>36526</c:v>
                </c:pt>
                <c:pt idx="8">
                  <c:v>36892</c:v>
                </c:pt>
                <c:pt idx="9">
                  <c:v>37257</c:v>
                </c:pt>
                <c:pt idx="10">
                  <c:v>37622</c:v>
                </c:pt>
                <c:pt idx="11">
                  <c:v>37987</c:v>
                </c:pt>
                <c:pt idx="12">
                  <c:v>38353</c:v>
                </c:pt>
                <c:pt idx="13">
                  <c:v>38718</c:v>
                </c:pt>
                <c:pt idx="14">
                  <c:v>39083</c:v>
                </c:pt>
                <c:pt idx="15">
                  <c:v>39448</c:v>
                </c:pt>
                <c:pt idx="16">
                  <c:v>39814</c:v>
                </c:pt>
                <c:pt idx="17">
                  <c:v>40179</c:v>
                </c:pt>
                <c:pt idx="18">
                  <c:v>40544</c:v>
                </c:pt>
                <c:pt idx="19">
                  <c:v>40909</c:v>
                </c:pt>
                <c:pt idx="20">
                  <c:v>41275</c:v>
                </c:pt>
                <c:pt idx="21">
                  <c:v>41640</c:v>
                </c:pt>
                <c:pt idx="22">
                  <c:v>42005</c:v>
                </c:pt>
              </c:numCache>
            </c:numRef>
          </c:cat>
          <c:val>
            <c:numRef>
              <c:f>'SE-DE'!$E$32:$AC$32</c:f>
              <c:numCache>
                <c:formatCode>0.0</c:formatCode>
                <c:ptCount val="25"/>
                <c:pt idx="0">
                  <c:v>98.015435501653798</c:v>
                </c:pt>
                <c:pt idx="1">
                  <c:v>99.558985667034179</c:v>
                </c:pt>
                <c:pt idx="2">
                  <c:v>100</c:v>
                </c:pt>
                <c:pt idx="3">
                  <c:v>100.22050716648292</c:v>
                </c:pt>
                <c:pt idx="4">
                  <c:v>99.117971334068358</c:v>
                </c:pt>
                <c:pt idx="5">
                  <c:v>100.22050716648292</c:v>
                </c:pt>
                <c:pt idx="6">
                  <c:v>103.74862183020947</c:v>
                </c:pt>
                <c:pt idx="7">
                  <c:v>103.30760749724365</c:v>
                </c:pt>
                <c:pt idx="8">
                  <c:v>101.65380374862183</c:v>
                </c:pt>
                <c:pt idx="9">
                  <c:v>99.889746416758541</c:v>
                </c:pt>
                <c:pt idx="10">
                  <c:v>100.11025358324146</c:v>
                </c:pt>
                <c:pt idx="11">
                  <c:v>100</c:v>
                </c:pt>
                <c:pt idx="12">
                  <c:v>100.88202866593163</c:v>
                </c:pt>
                <c:pt idx="13">
                  <c:v>102.31532524807056</c:v>
                </c:pt>
                <c:pt idx="14">
                  <c:v>105.73318632855569</c:v>
                </c:pt>
                <c:pt idx="15">
                  <c:v>107.93825799338479</c:v>
                </c:pt>
                <c:pt idx="16">
                  <c:v>106.06394707828004</c:v>
                </c:pt>
                <c:pt idx="17">
                  <c:v>110.25358324145533</c:v>
                </c:pt>
                <c:pt idx="18">
                  <c:v>112.23814773980155</c:v>
                </c:pt>
                <c:pt idx="19">
                  <c:v>110.58434399117971</c:v>
                </c:pt>
                <c:pt idx="20">
                  <c:v>110.36383682469679</c:v>
                </c:pt>
                <c:pt idx="21">
                  <c:v>112.78941565600881</c:v>
                </c:pt>
                <c:pt idx="22">
                  <c:v>114.88423373759646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'SE-DE'!$A$92:$D$92</c:f>
              <c:strCache>
                <c:ptCount val="4"/>
                <c:pt idx="0">
                  <c:v>DE</c:v>
                </c:pt>
                <c:pt idx="1">
                  <c:v>Hours</c:v>
                </c:pt>
                <c:pt idx="2">
                  <c:v>A-U</c:v>
                </c:pt>
                <c:pt idx="3">
                  <c:v> Total 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'SE-DE'!$E$1:$AC$1</c:f>
              <c:numCache>
                <c:formatCode>yyyy</c:formatCode>
                <c:ptCount val="25"/>
                <c:pt idx="0">
                  <c:v>33970</c:v>
                </c:pt>
                <c:pt idx="1">
                  <c:v>34335</c:v>
                </c:pt>
                <c:pt idx="2">
                  <c:v>34700</c:v>
                </c:pt>
                <c:pt idx="3">
                  <c:v>35065</c:v>
                </c:pt>
                <c:pt idx="4">
                  <c:v>35431</c:v>
                </c:pt>
                <c:pt idx="5">
                  <c:v>35796</c:v>
                </c:pt>
                <c:pt idx="6">
                  <c:v>36161</c:v>
                </c:pt>
                <c:pt idx="7">
                  <c:v>36526</c:v>
                </c:pt>
                <c:pt idx="8">
                  <c:v>36892</c:v>
                </c:pt>
                <c:pt idx="9">
                  <c:v>37257</c:v>
                </c:pt>
                <c:pt idx="10">
                  <c:v>37622</c:v>
                </c:pt>
                <c:pt idx="11">
                  <c:v>37987</c:v>
                </c:pt>
                <c:pt idx="12">
                  <c:v>38353</c:v>
                </c:pt>
                <c:pt idx="13">
                  <c:v>38718</c:v>
                </c:pt>
                <c:pt idx="14">
                  <c:v>39083</c:v>
                </c:pt>
                <c:pt idx="15">
                  <c:v>39448</c:v>
                </c:pt>
                <c:pt idx="16">
                  <c:v>39814</c:v>
                </c:pt>
                <c:pt idx="17">
                  <c:v>40179</c:v>
                </c:pt>
                <c:pt idx="18">
                  <c:v>40544</c:v>
                </c:pt>
                <c:pt idx="19">
                  <c:v>40909</c:v>
                </c:pt>
                <c:pt idx="20">
                  <c:v>41275</c:v>
                </c:pt>
                <c:pt idx="21">
                  <c:v>41640</c:v>
                </c:pt>
                <c:pt idx="22">
                  <c:v>42005</c:v>
                </c:pt>
              </c:numCache>
            </c:numRef>
          </c:cat>
          <c:val>
            <c:numRef>
              <c:f>'SE-DE'!$E$92:$AC$92</c:f>
              <c:numCache>
                <c:formatCode>0.0</c:formatCode>
                <c:ptCount val="25"/>
                <c:pt idx="0">
                  <c:v>100.49164208456244</c:v>
                </c:pt>
                <c:pt idx="1">
                  <c:v>100.19665683382497</c:v>
                </c:pt>
                <c:pt idx="2">
                  <c:v>100</c:v>
                </c:pt>
                <c:pt idx="3">
                  <c:v>98.918387413962634</c:v>
                </c:pt>
                <c:pt idx="4">
                  <c:v>98.131760078662737</c:v>
                </c:pt>
                <c:pt idx="5">
                  <c:v>98.918387413962634</c:v>
                </c:pt>
                <c:pt idx="6">
                  <c:v>99.508357915437557</c:v>
                </c:pt>
                <c:pt idx="7">
                  <c:v>100</c:v>
                </c:pt>
                <c:pt idx="8">
                  <c:v>99.016715830875128</c:v>
                </c:pt>
                <c:pt idx="9">
                  <c:v>97.836774827925268</c:v>
                </c:pt>
                <c:pt idx="10">
                  <c:v>96.361848574237953</c:v>
                </c:pt>
                <c:pt idx="11">
                  <c:v>96.460176991150433</c:v>
                </c:pt>
                <c:pt idx="12">
                  <c:v>95.673549655850536</c:v>
                </c:pt>
                <c:pt idx="13">
                  <c:v>97.345132743362825</c:v>
                </c:pt>
                <c:pt idx="14">
                  <c:v>99.016715830875128</c:v>
                </c:pt>
                <c:pt idx="15">
                  <c:v>99.901671583087506</c:v>
                </c:pt>
                <c:pt idx="16">
                  <c:v>96.853490658800396</c:v>
                </c:pt>
                <c:pt idx="17">
                  <c:v>98.328416912487711</c:v>
                </c:pt>
                <c:pt idx="18">
                  <c:v>99.901671583087506</c:v>
                </c:pt>
                <c:pt idx="19">
                  <c:v>99.803343166175011</c:v>
                </c:pt>
                <c:pt idx="20">
                  <c:v>99.410029498525063</c:v>
                </c:pt>
                <c:pt idx="21">
                  <c:v>100.58997050147491</c:v>
                </c:pt>
                <c:pt idx="22">
                  <c:v>101.76991150442478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'SE-DE'!$A$99:$D$99</c:f>
              <c:strCache>
                <c:ptCount val="4"/>
                <c:pt idx="0">
                  <c:v>DE</c:v>
                </c:pt>
                <c:pt idx="1">
                  <c:v>Hours</c:v>
                </c:pt>
                <c:pt idx="2">
                  <c:v>G-I</c:v>
                </c:pt>
                <c:pt idx="3">
                  <c:v> Wholesale retail trade accommodation food services, transportation and storage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ash"/>
              <a:round/>
            </a:ln>
            <a:effectLst/>
          </c:spPr>
          <c:marker>
            <c:symbol val="none"/>
          </c:marker>
          <c:cat>
            <c:numRef>
              <c:f>'SE-DE'!$E$1:$AC$1</c:f>
              <c:numCache>
                <c:formatCode>yyyy</c:formatCode>
                <c:ptCount val="25"/>
                <c:pt idx="0">
                  <c:v>33970</c:v>
                </c:pt>
                <c:pt idx="1">
                  <c:v>34335</c:v>
                </c:pt>
                <c:pt idx="2">
                  <c:v>34700</c:v>
                </c:pt>
                <c:pt idx="3">
                  <c:v>35065</c:v>
                </c:pt>
                <c:pt idx="4">
                  <c:v>35431</c:v>
                </c:pt>
                <c:pt idx="5">
                  <c:v>35796</c:v>
                </c:pt>
                <c:pt idx="6">
                  <c:v>36161</c:v>
                </c:pt>
                <c:pt idx="7">
                  <c:v>36526</c:v>
                </c:pt>
                <c:pt idx="8">
                  <c:v>36892</c:v>
                </c:pt>
                <c:pt idx="9">
                  <c:v>37257</c:v>
                </c:pt>
                <c:pt idx="10">
                  <c:v>37622</c:v>
                </c:pt>
                <c:pt idx="11">
                  <c:v>37987</c:v>
                </c:pt>
                <c:pt idx="12">
                  <c:v>38353</c:v>
                </c:pt>
                <c:pt idx="13">
                  <c:v>38718</c:v>
                </c:pt>
                <c:pt idx="14">
                  <c:v>39083</c:v>
                </c:pt>
                <c:pt idx="15">
                  <c:v>39448</c:v>
                </c:pt>
                <c:pt idx="16">
                  <c:v>39814</c:v>
                </c:pt>
                <c:pt idx="17">
                  <c:v>40179</c:v>
                </c:pt>
                <c:pt idx="18">
                  <c:v>40544</c:v>
                </c:pt>
                <c:pt idx="19">
                  <c:v>40909</c:v>
                </c:pt>
                <c:pt idx="20">
                  <c:v>41275</c:v>
                </c:pt>
                <c:pt idx="21">
                  <c:v>41640</c:v>
                </c:pt>
                <c:pt idx="22">
                  <c:v>42005</c:v>
                </c:pt>
              </c:numCache>
            </c:numRef>
          </c:cat>
          <c:val>
            <c:numRef>
              <c:f>'SE-DE'!$E$99:$AC$99</c:f>
              <c:numCache>
                <c:formatCode>0.0</c:formatCode>
                <c:ptCount val="25"/>
                <c:pt idx="0">
                  <c:v>100.47483380816715</c:v>
                </c:pt>
                <c:pt idx="1">
                  <c:v>100.28490028490029</c:v>
                </c:pt>
                <c:pt idx="2">
                  <c:v>100</c:v>
                </c:pt>
                <c:pt idx="3">
                  <c:v>99.335232668565993</c:v>
                </c:pt>
                <c:pt idx="4">
                  <c:v>98.290598290598297</c:v>
                </c:pt>
                <c:pt idx="5">
                  <c:v>99.050332383665719</c:v>
                </c:pt>
                <c:pt idx="6">
                  <c:v>99.335232668565993</c:v>
                </c:pt>
                <c:pt idx="7">
                  <c:v>99.620132953466296</c:v>
                </c:pt>
                <c:pt idx="8">
                  <c:v>98.480531813865156</c:v>
                </c:pt>
                <c:pt idx="9">
                  <c:v>96.961063627730297</c:v>
                </c:pt>
                <c:pt idx="10">
                  <c:v>94.776828110161446</c:v>
                </c:pt>
                <c:pt idx="11">
                  <c:v>95.346628679962024</c:v>
                </c:pt>
                <c:pt idx="12">
                  <c:v>94.491927825261158</c:v>
                </c:pt>
                <c:pt idx="13">
                  <c:v>95.156695156695164</c:v>
                </c:pt>
                <c:pt idx="14">
                  <c:v>96.581196581196579</c:v>
                </c:pt>
                <c:pt idx="15">
                  <c:v>97.245963912630586</c:v>
                </c:pt>
                <c:pt idx="16">
                  <c:v>94.871794871794876</c:v>
                </c:pt>
                <c:pt idx="17">
                  <c:v>94.966761633428291</c:v>
                </c:pt>
                <c:pt idx="18">
                  <c:v>95.916429249762587</c:v>
                </c:pt>
                <c:pt idx="19">
                  <c:v>95.251661918328594</c:v>
                </c:pt>
                <c:pt idx="20">
                  <c:v>94.396961063627742</c:v>
                </c:pt>
                <c:pt idx="21">
                  <c:v>95.251661918328594</c:v>
                </c:pt>
                <c:pt idx="22">
                  <c:v>96.201329534662875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818831536"/>
        <c:axId val="-818830992"/>
      </c:lineChart>
      <c:dateAx>
        <c:axId val="-818831536"/>
        <c:scaling>
          <c:orientation val="minMax"/>
          <c:min val="34700"/>
        </c:scaling>
        <c:delete val="0"/>
        <c:axPos val="b"/>
        <c:title>
          <c:tx>
            <c:strRef>
              <c:f>'SE-DE'!$C$110:$D$110</c:f>
              <c:strCache>
                <c:ptCount val="2"/>
                <c:pt idx="0">
                  <c:v>G_I</c:v>
                </c:pt>
                <c:pt idx="1">
                  <c:v> Wholesale retail trade accommodation food services, transportation and storage</c:v>
                </c:pt>
              </c:strCache>
            </c:strRef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sv-SE"/>
            </a:p>
          </c:txPr>
        </c:title>
        <c:numFmt formatCode="yy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30992"/>
        <c:crosses val="autoZero"/>
        <c:auto val="1"/>
        <c:lblOffset val="100"/>
        <c:baseTimeUnit val="years"/>
        <c:majorUnit val="5"/>
        <c:majorTimeUnit val="years"/>
      </c:dateAx>
      <c:valAx>
        <c:axId val="-818830992"/>
        <c:scaling>
          <c:orientation val="minMax"/>
          <c:max val="115"/>
          <c:min val="94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31536"/>
        <c:crosses val="autoZero"/>
        <c:crossBetween val="midCat"/>
        <c:majorUnit val="3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sv-S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039963812848449E-2"/>
          <c:y val="2.3047710300304555E-2"/>
          <c:w val="0.89148508592512543"/>
          <c:h val="0.92441767232589889"/>
        </c:manualLayout>
      </c:layout>
      <c:lineChart>
        <c:grouping val="standard"/>
        <c:varyColors val="0"/>
        <c:ser>
          <c:idx val="0"/>
          <c:order val="0"/>
          <c:tx>
            <c:strRef>
              <c:f>Blad4!$C$5</c:f>
              <c:strCache>
                <c:ptCount val="1"/>
                <c:pt idx="0">
                  <c:v>Unemployment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Blad4!$B$6:$B$80</c:f>
              <c:numCache>
                <c:formatCode>m/d/yyyy</c:formatCode>
                <c:ptCount val="75"/>
                <c:pt idx="0">
                  <c:v>36526</c:v>
                </c:pt>
                <c:pt idx="1">
                  <c:v>36617</c:v>
                </c:pt>
                <c:pt idx="2">
                  <c:v>36708</c:v>
                </c:pt>
                <c:pt idx="3">
                  <c:v>36800</c:v>
                </c:pt>
                <c:pt idx="4">
                  <c:v>36892</c:v>
                </c:pt>
                <c:pt idx="5">
                  <c:v>36982</c:v>
                </c:pt>
                <c:pt idx="6">
                  <c:v>37073</c:v>
                </c:pt>
                <c:pt idx="7">
                  <c:v>37165</c:v>
                </c:pt>
                <c:pt idx="8">
                  <c:v>37257</c:v>
                </c:pt>
                <c:pt idx="9">
                  <c:v>37347</c:v>
                </c:pt>
                <c:pt idx="10">
                  <c:v>37438</c:v>
                </c:pt>
                <c:pt idx="11">
                  <c:v>37530</c:v>
                </c:pt>
                <c:pt idx="12">
                  <c:v>37622</c:v>
                </c:pt>
                <c:pt idx="13">
                  <c:v>37712</c:v>
                </c:pt>
                <c:pt idx="14">
                  <c:v>37803</c:v>
                </c:pt>
                <c:pt idx="15">
                  <c:v>37895</c:v>
                </c:pt>
                <c:pt idx="16">
                  <c:v>37987</c:v>
                </c:pt>
                <c:pt idx="17">
                  <c:v>38078</c:v>
                </c:pt>
                <c:pt idx="18">
                  <c:v>38169</c:v>
                </c:pt>
                <c:pt idx="19">
                  <c:v>38261</c:v>
                </c:pt>
                <c:pt idx="20">
                  <c:v>38353</c:v>
                </c:pt>
                <c:pt idx="21">
                  <c:v>38443</c:v>
                </c:pt>
                <c:pt idx="22">
                  <c:v>38534</c:v>
                </c:pt>
                <c:pt idx="23">
                  <c:v>38626</c:v>
                </c:pt>
                <c:pt idx="24">
                  <c:v>38718</c:v>
                </c:pt>
                <c:pt idx="25">
                  <c:v>38808</c:v>
                </c:pt>
                <c:pt idx="26">
                  <c:v>38899</c:v>
                </c:pt>
                <c:pt idx="27">
                  <c:v>38991</c:v>
                </c:pt>
                <c:pt idx="28">
                  <c:v>39083</c:v>
                </c:pt>
                <c:pt idx="29">
                  <c:v>39173</c:v>
                </c:pt>
                <c:pt idx="30">
                  <c:v>39264</c:v>
                </c:pt>
                <c:pt idx="31">
                  <c:v>39356</c:v>
                </c:pt>
                <c:pt idx="32">
                  <c:v>39448</c:v>
                </c:pt>
                <c:pt idx="33">
                  <c:v>39539</c:v>
                </c:pt>
                <c:pt idx="34">
                  <c:v>39630</c:v>
                </c:pt>
                <c:pt idx="35">
                  <c:v>39722</c:v>
                </c:pt>
                <c:pt idx="36">
                  <c:v>39814</c:v>
                </c:pt>
                <c:pt idx="37">
                  <c:v>39904</c:v>
                </c:pt>
                <c:pt idx="38">
                  <c:v>39995</c:v>
                </c:pt>
                <c:pt idx="39">
                  <c:v>40087</c:v>
                </c:pt>
                <c:pt idx="40">
                  <c:v>40179</c:v>
                </c:pt>
                <c:pt idx="41">
                  <c:v>40269</c:v>
                </c:pt>
                <c:pt idx="42">
                  <c:v>40360</c:v>
                </c:pt>
                <c:pt idx="43">
                  <c:v>40452</c:v>
                </c:pt>
                <c:pt idx="44">
                  <c:v>40544</c:v>
                </c:pt>
                <c:pt idx="45">
                  <c:v>40634</c:v>
                </c:pt>
                <c:pt idx="46">
                  <c:v>40725</c:v>
                </c:pt>
                <c:pt idx="47">
                  <c:v>40817</c:v>
                </c:pt>
                <c:pt idx="48">
                  <c:v>40909</c:v>
                </c:pt>
                <c:pt idx="49">
                  <c:v>41000</c:v>
                </c:pt>
                <c:pt idx="50">
                  <c:v>41091</c:v>
                </c:pt>
                <c:pt idx="51">
                  <c:v>41183</c:v>
                </c:pt>
                <c:pt idx="52">
                  <c:v>41275</c:v>
                </c:pt>
                <c:pt idx="53">
                  <c:v>41365</c:v>
                </c:pt>
                <c:pt idx="54">
                  <c:v>41456</c:v>
                </c:pt>
                <c:pt idx="55">
                  <c:v>41548</c:v>
                </c:pt>
                <c:pt idx="56">
                  <c:v>41640</c:v>
                </c:pt>
                <c:pt idx="57">
                  <c:v>41730</c:v>
                </c:pt>
                <c:pt idx="58">
                  <c:v>41821</c:v>
                </c:pt>
                <c:pt idx="59">
                  <c:v>41913</c:v>
                </c:pt>
                <c:pt idx="60">
                  <c:v>42005</c:v>
                </c:pt>
                <c:pt idx="61">
                  <c:v>42095</c:v>
                </c:pt>
                <c:pt idx="62">
                  <c:v>42186</c:v>
                </c:pt>
                <c:pt idx="63">
                  <c:v>42278</c:v>
                </c:pt>
                <c:pt idx="64">
                  <c:v>42370</c:v>
                </c:pt>
              </c:numCache>
            </c:numRef>
          </c:cat>
          <c:val>
            <c:numRef>
              <c:f>Blad4!$C$6:$C$80</c:f>
              <c:numCache>
                <c:formatCode>General</c:formatCode>
                <c:ptCount val="75"/>
                <c:pt idx="0">
                  <c:v>11.8</c:v>
                </c:pt>
                <c:pt idx="1">
                  <c:v>10.1</c:v>
                </c:pt>
                <c:pt idx="2">
                  <c:v>10</c:v>
                </c:pt>
                <c:pt idx="3">
                  <c:v>10.3</c:v>
                </c:pt>
                <c:pt idx="4">
                  <c:v>10.8</c:v>
                </c:pt>
                <c:pt idx="5">
                  <c:v>9.9</c:v>
                </c:pt>
                <c:pt idx="6">
                  <c:v>10</c:v>
                </c:pt>
                <c:pt idx="7">
                  <c:v>10.6</c:v>
                </c:pt>
                <c:pt idx="8">
                  <c:v>11.1</c:v>
                </c:pt>
                <c:pt idx="9">
                  <c:v>10.5</c:v>
                </c:pt>
                <c:pt idx="10">
                  <c:v>10.5</c:v>
                </c:pt>
                <c:pt idx="11">
                  <c:v>11.2</c:v>
                </c:pt>
                <c:pt idx="12">
                  <c:v>12.3</c:v>
                </c:pt>
                <c:pt idx="13">
                  <c:v>11.3</c:v>
                </c:pt>
                <c:pt idx="14">
                  <c:v>11.2</c:v>
                </c:pt>
                <c:pt idx="15">
                  <c:v>11.5</c:v>
                </c:pt>
                <c:pt idx="16">
                  <c:v>12.1</c:v>
                </c:pt>
                <c:pt idx="17">
                  <c:v>11.3</c:v>
                </c:pt>
                <c:pt idx="18">
                  <c:v>11.4</c:v>
                </c:pt>
                <c:pt idx="19">
                  <c:v>11.9</c:v>
                </c:pt>
                <c:pt idx="20">
                  <c:v>14.1</c:v>
                </c:pt>
                <c:pt idx="21">
                  <c:v>12.8</c:v>
                </c:pt>
                <c:pt idx="22">
                  <c:v>12.5</c:v>
                </c:pt>
                <c:pt idx="23">
                  <c:v>12.4</c:v>
                </c:pt>
                <c:pt idx="24">
                  <c:v>13.4</c:v>
                </c:pt>
                <c:pt idx="25">
                  <c:v>11.8</c:v>
                </c:pt>
                <c:pt idx="26">
                  <c:v>11.4</c:v>
                </c:pt>
                <c:pt idx="27">
                  <c:v>10.7</c:v>
                </c:pt>
                <c:pt idx="28">
                  <c:v>11</c:v>
                </c:pt>
                <c:pt idx="29">
                  <c:v>9.8000000000000007</c:v>
                </c:pt>
                <c:pt idx="30">
                  <c:v>9.4</c:v>
                </c:pt>
                <c:pt idx="31">
                  <c:v>9.1</c:v>
                </c:pt>
                <c:pt idx="32">
                  <c:v>9.3000000000000007</c:v>
                </c:pt>
                <c:pt idx="33">
                  <c:v>8.4</c:v>
                </c:pt>
                <c:pt idx="34">
                  <c:v>8.1999999999999993</c:v>
                </c:pt>
                <c:pt idx="35">
                  <c:v>8.3000000000000007</c:v>
                </c:pt>
                <c:pt idx="36">
                  <c:v>9.6</c:v>
                </c:pt>
                <c:pt idx="37">
                  <c:v>9.1</c:v>
                </c:pt>
                <c:pt idx="38">
                  <c:v>8.9</c:v>
                </c:pt>
                <c:pt idx="39">
                  <c:v>8.6999999999999993</c:v>
                </c:pt>
                <c:pt idx="40">
                  <c:v>9.5</c:v>
                </c:pt>
                <c:pt idx="41">
                  <c:v>8.4</c:v>
                </c:pt>
                <c:pt idx="42">
                  <c:v>8</c:v>
                </c:pt>
                <c:pt idx="43">
                  <c:v>8</c:v>
                </c:pt>
                <c:pt idx="44">
                  <c:v>8.5</c:v>
                </c:pt>
                <c:pt idx="45">
                  <c:v>7.7</c:v>
                </c:pt>
                <c:pt idx="46">
                  <c:v>7.4</c:v>
                </c:pt>
                <c:pt idx="47">
                  <c:v>7.4</c:v>
                </c:pt>
                <c:pt idx="48">
                  <c:v>8</c:v>
                </c:pt>
                <c:pt idx="49">
                  <c:v>7.4</c:v>
                </c:pt>
                <c:pt idx="50">
                  <c:v>7.3</c:v>
                </c:pt>
                <c:pt idx="51">
                  <c:v>7.5</c:v>
                </c:pt>
                <c:pt idx="52">
                  <c:v>8.1</c:v>
                </c:pt>
                <c:pt idx="53">
                  <c:v>7.4</c:v>
                </c:pt>
                <c:pt idx="54">
                  <c:v>7.4</c:v>
                </c:pt>
                <c:pt idx="55">
                  <c:v>7.5</c:v>
                </c:pt>
                <c:pt idx="56">
                  <c:v>7.9</c:v>
                </c:pt>
                <c:pt idx="57">
                  <c:v>7.3</c:v>
                </c:pt>
                <c:pt idx="58">
                  <c:v>7.2</c:v>
                </c:pt>
                <c:pt idx="59">
                  <c:v>7.1</c:v>
                </c:pt>
                <c:pt idx="60">
                  <c:v>7.6</c:v>
                </c:pt>
                <c:pt idx="61">
                  <c:v>6.9</c:v>
                </c:pt>
                <c:pt idx="62">
                  <c:v>6.9</c:v>
                </c:pt>
                <c:pt idx="63">
                  <c:v>6.8</c:v>
                </c:pt>
                <c:pt idx="64">
                  <c:v>7.2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18834256"/>
        <c:axId val="-818850032"/>
      </c:lineChart>
      <c:lineChart>
        <c:grouping val="standard"/>
        <c:varyColors val="0"/>
        <c:ser>
          <c:idx val="1"/>
          <c:order val="1"/>
          <c:tx>
            <c:strRef>
              <c:f>Blad4!$D$5</c:f>
              <c:strCache>
                <c:ptCount val="1"/>
                <c:pt idx="0">
                  <c:v>Employment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Blad4!$B$6:$B$80</c:f>
              <c:numCache>
                <c:formatCode>m/d/yyyy</c:formatCode>
                <c:ptCount val="75"/>
                <c:pt idx="0">
                  <c:v>36526</c:v>
                </c:pt>
                <c:pt idx="1">
                  <c:v>36617</c:v>
                </c:pt>
                <c:pt idx="2">
                  <c:v>36708</c:v>
                </c:pt>
                <c:pt idx="3">
                  <c:v>36800</c:v>
                </c:pt>
                <c:pt idx="4">
                  <c:v>36892</c:v>
                </c:pt>
                <c:pt idx="5">
                  <c:v>36982</c:v>
                </c:pt>
                <c:pt idx="6">
                  <c:v>37073</c:v>
                </c:pt>
                <c:pt idx="7">
                  <c:v>37165</c:v>
                </c:pt>
                <c:pt idx="8">
                  <c:v>37257</c:v>
                </c:pt>
                <c:pt idx="9">
                  <c:v>37347</c:v>
                </c:pt>
                <c:pt idx="10">
                  <c:v>37438</c:v>
                </c:pt>
                <c:pt idx="11">
                  <c:v>37530</c:v>
                </c:pt>
                <c:pt idx="12">
                  <c:v>37622</c:v>
                </c:pt>
                <c:pt idx="13">
                  <c:v>37712</c:v>
                </c:pt>
                <c:pt idx="14">
                  <c:v>37803</c:v>
                </c:pt>
                <c:pt idx="15">
                  <c:v>37895</c:v>
                </c:pt>
                <c:pt idx="16">
                  <c:v>37987</c:v>
                </c:pt>
                <c:pt idx="17">
                  <c:v>38078</c:v>
                </c:pt>
                <c:pt idx="18">
                  <c:v>38169</c:v>
                </c:pt>
                <c:pt idx="19">
                  <c:v>38261</c:v>
                </c:pt>
                <c:pt idx="20">
                  <c:v>38353</c:v>
                </c:pt>
                <c:pt idx="21">
                  <c:v>38443</c:v>
                </c:pt>
                <c:pt idx="22">
                  <c:v>38534</c:v>
                </c:pt>
                <c:pt idx="23">
                  <c:v>38626</c:v>
                </c:pt>
                <c:pt idx="24">
                  <c:v>38718</c:v>
                </c:pt>
                <c:pt idx="25">
                  <c:v>38808</c:v>
                </c:pt>
                <c:pt idx="26">
                  <c:v>38899</c:v>
                </c:pt>
                <c:pt idx="27">
                  <c:v>38991</c:v>
                </c:pt>
                <c:pt idx="28">
                  <c:v>39083</c:v>
                </c:pt>
                <c:pt idx="29">
                  <c:v>39173</c:v>
                </c:pt>
                <c:pt idx="30">
                  <c:v>39264</c:v>
                </c:pt>
                <c:pt idx="31">
                  <c:v>39356</c:v>
                </c:pt>
                <c:pt idx="32">
                  <c:v>39448</c:v>
                </c:pt>
                <c:pt idx="33">
                  <c:v>39539</c:v>
                </c:pt>
                <c:pt idx="34">
                  <c:v>39630</c:v>
                </c:pt>
                <c:pt idx="35">
                  <c:v>39722</c:v>
                </c:pt>
                <c:pt idx="36">
                  <c:v>39814</c:v>
                </c:pt>
                <c:pt idx="37">
                  <c:v>39904</c:v>
                </c:pt>
                <c:pt idx="38">
                  <c:v>39995</c:v>
                </c:pt>
                <c:pt idx="39">
                  <c:v>40087</c:v>
                </c:pt>
                <c:pt idx="40">
                  <c:v>40179</c:v>
                </c:pt>
                <c:pt idx="41">
                  <c:v>40269</c:v>
                </c:pt>
                <c:pt idx="42">
                  <c:v>40360</c:v>
                </c:pt>
                <c:pt idx="43">
                  <c:v>40452</c:v>
                </c:pt>
                <c:pt idx="44">
                  <c:v>40544</c:v>
                </c:pt>
                <c:pt idx="45">
                  <c:v>40634</c:v>
                </c:pt>
                <c:pt idx="46">
                  <c:v>40725</c:v>
                </c:pt>
                <c:pt idx="47">
                  <c:v>40817</c:v>
                </c:pt>
                <c:pt idx="48">
                  <c:v>40909</c:v>
                </c:pt>
                <c:pt idx="49">
                  <c:v>41000</c:v>
                </c:pt>
                <c:pt idx="50">
                  <c:v>41091</c:v>
                </c:pt>
                <c:pt idx="51">
                  <c:v>41183</c:v>
                </c:pt>
                <c:pt idx="52">
                  <c:v>41275</c:v>
                </c:pt>
                <c:pt idx="53">
                  <c:v>41365</c:v>
                </c:pt>
                <c:pt idx="54">
                  <c:v>41456</c:v>
                </c:pt>
                <c:pt idx="55">
                  <c:v>41548</c:v>
                </c:pt>
                <c:pt idx="56">
                  <c:v>41640</c:v>
                </c:pt>
                <c:pt idx="57">
                  <c:v>41730</c:v>
                </c:pt>
                <c:pt idx="58">
                  <c:v>41821</c:v>
                </c:pt>
                <c:pt idx="59">
                  <c:v>41913</c:v>
                </c:pt>
                <c:pt idx="60">
                  <c:v>42005</c:v>
                </c:pt>
                <c:pt idx="61">
                  <c:v>42095</c:v>
                </c:pt>
                <c:pt idx="62">
                  <c:v>42186</c:v>
                </c:pt>
                <c:pt idx="63">
                  <c:v>42278</c:v>
                </c:pt>
                <c:pt idx="64">
                  <c:v>42370</c:v>
                </c:pt>
              </c:numCache>
            </c:numRef>
          </c:cat>
          <c:val>
            <c:numRef>
              <c:f>Blad4!$D$6:$D$80</c:f>
              <c:numCache>
                <c:formatCode>General</c:formatCode>
                <c:ptCount val="75"/>
                <c:pt idx="0">
                  <c:v>39864000</c:v>
                </c:pt>
                <c:pt idx="1">
                  <c:v>39948000</c:v>
                </c:pt>
                <c:pt idx="2">
                  <c:v>39973000</c:v>
                </c:pt>
                <c:pt idx="3">
                  <c:v>39985000</c:v>
                </c:pt>
                <c:pt idx="4">
                  <c:v>39850000</c:v>
                </c:pt>
                <c:pt idx="5">
                  <c:v>39803000</c:v>
                </c:pt>
                <c:pt idx="6">
                  <c:v>39731000</c:v>
                </c:pt>
                <c:pt idx="7">
                  <c:v>39788000</c:v>
                </c:pt>
                <c:pt idx="8">
                  <c:v>39774000</c:v>
                </c:pt>
                <c:pt idx="9">
                  <c:v>39652000</c:v>
                </c:pt>
                <c:pt idx="10">
                  <c:v>39527000</c:v>
                </c:pt>
                <c:pt idx="11">
                  <c:v>39385000</c:v>
                </c:pt>
                <c:pt idx="12">
                  <c:v>39257000</c:v>
                </c:pt>
                <c:pt idx="13">
                  <c:v>39171000</c:v>
                </c:pt>
                <c:pt idx="14">
                  <c:v>39138000</c:v>
                </c:pt>
                <c:pt idx="15">
                  <c:v>39166000</c:v>
                </c:pt>
                <c:pt idx="16">
                  <c:v>39325000</c:v>
                </c:pt>
                <c:pt idx="17">
                  <c:v>39377000</c:v>
                </c:pt>
                <c:pt idx="18">
                  <c:v>39361000</c:v>
                </c:pt>
                <c:pt idx="19">
                  <c:v>39292000</c:v>
                </c:pt>
                <c:pt idx="20">
                  <c:v>39234000</c:v>
                </c:pt>
                <c:pt idx="21">
                  <c:v>39289000</c:v>
                </c:pt>
                <c:pt idx="22">
                  <c:v>39410000</c:v>
                </c:pt>
                <c:pt idx="23">
                  <c:v>39468000</c:v>
                </c:pt>
                <c:pt idx="24">
                  <c:v>39330000</c:v>
                </c:pt>
                <c:pt idx="25">
                  <c:v>39684000</c:v>
                </c:pt>
                <c:pt idx="26">
                  <c:v>39790000</c:v>
                </c:pt>
                <c:pt idx="27">
                  <c:v>39991000</c:v>
                </c:pt>
                <c:pt idx="28">
                  <c:v>40164000</c:v>
                </c:pt>
                <c:pt idx="29">
                  <c:v>40307000</c:v>
                </c:pt>
                <c:pt idx="30">
                  <c:v>40419000</c:v>
                </c:pt>
                <c:pt idx="31">
                  <c:v>40540000</c:v>
                </c:pt>
                <c:pt idx="32">
                  <c:v>40779000</c:v>
                </c:pt>
                <c:pt idx="33">
                  <c:v>40826000</c:v>
                </c:pt>
                <c:pt idx="34">
                  <c:v>40937000</c:v>
                </c:pt>
                <c:pt idx="35">
                  <c:v>40988000</c:v>
                </c:pt>
                <c:pt idx="36">
                  <c:v>40994000</c:v>
                </c:pt>
                <c:pt idx="37">
                  <c:v>40838000</c:v>
                </c:pt>
                <c:pt idx="38">
                  <c:v>40841000</c:v>
                </c:pt>
                <c:pt idx="39">
                  <c:v>40851000</c:v>
                </c:pt>
                <c:pt idx="40">
                  <c:v>40857000</c:v>
                </c:pt>
                <c:pt idx="41">
                  <c:v>41017000</c:v>
                </c:pt>
                <c:pt idx="42">
                  <c:v>41121000</c:v>
                </c:pt>
                <c:pt idx="43">
                  <c:v>41280000</c:v>
                </c:pt>
                <c:pt idx="44">
                  <c:v>41432000</c:v>
                </c:pt>
                <c:pt idx="45">
                  <c:v>41582000</c:v>
                </c:pt>
                <c:pt idx="46">
                  <c:v>41688000</c:v>
                </c:pt>
                <c:pt idx="47">
                  <c:v>41815000</c:v>
                </c:pt>
                <c:pt idx="48">
                  <c:v>41953000</c:v>
                </c:pt>
                <c:pt idx="49">
                  <c:v>42044000</c:v>
                </c:pt>
                <c:pt idx="50">
                  <c:v>42129000</c:v>
                </c:pt>
                <c:pt idx="51">
                  <c:v>42210000</c:v>
                </c:pt>
                <c:pt idx="52">
                  <c:v>42225000</c:v>
                </c:pt>
                <c:pt idx="53">
                  <c:v>42296000</c:v>
                </c:pt>
                <c:pt idx="54">
                  <c:v>42383000</c:v>
                </c:pt>
                <c:pt idx="55">
                  <c:v>42477000</c:v>
                </c:pt>
                <c:pt idx="56">
                  <c:v>42611000</c:v>
                </c:pt>
                <c:pt idx="57">
                  <c:v>42714000</c:v>
                </c:pt>
                <c:pt idx="58">
                  <c:v>42762000</c:v>
                </c:pt>
                <c:pt idx="59">
                  <c:v>42823000</c:v>
                </c:pt>
                <c:pt idx="60">
                  <c:v>42914000</c:v>
                </c:pt>
                <c:pt idx="61">
                  <c:v>43002000</c:v>
                </c:pt>
                <c:pt idx="62">
                  <c:v>43128000</c:v>
                </c:pt>
                <c:pt idx="63">
                  <c:v>43264000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818827184"/>
        <c:axId val="-818828272"/>
      </c:lineChart>
      <c:dateAx>
        <c:axId val="-818834256"/>
        <c:scaling>
          <c:orientation val="minMax"/>
        </c:scaling>
        <c:delete val="0"/>
        <c:axPos val="b"/>
        <c:numFmt formatCode="yyyy" sourceLinked="0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50032"/>
        <c:crosses val="autoZero"/>
        <c:auto val="1"/>
        <c:lblOffset val="100"/>
        <c:baseTimeUnit val="months"/>
        <c:majorUnit val="1"/>
        <c:majorTimeUnit val="years"/>
      </c:dateAx>
      <c:valAx>
        <c:axId val="-818850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34256"/>
        <c:crosses val="autoZero"/>
        <c:crossBetween val="midCat"/>
      </c:valAx>
      <c:valAx>
        <c:axId val="-818828272"/>
        <c:scaling>
          <c:orientation val="minMax"/>
          <c:min val="36000000"/>
        </c:scaling>
        <c:delete val="0"/>
        <c:axPos val="r"/>
        <c:numFmt formatCode="#,##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v-SE"/>
          </a:p>
        </c:txPr>
        <c:crossAx val="-818827184"/>
        <c:crosses val="max"/>
        <c:crossBetween val="between"/>
      </c:valAx>
      <c:dateAx>
        <c:axId val="-818827184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-818828272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962917629225599"/>
          <c:y val="0.82216642986628108"/>
          <c:w val="0.18250819614330502"/>
          <c:h val="0.1201859437401665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v-SE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v-S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BC8D5-1700-470D-A05A-A493C720BD07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4A9948-B8D9-4650-8DBE-2B6E06D7532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642785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E8D33D-631F-4AB6-92BB-4CEFCDE659C2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2D99FD-04E1-44EB-9156-DCA9514252A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483381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708030" y="1026297"/>
            <a:ext cx="6977052" cy="1182065"/>
          </a:xfrm>
        </p:spPr>
        <p:txBody>
          <a:bodyPr/>
          <a:lstStyle>
            <a:lvl1pPr>
              <a:defRPr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708014" y="2222491"/>
            <a:ext cx="6978786" cy="917524"/>
          </a:xfrm>
        </p:spPr>
        <p:txBody>
          <a:bodyPr>
            <a:noAutofit/>
          </a:bodyPr>
          <a:lstStyle>
            <a:lvl1pPr marL="0" indent="0" algn="l">
              <a:lnSpc>
                <a:spcPts val="2300"/>
              </a:lnSpc>
              <a:buNone/>
              <a:defRPr sz="2100" baseline="0">
                <a:solidFill>
                  <a:srgbClr val="97179D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4689375" y="6690145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>
          <a:xfrm>
            <a:off x="1792809" y="6692861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313527" y="6694759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 dirty="0"/>
          </a:p>
        </p:txBody>
      </p:sp>
      <p:pic>
        <p:nvPicPr>
          <p:cNvPr id="8" name="Bildobjekt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10" name="Platshållare för bild 9"/>
          <p:cNvSpPr>
            <a:spLocks noGrp="1"/>
          </p:cNvSpPr>
          <p:nvPr>
            <p:ph type="pic" sz="quarter" idx="13"/>
          </p:nvPr>
        </p:nvSpPr>
        <p:spPr>
          <a:xfrm>
            <a:off x="172529" y="3305175"/>
            <a:ext cx="8787600" cy="3363044"/>
          </a:xfrm>
          <a:prstGeom prst="roundRect">
            <a:avLst>
              <a:gd name="adj" fmla="val 4355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8923719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ta är TCO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3" name="textruta 2"/>
          <p:cNvSpPr txBox="1"/>
          <p:nvPr userDrawn="1"/>
        </p:nvSpPr>
        <p:spPr>
          <a:xfrm>
            <a:off x="1714932" y="1027232"/>
            <a:ext cx="4042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rgbClr val="7A137F"/>
                </a:solidFill>
              </a:rPr>
              <a:t>Detta är TCO</a:t>
            </a:r>
            <a:endParaRPr lang="sv-SE" sz="3600" b="1" dirty="0">
              <a:solidFill>
                <a:srgbClr val="7A137F"/>
              </a:solidFill>
            </a:endParaRPr>
          </a:p>
        </p:txBody>
      </p:sp>
      <p:sp>
        <p:nvSpPr>
          <p:cNvPr id="4" name="textruta 3"/>
          <p:cNvSpPr txBox="1"/>
          <p:nvPr userDrawn="1"/>
        </p:nvSpPr>
        <p:spPr>
          <a:xfrm>
            <a:off x="1720558" y="2045312"/>
            <a:ext cx="696624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sv-SE" sz="1800" dirty="0" smtClean="0"/>
              <a:t>TCO är en centralorganisation för 14 olika fackförbund</a:t>
            </a:r>
          </a:p>
          <a:p>
            <a:pPr marL="342900" indent="-342900">
              <a:spcBef>
                <a:spcPts val="12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sv-SE" sz="1800" dirty="0" smtClean="0"/>
              <a:t>TCO-förbunden samlar cirka 1,3 miljoner medlemmar</a:t>
            </a:r>
          </a:p>
          <a:p>
            <a:pPr marL="342900" indent="-342900">
              <a:spcBef>
                <a:spcPts val="1200"/>
              </a:spcBef>
              <a:buClr>
                <a:schemeClr val="accent2"/>
              </a:buClr>
              <a:buFont typeface="Wingdings" pitchFamily="2" charset="2"/>
              <a:buChar char="§"/>
            </a:pPr>
            <a:r>
              <a:rPr lang="sv-SE" sz="1800" dirty="0" smtClean="0"/>
              <a:t>TCO är partipolitiskt fristående</a:t>
            </a:r>
            <a:endParaRPr lang="sv-SE" sz="1800" dirty="0"/>
          </a:p>
        </p:txBody>
      </p:sp>
      <p:pic>
        <p:nvPicPr>
          <p:cNvPr id="2" name="Bildobjekt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78" y="3677877"/>
            <a:ext cx="6624000" cy="236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6051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Förstasida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97352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600068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601966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1181100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959429"/>
            <a:ext cx="647459" cy="709251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1220034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934307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966131"/>
            <a:ext cx="634933" cy="701705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2713055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5018439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5019864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5000624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5018054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4253447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3432140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2711450"/>
            <a:ext cx="641249" cy="673099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2706441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2705342"/>
            <a:ext cx="5514297" cy="78394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38" name="Platshållare för text 37"/>
          <p:cNvSpPr>
            <a:spLocks noGrp="1"/>
          </p:cNvSpPr>
          <p:nvPr>
            <p:ph type="body" sz="quarter" idx="14"/>
          </p:nvPr>
        </p:nvSpPr>
        <p:spPr>
          <a:xfrm>
            <a:off x="1664718" y="3489290"/>
            <a:ext cx="5521086" cy="719155"/>
          </a:xfrm>
        </p:spPr>
        <p:txBody>
          <a:bodyPr>
            <a:noAutofit/>
          </a:bodyPr>
          <a:lstStyle>
            <a:lvl1pPr marL="0" indent="0">
              <a:lnSpc>
                <a:spcPts val="23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pic>
        <p:nvPicPr>
          <p:cNvPr id="39" name="Bildobjekt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40" name="Rektangel med rundade hörn 39"/>
          <p:cNvSpPr/>
          <p:nvPr userDrawn="1"/>
        </p:nvSpPr>
        <p:spPr>
          <a:xfrm>
            <a:off x="3054941" y="4304516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1" name="Rektangel med rundade hörn 40"/>
          <p:cNvSpPr/>
          <p:nvPr userDrawn="1"/>
        </p:nvSpPr>
        <p:spPr>
          <a:xfrm>
            <a:off x="1685673" y="4312270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2" name="Rektangel med rundade hörn 41"/>
          <p:cNvSpPr/>
          <p:nvPr userDrawn="1"/>
        </p:nvSpPr>
        <p:spPr>
          <a:xfrm>
            <a:off x="2378291" y="4310856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ektangel med rundade hörn 42"/>
          <p:cNvSpPr/>
          <p:nvPr userDrawn="1"/>
        </p:nvSpPr>
        <p:spPr>
          <a:xfrm>
            <a:off x="5853410" y="4313262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503100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lnSpc>
                <a:spcPts val="3400"/>
              </a:lnSpc>
              <a:defRPr sz="3200"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709530" y="2223686"/>
            <a:ext cx="6977270" cy="3806177"/>
          </a:xfrm>
          <a:prstGeom prst="roundRect">
            <a:avLst>
              <a:gd name="adj" fmla="val 4405"/>
            </a:avLst>
          </a:prstGeom>
        </p:spPr>
        <p:txBody>
          <a:bodyPr/>
          <a:lstStyle>
            <a:lvl1pPr>
              <a:buClr>
                <a:srgbClr val="7A137F"/>
              </a:buClr>
              <a:defRPr/>
            </a:lvl1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8709018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defRPr sz="3600"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3"/>
          </p:nvPr>
        </p:nvSpPr>
        <p:spPr>
          <a:xfrm>
            <a:off x="1709049" y="2219489"/>
            <a:ext cx="6976800" cy="3819001"/>
          </a:xfrm>
          <a:prstGeom prst="roundRect">
            <a:avLst>
              <a:gd name="adj" fmla="val 4447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92104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25344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528060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529958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404664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182993"/>
            <a:ext cx="647459" cy="709251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443598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157871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189695"/>
            <a:ext cx="634933" cy="701705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1936619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4242003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4243428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4224188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4241618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3477011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2655704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1935014"/>
            <a:ext cx="641249" cy="673099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1930005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7A13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1928905"/>
            <a:ext cx="5514297" cy="150310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23" name="Rektangel med rundade hörn 22"/>
          <p:cNvSpPr/>
          <p:nvPr userDrawn="1"/>
        </p:nvSpPr>
        <p:spPr>
          <a:xfrm>
            <a:off x="3054941" y="3505210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DF00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5" name="Rektangel med rundade hörn 24"/>
          <p:cNvSpPr/>
          <p:nvPr userDrawn="1"/>
        </p:nvSpPr>
        <p:spPr>
          <a:xfrm>
            <a:off x="1685673" y="3512964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7" name="Rektangel med rundade hörn 26"/>
          <p:cNvSpPr/>
          <p:nvPr userDrawn="1"/>
        </p:nvSpPr>
        <p:spPr>
          <a:xfrm>
            <a:off x="2378291" y="3511550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9" name="Rektangel med rundade hörn 28"/>
          <p:cNvSpPr/>
          <p:nvPr userDrawn="1"/>
        </p:nvSpPr>
        <p:spPr>
          <a:xfrm>
            <a:off x="5853410" y="3513956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F0A6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792445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43113" y="1056484"/>
            <a:ext cx="4320261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04985" y="1049025"/>
            <a:ext cx="3981815" cy="4989466"/>
          </a:xfrm>
          <a:prstGeom prst="roundRect">
            <a:avLst>
              <a:gd name="adj" fmla="val 4467"/>
            </a:avLst>
          </a:prstGeom>
        </p:spPr>
        <p:txBody>
          <a:bodyPr/>
          <a:lstStyle>
            <a:lvl1pPr marL="0" indent="0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244361" y="2047973"/>
            <a:ext cx="4310385" cy="3990518"/>
          </a:xfrm>
          <a:prstGeom prst="roundRect">
            <a:avLst>
              <a:gd name="adj" fmla="val 4255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</p:spTree>
    <p:extLst>
      <p:ext uri="{BB962C8B-B14F-4D97-AF65-F5344CB8AC3E}">
        <p14:creationId xmlns:p14="http://schemas.microsoft.com/office/powerpoint/2010/main" val="3894105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Innehåll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43853" y="1056484"/>
            <a:ext cx="4051573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4651103" y="2047973"/>
            <a:ext cx="4035697" cy="3990518"/>
          </a:xfrm>
          <a:prstGeom prst="roundRect">
            <a:avLst>
              <a:gd name="adj" fmla="val 4494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bild 3"/>
          <p:cNvSpPr>
            <a:spLocks noGrp="1"/>
          </p:cNvSpPr>
          <p:nvPr>
            <p:ph type="pic" sz="quarter" idx="14"/>
          </p:nvPr>
        </p:nvSpPr>
        <p:spPr>
          <a:xfrm>
            <a:off x="352425" y="1179736"/>
            <a:ext cx="4097337" cy="4491037"/>
          </a:xfrm>
          <a:prstGeom prst="roundRect">
            <a:avLst>
              <a:gd name="adj" fmla="val 1993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509970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7A137F"/>
                </a:solidFill>
              </a:defRPr>
            </a:lvl1pPr>
          </a:lstStyle>
          <a:p>
            <a:r>
              <a:rPr lang="sv-SE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144112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7" name="Platshållare för bild 6"/>
          <p:cNvSpPr>
            <a:spLocks noGrp="1"/>
          </p:cNvSpPr>
          <p:nvPr>
            <p:ph type="pic" sz="quarter" idx="13"/>
          </p:nvPr>
        </p:nvSpPr>
        <p:spPr>
          <a:xfrm>
            <a:off x="172528" y="183014"/>
            <a:ext cx="8790317" cy="6487064"/>
          </a:xfrm>
          <a:prstGeom prst="roundRect">
            <a:avLst>
              <a:gd name="adj" fmla="val 2039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sv-SE" smtClean="0"/>
              <a:t>Klicka på ikonen för att lägga till en bild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3913652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sida li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med rundade hörn 5"/>
          <p:cNvSpPr/>
          <p:nvPr userDrawn="1"/>
        </p:nvSpPr>
        <p:spPr>
          <a:xfrm>
            <a:off x="184150" y="169424"/>
            <a:ext cx="8782216" cy="6517126"/>
          </a:xfrm>
          <a:prstGeom prst="roundRect">
            <a:avLst>
              <a:gd name="adj" fmla="val 1553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textruta 8"/>
          <p:cNvSpPr txBox="1"/>
          <p:nvPr userDrawn="1"/>
        </p:nvSpPr>
        <p:spPr>
          <a:xfrm>
            <a:off x="1690924" y="181519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chemeClr val="bg1"/>
                </a:solidFill>
              </a:rPr>
              <a:t>Tack!</a:t>
            </a:r>
            <a:endParaRPr lang="sv-SE" sz="3600" b="1" dirty="0">
              <a:solidFill>
                <a:schemeClr val="bg1"/>
              </a:solidFill>
            </a:endParaRPr>
          </a:p>
        </p:txBody>
      </p:sp>
      <p:sp>
        <p:nvSpPr>
          <p:cNvPr id="10" name="textruta 9"/>
          <p:cNvSpPr txBox="1"/>
          <p:nvPr userDrawn="1"/>
        </p:nvSpPr>
        <p:spPr>
          <a:xfrm>
            <a:off x="1703306" y="503538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sv-SE" dirty="0" smtClean="0">
                <a:solidFill>
                  <a:schemeClr val="bg1"/>
                </a:solidFill>
              </a:rPr>
              <a:t>www.tco.se</a:t>
            </a:r>
            <a:endParaRPr lang="sv-SE" dirty="0">
              <a:solidFill>
                <a:schemeClr val="bg1"/>
              </a:solidFill>
            </a:endParaRPr>
          </a:p>
        </p:txBody>
      </p:sp>
      <p:pic>
        <p:nvPicPr>
          <p:cNvPr id="15" name="Bildobjekt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2" y="327030"/>
            <a:ext cx="1080000" cy="630036"/>
          </a:xfrm>
          <a:prstGeom prst="rect">
            <a:avLst/>
          </a:prstGeom>
        </p:spPr>
      </p:pic>
      <p:sp>
        <p:nvSpPr>
          <p:cNvPr id="7" name="Platshållare för text 6"/>
          <p:cNvSpPr>
            <a:spLocks noGrp="1"/>
          </p:cNvSpPr>
          <p:nvPr>
            <p:ph type="body" sz="quarter" idx="13" hasCustomPrompt="1"/>
          </p:nvPr>
        </p:nvSpPr>
        <p:spPr>
          <a:xfrm>
            <a:off x="1712224" y="2708275"/>
            <a:ext cx="6972300" cy="8651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Författare</a:t>
            </a:r>
            <a:endParaRPr lang="sv-SE" dirty="0"/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4" hasCustomPrompt="1"/>
          </p:nvPr>
        </p:nvSpPr>
        <p:spPr>
          <a:xfrm>
            <a:off x="1712224" y="3890694"/>
            <a:ext cx="6972300" cy="864000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Information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35007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708030" y="1026297"/>
            <a:ext cx="6977052" cy="1182065"/>
          </a:xfrm>
        </p:spPr>
        <p:txBody>
          <a:bodyPr/>
          <a:lstStyle>
            <a:lvl1pPr>
              <a:defRPr>
                <a:solidFill>
                  <a:srgbClr val="005E92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708014" y="2222491"/>
            <a:ext cx="6978786" cy="917524"/>
          </a:xfrm>
        </p:spPr>
        <p:txBody>
          <a:bodyPr>
            <a:noAutofit/>
          </a:bodyPr>
          <a:lstStyle>
            <a:lvl1pPr marL="0" indent="0" algn="l">
              <a:lnSpc>
                <a:spcPts val="2300"/>
              </a:lnSpc>
              <a:buNone/>
              <a:defRPr sz="2100">
                <a:solidFill>
                  <a:srgbClr val="02659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4689375" y="6690145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>
          <a:xfrm>
            <a:off x="1792809" y="6692861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313527" y="6694759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 dirty="0"/>
          </a:p>
        </p:txBody>
      </p:sp>
      <p:pic>
        <p:nvPicPr>
          <p:cNvPr id="8" name="Bildobjekt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10" name="Platshållare för bild 9"/>
          <p:cNvSpPr>
            <a:spLocks noGrp="1"/>
          </p:cNvSpPr>
          <p:nvPr>
            <p:ph type="pic" sz="quarter" idx="13"/>
          </p:nvPr>
        </p:nvSpPr>
        <p:spPr>
          <a:xfrm>
            <a:off x="171128" y="3305175"/>
            <a:ext cx="8793163" cy="3362325"/>
          </a:xfrm>
          <a:prstGeom prst="roundRect">
            <a:avLst>
              <a:gd name="adj" fmla="val 3636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6770763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ta är TCO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3" name="textruta 2"/>
          <p:cNvSpPr txBox="1"/>
          <p:nvPr userDrawn="1"/>
        </p:nvSpPr>
        <p:spPr>
          <a:xfrm>
            <a:off x="1714932" y="1027232"/>
            <a:ext cx="4042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chemeClr val="accent1"/>
                </a:solidFill>
              </a:rPr>
              <a:t>Detta är TCO</a:t>
            </a:r>
            <a:endParaRPr lang="sv-SE" sz="3600" b="1" dirty="0">
              <a:solidFill>
                <a:schemeClr val="accent1"/>
              </a:solidFill>
            </a:endParaRPr>
          </a:p>
        </p:txBody>
      </p:sp>
      <p:sp>
        <p:nvSpPr>
          <p:cNvPr id="4" name="textruta 3"/>
          <p:cNvSpPr txBox="1"/>
          <p:nvPr userDrawn="1"/>
        </p:nvSpPr>
        <p:spPr>
          <a:xfrm>
            <a:off x="1720558" y="2045312"/>
            <a:ext cx="696624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sv-SE" sz="1800" dirty="0" smtClean="0"/>
              <a:t>TCO är en centralorganisation för 14 olika fackförbund</a:t>
            </a:r>
          </a:p>
          <a:p>
            <a:pPr marL="342900" indent="-342900">
              <a:spcBef>
                <a:spcPts val="12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sv-SE" sz="1800" dirty="0" smtClean="0"/>
              <a:t>TCO-förbunden samlar cirka 1,3 miljoner medlemmar</a:t>
            </a:r>
          </a:p>
          <a:p>
            <a:pPr marL="342900" indent="-342900">
              <a:spcBef>
                <a:spcPts val="1200"/>
              </a:spcBef>
              <a:buClr>
                <a:schemeClr val="accent1"/>
              </a:buClr>
              <a:buFont typeface="Wingdings" pitchFamily="2" charset="2"/>
              <a:buChar char="§"/>
            </a:pPr>
            <a:r>
              <a:rPr lang="sv-SE" sz="1800" dirty="0" smtClean="0"/>
              <a:t>TCO är partipolitiskt fristående</a:t>
            </a:r>
            <a:endParaRPr lang="sv-SE" sz="1800" dirty="0"/>
          </a:p>
        </p:txBody>
      </p:sp>
      <p:pic>
        <p:nvPicPr>
          <p:cNvPr id="2" name="Bildobjekt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78" y="3677877"/>
            <a:ext cx="6624000" cy="236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979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Förstasida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97352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600068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601966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1181100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959429"/>
            <a:ext cx="647459" cy="709251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1220034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934307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966131"/>
            <a:ext cx="634933" cy="701705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2713055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5018439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5019864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5000624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5018054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4253447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3432140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2711450"/>
            <a:ext cx="641249" cy="673099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2706441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2705342"/>
            <a:ext cx="5514297" cy="78394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38" name="Platshållare för text 37"/>
          <p:cNvSpPr>
            <a:spLocks noGrp="1"/>
          </p:cNvSpPr>
          <p:nvPr>
            <p:ph type="body" sz="quarter" idx="14"/>
          </p:nvPr>
        </p:nvSpPr>
        <p:spPr>
          <a:xfrm>
            <a:off x="1664718" y="3489290"/>
            <a:ext cx="5521086" cy="719155"/>
          </a:xfrm>
        </p:spPr>
        <p:txBody>
          <a:bodyPr>
            <a:noAutofit/>
          </a:bodyPr>
          <a:lstStyle>
            <a:lvl1pPr marL="0" indent="0">
              <a:lnSpc>
                <a:spcPts val="23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endParaRPr lang="sv-SE" dirty="0"/>
          </a:p>
        </p:txBody>
      </p:sp>
      <p:pic>
        <p:nvPicPr>
          <p:cNvPr id="39" name="Bildobjekt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40" name="Rektangel med rundade hörn 39"/>
          <p:cNvSpPr/>
          <p:nvPr userDrawn="1"/>
        </p:nvSpPr>
        <p:spPr>
          <a:xfrm>
            <a:off x="3054941" y="4304516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1" name="Rektangel med rundade hörn 40"/>
          <p:cNvSpPr/>
          <p:nvPr userDrawn="1"/>
        </p:nvSpPr>
        <p:spPr>
          <a:xfrm>
            <a:off x="1685673" y="4312270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2" name="Rektangel med rundade hörn 41"/>
          <p:cNvSpPr/>
          <p:nvPr userDrawn="1"/>
        </p:nvSpPr>
        <p:spPr>
          <a:xfrm>
            <a:off x="2378291" y="4310856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ektangel med rundade hörn 42"/>
          <p:cNvSpPr/>
          <p:nvPr userDrawn="1"/>
        </p:nvSpPr>
        <p:spPr>
          <a:xfrm>
            <a:off x="5853410" y="4313262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059285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lnSpc>
                <a:spcPts val="3400"/>
              </a:lnSpc>
              <a:defRPr sz="3200">
                <a:solidFill>
                  <a:srgbClr val="005E92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709530" y="2223687"/>
            <a:ext cx="6977270" cy="3814804"/>
          </a:xfrm>
          <a:prstGeom prst="roundRect">
            <a:avLst>
              <a:gd name="adj" fmla="val 4433"/>
            </a:avLst>
          </a:prstGeom>
        </p:spPr>
        <p:txBody>
          <a:bodyPr/>
          <a:lstStyle>
            <a:lvl1pPr>
              <a:buClr>
                <a:srgbClr val="005E92"/>
              </a:buClr>
              <a:defRPr/>
            </a:lvl1pPr>
          </a:lstStyle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65940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defRPr sz="3600">
                <a:solidFill>
                  <a:srgbClr val="005E92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3"/>
          </p:nvPr>
        </p:nvSpPr>
        <p:spPr>
          <a:xfrm>
            <a:off x="1709049" y="2219489"/>
            <a:ext cx="6976800" cy="3819001"/>
          </a:xfrm>
          <a:prstGeom prst="roundRect">
            <a:avLst>
              <a:gd name="adj" fmla="val 4446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032098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25344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528060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529958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404664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182993"/>
            <a:ext cx="647459" cy="709251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443598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157871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189695"/>
            <a:ext cx="634933" cy="701705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1936619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4242003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4243428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4224188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4241618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3477011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2655704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1935014"/>
            <a:ext cx="641249" cy="673099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1930005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005E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1928905"/>
            <a:ext cx="5514297" cy="150310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23" name="Rektangel med rundade hörn 22"/>
          <p:cNvSpPr/>
          <p:nvPr userDrawn="1"/>
        </p:nvSpPr>
        <p:spPr>
          <a:xfrm>
            <a:off x="3054941" y="3505210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009E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5" name="Rektangel med rundade hörn 24"/>
          <p:cNvSpPr/>
          <p:nvPr userDrawn="1"/>
        </p:nvSpPr>
        <p:spPr>
          <a:xfrm>
            <a:off x="1685673" y="3512964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7" name="Rektangel med rundade hörn 26"/>
          <p:cNvSpPr/>
          <p:nvPr userDrawn="1"/>
        </p:nvSpPr>
        <p:spPr>
          <a:xfrm>
            <a:off x="2378291" y="3511550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9" name="Rektangel med rundade hörn 28"/>
          <p:cNvSpPr/>
          <p:nvPr userDrawn="1"/>
        </p:nvSpPr>
        <p:spPr>
          <a:xfrm>
            <a:off x="5853410" y="3513956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89CDC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975131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43113" y="1056484"/>
            <a:ext cx="4320261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005E92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04985" y="1049025"/>
            <a:ext cx="3981815" cy="4989466"/>
          </a:xfrm>
          <a:prstGeom prst="roundRect">
            <a:avLst>
              <a:gd name="adj" fmla="val 4706"/>
            </a:avLst>
          </a:prstGeom>
        </p:spPr>
        <p:txBody>
          <a:bodyPr/>
          <a:lstStyle>
            <a:lvl1pPr marL="0" indent="0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244361" y="2047973"/>
            <a:ext cx="4310385" cy="3990518"/>
          </a:xfrm>
          <a:prstGeom prst="roundRect">
            <a:avLst>
              <a:gd name="adj" fmla="val 4016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5596016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Innehåll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43853" y="1056484"/>
            <a:ext cx="4042947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005E92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4651103" y="2047973"/>
            <a:ext cx="4035697" cy="3990518"/>
          </a:xfrm>
          <a:prstGeom prst="roundRect">
            <a:avLst>
              <a:gd name="adj" fmla="val 4732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  <p:sp>
        <p:nvSpPr>
          <p:cNvPr id="4" name="Platshållare för bild 3"/>
          <p:cNvSpPr>
            <a:spLocks noGrp="1"/>
          </p:cNvSpPr>
          <p:nvPr>
            <p:ph type="pic" sz="quarter" idx="14"/>
          </p:nvPr>
        </p:nvSpPr>
        <p:spPr>
          <a:xfrm>
            <a:off x="352426" y="1181100"/>
            <a:ext cx="4095750" cy="4484340"/>
          </a:xfrm>
          <a:prstGeom prst="roundRect">
            <a:avLst>
              <a:gd name="adj" fmla="val 2746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862092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E92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134686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7" name="Platshållare för bild 6"/>
          <p:cNvSpPr>
            <a:spLocks noGrp="1"/>
          </p:cNvSpPr>
          <p:nvPr>
            <p:ph type="pic" sz="quarter" idx="13"/>
          </p:nvPr>
        </p:nvSpPr>
        <p:spPr>
          <a:xfrm>
            <a:off x="172528" y="183014"/>
            <a:ext cx="8790317" cy="6487064"/>
          </a:xfrm>
          <a:prstGeom prst="roundRect">
            <a:avLst>
              <a:gd name="adj" fmla="val 2039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735044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sida blå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med rundade hörn 5"/>
          <p:cNvSpPr/>
          <p:nvPr userDrawn="1"/>
        </p:nvSpPr>
        <p:spPr>
          <a:xfrm>
            <a:off x="184150" y="169424"/>
            <a:ext cx="8782216" cy="6517126"/>
          </a:xfrm>
          <a:prstGeom prst="roundRect">
            <a:avLst>
              <a:gd name="adj" fmla="val 1553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textruta 8"/>
          <p:cNvSpPr txBox="1"/>
          <p:nvPr userDrawn="1"/>
        </p:nvSpPr>
        <p:spPr>
          <a:xfrm>
            <a:off x="1690924" y="181519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chemeClr val="bg1"/>
                </a:solidFill>
              </a:rPr>
              <a:t>Tack!</a:t>
            </a:r>
            <a:endParaRPr lang="sv-SE" sz="3600" b="1" dirty="0">
              <a:solidFill>
                <a:schemeClr val="bg1"/>
              </a:solidFill>
            </a:endParaRPr>
          </a:p>
        </p:txBody>
      </p:sp>
      <p:sp>
        <p:nvSpPr>
          <p:cNvPr id="10" name="textruta 9"/>
          <p:cNvSpPr txBox="1"/>
          <p:nvPr userDrawn="1"/>
        </p:nvSpPr>
        <p:spPr>
          <a:xfrm>
            <a:off x="1703306" y="503538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sv-SE" dirty="0" smtClean="0">
                <a:solidFill>
                  <a:schemeClr val="bg1"/>
                </a:solidFill>
              </a:rPr>
              <a:t>www.tco.se</a:t>
            </a:r>
            <a:endParaRPr lang="sv-SE" dirty="0">
              <a:solidFill>
                <a:schemeClr val="bg1"/>
              </a:solidFill>
            </a:endParaRPr>
          </a:p>
        </p:txBody>
      </p:sp>
      <p:pic>
        <p:nvPicPr>
          <p:cNvPr id="15" name="Bildobjekt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2" y="327030"/>
            <a:ext cx="1080000" cy="630036"/>
          </a:xfrm>
          <a:prstGeom prst="rect">
            <a:avLst/>
          </a:prstGeom>
        </p:spPr>
      </p:pic>
      <p:sp>
        <p:nvSpPr>
          <p:cNvPr id="7" name="Platshållare för text 6"/>
          <p:cNvSpPr>
            <a:spLocks noGrp="1"/>
          </p:cNvSpPr>
          <p:nvPr>
            <p:ph type="body" sz="quarter" idx="13" hasCustomPrompt="1"/>
          </p:nvPr>
        </p:nvSpPr>
        <p:spPr>
          <a:xfrm>
            <a:off x="1712224" y="2708275"/>
            <a:ext cx="6972300" cy="8651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Författare</a:t>
            </a:r>
            <a:endParaRPr lang="sv-SE" dirty="0"/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4" hasCustomPrompt="1"/>
          </p:nvPr>
        </p:nvSpPr>
        <p:spPr>
          <a:xfrm>
            <a:off x="1712224" y="3890694"/>
            <a:ext cx="6972300" cy="864000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Information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235861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rikbild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1708030" y="1026297"/>
            <a:ext cx="6977052" cy="1182065"/>
          </a:xfrm>
        </p:spPr>
        <p:txBody>
          <a:bodyPr/>
          <a:lstStyle>
            <a:lvl1pPr>
              <a:defRPr>
                <a:solidFill>
                  <a:srgbClr val="007A38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708014" y="2222491"/>
            <a:ext cx="6978786" cy="917524"/>
          </a:xfrm>
        </p:spPr>
        <p:txBody>
          <a:bodyPr>
            <a:noAutofit/>
          </a:bodyPr>
          <a:lstStyle>
            <a:lvl1pPr marL="0" indent="0" algn="l">
              <a:lnSpc>
                <a:spcPts val="2300"/>
              </a:lnSpc>
              <a:buNone/>
              <a:defRPr sz="2100">
                <a:solidFill>
                  <a:srgbClr val="009644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>
          <a:xfrm>
            <a:off x="4689375" y="6690145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>
          <a:xfrm>
            <a:off x="1792809" y="6692861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>
          <a:xfrm>
            <a:off x="313527" y="6694759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 dirty="0"/>
          </a:p>
        </p:txBody>
      </p:sp>
      <p:pic>
        <p:nvPicPr>
          <p:cNvPr id="8" name="Bildobjekt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10" name="Platshållare för bild 9"/>
          <p:cNvSpPr>
            <a:spLocks noGrp="1"/>
          </p:cNvSpPr>
          <p:nvPr>
            <p:ph type="pic" sz="quarter" idx="13"/>
          </p:nvPr>
        </p:nvSpPr>
        <p:spPr>
          <a:xfrm>
            <a:off x="167580" y="3305175"/>
            <a:ext cx="8795445" cy="3362325"/>
          </a:xfrm>
          <a:prstGeom prst="roundRect">
            <a:avLst>
              <a:gd name="adj" fmla="val 3673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451352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tta är T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3" name="textruta 2"/>
          <p:cNvSpPr txBox="1"/>
          <p:nvPr userDrawn="1"/>
        </p:nvSpPr>
        <p:spPr>
          <a:xfrm>
            <a:off x="1714932" y="1027232"/>
            <a:ext cx="4042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rgbClr val="007A38"/>
                </a:solidFill>
              </a:rPr>
              <a:t>Detta är TCO</a:t>
            </a:r>
            <a:endParaRPr lang="sv-SE" sz="3600" b="1" dirty="0">
              <a:solidFill>
                <a:srgbClr val="007A38"/>
              </a:solidFill>
            </a:endParaRPr>
          </a:p>
        </p:txBody>
      </p:sp>
      <p:sp>
        <p:nvSpPr>
          <p:cNvPr id="4" name="textruta 3"/>
          <p:cNvSpPr txBox="1"/>
          <p:nvPr userDrawn="1"/>
        </p:nvSpPr>
        <p:spPr>
          <a:xfrm>
            <a:off x="1720558" y="2045312"/>
            <a:ext cx="696624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buClr>
                <a:schemeClr val="accent5"/>
              </a:buClr>
              <a:buFont typeface="Wingdings" pitchFamily="2" charset="2"/>
              <a:buChar char="§"/>
            </a:pPr>
            <a:r>
              <a:rPr lang="sv-SE" sz="1800" dirty="0" smtClean="0"/>
              <a:t>TCO är en centralorganisation för 14 olika fackförbund</a:t>
            </a:r>
          </a:p>
          <a:p>
            <a:pPr marL="342900" indent="-342900">
              <a:spcBef>
                <a:spcPts val="1200"/>
              </a:spcBef>
              <a:buClr>
                <a:schemeClr val="accent5"/>
              </a:buClr>
              <a:buFont typeface="Wingdings" pitchFamily="2" charset="2"/>
              <a:buChar char="§"/>
            </a:pPr>
            <a:r>
              <a:rPr lang="sv-SE" sz="1800" dirty="0" smtClean="0"/>
              <a:t>TCO-förbunden samlar cirka 1,3 miljoner medlemmar</a:t>
            </a:r>
          </a:p>
          <a:p>
            <a:pPr marL="342900" indent="-342900">
              <a:spcBef>
                <a:spcPts val="1200"/>
              </a:spcBef>
              <a:buClr>
                <a:schemeClr val="accent5"/>
              </a:buClr>
              <a:buFont typeface="Wingdings" pitchFamily="2" charset="2"/>
              <a:buChar char="§"/>
            </a:pPr>
            <a:r>
              <a:rPr lang="sv-SE" sz="1800" dirty="0" smtClean="0"/>
              <a:t>TCO är partipolitiskt fristående</a:t>
            </a:r>
            <a:endParaRPr lang="sv-SE" sz="1800" dirty="0"/>
          </a:p>
        </p:txBody>
      </p:sp>
      <p:pic>
        <p:nvPicPr>
          <p:cNvPr id="2" name="Bildobjekt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078" y="3677877"/>
            <a:ext cx="6624000" cy="2366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8820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Förstasida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97352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600068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601966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1181100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959429"/>
            <a:ext cx="647459" cy="709251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1220034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934307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966131"/>
            <a:ext cx="634933" cy="701705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2713055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5018439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5019864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5000624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5018054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4253447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3432140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2711450"/>
            <a:ext cx="641249" cy="673099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2706441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2705342"/>
            <a:ext cx="5514297" cy="783948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38" name="Platshållare för text 37"/>
          <p:cNvSpPr>
            <a:spLocks noGrp="1"/>
          </p:cNvSpPr>
          <p:nvPr>
            <p:ph type="body" sz="quarter" idx="14"/>
          </p:nvPr>
        </p:nvSpPr>
        <p:spPr>
          <a:xfrm>
            <a:off x="1664718" y="3489290"/>
            <a:ext cx="5521086" cy="719155"/>
          </a:xfrm>
        </p:spPr>
        <p:txBody>
          <a:bodyPr>
            <a:noAutofit/>
          </a:bodyPr>
          <a:lstStyle>
            <a:lvl1pPr marL="0" indent="0">
              <a:lnSpc>
                <a:spcPts val="2300"/>
              </a:lnSpc>
              <a:buNone/>
              <a:defRPr sz="2100">
                <a:solidFill>
                  <a:schemeClr val="bg1"/>
                </a:solidFill>
              </a:defRPr>
            </a:lvl1pPr>
          </a:lstStyle>
          <a:p>
            <a:pPr lvl="0"/>
            <a:endParaRPr lang="sv-SE" dirty="0"/>
          </a:p>
        </p:txBody>
      </p:sp>
      <p:pic>
        <p:nvPicPr>
          <p:cNvPr id="39" name="Bildobjekt 3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06" y="392013"/>
            <a:ext cx="827116" cy="507076"/>
          </a:xfrm>
          <a:prstGeom prst="rect">
            <a:avLst/>
          </a:prstGeom>
        </p:spPr>
      </p:pic>
      <p:sp>
        <p:nvSpPr>
          <p:cNvPr id="40" name="Rektangel med rundade hörn 39"/>
          <p:cNvSpPr/>
          <p:nvPr userDrawn="1"/>
        </p:nvSpPr>
        <p:spPr>
          <a:xfrm>
            <a:off x="3054941" y="4304516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1" name="Rektangel med rundade hörn 40"/>
          <p:cNvSpPr/>
          <p:nvPr userDrawn="1"/>
        </p:nvSpPr>
        <p:spPr>
          <a:xfrm>
            <a:off x="1685673" y="4312270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42" name="Rektangel med rundade hörn 41"/>
          <p:cNvSpPr/>
          <p:nvPr userDrawn="1"/>
        </p:nvSpPr>
        <p:spPr>
          <a:xfrm>
            <a:off x="2378291" y="4310856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43" name="Rektangel med rundade hörn 42"/>
          <p:cNvSpPr/>
          <p:nvPr userDrawn="1"/>
        </p:nvSpPr>
        <p:spPr>
          <a:xfrm>
            <a:off x="5853410" y="4313262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56342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lnSpc>
                <a:spcPts val="3400"/>
              </a:lnSpc>
              <a:defRPr sz="3200">
                <a:solidFill>
                  <a:srgbClr val="007A38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709530" y="2223687"/>
            <a:ext cx="6977270" cy="3814804"/>
          </a:xfrm>
          <a:prstGeom prst="roundRect">
            <a:avLst>
              <a:gd name="adj" fmla="val 4682"/>
            </a:avLst>
          </a:prstGeom>
        </p:spPr>
        <p:txBody>
          <a:bodyPr/>
          <a:lstStyle>
            <a:lvl1pPr>
              <a:buClr>
                <a:srgbClr val="007A38"/>
              </a:buClr>
              <a:defRPr/>
            </a:lvl1pPr>
          </a:lstStyle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941471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ubrik och Text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 anchor="ctr">
            <a:noAutofit/>
          </a:bodyPr>
          <a:lstStyle>
            <a:lvl1pPr>
              <a:defRPr sz="3600">
                <a:solidFill>
                  <a:srgbClr val="007A38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Platshållare för text 8"/>
          <p:cNvSpPr>
            <a:spLocks noGrp="1"/>
          </p:cNvSpPr>
          <p:nvPr>
            <p:ph type="body" sz="quarter" idx="13"/>
          </p:nvPr>
        </p:nvSpPr>
        <p:spPr>
          <a:xfrm>
            <a:off x="1709049" y="2219489"/>
            <a:ext cx="6976800" cy="3819001"/>
          </a:xfrm>
          <a:prstGeom prst="roundRect">
            <a:avLst>
              <a:gd name="adj" fmla="val 4446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336746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apitelavdelare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>
          <a:xfrm>
            <a:off x="4689375" y="6525344"/>
            <a:ext cx="1018456" cy="144000"/>
          </a:xfrm>
        </p:spPr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 dirty="0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>
          <a:xfrm>
            <a:off x="1792809" y="6528060"/>
            <a:ext cx="2706734" cy="144000"/>
          </a:xfrm>
        </p:spPr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>
          <a:xfrm>
            <a:off x="313527" y="6529958"/>
            <a:ext cx="713730" cy="144000"/>
          </a:xfrm>
        </p:spPr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6" name="Rektangel med rundade hörn 5"/>
          <p:cNvSpPr/>
          <p:nvPr userDrawn="1"/>
        </p:nvSpPr>
        <p:spPr>
          <a:xfrm>
            <a:off x="1677070" y="404664"/>
            <a:ext cx="2037680" cy="1485900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8" name="Rektangel med rundade hörn 7"/>
          <p:cNvSpPr/>
          <p:nvPr userDrawn="1"/>
        </p:nvSpPr>
        <p:spPr>
          <a:xfrm>
            <a:off x="3758743" y="1182993"/>
            <a:ext cx="647459" cy="709251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0" name="Rektangel med rundade hörn 9"/>
          <p:cNvSpPr/>
          <p:nvPr userDrawn="1"/>
        </p:nvSpPr>
        <p:spPr>
          <a:xfrm>
            <a:off x="4451420" y="443598"/>
            <a:ext cx="1336431" cy="1442779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2" name="Rektangel med rundade hörn 11"/>
          <p:cNvSpPr/>
          <p:nvPr userDrawn="1"/>
        </p:nvSpPr>
        <p:spPr>
          <a:xfrm>
            <a:off x="5848141" y="1157871"/>
            <a:ext cx="1341267" cy="733529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Rektangel med rundade hörn 13"/>
          <p:cNvSpPr/>
          <p:nvPr userDrawn="1"/>
        </p:nvSpPr>
        <p:spPr>
          <a:xfrm>
            <a:off x="999811" y="1189695"/>
            <a:ext cx="634933" cy="701705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6" name="Rektangel med rundade hörn 15"/>
          <p:cNvSpPr/>
          <p:nvPr userDrawn="1"/>
        </p:nvSpPr>
        <p:spPr>
          <a:xfrm>
            <a:off x="358724" y="1936619"/>
            <a:ext cx="1274133" cy="1552470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18" name="Rektangel med rundade hörn 17"/>
          <p:cNvSpPr/>
          <p:nvPr userDrawn="1"/>
        </p:nvSpPr>
        <p:spPr>
          <a:xfrm>
            <a:off x="1000307" y="4242003"/>
            <a:ext cx="632550" cy="1441737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Rektangel med rundade hörn 21"/>
          <p:cNvSpPr/>
          <p:nvPr userDrawn="1"/>
        </p:nvSpPr>
        <p:spPr>
          <a:xfrm>
            <a:off x="2389511" y="4243428"/>
            <a:ext cx="1327465" cy="1440313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4" name="Rektangel med rundade hörn 23"/>
          <p:cNvSpPr/>
          <p:nvPr userDrawn="1"/>
        </p:nvSpPr>
        <p:spPr>
          <a:xfrm>
            <a:off x="5114912" y="4224188"/>
            <a:ext cx="1363078" cy="669844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6" name="Rektangel med rundade hörn 25"/>
          <p:cNvSpPr/>
          <p:nvPr userDrawn="1"/>
        </p:nvSpPr>
        <p:spPr>
          <a:xfrm>
            <a:off x="6529596" y="4241618"/>
            <a:ext cx="2044388" cy="1471811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8" name="Rektangel med rundade hörn 27"/>
          <p:cNvSpPr/>
          <p:nvPr userDrawn="1"/>
        </p:nvSpPr>
        <p:spPr>
          <a:xfrm>
            <a:off x="8616950" y="3477011"/>
            <a:ext cx="520700" cy="1499653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0" name="Rektangel med rundade hörn 29"/>
          <p:cNvSpPr/>
          <p:nvPr userDrawn="1"/>
        </p:nvSpPr>
        <p:spPr>
          <a:xfrm>
            <a:off x="7233858" y="2655704"/>
            <a:ext cx="1341267" cy="1552610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32" name="Rektangel med rundade hörn 31"/>
          <p:cNvSpPr/>
          <p:nvPr userDrawn="1"/>
        </p:nvSpPr>
        <p:spPr>
          <a:xfrm>
            <a:off x="7226300" y="1935014"/>
            <a:ext cx="641249" cy="673099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4" name="Rektangel med rundade hörn 33"/>
          <p:cNvSpPr/>
          <p:nvPr userDrawn="1"/>
        </p:nvSpPr>
        <p:spPr>
          <a:xfrm>
            <a:off x="1670648" y="1930005"/>
            <a:ext cx="5515156" cy="1559083"/>
          </a:xfrm>
          <a:prstGeom prst="roundRect">
            <a:avLst>
              <a:gd name="adj" fmla="val 3924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36" name="Platshållare för text 35"/>
          <p:cNvSpPr>
            <a:spLocks noGrp="1"/>
          </p:cNvSpPr>
          <p:nvPr>
            <p:ph type="body" sz="quarter" idx="13" hasCustomPrompt="1"/>
          </p:nvPr>
        </p:nvSpPr>
        <p:spPr>
          <a:xfrm>
            <a:off x="1662880" y="1928905"/>
            <a:ext cx="5514297" cy="150310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Skriv text här</a:t>
            </a:r>
            <a:endParaRPr lang="sv-SE" dirty="0"/>
          </a:p>
        </p:txBody>
      </p:sp>
      <p:sp>
        <p:nvSpPr>
          <p:cNvPr id="23" name="Rektangel med rundade hörn 22"/>
          <p:cNvSpPr/>
          <p:nvPr userDrawn="1"/>
        </p:nvSpPr>
        <p:spPr>
          <a:xfrm>
            <a:off x="3054941" y="3505210"/>
            <a:ext cx="2050459" cy="679440"/>
          </a:xfrm>
          <a:prstGeom prst="roundRect">
            <a:avLst>
              <a:gd name="adj" fmla="val 3924"/>
            </a:avLst>
          </a:prstGeom>
          <a:solidFill>
            <a:srgbClr val="8DC1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5" name="Rektangel med rundade hörn 24"/>
          <p:cNvSpPr/>
          <p:nvPr userDrawn="1"/>
        </p:nvSpPr>
        <p:spPr>
          <a:xfrm>
            <a:off x="1685673" y="3512964"/>
            <a:ext cx="651127" cy="1420986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  <p:sp>
        <p:nvSpPr>
          <p:cNvPr id="27" name="Rektangel med rundade hörn 26"/>
          <p:cNvSpPr/>
          <p:nvPr userDrawn="1"/>
        </p:nvSpPr>
        <p:spPr>
          <a:xfrm>
            <a:off x="2378291" y="3511550"/>
            <a:ext cx="634933" cy="668873"/>
          </a:xfrm>
          <a:prstGeom prst="roundRect">
            <a:avLst>
              <a:gd name="adj" fmla="val 3924"/>
            </a:avLst>
          </a:prstGeom>
          <a:solidFill>
            <a:srgbClr val="9799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9" name="Rektangel med rundade hörn 28"/>
          <p:cNvSpPr/>
          <p:nvPr userDrawn="1"/>
        </p:nvSpPr>
        <p:spPr>
          <a:xfrm>
            <a:off x="5853410" y="3513956"/>
            <a:ext cx="1334790" cy="657994"/>
          </a:xfrm>
          <a:prstGeom prst="roundRect">
            <a:avLst>
              <a:gd name="adj" fmla="val 3924"/>
            </a:avLst>
          </a:prstGeom>
          <a:solidFill>
            <a:srgbClr val="CFDA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281399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vå innehållsdelar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243113" y="1056484"/>
            <a:ext cx="4320261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007A38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704985" y="1049025"/>
            <a:ext cx="3973189" cy="4989466"/>
          </a:xfrm>
          <a:prstGeom prst="roundRect">
            <a:avLst>
              <a:gd name="adj" fmla="val 4441"/>
            </a:avLst>
          </a:prstGeom>
        </p:spPr>
        <p:txBody>
          <a:bodyPr/>
          <a:lstStyle>
            <a:lvl1pPr marL="0" indent="0">
              <a:buNone/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244361" y="2047973"/>
            <a:ext cx="4310385" cy="3990518"/>
          </a:xfrm>
          <a:prstGeom prst="roundRect">
            <a:avLst>
              <a:gd name="adj" fmla="val 4732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9971542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 och Innehåll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643853" y="1056484"/>
            <a:ext cx="4034321" cy="864096"/>
          </a:xfrm>
        </p:spPr>
        <p:txBody>
          <a:bodyPr>
            <a:noAutofit/>
          </a:bodyPr>
          <a:lstStyle>
            <a:lvl1pPr>
              <a:lnSpc>
                <a:spcPts val="2900"/>
              </a:lnSpc>
              <a:defRPr sz="2600">
                <a:solidFill>
                  <a:srgbClr val="007A38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10" name="Platshållare för text 9"/>
          <p:cNvSpPr>
            <a:spLocks noGrp="1"/>
          </p:cNvSpPr>
          <p:nvPr>
            <p:ph type="body" sz="quarter" idx="13"/>
          </p:nvPr>
        </p:nvSpPr>
        <p:spPr>
          <a:xfrm>
            <a:off x="4651103" y="2047973"/>
            <a:ext cx="4035697" cy="3990518"/>
          </a:xfrm>
          <a:prstGeom prst="roundRect">
            <a:avLst>
              <a:gd name="adj" fmla="val 4494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sv-SE" dirty="0"/>
          </a:p>
        </p:txBody>
      </p:sp>
      <p:sp>
        <p:nvSpPr>
          <p:cNvPr id="4" name="Platshållare för bild 3"/>
          <p:cNvSpPr>
            <a:spLocks noGrp="1"/>
          </p:cNvSpPr>
          <p:nvPr>
            <p:ph type="pic" sz="quarter" idx="14"/>
          </p:nvPr>
        </p:nvSpPr>
        <p:spPr>
          <a:xfrm>
            <a:off x="352426" y="1184175"/>
            <a:ext cx="4095750" cy="4483199"/>
          </a:xfrm>
          <a:prstGeom prst="roundRect">
            <a:avLst>
              <a:gd name="adj" fmla="val 2481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0907028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 Grö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7A38"/>
                </a:solidFill>
              </a:defRPr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9124155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el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7" name="Platshållare för bild 6"/>
          <p:cNvSpPr>
            <a:spLocks noGrp="1"/>
          </p:cNvSpPr>
          <p:nvPr>
            <p:ph type="pic" sz="quarter" idx="13"/>
          </p:nvPr>
        </p:nvSpPr>
        <p:spPr>
          <a:xfrm>
            <a:off x="172528" y="183014"/>
            <a:ext cx="8790317" cy="6487064"/>
          </a:xfrm>
          <a:prstGeom prst="roundRect">
            <a:avLst>
              <a:gd name="adj" fmla="val 2039"/>
            </a:avLst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76809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ck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ktangel med rundade hörn 5"/>
          <p:cNvSpPr/>
          <p:nvPr userDrawn="1"/>
        </p:nvSpPr>
        <p:spPr>
          <a:xfrm>
            <a:off x="184150" y="169424"/>
            <a:ext cx="8782216" cy="6517126"/>
          </a:xfrm>
          <a:prstGeom prst="roundRect">
            <a:avLst>
              <a:gd name="adj" fmla="val 1553"/>
            </a:avLst>
          </a:prstGeom>
          <a:solidFill>
            <a:srgbClr val="007A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97D5AE-D25D-4883-9C1A-60BBF1A11AF5}" type="datetimeFigureOut">
              <a:rPr lang="sv-SE" smtClean="0"/>
              <a:t>2016-04-17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B493AD-0850-4791-9844-923B2F9D774A}" type="slidenum">
              <a:rPr lang="sv-SE" smtClean="0"/>
              <a:t>‹#›</a:t>
            </a:fld>
            <a:endParaRPr lang="sv-SE"/>
          </a:p>
        </p:txBody>
      </p:sp>
      <p:sp>
        <p:nvSpPr>
          <p:cNvPr id="9" name="textruta 8"/>
          <p:cNvSpPr txBox="1"/>
          <p:nvPr userDrawn="1"/>
        </p:nvSpPr>
        <p:spPr>
          <a:xfrm>
            <a:off x="1690924" y="1815190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sz="3600" b="1" dirty="0" smtClean="0">
                <a:solidFill>
                  <a:schemeClr val="bg1"/>
                </a:solidFill>
              </a:rPr>
              <a:t>Tack!</a:t>
            </a:r>
            <a:endParaRPr lang="sv-SE" sz="3600" b="1" dirty="0">
              <a:solidFill>
                <a:schemeClr val="bg1"/>
              </a:solidFill>
            </a:endParaRPr>
          </a:p>
        </p:txBody>
      </p:sp>
      <p:sp>
        <p:nvSpPr>
          <p:cNvPr id="10" name="textruta 9"/>
          <p:cNvSpPr txBox="1"/>
          <p:nvPr userDrawn="1"/>
        </p:nvSpPr>
        <p:spPr>
          <a:xfrm>
            <a:off x="1703306" y="503538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300"/>
              </a:lnSpc>
            </a:pPr>
            <a:r>
              <a:rPr lang="sv-SE" dirty="0" smtClean="0">
                <a:solidFill>
                  <a:schemeClr val="bg1"/>
                </a:solidFill>
              </a:rPr>
              <a:t>www.tco.se</a:t>
            </a:r>
            <a:endParaRPr lang="sv-SE" dirty="0">
              <a:solidFill>
                <a:schemeClr val="bg1"/>
              </a:solidFill>
            </a:endParaRPr>
          </a:p>
        </p:txBody>
      </p:sp>
      <p:pic>
        <p:nvPicPr>
          <p:cNvPr id="15" name="Bildobjekt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892" y="327030"/>
            <a:ext cx="1080000" cy="630036"/>
          </a:xfrm>
          <a:prstGeom prst="rect">
            <a:avLst/>
          </a:prstGeom>
        </p:spPr>
      </p:pic>
      <p:sp>
        <p:nvSpPr>
          <p:cNvPr id="7" name="Platshållare för text 6"/>
          <p:cNvSpPr>
            <a:spLocks noGrp="1"/>
          </p:cNvSpPr>
          <p:nvPr>
            <p:ph type="body" sz="quarter" idx="13" hasCustomPrompt="1"/>
          </p:nvPr>
        </p:nvSpPr>
        <p:spPr>
          <a:xfrm>
            <a:off x="1712224" y="2708275"/>
            <a:ext cx="6972300" cy="865188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Författare</a:t>
            </a:r>
            <a:endParaRPr lang="sv-SE" dirty="0"/>
          </a:p>
        </p:txBody>
      </p:sp>
      <p:sp>
        <p:nvSpPr>
          <p:cNvPr id="11" name="Platshållare för text 10"/>
          <p:cNvSpPr>
            <a:spLocks noGrp="1"/>
          </p:cNvSpPr>
          <p:nvPr>
            <p:ph type="body" sz="quarter" idx="14" hasCustomPrompt="1"/>
          </p:nvPr>
        </p:nvSpPr>
        <p:spPr>
          <a:xfrm>
            <a:off x="1712224" y="3890694"/>
            <a:ext cx="6972300" cy="864000"/>
          </a:xfrm>
        </p:spPr>
        <p:txBody>
          <a:bodyPr/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 smtClean="0"/>
              <a:t>Information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8229000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709533" y="1022032"/>
            <a:ext cx="6981244" cy="11828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709530" y="2223687"/>
            <a:ext cx="6977270" cy="38148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689375" y="6388235"/>
            <a:ext cx="1018456" cy="25543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397D5AE-D25D-4883-9C1A-60BBF1A11AF5}" type="datetimeFigureOut">
              <a:rPr lang="sv-SE" smtClean="0"/>
              <a:pPr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792809" y="6390951"/>
            <a:ext cx="2706734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313527" y="6392849"/>
            <a:ext cx="713730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0B493AD-0850-4791-9844-923B2F9D774A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10" name="Bildobjekt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848" y="6362878"/>
            <a:ext cx="403167" cy="249382"/>
          </a:xfrm>
          <a:prstGeom prst="rect">
            <a:avLst/>
          </a:prstGeom>
        </p:spPr>
      </p:pic>
      <p:cxnSp>
        <p:nvCxnSpPr>
          <p:cNvPr id="12" name="Rak 11"/>
          <p:cNvCxnSpPr/>
          <p:nvPr userDrawn="1"/>
        </p:nvCxnSpPr>
        <p:spPr>
          <a:xfrm>
            <a:off x="355781" y="6362415"/>
            <a:ext cx="7668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312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87" r:id="rId2"/>
    <p:sldLayoutId id="2147483682" r:id="rId3"/>
    <p:sldLayoutId id="2147483650" r:id="rId4"/>
    <p:sldLayoutId id="2147483663" r:id="rId5"/>
    <p:sldLayoutId id="2147483684" r:id="rId6"/>
    <p:sldLayoutId id="2147483652" r:id="rId7"/>
    <p:sldLayoutId id="2147483670" r:id="rId8"/>
    <p:sldLayoutId id="2147483654" r:id="rId9"/>
    <p:sldLayoutId id="2147483667" r:id="rId10"/>
    <p:sldLayoutId id="214748368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875" indent="-269875" algn="l" defTabSz="914400" rtl="0" eaLnBrk="1" latinLnBrk="0" hangingPunct="1">
        <a:lnSpc>
          <a:spcPts val="2800"/>
        </a:lnSpc>
        <a:spcBef>
          <a:spcPct val="200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4825" indent="-227013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68350" indent="-255588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171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3666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709533" y="1022032"/>
            <a:ext cx="6981244" cy="11828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709530" y="2223687"/>
            <a:ext cx="6977270" cy="38148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689375" y="6388235"/>
            <a:ext cx="1018456" cy="25543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397D5AE-D25D-4883-9C1A-60BBF1A11AF5}" type="datetimeFigureOut">
              <a:rPr lang="sv-SE" smtClean="0"/>
              <a:pPr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792809" y="6390951"/>
            <a:ext cx="2706734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313527" y="6392849"/>
            <a:ext cx="713730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0B493AD-0850-4791-9844-923B2F9D774A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10" name="Bildobjekt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848" y="6362878"/>
            <a:ext cx="403167" cy="249382"/>
          </a:xfrm>
          <a:prstGeom prst="rect">
            <a:avLst/>
          </a:prstGeom>
        </p:spPr>
      </p:pic>
      <p:cxnSp>
        <p:nvCxnSpPr>
          <p:cNvPr id="12" name="Rak 11"/>
          <p:cNvCxnSpPr/>
          <p:nvPr userDrawn="1"/>
        </p:nvCxnSpPr>
        <p:spPr>
          <a:xfrm>
            <a:off x="355781" y="6362415"/>
            <a:ext cx="7668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97498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5" r:id="rId2"/>
    <p:sldLayoutId id="2147483697" r:id="rId3"/>
    <p:sldLayoutId id="2147483701" r:id="rId4"/>
    <p:sldLayoutId id="2147483704" r:id="rId5"/>
    <p:sldLayoutId id="2147483706" r:id="rId6"/>
    <p:sldLayoutId id="2147483710" r:id="rId7"/>
    <p:sldLayoutId id="2147483713" r:id="rId8"/>
    <p:sldLayoutId id="2147483716" r:id="rId9"/>
    <p:sldLayoutId id="2147483718" r:id="rId10"/>
    <p:sldLayoutId id="2147483720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875" indent="-269875" algn="l" defTabSz="914400" rtl="0" eaLnBrk="1" latinLnBrk="0" hangingPunct="1">
        <a:lnSpc>
          <a:spcPts val="2800"/>
        </a:lnSpc>
        <a:spcBef>
          <a:spcPct val="200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4825" indent="-227013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68350" indent="-255588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171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3666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1709533" y="1022032"/>
            <a:ext cx="6981244" cy="11828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1709530" y="2223687"/>
            <a:ext cx="6977270" cy="38148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sv-SE" dirty="0" smtClean="0"/>
              <a:t>Klicka här för att ändra format på bakgrundstexten</a:t>
            </a:r>
          </a:p>
          <a:p>
            <a:pPr lvl="1"/>
            <a:r>
              <a:rPr lang="sv-SE" dirty="0" smtClean="0"/>
              <a:t>Nivå två</a:t>
            </a:r>
          </a:p>
          <a:p>
            <a:pPr lvl="2"/>
            <a:r>
              <a:rPr lang="sv-SE" dirty="0" smtClean="0"/>
              <a:t>Nivå tre</a:t>
            </a:r>
          </a:p>
          <a:p>
            <a:pPr lvl="3"/>
            <a:r>
              <a:rPr lang="sv-SE" dirty="0" smtClean="0"/>
              <a:t>Nivå fyra</a:t>
            </a:r>
          </a:p>
          <a:p>
            <a:pPr lvl="4"/>
            <a:r>
              <a:rPr lang="sv-SE" dirty="0" smtClean="0"/>
              <a:t>Nivå fem</a:t>
            </a:r>
            <a:endParaRPr lang="sv-SE" dirty="0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689375" y="6388235"/>
            <a:ext cx="1018456" cy="25543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397D5AE-D25D-4883-9C1A-60BBF1A11AF5}" type="datetimeFigureOut">
              <a:rPr lang="sv-SE" smtClean="0"/>
              <a:pPr/>
              <a:t>2016-04-17</a:t>
            </a:fld>
            <a:endParaRPr lang="sv-SE" dirty="0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1792809" y="6390951"/>
            <a:ext cx="2706734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endParaRPr lang="sv-SE" dirty="0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313527" y="6392849"/>
            <a:ext cx="713730" cy="2556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fld id="{80B493AD-0850-4791-9844-923B2F9D774A}" type="slidenum">
              <a:rPr lang="sv-SE" smtClean="0"/>
              <a:pPr/>
              <a:t>‹#›</a:t>
            </a:fld>
            <a:endParaRPr lang="sv-SE" dirty="0"/>
          </a:p>
        </p:txBody>
      </p:sp>
      <p:pic>
        <p:nvPicPr>
          <p:cNvPr id="10" name="Bildobjekt 9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848" y="6362878"/>
            <a:ext cx="403167" cy="249382"/>
          </a:xfrm>
          <a:prstGeom prst="rect">
            <a:avLst/>
          </a:prstGeom>
        </p:spPr>
      </p:pic>
      <p:cxnSp>
        <p:nvCxnSpPr>
          <p:cNvPr id="12" name="Rak 11"/>
          <p:cNvCxnSpPr/>
          <p:nvPr userDrawn="1"/>
        </p:nvCxnSpPr>
        <p:spPr>
          <a:xfrm>
            <a:off x="355781" y="6362415"/>
            <a:ext cx="7668000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41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31" r:id="rId3"/>
    <p:sldLayoutId id="2147483734" r:id="rId4"/>
    <p:sldLayoutId id="2147483737" r:id="rId5"/>
    <p:sldLayoutId id="2147483740" r:id="rId6"/>
    <p:sldLayoutId id="2147483743" r:id="rId7"/>
    <p:sldLayoutId id="2147483746" r:id="rId8"/>
    <p:sldLayoutId id="2147483749" r:id="rId9"/>
    <p:sldLayoutId id="2147483750" r:id="rId10"/>
    <p:sldLayoutId id="214748375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9875" indent="-269875" algn="l" defTabSz="914400" rtl="0" eaLnBrk="1" latinLnBrk="0" hangingPunct="1">
        <a:lnSpc>
          <a:spcPts val="2800"/>
        </a:lnSpc>
        <a:spcBef>
          <a:spcPct val="20000"/>
        </a:spcBef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04825" indent="-227013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68350" indent="-255588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171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236663" indent="-241300" algn="l" defTabSz="914400" rtl="0" eaLnBrk="1" latinLnBrk="0" hangingPunct="1">
        <a:lnSpc>
          <a:spcPts val="2300"/>
        </a:lnSpc>
        <a:spcBef>
          <a:spcPct val="200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-dokument1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-dokument2.docx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v-SE" dirty="0" smtClean="0"/>
              <a:t>The German Labour </a:t>
            </a:r>
            <a:r>
              <a:rPr lang="sv-SE" dirty="0" smtClean="0"/>
              <a:t>Market </a:t>
            </a:r>
            <a:r>
              <a:rPr lang="sv-SE" dirty="0" err="1" smtClean="0"/>
              <a:t>Miracle</a:t>
            </a:r>
            <a:endParaRPr lang="sv-SE" dirty="0"/>
          </a:p>
        </p:txBody>
      </p:sp>
      <p:sp>
        <p:nvSpPr>
          <p:cNvPr id="5" name="Underrubrik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v-SE" dirty="0" err="1" smtClean="0"/>
              <a:t>Comment</a:t>
            </a:r>
            <a:r>
              <a:rPr lang="sv-SE" dirty="0" smtClean="0"/>
              <a:t> by Göran Zettergren, </a:t>
            </a:r>
          </a:p>
          <a:p>
            <a:r>
              <a:rPr lang="sv-SE" dirty="0" err="1" smtClean="0"/>
              <a:t>Chief</a:t>
            </a:r>
            <a:r>
              <a:rPr lang="sv-SE" dirty="0" smtClean="0"/>
              <a:t> Economist, TCO</a:t>
            </a:r>
            <a:endParaRPr lang="sv-SE" dirty="0"/>
          </a:p>
        </p:txBody>
      </p:sp>
      <p:pic>
        <p:nvPicPr>
          <p:cNvPr id="7" name="Bildobjekt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8014" y="3331691"/>
            <a:ext cx="5887393" cy="315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90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The German </a:t>
            </a:r>
            <a:r>
              <a:rPr lang="sv-SE" dirty="0" err="1" smtClean="0"/>
              <a:t>miracle</a:t>
            </a:r>
            <a:r>
              <a:rPr lang="sv-SE" dirty="0" smtClean="0"/>
              <a:t>:</a:t>
            </a:r>
            <a:r>
              <a:rPr lang="sv-SE" dirty="0"/>
              <a:t/>
            </a:r>
            <a:br>
              <a:rPr lang="sv-SE" dirty="0"/>
            </a:br>
            <a:r>
              <a:rPr lang="sv-SE" dirty="0" err="1" smtClean="0"/>
              <a:t>unemployment</a:t>
            </a:r>
            <a:endParaRPr lang="sv-SE" dirty="0"/>
          </a:p>
        </p:txBody>
      </p:sp>
      <p:graphicFrame>
        <p:nvGraphicFramePr>
          <p:cNvPr id="4" name="Platshållare för innehåll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2770915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35923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215121" cy="1080120"/>
          </a:xfrm>
        </p:spPr>
        <p:txBody>
          <a:bodyPr/>
          <a:lstStyle/>
          <a:p>
            <a:r>
              <a:rPr lang="en-US" dirty="0" smtClean="0"/>
              <a:t>Hours </a:t>
            </a:r>
            <a:r>
              <a:rPr lang="en-US" dirty="0"/>
              <a:t>Worked </a:t>
            </a:r>
            <a:r>
              <a:rPr lang="en-US" dirty="0" smtClean="0"/>
              <a:t>in OECD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400" dirty="0" smtClean="0"/>
              <a:t>Accumulated growth </a:t>
            </a:r>
            <a:r>
              <a:rPr lang="en-US" sz="2400" dirty="0" smtClean="0"/>
              <a:t>1995 </a:t>
            </a:r>
            <a:r>
              <a:rPr lang="en-US" sz="2400" dirty="0"/>
              <a:t>- </a:t>
            </a:r>
            <a:r>
              <a:rPr lang="en-US" sz="2400" dirty="0" smtClean="0"/>
              <a:t>2013</a:t>
            </a:r>
            <a:endParaRPr lang="sv-SE" sz="2400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graphicFrame>
        <p:nvGraphicFramePr>
          <p:cNvPr id="5" name="Diagram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347418"/>
              </p:ext>
            </p:extLst>
          </p:nvPr>
        </p:nvGraphicFramePr>
        <p:xfrm>
          <a:off x="1215543" y="1772816"/>
          <a:ext cx="7488833" cy="4107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40713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215121" cy="1080120"/>
          </a:xfrm>
        </p:spPr>
        <p:txBody>
          <a:bodyPr/>
          <a:lstStyle/>
          <a:p>
            <a:r>
              <a:rPr lang="en-US" dirty="0"/>
              <a:t>Hours Worked in OECD </a:t>
            </a:r>
            <a:br>
              <a:rPr lang="en-US" dirty="0"/>
            </a:br>
            <a:r>
              <a:rPr lang="en-US" dirty="0"/>
              <a:t>Accumulated growth 1995 - 2013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graphicFrame>
        <p:nvGraphicFramePr>
          <p:cNvPr id="5" name="Diagram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2182213"/>
              </p:ext>
            </p:extLst>
          </p:nvPr>
        </p:nvGraphicFramePr>
        <p:xfrm>
          <a:off x="1215543" y="1772816"/>
          <a:ext cx="7488833" cy="4107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Ellips 3"/>
          <p:cNvSpPr/>
          <p:nvPr/>
        </p:nvSpPr>
        <p:spPr>
          <a:xfrm>
            <a:off x="1979712" y="4293096"/>
            <a:ext cx="28803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48318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7215121" cy="1080120"/>
          </a:xfrm>
        </p:spPr>
        <p:txBody>
          <a:bodyPr/>
          <a:lstStyle/>
          <a:p>
            <a:r>
              <a:rPr lang="en-US" dirty="0"/>
              <a:t>Hours Worked in OECD </a:t>
            </a:r>
            <a:br>
              <a:rPr lang="en-US" dirty="0"/>
            </a:br>
            <a:r>
              <a:rPr lang="en-US" dirty="0"/>
              <a:t>Accumulated growth 1995 - 2013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graphicFrame>
        <p:nvGraphicFramePr>
          <p:cNvPr id="5" name="Diagram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197673"/>
              </p:ext>
            </p:extLst>
          </p:nvPr>
        </p:nvGraphicFramePr>
        <p:xfrm>
          <a:off x="1215543" y="1772816"/>
          <a:ext cx="7488833" cy="4107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Ellips 3"/>
          <p:cNvSpPr/>
          <p:nvPr/>
        </p:nvSpPr>
        <p:spPr>
          <a:xfrm>
            <a:off x="1979712" y="4293096"/>
            <a:ext cx="288032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3091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09533" y="404664"/>
            <a:ext cx="6981244" cy="648072"/>
          </a:xfrm>
        </p:spPr>
        <p:txBody>
          <a:bodyPr/>
          <a:lstStyle/>
          <a:p>
            <a:r>
              <a:rPr lang="sv-SE" dirty="0" err="1" smtClean="0"/>
              <a:t>What</a:t>
            </a:r>
            <a:r>
              <a:rPr lang="sv-SE" dirty="0" smtClean="0"/>
              <a:t> </a:t>
            </a:r>
            <a:r>
              <a:rPr lang="sv-SE" dirty="0" err="1" smtClean="0"/>
              <a:t>miracle</a:t>
            </a:r>
            <a:r>
              <a:rPr lang="sv-SE" dirty="0" smtClean="0"/>
              <a:t>?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709533" y="1340768"/>
            <a:ext cx="6977270" cy="3806177"/>
          </a:xfrm>
        </p:spPr>
        <p:txBody>
          <a:bodyPr/>
          <a:lstStyle/>
          <a:p>
            <a:r>
              <a:rPr lang="en-GB" dirty="0" smtClean="0"/>
              <a:t>“largely… a </a:t>
            </a:r>
            <a:r>
              <a:rPr lang="en-GB" dirty="0"/>
              <a:t>redistribution of a given number of hours across more workers</a:t>
            </a:r>
            <a:r>
              <a:rPr lang="en-GB" dirty="0" smtClean="0"/>
              <a:t>.” </a:t>
            </a:r>
            <a:endParaRPr lang="en-GB" dirty="0"/>
          </a:p>
          <a:p>
            <a:endParaRPr lang="en-GB" dirty="0"/>
          </a:p>
        </p:txBody>
      </p:sp>
      <p:graphicFrame>
        <p:nvGraphicFramePr>
          <p:cNvPr id="4" name="Diagram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874802"/>
              </p:ext>
            </p:extLst>
          </p:nvPr>
        </p:nvGraphicFramePr>
        <p:xfrm>
          <a:off x="1709593" y="2420888"/>
          <a:ext cx="5742727" cy="36130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5846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Nominal and real </a:t>
            </a:r>
            <a:r>
              <a:rPr lang="sv-SE" dirty="0" err="1" smtClean="0"/>
              <a:t>labour</a:t>
            </a:r>
            <a:r>
              <a:rPr lang="sv-SE" dirty="0" smtClean="0"/>
              <a:t> </a:t>
            </a:r>
            <a:r>
              <a:rPr lang="sv-SE" dirty="0" err="1" smtClean="0"/>
              <a:t>cost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 dirty="0" smtClean="0"/>
          </a:p>
          <a:p>
            <a:endParaRPr lang="sv-SE" dirty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>
            <p:extLst/>
          </p:nvPr>
        </p:nvGraphicFramePr>
        <p:xfrm>
          <a:off x="1706043" y="2231180"/>
          <a:ext cx="6964281" cy="3817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Dokument" r:id="rId3" imgW="5291264" imgH="2900459" progId="Word.Document.12">
                  <p:embed/>
                </p:oleObj>
              </mc:Choice>
              <mc:Fallback>
                <p:oleObj name="Dokument" r:id="rId3" imgW="5291264" imgH="290045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6043" y="2231180"/>
                        <a:ext cx="6964281" cy="381750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ruta 8"/>
          <p:cNvSpPr txBox="1"/>
          <p:nvPr/>
        </p:nvSpPr>
        <p:spPr>
          <a:xfrm>
            <a:off x="1689567" y="2191604"/>
            <a:ext cx="57606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000" b="1" dirty="0" smtClean="0"/>
              <a:t>Fig. 7</a:t>
            </a:r>
            <a:endParaRPr lang="sv-SE" sz="1000" b="1" dirty="0"/>
          </a:p>
        </p:txBody>
      </p:sp>
      <p:sp>
        <p:nvSpPr>
          <p:cNvPr id="10" name="textruta 9"/>
          <p:cNvSpPr txBox="1"/>
          <p:nvPr/>
        </p:nvSpPr>
        <p:spPr>
          <a:xfrm>
            <a:off x="5220072" y="2172829"/>
            <a:ext cx="576064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000" b="1" dirty="0" smtClean="0"/>
              <a:t>Fig. 8</a:t>
            </a:r>
            <a:endParaRPr lang="sv-SE" sz="1000" b="1" dirty="0"/>
          </a:p>
        </p:txBody>
      </p:sp>
    </p:spTree>
    <p:extLst>
      <p:ext uri="{BB962C8B-B14F-4D97-AF65-F5344CB8AC3E}">
        <p14:creationId xmlns:p14="http://schemas.microsoft.com/office/powerpoint/2010/main" val="33665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Real </a:t>
            </a:r>
            <a:r>
              <a:rPr lang="sv-SE" dirty="0" err="1" smtClean="0"/>
              <a:t>interest</a:t>
            </a:r>
            <a:r>
              <a:rPr lang="sv-SE" dirty="0" smtClean="0"/>
              <a:t> rates</a:t>
            </a:r>
            <a:endParaRPr lang="sv-SE" dirty="0"/>
          </a:p>
        </p:txBody>
      </p:sp>
      <p:graphicFrame>
        <p:nvGraphicFramePr>
          <p:cNvPr id="4" name="Platshållare för innehåll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4378259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ruta 4"/>
          <p:cNvSpPr txBox="1"/>
          <p:nvPr/>
        </p:nvSpPr>
        <p:spPr>
          <a:xfrm>
            <a:off x="1709532" y="5844659"/>
            <a:ext cx="3942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dirty="0" smtClean="0"/>
              <a:t>Policy rate – GDP </a:t>
            </a:r>
            <a:r>
              <a:rPr lang="sv-SE" dirty="0" err="1" smtClean="0"/>
              <a:t>deflator</a:t>
            </a:r>
            <a:r>
              <a:rPr lang="sv-SE" dirty="0" smtClean="0"/>
              <a:t> (ex post)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43750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Consumption</a:t>
            </a:r>
            <a:r>
              <a:rPr lang="sv-SE" dirty="0" smtClean="0"/>
              <a:t> and </a:t>
            </a:r>
            <a:r>
              <a:rPr lang="sv-SE" dirty="0" err="1" smtClean="0"/>
              <a:t>investments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/>
          </p:nvPr>
        </p:nvGraphicFramePr>
        <p:xfrm>
          <a:off x="1835696" y="2564904"/>
          <a:ext cx="6336704" cy="3533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Dokument" r:id="rId3" imgW="5315445" imgH="2963920" progId="Word.Document.12">
                  <p:embed/>
                </p:oleObj>
              </mc:Choice>
              <mc:Fallback>
                <p:oleObj name="Dokument" r:id="rId3" imgW="5315445" imgH="296392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35696" y="2564904"/>
                        <a:ext cx="6336704" cy="35336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ruta 4"/>
          <p:cNvSpPr txBox="1"/>
          <p:nvPr/>
        </p:nvSpPr>
        <p:spPr>
          <a:xfrm>
            <a:off x="1763688" y="2852936"/>
            <a:ext cx="864096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000" b="1" dirty="0" err="1" smtClean="0">
                <a:latin typeface="Georgia" panose="02040502050405020303" pitchFamily="18" charset="0"/>
              </a:rPr>
              <a:t>Figure</a:t>
            </a:r>
            <a:r>
              <a:rPr lang="sv-SE" sz="1000" b="1" dirty="0" smtClean="0">
                <a:latin typeface="Georgia" panose="02040502050405020303" pitchFamily="18" charset="0"/>
              </a:rPr>
              <a:t> 17.</a:t>
            </a:r>
            <a:endParaRPr lang="sv-SE" sz="1000" b="1" dirty="0">
              <a:latin typeface="Georgia" panose="02040502050405020303" pitchFamily="18" charset="0"/>
            </a:endParaRPr>
          </a:p>
        </p:txBody>
      </p:sp>
      <p:sp>
        <p:nvSpPr>
          <p:cNvPr id="7" name="textruta 6"/>
          <p:cNvSpPr txBox="1"/>
          <p:nvPr/>
        </p:nvSpPr>
        <p:spPr>
          <a:xfrm>
            <a:off x="4968044" y="2852935"/>
            <a:ext cx="864096" cy="2462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sv-SE" sz="1000" b="1" dirty="0" err="1" smtClean="0">
                <a:latin typeface="Georgia" panose="02040502050405020303" pitchFamily="18" charset="0"/>
              </a:rPr>
              <a:t>Figure</a:t>
            </a:r>
            <a:r>
              <a:rPr lang="sv-SE" sz="1000" b="1" dirty="0" smtClean="0">
                <a:latin typeface="Georgia" panose="02040502050405020303" pitchFamily="18" charset="0"/>
              </a:rPr>
              <a:t> 16.</a:t>
            </a:r>
            <a:endParaRPr lang="sv-SE" sz="1000" b="1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80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Macroeconomic</a:t>
            </a:r>
            <a:r>
              <a:rPr lang="sv-SE" dirty="0"/>
              <a:t> </a:t>
            </a:r>
            <a:r>
              <a:rPr lang="sv-SE" dirty="0" err="1" smtClean="0"/>
              <a:t>consequences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</a:t>
            </a:r>
            <a:r>
              <a:rPr lang="sv-SE" dirty="0" err="1"/>
              <a:t>w</a:t>
            </a:r>
            <a:r>
              <a:rPr lang="sv-SE" dirty="0" err="1" smtClean="0"/>
              <a:t>age</a:t>
            </a:r>
            <a:r>
              <a:rPr lang="sv-SE" dirty="0" smtClean="0"/>
              <a:t> </a:t>
            </a:r>
            <a:r>
              <a:rPr lang="sv-SE" dirty="0"/>
              <a:t>moderation </a:t>
            </a:r>
            <a:r>
              <a:rPr lang="sv-SE" dirty="0" smtClean="0"/>
              <a:t>1995-2005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 err="1" smtClean="0"/>
              <a:t>Low</a:t>
            </a:r>
            <a:r>
              <a:rPr lang="sv-SE" dirty="0" smtClean="0"/>
              <a:t> inflation =&gt; </a:t>
            </a:r>
            <a:r>
              <a:rPr lang="sv-SE" dirty="0" err="1" smtClean="0"/>
              <a:t>high</a:t>
            </a:r>
            <a:r>
              <a:rPr lang="sv-SE" dirty="0" smtClean="0"/>
              <a:t> real </a:t>
            </a:r>
            <a:r>
              <a:rPr lang="sv-SE" dirty="0" err="1" smtClean="0"/>
              <a:t>interest</a:t>
            </a:r>
            <a:r>
              <a:rPr lang="sv-SE" dirty="0" smtClean="0"/>
              <a:t> rates</a:t>
            </a:r>
          </a:p>
          <a:p>
            <a:r>
              <a:rPr lang="sv-SE" dirty="0" err="1" smtClean="0"/>
              <a:t>Stagnant</a:t>
            </a:r>
            <a:r>
              <a:rPr lang="sv-SE" dirty="0" smtClean="0"/>
              <a:t> </a:t>
            </a:r>
            <a:r>
              <a:rPr lang="sv-SE" dirty="0" err="1" smtClean="0"/>
              <a:t>consumption</a:t>
            </a:r>
            <a:r>
              <a:rPr lang="sv-SE" dirty="0" smtClean="0"/>
              <a:t> and </a:t>
            </a:r>
            <a:r>
              <a:rPr lang="sv-SE" dirty="0" err="1" smtClean="0"/>
              <a:t>investments</a:t>
            </a:r>
            <a:endParaRPr lang="sv-SE" dirty="0" smtClean="0"/>
          </a:p>
          <a:p>
            <a:r>
              <a:rPr lang="sv-SE" dirty="0" err="1" smtClean="0"/>
              <a:t>Falling</a:t>
            </a:r>
            <a:r>
              <a:rPr lang="sv-SE" dirty="0" smtClean="0"/>
              <a:t> </a:t>
            </a:r>
            <a:r>
              <a:rPr lang="sv-SE" dirty="0" err="1" smtClean="0"/>
              <a:t>hours</a:t>
            </a:r>
            <a:r>
              <a:rPr lang="sv-SE" dirty="0" smtClean="0"/>
              <a:t> and </a:t>
            </a:r>
            <a:r>
              <a:rPr lang="sv-SE" dirty="0" err="1" smtClean="0"/>
              <a:t>increasing</a:t>
            </a:r>
            <a:r>
              <a:rPr lang="sv-SE" dirty="0" smtClean="0"/>
              <a:t> </a:t>
            </a:r>
            <a:r>
              <a:rPr lang="sv-SE" dirty="0" err="1" smtClean="0"/>
              <a:t>unemployment</a:t>
            </a:r>
            <a:endParaRPr lang="sv-SE" dirty="0" smtClean="0"/>
          </a:p>
          <a:p>
            <a:r>
              <a:rPr lang="sv-SE" dirty="0" err="1" smtClean="0"/>
              <a:t>Current</a:t>
            </a:r>
            <a:r>
              <a:rPr lang="sv-SE" dirty="0" smtClean="0"/>
              <a:t> </a:t>
            </a:r>
            <a:r>
              <a:rPr lang="sv-SE" dirty="0" err="1" smtClean="0"/>
              <a:t>account</a:t>
            </a:r>
            <a:r>
              <a:rPr lang="sv-SE" dirty="0" smtClean="0"/>
              <a:t> </a:t>
            </a:r>
            <a:r>
              <a:rPr lang="sv-SE" dirty="0" err="1" smtClean="0"/>
              <a:t>surplus</a:t>
            </a:r>
            <a:r>
              <a:rPr lang="sv-SE" dirty="0" smtClean="0"/>
              <a:t> =&gt; EZ </a:t>
            </a:r>
            <a:r>
              <a:rPr lang="sv-SE" dirty="0" err="1" smtClean="0"/>
              <a:t>imbalances</a:t>
            </a:r>
            <a:endParaRPr lang="sv-SE" dirty="0" smtClean="0"/>
          </a:p>
          <a:p>
            <a:r>
              <a:rPr lang="sv-SE" dirty="0" smtClean="0"/>
              <a:t>”The </a:t>
            </a:r>
            <a:r>
              <a:rPr lang="sv-SE" dirty="0" err="1" smtClean="0"/>
              <a:t>mother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the euro </a:t>
            </a:r>
            <a:r>
              <a:rPr lang="sv-SE" dirty="0" err="1" smtClean="0"/>
              <a:t>crisis</a:t>
            </a:r>
            <a:r>
              <a:rPr lang="sv-SE" dirty="0" smtClean="0"/>
              <a:t>”</a:t>
            </a:r>
          </a:p>
          <a:p>
            <a:endParaRPr lang="sv-SE" dirty="0"/>
          </a:p>
          <a:p>
            <a:r>
              <a:rPr lang="sv-SE" dirty="0" err="1" smtClean="0"/>
              <a:t>After</a:t>
            </a:r>
            <a:r>
              <a:rPr lang="sv-SE" dirty="0" smtClean="0"/>
              <a:t> 2005: </a:t>
            </a:r>
            <a:r>
              <a:rPr lang="sv-SE" dirty="0" err="1" smtClean="0"/>
              <a:t>slow</a:t>
            </a:r>
            <a:r>
              <a:rPr lang="sv-SE" dirty="0" smtClean="0"/>
              <a:t> </a:t>
            </a:r>
            <a:r>
              <a:rPr lang="sv-SE" dirty="0" err="1" smtClean="0"/>
              <a:t>recovery</a:t>
            </a:r>
            <a:endParaRPr lang="sv-SE" dirty="0"/>
          </a:p>
        </p:txBody>
      </p:sp>
      <p:sp>
        <p:nvSpPr>
          <p:cNvPr id="4" name="Rektangel 3"/>
          <p:cNvSpPr/>
          <p:nvPr/>
        </p:nvSpPr>
        <p:spPr>
          <a:xfrm>
            <a:off x="-630238" y="549960"/>
            <a:ext cx="4572001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v-SE" dirty="0"/>
              <a:t/>
            </a:r>
            <a:br>
              <a:rPr lang="sv-SE" dirty="0"/>
            </a:b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14453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Falling</a:t>
            </a:r>
            <a:r>
              <a:rPr lang="sv-SE" dirty="0" smtClean="0"/>
              <a:t> </a:t>
            </a:r>
            <a:r>
              <a:rPr lang="sv-SE" dirty="0" err="1" smtClean="0"/>
              <a:t>working</a:t>
            </a:r>
            <a:r>
              <a:rPr lang="sv-SE" dirty="0" smtClean="0"/>
              <a:t> </a:t>
            </a:r>
            <a:r>
              <a:rPr lang="sv-SE" dirty="0" err="1" smtClean="0"/>
              <a:t>hours</a:t>
            </a:r>
            <a:r>
              <a:rPr lang="sv-SE" dirty="0" smtClean="0"/>
              <a:t> per </a:t>
            </a:r>
            <a:r>
              <a:rPr lang="sv-SE" dirty="0" err="1" smtClean="0"/>
              <a:t>worker</a:t>
            </a:r>
            <a:r>
              <a:rPr lang="sv-SE" dirty="0" smtClean="0"/>
              <a:t> 1960 - 2015</a:t>
            </a:r>
            <a:endParaRPr lang="sv-SE" dirty="0"/>
          </a:p>
        </p:txBody>
      </p:sp>
      <p:graphicFrame>
        <p:nvGraphicFramePr>
          <p:cNvPr id="5" name="Platshållare för innehåll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1779857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04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09533" y="260648"/>
            <a:ext cx="6981244" cy="1944216"/>
          </a:xfrm>
        </p:spPr>
        <p:txBody>
          <a:bodyPr/>
          <a:lstStyle/>
          <a:p>
            <a:r>
              <a:rPr lang="sv-SE" dirty="0" err="1" smtClean="0"/>
              <a:t>Falling</a:t>
            </a:r>
            <a:r>
              <a:rPr lang="sv-SE" dirty="0" smtClean="0"/>
              <a:t> relative </a:t>
            </a:r>
            <a:r>
              <a:rPr lang="sv-SE" dirty="0" err="1" smtClean="0"/>
              <a:t>wages</a:t>
            </a:r>
            <a:r>
              <a:rPr lang="sv-SE" dirty="0" smtClean="0"/>
              <a:t> in      German service </a:t>
            </a:r>
            <a:r>
              <a:rPr lang="sv-SE" dirty="0" err="1" smtClean="0"/>
              <a:t>sectors</a:t>
            </a:r>
            <a:r>
              <a:rPr lang="sv-SE" dirty="0" smtClean="0"/>
              <a:t/>
            </a:r>
            <a:br>
              <a:rPr lang="sv-SE" dirty="0" smtClean="0"/>
            </a:br>
            <a:r>
              <a:rPr lang="sv-SE" sz="2000" dirty="0" smtClean="0"/>
              <a:t>relative </a:t>
            </a:r>
            <a:r>
              <a:rPr lang="sv-SE" sz="2000" dirty="0" err="1" smtClean="0"/>
              <a:t>manufacturing</a:t>
            </a:r>
            <a:r>
              <a:rPr lang="sv-SE" sz="2000" dirty="0" smtClean="0"/>
              <a:t> </a:t>
            </a:r>
            <a:r>
              <a:rPr lang="sv-SE" sz="2000" dirty="0" err="1" smtClean="0"/>
              <a:t>industry</a:t>
            </a:r>
            <a:endParaRPr lang="sv-SE" sz="2000" dirty="0"/>
          </a:p>
        </p:txBody>
      </p:sp>
      <p:graphicFrame>
        <p:nvGraphicFramePr>
          <p:cNvPr id="4" name="Platshållare för innehåll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6712684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13979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Hours</a:t>
            </a:r>
            <a:r>
              <a:rPr lang="sv-SE" dirty="0" smtClean="0"/>
              <a:t> </a:t>
            </a:r>
            <a:r>
              <a:rPr lang="sv-SE" dirty="0" err="1" smtClean="0"/>
              <a:t>worked</a:t>
            </a:r>
            <a:r>
              <a:rPr lang="sv-SE" dirty="0" smtClean="0"/>
              <a:t>, total and in services</a:t>
            </a:r>
            <a:endParaRPr lang="sv-SE" dirty="0"/>
          </a:p>
        </p:txBody>
      </p:sp>
      <p:graphicFrame>
        <p:nvGraphicFramePr>
          <p:cNvPr id="4" name="Platshållare för innehåll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347023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6957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National minimum </a:t>
            </a:r>
            <a:r>
              <a:rPr lang="sv-SE" dirty="0" err="1" smtClean="0"/>
              <a:t>wage</a:t>
            </a:r>
            <a:r>
              <a:rPr lang="sv-SE" dirty="0" smtClean="0"/>
              <a:t> 2015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Low wage policy created no jobs, only poverty</a:t>
            </a:r>
          </a:p>
          <a:p>
            <a:endParaRPr lang="en-GB" dirty="0" smtClean="0"/>
          </a:p>
          <a:p>
            <a:r>
              <a:rPr lang="en-GB" dirty="0" smtClean="0"/>
              <a:t>180</a:t>
            </a:r>
            <a:r>
              <a:rPr lang="en-GB" baseline="30000" dirty="0" smtClean="0"/>
              <a:t>o</a:t>
            </a:r>
            <a:r>
              <a:rPr lang="en-GB" dirty="0" smtClean="0"/>
              <a:t> turn in German labour market policy</a:t>
            </a:r>
          </a:p>
          <a:p>
            <a:endParaRPr lang="en-GB" dirty="0" smtClean="0"/>
          </a:p>
          <a:p>
            <a:r>
              <a:rPr lang="en-GB" dirty="0" smtClean="0"/>
              <a:t>Political unity and popular approval</a:t>
            </a:r>
          </a:p>
          <a:p>
            <a:endParaRPr lang="en-GB" dirty="0"/>
          </a:p>
          <a:p>
            <a:r>
              <a:rPr lang="sv-SE" dirty="0" smtClean="0"/>
              <a:t>€ </a:t>
            </a:r>
            <a:r>
              <a:rPr lang="en-GB" dirty="0" smtClean="0"/>
              <a:t>8.50 / hour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400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09533" y="476672"/>
            <a:ext cx="6981244" cy="1368152"/>
          </a:xfrm>
        </p:spPr>
        <p:txBody>
          <a:bodyPr/>
          <a:lstStyle/>
          <a:p>
            <a:r>
              <a:rPr lang="sv-SE" dirty="0" err="1" smtClean="0"/>
              <a:t>Estimated</a:t>
            </a:r>
            <a:r>
              <a:rPr lang="sv-SE" dirty="0" smtClean="0"/>
              <a:t> </a:t>
            </a:r>
            <a:r>
              <a:rPr lang="sv-SE" dirty="0" err="1" smtClean="0"/>
              <a:t>employment</a:t>
            </a:r>
            <a:r>
              <a:rPr lang="sv-SE" dirty="0" smtClean="0"/>
              <a:t> </a:t>
            </a:r>
            <a:r>
              <a:rPr lang="sv-SE" dirty="0" err="1" smtClean="0"/>
              <a:t>losses</a:t>
            </a:r>
            <a:r>
              <a:rPr lang="sv-SE" dirty="0" smtClean="0"/>
              <a:t> from the </a:t>
            </a:r>
            <a:r>
              <a:rPr lang="sv-SE" dirty="0" err="1" smtClean="0"/>
              <a:t>introduction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the minimum </a:t>
            </a:r>
            <a:r>
              <a:rPr lang="sv-SE" dirty="0" err="1" smtClean="0"/>
              <a:t>wage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1709532" y="2223686"/>
            <a:ext cx="6977267" cy="3806177"/>
          </a:xfrm>
        </p:spPr>
        <p:txBody>
          <a:bodyPr/>
          <a:lstStyle/>
          <a:p>
            <a:r>
              <a:rPr lang="sv-SE" dirty="0"/>
              <a:t>Peters (</a:t>
            </a:r>
            <a:r>
              <a:rPr lang="sv-SE" dirty="0" smtClean="0"/>
              <a:t>2014) 		800</a:t>
            </a:r>
            <a:r>
              <a:rPr lang="sv-SE" dirty="0"/>
              <a:t> 000 </a:t>
            </a:r>
            <a:endParaRPr lang="sv-SE" dirty="0" smtClean="0"/>
          </a:p>
          <a:p>
            <a:r>
              <a:rPr lang="sv-SE" dirty="0" smtClean="0"/>
              <a:t>Schneider </a:t>
            </a:r>
            <a:r>
              <a:rPr lang="sv-SE" dirty="0"/>
              <a:t>(2013) </a:t>
            </a:r>
            <a:r>
              <a:rPr lang="sv-SE" dirty="0" smtClean="0"/>
              <a:t>		450</a:t>
            </a:r>
            <a:r>
              <a:rPr lang="sv-SE" dirty="0"/>
              <a:t> 000 </a:t>
            </a:r>
            <a:r>
              <a:rPr lang="sv-SE" dirty="0" smtClean="0"/>
              <a:t>– 1 000 000 </a:t>
            </a:r>
          </a:p>
          <a:p>
            <a:r>
              <a:rPr lang="sv-SE" dirty="0" err="1" smtClean="0"/>
              <a:t>Knabe</a:t>
            </a:r>
            <a:r>
              <a:rPr lang="sv-SE" dirty="0"/>
              <a:t> </a:t>
            </a:r>
            <a:r>
              <a:rPr lang="sv-SE" dirty="0" smtClean="0"/>
              <a:t>et al. (2014</a:t>
            </a:r>
            <a:r>
              <a:rPr lang="sv-SE" dirty="0"/>
              <a:t>) </a:t>
            </a:r>
            <a:r>
              <a:rPr lang="sv-SE" dirty="0" smtClean="0"/>
              <a:t>	425</a:t>
            </a:r>
            <a:r>
              <a:rPr lang="sv-SE" dirty="0"/>
              <a:t> 000 </a:t>
            </a:r>
            <a:r>
              <a:rPr lang="sv-SE" dirty="0" smtClean="0"/>
              <a:t>– 910</a:t>
            </a:r>
            <a:r>
              <a:rPr lang="sv-SE" dirty="0"/>
              <a:t> </a:t>
            </a:r>
            <a:r>
              <a:rPr lang="sv-SE" dirty="0" smtClean="0"/>
              <a:t>000 </a:t>
            </a:r>
          </a:p>
          <a:p>
            <a:r>
              <a:rPr lang="sv-SE" dirty="0" err="1" smtClean="0"/>
              <a:t>Arni</a:t>
            </a:r>
            <a:r>
              <a:rPr lang="sv-SE" dirty="0" smtClean="0"/>
              <a:t> et al. </a:t>
            </a:r>
            <a:r>
              <a:rPr lang="sv-SE" dirty="0"/>
              <a:t>(2014) </a:t>
            </a:r>
            <a:r>
              <a:rPr lang="sv-SE" dirty="0" smtClean="0"/>
              <a:t>		570</a:t>
            </a:r>
            <a:r>
              <a:rPr lang="sv-SE" dirty="0"/>
              <a:t> </a:t>
            </a:r>
            <a:r>
              <a:rPr lang="sv-SE" dirty="0" smtClean="0"/>
              <a:t>000</a:t>
            </a:r>
            <a:endParaRPr lang="sv-SE" dirty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73301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Employment</a:t>
            </a:r>
            <a:r>
              <a:rPr lang="sv-SE" dirty="0" smtClean="0"/>
              <a:t> and </a:t>
            </a:r>
            <a:r>
              <a:rPr lang="sv-SE" dirty="0" err="1" smtClean="0"/>
              <a:t>unemployment</a:t>
            </a:r>
            <a:endParaRPr lang="sv-SE" dirty="0"/>
          </a:p>
        </p:txBody>
      </p:sp>
      <p:graphicFrame>
        <p:nvGraphicFramePr>
          <p:cNvPr id="8" name="Platshållare för innehåll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8241167"/>
              </p:ext>
            </p:extLst>
          </p:nvPr>
        </p:nvGraphicFramePr>
        <p:xfrm>
          <a:off x="1709738" y="2224088"/>
          <a:ext cx="6977062" cy="38052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84827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 smtClean="0"/>
              <a:t>Effects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minimum </a:t>
            </a:r>
            <a:r>
              <a:rPr lang="sv-SE" dirty="0" err="1" smtClean="0"/>
              <a:t>wage</a:t>
            </a:r>
            <a:endParaRPr lang="sv-SE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 smtClean="0"/>
              <a:t>Bundesbank (2015)</a:t>
            </a:r>
          </a:p>
          <a:p>
            <a:pPr lvl="1"/>
            <a:r>
              <a:rPr lang="sv-SE" dirty="0" smtClean="0"/>
              <a:t>Transformation </a:t>
            </a:r>
            <a:r>
              <a:rPr lang="sv-SE" dirty="0" err="1" smtClean="0"/>
              <a:t>of</a:t>
            </a:r>
            <a:r>
              <a:rPr lang="sv-SE" dirty="0" smtClean="0"/>
              <a:t> mini-</a:t>
            </a:r>
            <a:r>
              <a:rPr lang="sv-SE" dirty="0" err="1" smtClean="0"/>
              <a:t>jobs</a:t>
            </a:r>
            <a:r>
              <a:rPr lang="sv-SE" dirty="0" smtClean="0"/>
              <a:t> to </a:t>
            </a:r>
            <a:r>
              <a:rPr lang="sv-SE" dirty="0" err="1" smtClean="0"/>
              <a:t>regular</a:t>
            </a:r>
            <a:r>
              <a:rPr lang="sv-SE" dirty="0" smtClean="0"/>
              <a:t> </a:t>
            </a:r>
            <a:r>
              <a:rPr lang="sv-SE" dirty="0" err="1" smtClean="0"/>
              <a:t>employment</a:t>
            </a:r>
            <a:endParaRPr lang="sv-SE" dirty="0" smtClean="0"/>
          </a:p>
          <a:p>
            <a:pPr lvl="1"/>
            <a:r>
              <a:rPr lang="sv-SE" dirty="0" smtClean="0"/>
              <a:t>”</a:t>
            </a:r>
            <a:r>
              <a:rPr lang="sv-SE" dirty="0" err="1" smtClean="0"/>
              <a:t>very</a:t>
            </a:r>
            <a:r>
              <a:rPr lang="sv-SE" dirty="0" smtClean="0"/>
              <a:t> </a:t>
            </a:r>
            <a:r>
              <a:rPr lang="sv-SE" dirty="0" err="1" smtClean="0"/>
              <a:t>limited</a:t>
            </a:r>
            <a:r>
              <a:rPr lang="sv-SE" dirty="0" smtClean="0"/>
              <a:t>” </a:t>
            </a:r>
            <a:r>
              <a:rPr lang="sv-SE" dirty="0" err="1" smtClean="0"/>
              <a:t>impact</a:t>
            </a:r>
            <a:r>
              <a:rPr lang="sv-SE" dirty="0" smtClean="0"/>
              <a:t> on total </a:t>
            </a:r>
            <a:r>
              <a:rPr lang="sv-SE" dirty="0" err="1" smtClean="0"/>
              <a:t>hours</a:t>
            </a:r>
            <a:r>
              <a:rPr lang="sv-SE" dirty="0" smtClean="0"/>
              <a:t> </a:t>
            </a:r>
            <a:r>
              <a:rPr lang="sv-SE" dirty="0" err="1" smtClean="0"/>
              <a:t>worked</a:t>
            </a:r>
            <a:endParaRPr lang="sv-SE" dirty="0" smtClean="0"/>
          </a:p>
          <a:p>
            <a:pPr lvl="1"/>
            <a:endParaRPr lang="sv-SE" dirty="0" smtClean="0"/>
          </a:p>
          <a:p>
            <a:r>
              <a:rPr lang="sv-SE" dirty="0" smtClean="0"/>
              <a:t>IAB (2016)</a:t>
            </a:r>
          </a:p>
          <a:p>
            <a:pPr lvl="1"/>
            <a:r>
              <a:rPr lang="sv-SE" dirty="0" err="1" smtClean="0"/>
              <a:t>Decline</a:t>
            </a:r>
            <a:r>
              <a:rPr lang="sv-SE" dirty="0" smtClean="0"/>
              <a:t> </a:t>
            </a:r>
            <a:r>
              <a:rPr lang="sv-SE" dirty="0" err="1" smtClean="0"/>
              <a:t>of</a:t>
            </a:r>
            <a:r>
              <a:rPr lang="sv-SE" dirty="0" smtClean="0"/>
              <a:t> mini-</a:t>
            </a:r>
            <a:r>
              <a:rPr lang="sv-SE" dirty="0" err="1" smtClean="0"/>
              <a:t>jobs</a:t>
            </a:r>
            <a:endParaRPr lang="sv-SE" dirty="0" smtClean="0"/>
          </a:p>
          <a:p>
            <a:pPr lvl="1"/>
            <a:r>
              <a:rPr lang="sv-SE" dirty="0" err="1" smtClean="0"/>
              <a:t>Half</a:t>
            </a:r>
            <a:r>
              <a:rPr lang="sv-SE" dirty="0" smtClean="0"/>
              <a:t> </a:t>
            </a:r>
            <a:r>
              <a:rPr lang="sv-SE" dirty="0" err="1" smtClean="0"/>
              <a:t>directly</a:t>
            </a:r>
            <a:r>
              <a:rPr lang="sv-SE" dirty="0" smtClean="0"/>
              <a:t> </a:t>
            </a:r>
            <a:r>
              <a:rPr lang="sv-SE" dirty="0" err="1" smtClean="0"/>
              <a:t>converted</a:t>
            </a:r>
            <a:r>
              <a:rPr lang="sv-SE" dirty="0" smtClean="0"/>
              <a:t> to </a:t>
            </a:r>
            <a:r>
              <a:rPr lang="sv-SE" dirty="0" err="1" smtClean="0"/>
              <a:t>regular</a:t>
            </a:r>
            <a:r>
              <a:rPr lang="sv-SE" dirty="0" smtClean="0"/>
              <a:t> </a:t>
            </a:r>
            <a:r>
              <a:rPr lang="sv-SE" dirty="0" err="1" smtClean="0"/>
              <a:t>employment</a:t>
            </a:r>
            <a:endParaRPr lang="sv-SE" dirty="0" smtClean="0"/>
          </a:p>
          <a:p>
            <a:pPr lvl="1"/>
            <a:r>
              <a:rPr lang="sv-SE" dirty="0" err="1" smtClean="0"/>
              <a:t>Slight</a:t>
            </a:r>
            <a:r>
              <a:rPr lang="sv-SE" dirty="0" smtClean="0"/>
              <a:t> </a:t>
            </a:r>
            <a:r>
              <a:rPr lang="sv-SE" dirty="0" err="1" smtClean="0"/>
              <a:t>decrease</a:t>
            </a:r>
            <a:r>
              <a:rPr lang="sv-SE" dirty="0" smtClean="0"/>
              <a:t> in social </a:t>
            </a:r>
            <a:r>
              <a:rPr lang="sv-SE" dirty="0" err="1" smtClean="0"/>
              <a:t>benefits</a:t>
            </a:r>
            <a:endParaRPr lang="sv-SE" dirty="0" smtClean="0"/>
          </a:p>
          <a:p>
            <a:endParaRPr lang="sv-SE" dirty="0" smtClean="0"/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522238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Lessons for Sweden?</a:t>
            </a:r>
            <a:endParaRPr lang="en-GB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Most </a:t>
            </a:r>
            <a:r>
              <a:rPr lang="en-GB" dirty="0" err="1" smtClean="0"/>
              <a:t>Hartz</a:t>
            </a:r>
            <a:r>
              <a:rPr lang="en-GB" dirty="0" smtClean="0"/>
              <a:t>-reforms already carried out</a:t>
            </a:r>
          </a:p>
          <a:p>
            <a:r>
              <a:rPr lang="en-GB" dirty="0" smtClean="0"/>
              <a:t>General wage moderation harmful</a:t>
            </a:r>
          </a:p>
          <a:p>
            <a:r>
              <a:rPr lang="en-GB" dirty="0" smtClean="0"/>
              <a:t>Low wage sector policy unsuccessful</a:t>
            </a:r>
          </a:p>
          <a:p>
            <a:r>
              <a:rPr lang="en-GB" dirty="0" smtClean="0"/>
              <a:t>Consensus against reducing working hours</a:t>
            </a:r>
          </a:p>
        </p:txBody>
      </p:sp>
    </p:spTree>
    <p:extLst>
      <p:ext uri="{BB962C8B-B14F-4D97-AF65-F5344CB8AC3E}">
        <p14:creationId xmlns:p14="http://schemas.microsoft.com/office/powerpoint/2010/main" val="348932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text 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sv-SE" dirty="0" smtClean="0"/>
              <a:t>Göran Zettergren,</a:t>
            </a:r>
          </a:p>
          <a:p>
            <a:r>
              <a:rPr lang="sv-SE" dirty="0" err="1" smtClean="0"/>
              <a:t>Chief</a:t>
            </a:r>
            <a:r>
              <a:rPr lang="sv-SE" dirty="0" smtClean="0"/>
              <a:t> </a:t>
            </a:r>
            <a:r>
              <a:rPr lang="sv-SE" dirty="0" err="1" smtClean="0"/>
              <a:t>economist</a:t>
            </a:r>
            <a:r>
              <a:rPr lang="sv-SE" dirty="0" smtClean="0"/>
              <a:t>, TCO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08629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EMPMENUOPEN" val="True"/>
</p:tagLst>
</file>

<file path=ppt/theme/theme1.xml><?xml version="1.0" encoding="utf-8"?>
<a:theme xmlns:a="http://schemas.openxmlformats.org/drawingml/2006/main" name="TCO lila">
  <a:themeElements>
    <a:clrScheme name="TC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E92"/>
      </a:accent1>
      <a:accent2>
        <a:srgbClr val="7A137F"/>
      </a:accent2>
      <a:accent3>
        <a:srgbClr val="FFA900"/>
      </a:accent3>
      <a:accent4>
        <a:srgbClr val="5A5B5E"/>
      </a:accent4>
      <a:accent5>
        <a:srgbClr val="007A38"/>
      </a:accent5>
      <a:accent6>
        <a:srgbClr val="89CDC7"/>
      </a:accent6>
      <a:hlink>
        <a:srgbClr val="0000FF"/>
      </a:hlink>
      <a:folHlink>
        <a:srgbClr val="800080"/>
      </a:folHlink>
    </a:clrScheme>
    <a:fontScheme name="TCO PP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CO.potx" id="{9C6236A4-288E-4C54-80BF-9C307C1313A8}" vid="{827109A9-B4C8-43FB-958F-77F595EF5DF7}"/>
    </a:ext>
  </a:extLst>
</a:theme>
</file>

<file path=ppt/theme/theme2.xml><?xml version="1.0" encoding="utf-8"?>
<a:theme xmlns:a="http://schemas.openxmlformats.org/drawingml/2006/main" name="TCO blå">
  <a:themeElements>
    <a:clrScheme name="TC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E92"/>
      </a:accent1>
      <a:accent2>
        <a:srgbClr val="7A137F"/>
      </a:accent2>
      <a:accent3>
        <a:srgbClr val="FFA900"/>
      </a:accent3>
      <a:accent4>
        <a:srgbClr val="5A5B5E"/>
      </a:accent4>
      <a:accent5>
        <a:srgbClr val="007A38"/>
      </a:accent5>
      <a:accent6>
        <a:srgbClr val="89CDC7"/>
      </a:accent6>
      <a:hlink>
        <a:srgbClr val="0000FF"/>
      </a:hlink>
      <a:folHlink>
        <a:srgbClr val="800080"/>
      </a:folHlink>
    </a:clrScheme>
    <a:fontScheme name="TCO PP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CO.potx" id="{9C6236A4-288E-4C54-80BF-9C307C1313A8}" vid="{1B8D93D3-15B7-4F23-BC4E-DDB34C9C6E56}"/>
    </a:ext>
  </a:extLst>
</a:theme>
</file>

<file path=ppt/theme/theme3.xml><?xml version="1.0" encoding="utf-8"?>
<a:theme xmlns:a="http://schemas.openxmlformats.org/drawingml/2006/main" name="TCO grön">
  <a:themeElements>
    <a:clrScheme name="TC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5E92"/>
      </a:accent1>
      <a:accent2>
        <a:srgbClr val="7A137F"/>
      </a:accent2>
      <a:accent3>
        <a:srgbClr val="FFA900"/>
      </a:accent3>
      <a:accent4>
        <a:srgbClr val="5A5B5E"/>
      </a:accent4>
      <a:accent5>
        <a:srgbClr val="007A38"/>
      </a:accent5>
      <a:accent6>
        <a:srgbClr val="89CDC7"/>
      </a:accent6>
      <a:hlink>
        <a:srgbClr val="0000FF"/>
      </a:hlink>
      <a:folHlink>
        <a:srgbClr val="800080"/>
      </a:folHlink>
    </a:clrScheme>
    <a:fontScheme name="TCO PP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CO.potx" id="{9C6236A4-288E-4C54-80BF-9C307C1313A8}" vid="{802DD9EE-D6AB-4286-8021-E9D8D328F832}"/>
    </a:ext>
  </a:extLst>
</a:theme>
</file>

<file path=ppt/theme/theme4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TCO</Template>
  <TotalTime>11638</TotalTime>
  <Words>260</Words>
  <Application>Microsoft Office PowerPoint</Application>
  <PresentationFormat>Bildspel på skärmen (4:3)</PresentationFormat>
  <Paragraphs>59</Paragraphs>
  <Slides>19</Slides>
  <Notes>0</Notes>
  <HiddenSlides>0</HiddenSlides>
  <MMClips>0</MMClips>
  <ScaleCrop>false</ScaleCrop>
  <HeadingPairs>
    <vt:vector size="8" baseType="variant">
      <vt:variant>
        <vt:lpstr>Använt teckensnitt</vt:lpstr>
      </vt:variant>
      <vt:variant>
        <vt:i4>4</vt:i4>
      </vt:variant>
      <vt:variant>
        <vt:lpstr>Tema</vt:lpstr>
      </vt:variant>
      <vt:variant>
        <vt:i4>3</vt:i4>
      </vt:variant>
      <vt:variant>
        <vt:lpstr>Serverprogram för OLE-inbäddning</vt:lpstr>
      </vt:variant>
      <vt:variant>
        <vt:i4>1</vt:i4>
      </vt:variant>
      <vt:variant>
        <vt:lpstr>Bildrubriker</vt:lpstr>
      </vt:variant>
      <vt:variant>
        <vt:i4>19</vt:i4>
      </vt:variant>
    </vt:vector>
  </HeadingPairs>
  <TitlesOfParts>
    <vt:vector size="27" baseType="lpstr">
      <vt:lpstr>Arial</vt:lpstr>
      <vt:lpstr>Calibri</vt:lpstr>
      <vt:lpstr>Georgia</vt:lpstr>
      <vt:lpstr>Wingdings</vt:lpstr>
      <vt:lpstr>TCO lila</vt:lpstr>
      <vt:lpstr>TCO blå</vt:lpstr>
      <vt:lpstr>TCO grön</vt:lpstr>
      <vt:lpstr>Dokument</vt:lpstr>
      <vt:lpstr>The German Labour Market Miracle</vt:lpstr>
      <vt:lpstr>The German miracle: unemployment</vt:lpstr>
      <vt:lpstr>Hours Worked in OECD  Accumulated growth 1995 - 2013</vt:lpstr>
      <vt:lpstr>Hours Worked in OECD  Accumulated growth 1995 - 2013</vt:lpstr>
      <vt:lpstr>Hours Worked in OECD  Accumulated growth 1995 - 2013</vt:lpstr>
      <vt:lpstr>What miracle?</vt:lpstr>
      <vt:lpstr>Nominal and real labour cost</vt:lpstr>
      <vt:lpstr>Real interest rates</vt:lpstr>
      <vt:lpstr>Consumption and investments</vt:lpstr>
      <vt:lpstr>Macroeconomic consequences of wage moderation 1995-2005</vt:lpstr>
      <vt:lpstr>Falling working hours per worker 1960 - 2015</vt:lpstr>
      <vt:lpstr>Falling relative wages in      German service sectors relative manufacturing industry</vt:lpstr>
      <vt:lpstr>Hours worked, total and in services</vt:lpstr>
      <vt:lpstr>National minimum wage 2015</vt:lpstr>
      <vt:lpstr>Estimated employment losses from the introduction of the minimum wage</vt:lpstr>
      <vt:lpstr>Employment and unemployment</vt:lpstr>
      <vt:lpstr>Effects of minimum wage</vt:lpstr>
      <vt:lpstr>Lessons for Sweden?</vt:lpstr>
      <vt:lpstr>PowerPoint-presentation</vt:lpstr>
    </vt:vector>
  </TitlesOfParts>
  <Company>TCO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Labour Market Miracle?</dc:title>
  <dc:creator>Göran Zettergren</dc:creator>
  <cp:lastModifiedBy>Göran Zettergren</cp:lastModifiedBy>
  <cp:revision>67</cp:revision>
  <cp:lastPrinted>2016-04-20T12:03:26Z</cp:lastPrinted>
  <dcterms:created xsi:type="dcterms:W3CDTF">2016-04-06T12:21:30Z</dcterms:created>
  <dcterms:modified xsi:type="dcterms:W3CDTF">2016-04-20T14:29:38Z</dcterms:modified>
</cp:coreProperties>
</file>