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83" r:id="rId3"/>
    <p:sldId id="263" r:id="rId4"/>
    <p:sldId id="284" r:id="rId5"/>
    <p:sldId id="272" r:id="rId6"/>
    <p:sldId id="273" r:id="rId7"/>
    <p:sldId id="274" r:id="rId8"/>
    <p:sldId id="281" r:id="rId9"/>
  </p:sldIdLst>
  <p:sldSz cx="9144000" cy="6858000" type="screen4x3"/>
  <p:notesSz cx="6811963" cy="99425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rigGarmnd BT" panose="02020602050306020403" pitchFamily="18" charset="0"/>
      <p:regular r:id="rId15"/>
      <p:bold r:id="rId16"/>
      <p:italic r:id="rId17"/>
      <p:boldItalic r:id="rId1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199" autoAdjust="0"/>
  </p:normalViewPr>
  <p:slideViewPr>
    <p:cSldViewPr>
      <p:cViewPr varScale="1">
        <p:scale>
          <a:sx n="85" d="100"/>
          <a:sy n="85" d="100"/>
        </p:scale>
        <p:origin x="-17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://rkdhs-fi/enhet/ea/e5/Dokument/Arbetsl&#246;shetsm&#229;let/AER-seminarium%202016-04-21/PM%20KE%20T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://rkdhs-fi/enhet/ea/e5/Dokument/Arbetsl&#246;shetsm&#229;let/AER-seminarium%202016-04-21/PM%20KE%20Ty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04394582414926E-2"/>
          <c:y val="3.2407407407407406E-2"/>
          <c:w val="0.93441871846523161"/>
          <c:h val="0.88250020293855003"/>
        </c:manualLayout>
      </c:layout>
      <c:areaChart>
        <c:grouping val="stacked"/>
        <c:varyColors val="0"/>
        <c:ser>
          <c:idx val="0"/>
          <c:order val="0"/>
          <c:tx>
            <c:strRef>
              <c:f>Sysselsättningsgrad!$C$37</c:f>
              <c:strCache>
                <c:ptCount val="1"/>
                <c:pt idx="0">
                  <c:v>5:e plats</c:v>
                </c:pt>
              </c:strCache>
            </c:strRef>
          </c:tx>
          <c:spPr>
            <a:noFill/>
          </c:spPr>
          <c:cat>
            <c:numRef>
              <c:f>Sysselsättningsgrad!$D$5:$BK$5</c:f>
              <c:numCache>
                <c:formatCode>m/d/yyyy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Sysselsättningsgrad!$D$37:$BK$37</c:f>
              <c:numCache>
                <c:formatCode>0.0</c:formatCode>
                <c:ptCount val="60"/>
                <c:pt idx="0">
                  <c:v>63.296741625177603</c:v>
                </c:pt>
                <c:pt idx="1">
                  <c:v>63.353768133205897</c:v>
                </c:pt>
                <c:pt idx="2">
                  <c:v>63.3924411376507</c:v>
                </c:pt>
                <c:pt idx="3">
                  <c:v>63.556130816294903</c:v>
                </c:pt>
                <c:pt idx="4">
                  <c:v>63.5079801444246</c:v>
                </c:pt>
                <c:pt idx="5">
                  <c:v>63.440059494657497</c:v>
                </c:pt>
                <c:pt idx="6">
                  <c:v>63.387957804698097</c:v>
                </c:pt>
                <c:pt idx="7">
                  <c:v>63.505466613489602</c:v>
                </c:pt>
                <c:pt idx="8">
                  <c:v>63.703306552844403</c:v>
                </c:pt>
                <c:pt idx="9">
                  <c:v>63.850241336986201</c:v>
                </c:pt>
                <c:pt idx="10">
                  <c:v>63.999854024927899</c:v>
                </c:pt>
                <c:pt idx="11">
                  <c:v>64.184359602458102</c:v>
                </c:pt>
                <c:pt idx="12">
                  <c:v>64.338753549151704</c:v>
                </c:pt>
                <c:pt idx="13">
                  <c:v>63.889036399042297</c:v>
                </c:pt>
                <c:pt idx="14">
                  <c:v>63.661930720568598</c:v>
                </c:pt>
                <c:pt idx="15">
                  <c:v>63.618094621473098</c:v>
                </c:pt>
                <c:pt idx="16">
                  <c:v>63.519152749054399</c:v>
                </c:pt>
                <c:pt idx="17">
                  <c:v>63.377074136371398</c:v>
                </c:pt>
                <c:pt idx="18">
                  <c:v>63.328922398412899</c:v>
                </c:pt>
                <c:pt idx="19">
                  <c:v>63.300371914057699</c:v>
                </c:pt>
                <c:pt idx="20">
                  <c:v>63.700835952459698</c:v>
                </c:pt>
                <c:pt idx="21">
                  <c:v>63.925461076893903</c:v>
                </c:pt>
                <c:pt idx="22">
                  <c:v>64.627008103950502</c:v>
                </c:pt>
                <c:pt idx="23">
                  <c:v>64.730082756873699</c:v>
                </c:pt>
                <c:pt idx="24">
                  <c:v>64.701781604226099</c:v>
                </c:pt>
                <c:pt idx="25">
                  <c:v>64.797999974958998</c:v>
                </c:pt>
                <c:pt idx="26">
                  <c:v>64.837389638586004</c:v>
                </c:pt>
                <c:pt idx="27">
                  <c:v>65.060781300438805</c:v>
                </c:pt>
                <c:pt idx="28">
                  <c:v>65.056095373323899</c:v>
                </c:pt>
                <c:pt idx="29">
                  <c:v>65.04644841324</c:v>
                </c:pt>
                <c:pt idx="30">
                  <c:v>64.637864342915293</c:v>
                </c:pt>
                <c:pt idx="31">
                  <c:v>64.461527702495005</c:v>
                </c:pt>
                <c:pt idx="32">
                  <c:v>63.953839716934702</c:v>
                </c:pt>
                <c:pt idx="33">
                  <c:v>63.242569905809198</c:v>
                </c:pt>
                <c:pt idx="34">
                  <c:v>63.141552348604101</c:v>
                </c:pt>
                <c:pt idx="35">
                  <c:v>63.064173369036702</c:v>
                </c:pt>
                <c:pt idx="36">
                  <c:v>62.651060244334403</c:v>
                </c:pt>
                <c:pt idx="37">
                  <c:v>62.941918411394497</c:v>
                </c:pt>
                <c:pt idx="38">
                  <c:v>63.2412603070511</c:v>
                </c:pt>
                <c:pt idx="39">
                  <c:v>63.1565544129015</c:v>
                </c:pt>
                <c:pt idx="40">
                  <c:v>63.140200669515998</c:v>
                </c:pt>
                <c:pt idx="41">
                  <c:v>62.962260222362602</c:v>
                </c:pt>
                <c:pt idx="42">
                  <c:v>63.043044284218702</c:v>
                </c:pt>
                <c:pt idx="43">
                  <c:v>63.106302076064701</c:v>
                </c:pt>
                <c:pt idx="44">
                  <c:v>63.258658258590202</c:v>
                </c:pt>
                <c:pt idx="45">
                  <c:v>63.259105019263899</c:v>
                </c:pt>
                <c:pt idx="46">
                  <c:v>63.241533674760703</c:v>
                </c:pt>
                <c:pt idx="47">
                  <c:v>63.462473643238397</c:v>
                </c:pt>
                <c:pt idx="48">
                  <c:v>63.252675540854398</c:v>
                </c:pt>
                <c:pt idx="49">
                  <c:v>63.343102427117302</c:v>
                </c:pt>
                <c:pt idx="50">
                  <c:v>63.640773593112399</c:v>
                </c:pt>
                <c:pt idx="51">
                  <c:v>63.298661066129</c:v>
                </c:pt>
                <c:pt idx="52">
                  <c:v>62.983208209578002</c:v>
                </c:pt>
                <c:pt idx="53">
                  <c:v>63.518949554951298</c:v>
                </c:pt>
                <c:pt idx="54">
                  <c:v>64.190811271900202</c:v>
                </c:pt>
                <c:pt idx="55">
                  <c:v>64.498587182548803</c:v>
                </c:pt>
                <c:pt idx="56">
                  <c:v>64.557989825870806</c:v>
                </c:pt>
                <c:pt idx="57">
                  <c:v>64.863939733749703</c:v>
                </c:pt>
                <c:pt idx="58">
                  <c:v>65.120897399036807</c:v>
                </c:pt>
                <c:pt idx="59">
                  <c:v>65.282991331680805</c:v>
                </c:pt>
              </c:numCache>
            </c:numRef>
          </c:val>
        </c:ser>
        <c:ser>
          <c:idx val="1"/>
          <c:order val="1"/>
          <c:tx>
            <c:strRef>
              <c:f>Sysselsättningsgrad!$B$38</c:f>
              <c:strCache>
                <c:ptCount val="1"/>
                <c:pt idx="0">
                  <c:v>Top 5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cat>
            <c:numRef>
              <c:f>Sysselsättningsgrad!$D$5:$BK$5</c:f>
              <c:numCache>
                <c:formatCode>m/d/yyyy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Sysselsättningsgrad!$D$38:$BK$38</c:f>
              <c:numCache>
                <c:formatCode>0.0</c:formatCode>
                <c:ptCount val="60"/>
                <c:pt idx="0">
                  <c:v>5.3291949534353904</c:v>
                </c:pt>
                <c:pt idx="1">
                  <c:v>4.8591915519821001</c:v>
                </c:pt>
                <c:pt idx="2">
                  <c:v>5.5683768079890044</c:v>
                </c:pt>
                <c:pt idx="3">
                  <c:v>5.8424704443284909</c:v>
                </c:pt>
                <c:pt idx="4">
                  <c:v>5.1180376909406036</c:v>
                </c:pt>
                <c:pt idx="5">
                  <c:v>5.5718857378128988</c:v>
                </c:pt>
                <c:pt idx="6">
                  <c:v>4.976585321226402</c:v>
                </c:pt>
                <c:pt idx="7">
                  <c:v>4.8931559258709996</c:v>
                </c:pt>
                <c:pt idx="8">
                  <c:v>4.3181458464296938</c:v>
                </c:pt>
                <c:pt idx="9">
                  <c:v>4.1629823015901053</c:v>
                </c:pt>
                <c:pt idx="10">
                  <c:v>4.2652488730783062</c:v>
                </c:pt>
                <c:pt idx="11">
                  <c:v>3.7142805141062922</c:v>
                </c:pt>
                <c:pt idx="12">
                  <c:v>3.7835231146978998</c:v>
                </c:pt>
                <c:pt idx="13">
                  <c:v>4.7234354454017051</c:v>
                </c:pt>
                <c:pt idx="14">
                  <c:v>5.2986817593327018</c:v>
                </c:pt>
                <c:pt idx="15">
                  <c:v>4.7805259762660981</c:v>
                </c:pt>
                <c:pt idx="16">
                  <c:v>4.9054779996298947</c:v>
                </c:pt>
                <c:pt idx="17">
                  <c:v>4.8359275472145029</c:v>
                </c:pt>
                <c:pt idx="18">
                  <c:v>5.0354581708583055</c:v>
                </c:pt>
                <c:pt idx="19">
                  <c:v>5.9982213050660036</c:v>
                </c:pt>
                <c:pt idx="20">
                  <c:v>5.6307790526862078</c:v>
                </c:pt>
                <c:pt idx="21">
                  <c:v>5.2862620894430918</c:v>
                </c:pt>
                <c:pt idx="22">
                  <c:v>5.3272076655470926</c:v>
                </c:pt>
                <c:pt idx="23">
                  <c:v>5.168509509561801</c:v>
                </c:pt>
                <c:pt idx="24">
                  <c:v>5.1337367727677048</c:v>
                </c:pt>
                <c:pt idx="25">
                  <c:v>4.6134400440701029</c:v>
                </c:pt>
                <c:pt idx="26">
                  <c:v>4.29150810057439</c:v>
                </c:pt>
                <c:pt idx="27">
                  <c:v>4.0872883939112938</c:v>
                </c:pt>
                <c:pt idx="28">
                  <c:v>4.4030717408029005</c:v>
                </c:pt>
                <c:pt idx="29">
                  <c:v>4.9641979668522964</c:v>
                </c:pt>
                <c:pt idx="30">
                  <c:v>5.3237293638196093</c:v>
                </c:pt>
                <c:pt idx="31">
                  <c:v>5.7273704844137967</c:v>
                </c:pt>
                <c:pt idx="32">
                  <c:v>6.4236088642786981</c:v>
                </c:pt>
                <c:pt idx="33">
                  <c:v>6.5452357452495065</c:v>
                </c:pt>
                <c:pt idx="34">
                  <c:v>6.128514357678192</c:v>
                </c:pt>
                <c:pt idx="35">
                  <c:v>6.0673705827998035</c:v>
                </c:pt>
                <c:pt idx="36">
                  <c:v>4.6516587097343916</c:v>
                </c:pt>
                <c:pt idx="37">
                  <c:v>4.4747826244243072</c:v>
                </c:pt>
                <c:pt idx="38">
                  <c:v>4.1046035132769063</c:v>
                </c:pt>
                <c:pt idx="39">
                  <c:v>4.0477346996678989</c:v>
                </c:pt>
                <c:pt idx="40">
                  <c:v>3.3912586698047065</c:v>
                </c:pt>
                <c:pt idx="41">
                  <c:v>3.3796683376098002</c:v>
                </c:pt>
                <c:pt idx="42">
                  <c:v>3.3682351052235973</c:v>
                </c:pt>
                <c:pt idx="43">
                  <c:v>3.4937940481196037</c:v>
                </c:pt>
                <c:pt idx="44">
                  <c:v>3.3934348885483985</c:v>
                </c:pt>
                <c:pt idx="45">
                  <c:v>3.2959867724697034</c:v>
                </c:pt>
                <c:pt idx="46">
                  <c:v>3.1361595255988988</c:v>
                </c:pt>
                <c:pt idx="47">
                  <c:v>2.5555331409511979</c:v>
                </c:pt>
                <c:pt idx="48">
                  <c:v>2.5996110039416038</c:v>
                </c:pt>
                <c:pt idx="49">
                  <c:v>2.3537299616928919</c:v>
                </c:pt>
                <c:pt idx="50">
                  <c:v>2.0467678985440045</c:v>
                </c:pt>
                <c:pt idx="51">
                  <c:v>2.6471784544531971</c:v>
                </c:pt>
                <c:pt idx="52">
                  <c:v>2.9629885230377013</c:v>
                </c:pt>
                <c:pt idx="53">
                  <c:v>2.632674632129401</c:v>
                </c:pt>
                <c:pt idx="54">
                  <c:v>2.2513294301786999</c:v>
                </c:pt>
                <c:pt idx="55">
                  <c:v>1.8301592786420997</c:v>
                </c:pt>
                <c:pt idx="56">
                  <c:v>1.9656384446469986</c:v>
                </c:pt>
                <c:pt idx="57">
                  <c:v>1.6398108575207999</c:v>
                </c:pt>
                <c:pt idx="58">
                  <c:v>1.571403822797393</c:v>
                </c:pt>
                <c:pt idx="59">
                  <c:v>1.6381524110108927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718912"/>
        <c:axId val="125720448"/>
      </c:areaChart>
      <c:lineChart>
        <c:grouping val="standard"/>
        <c:varyColors val="0"/>
        <c:ser>
          <c:idx val="3"/>
          <c:order val="2"/>
          <c:tx>
            <c:strRef>
              <c:f>Sysselsättningsgrad!$C$30</c:f>
              <c:strCache>
                <c:ptCount val="1"/>
                <c:pt idx="0">
                  <c:v>Sweden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'[3]Sysselsättningsgrad (MB)'!$D$5:$BK$5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</c:numRef>
          </c:cat>
          <c:val>
            <c:numRef>
              <c:f>Sysselsättningsgrad!$D$30:$BK$30</c:f>
              <c:numCache>
                <c:formatCode>General</c:formatCode>
                <c:ptCount val="60"/>
                <c:pt idx="0">
                  <c:v>66.3548607607636</c:v>
                </c:pt>
                <c:pt idx="1">
                  <c:v>66.552919031378195</c:v>
                </c:pt>
                <c:pt idx="2">
                  <c:v>66.968541196737903</c:v>
                </c:pt>
                <c:pt idx="3">
                  <c:v>66.618467205550203</c:v>
                </c:pt>
                <c:pt idx="4">
                  <c:v>66.517042055038601</c:v>
                </c:pt>
                <c:pt idx="5">
                  <c:v>66.381501555066095</c:v>
                </c:pt>
                <c:pt idx="6">
                  <c:v>66.3921201730505</c:v>
                </c:pt>
                <c:pt idx="7">
                  <c:v>66.169873740576307</c:v>
                </c:pt>
                <c:pt idx="8">
                  <c:v>65.999339089314802</c:v>
                </c:pt>
                <c:pt idx="9">
                  <c:v>65.970992141850999</c:v>
                </c:pt>
                <c:pt idx="10">
                  <c:v>65.694940954727997</c:v>
                </c:pt>
                <c:pt idx="11">
                  <c:v>65.381800239369994</c:v>
                </c:pt>
                <c:pt idx="12">
                  <c:v>65.262654147115697</c:v>
                </c:pt>
                <c:pt idx="13">
                  <c:v>64.992579309989793</c:v>
                </c:pt>
                <c:pt idx="14">
                  <c:v>64.938601990255805</c:v>
                </c:pt>
                <c:pt idx="15">
                  <c:v>64.755676291581594</c:v>
                </c:pt>
                <c:pt idx="16">
                  <c:v>64.706575737950004</c:v>
                </c:pt>
                <c:pt idx="17">
                  <c:v>65.155330355116902</c:v>
                </c:pt>
                <c:pt idx="18">
                  <c:v>65.075183497868494</c:v>
                </c:pt>
                <c:pt idx="19">
                  <c:v>65.508406818102102</c:v>
                </c:pt>
                <c:pt idx="20">
                  <c:v>65.508661390301498</c:v>
                </c:pt>
                <c:pt idx="21">
                  <c:v>65.542923313294693</c:v>
                </c:pt>
                <c:pt idx="22">
                  <c:v>66.129348518261693</c:v>
                </c:pt>
                <c:pt idx="23">
                  <c:v>66.221610386586605</c:v>
                </c:pt>
                <c:pt idx="24">
                  <c:v>66.584641975968196</c:v>
                </c:pt>
                <c:pt idx="25">
                  <c:v>66.641931362375502</c:v>
                </c:pt>
                <c:pt idx="26">
                  <c:v>66.918810792487307</c:v>
                </c:pt>
                <c:pt idx="27">
                  <c:v>66.963707894294501</c:v>
                </c:pt>
                <c:pt idx="28">
                  <c:v>67.081877714937804</c:v>
                </c:pt>
                <c:pt idx="29">
                  <c:v>67.092548832786093</c:v>
                </c:pt>
                <c:pt idx="30">
                  <c:v>66.743287991112396</c:v>
                </c:pt>
                <c:pt idx="31">
                  <c:v>66.243697107312897</c:v>
                </c:pt>
                <c:pt idx="32">
                  <c:v>65.551929367786002</c:v>
                </c:pt>
                <c:pt idx="33">
                  <c:v>64.897983370487395</c:v>
                </c:pt>
                <c:pt idx="34">
                  <c:v>64.346059249672905</c:v>
                </c:pt>
                <c:pt idx="35">
                  <c:v>64.262862717228998</c:v>
                </c:pt>
                <c:pt idx="36">
                  <c:v>64.108826633109302</c:v>
                </c:pt>
                <c:pt idx="37">
                  <c:v>64.371811836992705</c:v>
                </c:pt>
                <c:pt idx="38">
                  <c:v>64.642591409510501</c:v>
                </c:pt>
                <c:pt idx="39">
                  <c:v>64.784565862922094</c:v>
                </c:pt>
                <c:pt idx="40">
                  <c:v>65.299917749913902</c:v>
                </c:pt>
                <c:pt idx="41">
                  <c:v>65.352605765742695</c:v>
                </c:pt>
                <c:pt idx="42">
                  <c:v>65.427964777324405</c:v>
                </c:pt>
                <c:pt idx="43">
                  <c:v>65.486652312798199</c:v>
                </c:pt>
                <c:pt idx="44">
                  <c:v>65.417783157159505</c:v>
                </c:pt>
                <c:pt idx="45">
                  <c:v>65.467801805045198</c:v>
                </c:pt>
                <c:pt idx="46">
                  <c:v>65.423591440659706</c:v>
                </c:pt>
                <c:pt idx="47">
                  <c:v>65.462061292601106</c:v>
                </c:pt>
                <c:pt idx="48">
                  <c:v>65.538444084994296</c:v>
                </c:pt>
                <c:pt idx="49">
                  <c:v>65.696832388810193</c:v>
                </c:pt>
                <c:pt idx="50">
                  <c:v>65.687541491656404</c:v>
                </c:pt>
                <c:pt idx="51">
                  <c:v>65.945839520582197</c:v>
                </c:pt>
                <c:pt idx="52">
                  <c:v>65.946196732615704</c:v>
                </c:pt>
                <c:pt idx="53">
                  <c:v>66.151624187080699</c:v>
                </c:pt>
                <c:pt idx="54">
                  <c:v>66.442140702078902</c:v>
                </c:pt>
                <c:pt idx="55">
                  <c:v>66.328746461190903</c:v>
                </c:pt>
                <c:pt idx="56">
                  <c:v>66.523628270517804</c:v>
                </c:pt>
                <c:pt idx="57">
                  <c:v>66.503750591270503</c:v>
                </c:pt>
                <c:pt idx="58">
                  <c:v>66.658354106663694</c:v>
                </c:pt>
                <c:pt idx="59">
                  <c:v>66.921143742691697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Sysselsättningsgrad!$C$11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'[3]Sysselsättningsgrad (MB)'!$D$5:$BK$5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</c:numRef>
          </c:cat>
          <c:val>
            <c:numRef>
              <c:f>Sysselsättningsgrad!$D$11:$BK$11</c:f>
              <c:numCache>
                <c:formatCode>General</c:formatCode>
                <c:ptCount val="60"/>
                <c:pt idx="0">
                  <c:v>57.554020662609403</c:v>
                </c:pt>
                <c:pt idx="1">
                  <c:v>57.708323398585001</c:v>
                </c:pt>
                <c:pt idx="2">
                  <c:v>57.686903981344301</c:v>
                </c:pt>
                <c:pt idx="3">
                  <c:v>57.651793003438499</c:v>
                </c:pt>
                <c:pt idx="4">
                  <c:v>57.592941763598397</c:v>
                </c:pt>
                <c:pt idx="5">
                  <c:v>57.395126124136198</c:v>
                </c:pt>
                <c:pt idx="6">
                  <c:v>57.274037576548601</c:v>
                </c:pt>
                <c:pt idx="7">
                  <c:v>57.119487416978998</c:v>
                </c:pt>
                <c:pt idx="8">
                  <c:v>56.948039017547103</c:v>
                </c:pt>
                <c:pt idx="9">
                  <c:v>56.790895495854002</c:v>
                </c:pt>
                <c:pt idx="10">
                  <c:v>56.600592874861498</c:v>
                </c:pt>
                <c:pt idx="11">
                  <c:v>56.3994878404974</c:v>
                </c:pt>
                <c:pt idx="12">
                  <c:v>56.2429428623186</c:v>
                </c:pt>
                <c:pt idx="13">
                  <c:v>55.891606736643602</c:v>
                </c:pt>
                <c:pt idx="14">
                  <c:v>55.762068775414697</c:v>
                </c:pt>
                <c:pt idx="15">
                  <c:v>55.691489997109002</c:v>
                </c:pt>
                <c:pt idx="16">
                  <c:v>56.452061416179497</c:v>
                </c:pt>
                <c:pt idx="17">
                  <c:v>56.675510781697398</c:v>
                </c:pt>
                <c:pt idx="18">
                  <c:v>56.876893956322498</c:v>
                </c:pt>
                <c:pt idx="19">
                  <c:v>57.123079479293899</c:v>
                </c:pt>
                <c:pt idx="20">
                  <c:v>57.478920025994903</c:v>
                </c:pt>
                <c:pt idx="21">
                  <c:v>57.841881009629702</c:v>
                </c:pt>
                <c:pt idx="22">
                  <c:v>58.171132453945901</c:v>
                </c:pt>
                <c:pt idx="23">
                  <c:v>58.5783700393415</c:v>
                </c:pt>
                <c:pt idx="24">
                  <c:v>58.793712599044198</c:v>
                </c:pt>
                <c:pt idx="25">
                  <c:v>59.2317509481597</c:v>
                </c:pt>
                <c:pt idx="26">
                  <c:v>59.4220105278905</c:v>
                </c:pt>
                <c:pt idx="27">
                  <c:v>59.664549422675698</c:v>
                </c:pt>
                <c:pt idx="28">
                  <c:v>60.017179342271497</c:v>
                </c:pt>
                <c:pt idx="29">
                  <c:v>60.031721638047401</c:v>
                </c:pt>
                <c:pt idx="30">
                  <c:v>60.327673329110198</c:v>
                </c:pt>
                <c:pt idx="31">
                  <c:v>60.392194709790502</c:v>
                </c:pt>
                <c:pt idx="32">
                  <c:v>60.382332690415403</c:v>
                </c:pt>
                <c:pt idx="33">
                  <c:v>60.4874709331555</c:v>
                </c:pt>
                <c:pt idx="34">
                  <c:v>59.851774003817397</c:v>
                </c:pt>
                <c:pt idx="35">
                  <c:v>60.789507325008003</c:v>
                </c:pt>
                <c:pt idx="36">
                  <c:v>61.004324392105502</c:v>
                </c:pt>
                <c:pt idx="37">
                  <c:v>61.161775786313903</c:v>
                </c:pt>
                <c:pt idx="38">
                  <c:v>61.283534878670203</c:v>
                </c:pt>
                <c:pt idx="39">
                  <c:v>61.482638223567697</c:v>
                </c:pt>
                <c:pt idx="40">
                  <c:v>62.634352746893398</c:v>
                </c:pt>
                <c:pt idx="41">
                  <c:v>62.950608847607903</c:v>
                </c:pt>
                <c:pt idx="42">
                  <c:v>63.043044284218702</c:v>
                </c:pt>
                <c:pt idx="43">
                  <c:v>63.271971642321198</c:v>
                </c:pt>
                <c:pt idx="44">
                  <c:v>63.355934195206601</c:v>
                </c:pt>
                <c:pt idx="45">
                  <c:v>63.4096961062479</c:v>
                </c:pt>
                <c:pt idx="46">
                  <c:v>63.676625709526299</c:v>
                </c:pt>
                <c:pt idx="47">
                  <c:v>63.7531777555592</c:v>
                </c:pt>
                <c:pt idx="48">
                  <c:v>64.001396205742907</c:v>
                </c:pt>
                <c:pt idx="49">
                  <c:v>64.214261275841096</c:v>
                </c:pt>
                <c:pt idx="50">
                  <c:v>64.266260628926403</c:v>
                </c:pt>
                <c:pt idx="51">
                  <c:v>64.463361793300393</c:v>
                </c:pt>
                <c:pt idx="52">
                  <c:v>64.557036063265798</c:v>
                </c:pt>
                <c:pt idx="53">
                  <c:v>64.699346074171302</c:v>
                </c:pt>
                <c:pt idx="54">
                  <c:v>64.872531470121203</c:v>
                </c:pt>
                <c:pt idx="55">
                  <c:v>64.874508903016604</c:v>
                </c:pt>
                <c:pt idx="56">
                  <c:v>65.0135927983427</c:v>
                </c:pt>
                <c:pt idx="57">
                  <c:v>65.048219134655398</c:v>
                </c:pt>
                <c:pt idx="58">
                  <c:v>65.120897399036807</c:v>
                </c:pt>
                <c:pt idx="59">
                  <c:v>65.282991331680805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18912"/>
        <c:axId val="125720448"/>
      </c:lineChart>
      <c:dateAx>
        <c:axId val="125718912"/>
        <c:scaling>
          <c:orientation val="minMax"/>
        </c:scaling>
        <c:delete val="0"/>
        <c:axPos val="b"/>
        <c:numFmt formatCode="yyyy;@" sourceLinked="0"/>
        <c:majorTickMark val="out"/>
        <c:minorTickMark val="none"/>
        <c:tickLblPos val="nextTo"/>
        <c:crossAx val="125720448"/>
        <c:crosses val="autoZero"/>
        <c:auto val="1"/>
        <c:lblOffset val="100"/>
        <c:baseTimeUnit val="months"/>
        <c:majorUnit val="1"/>
        <c:majorTimeUnit val="years"/>
      </c:dateAx>
      <c:valAx>
        <c:axId val="125720448"/>
        <c:scaling>
          <c:orientation val="minMax"/>
          <c:min val="55"/>
        </c:scaling>
        <c:delete val="0"/>
        <c:axPos val="l"/>
        <c:numFmt formatCode="#,##0" sourceLinked="0"/>
        <c:majorTickMark val="out"/>
        <c:minorTickMark val="none"/>
        <c:tickLblPos val="nextTo"/>
        <c:crossAx val="12571891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0.55656162351672056"/>
          <c:y val="0.71243256051326909"/>
          <c:w val="0.44111974110032365"/>
          <c:h val="0.19625061504717398"/>
        </c:manualLayout>
      </c:layout>
      <c:overlay val="1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radeGothic CondEighteen" panose="00000400000000000000" pitchFamily="2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23034434128569E-2"/>
          <c:y val="5.0925925925925923E-2"/>
          <c:w val="0.93441871846523161"/>
          <c:h val="0.88250020293855003"/>
        </c:manualLayout>
      </c:layout>
      <c:areaChart>
        <c:grouping val="stacked"/>
        <c:varyColors val="0"/>
        <c:ser>
          <c:idx val="3"/>
          <c:order val="2"/>
          <c:tx>
            <c:strRef>
              <c:f>Arbetslöshet!$B$38</c:f>
              <c:strCache>
                <c:ptCount val="1"/>
                <c:pt idx="0">
                  <c:v>Lägsta arbetslöshet</c:v>
                </c:pt>
              </c:strCache>
            </c:strRef>
          </c:tx>
          <c:spPr>
            <a:noFill/>
          </c:spPr>
          <c:val>
            <c:numRef>
              <c:f>Arbetslöshet!$C$38:$BN$38</c:f>
              <c:numCache>
                <c:formatCode>General</c:formatCode>
                <c:ptCount val="64"/>
                <c:pt idx="0">
                  <c:v>2.4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</c:v>
                </c:pt>
                <c:pt idx="4">
                  <c:v>1.9</c:v>
                </c:pt>
                <c:pt idx="5">
                  <c:v>1.9</c:v>
                </c:pt>
                <c:pt idx="6">
                  <c:v>1.9</c:v>
                </c:pt>
                <c:pt idx="7">
                  <c:v>2</c:v>
                </c:pt>
                <c:pt idx="8">
                  <c:v>2.1</c:v>
                </c:pt>
                <c:pt idx="9">
                  <c:v>2.4</c:v>
                </c:pt>
                <c:pt idx="10">
                  <c:v>2.7</c:v>
                </c:pt>
                <c:pt idx="11">
                  <c:v>3</c:v>
                </c:pt>
                <c:pt idx="12">
                  <c:v>3.3</c:v>
                </c:pt>
                <c:pt idx="13">
                  <c:v>3.6</c:v>
                </c:pt>
                <c:pt idx="14">
                  <c:v>4</c:v>
                </c:pt>
                <c:pt idx="15">
                  <c:v>4.3</c:v>
                </c:pt>
                <c:pt idx="16">
                  <c:v>4.0999999999999996</c:v>
                </c:pt>
                <c:pt idx="17">
                  <c:v>4.5</c:v>
                </c:pt>
                <c:pt idx="18">
                  <c:v>4.3</c:v>
                </c:pt>
                <c:pt idx="19">
                  <c:v>4.4000000000000004</c:v>
                </c:pt>
                <c:pt idx="20">
                  <c:v>4.2</c:v>
                </c:pt>
                <c:pt idx="21">
                  <c:v>4.5999999999999996</c:v>
                </c:pt>
                <c:pt idx="22">
                  <c:v>4.5</c:v>
                </c:pt>
                <c:pt idx="23">
                  <c:v>4.2</c:v>
                </c:pt>
                <c:pt idx="24">
                  <c:v>4.2</c:v>
                </c:pt>
                <c:pt idx="25">
                  <c:v>4.0999999999999996</c:v>
                </c:pt>
                <c:pt idx="26">
                  <c:v>3.7</c:v>
                </c:pt>
                <c:pt idx="27">
                  <c:v>3.7</c:v>
                </c:pt>
                <c:pt idx="28">
                  <c:v>3.9</c:v>
                </c:pt>
                <c:pt idx="29">
                  <c:v>3.6</c:v>
                </c:pt>
                <c:pt idx="30">
                  <c:v>4</c:v>
                </c:pt>
                <c:pt idx="31">
                  <c:v>3.6</c:v>
                </c:pt>
                <c:pt idx="32">
                  <c:v>3.2</c:v>
                </c:pt>
                <c:pt idx="33">
                  <c:v>3.2</c:v>
                </c:pt>
                <c:pt idx="34">
                  <c:v>3.5</c:v>
                </c:pt>
                <c:pt idx="35">
                  <c:v>3.6</c:v>
                </c:pt>
                <c:pt idx="36">
                  <c:v>3.8</c:v>
                </c:pt>
                <c:pt idx="37">
                  <c:v>4.2</c:v>
                </c:pt>
                <c:pt idx="38">
                  <c:v>4.5999999999999996</c:v>
                </c:pt>
                <c:pt idx="39">
                  <c:v>4.9000000000000004</c:v>
                </c:pt>
                <c:pt idx="40">
                  <c:v>4.5999999999999996</c:v>
                </c:pt>
                <c:pt idx="41">
                  <c:v>4.4000000000000004</c:v>
                </c:pt>
                <c:pt idx="42">
                  <c:v>4.4000000000000004</c:v>
                </c:pt>
                <c:pt idx="43">
                  <c:v>4.5</c:v>
                </c:pt>
                <c:pt idx="44">
                  <c:v>4.7</c:v>
                </c:pt>
                <c:pt idx="45">
                  <c:v>4.5</c:v>
                </c:pt>
                <c:pt idx="46">
                  <c:v>4.2</c:v>
                </c:pt>
                <c:pt idx="47">
                  <c:v>4.8</c:v>
                </c:pt>
                <c:pt idx="48">
                  <c:v>4.5999999999999996</c:v>
                </c:pt>
                <c:pt idx="49">
                  <c:v>4.9000000000000004</c:v>
                </c:pt>
                <c:pt idx="50">
                  <c:v>5.0999999999999996</c:v>
                </c:pt>
                <c:pt idx="51">
                  <c:v>5</c:v>
                </c:pt>
                <c:pt idx="52">
                  <c:v>5.3</c:v>
                </c:pt>
                <c:pt idx="53">
                  <c:v>5.2</c:v>
                </c:pt>
                <c:pt idx="54">
                  <c:v>5.2</c:v>
                </c:pt>
                <c:pt idx="55">
                  <c:v>5.0999999999999996</c:v>
                </c:pt>
                <c:pt idx="56">
                  <c:v>5.0999999999999996</c:v>
                </c:pt>
                <c:pt idx="57">
                  <c:v>5</c:v>
                </c:pt>
                <c:pt idx="58">
                  <c:v>5</c:v>
                </c:pt>
                <c:pt idx="59">
                  <c:v>4.9000000000000004</c:v>
                </c:pt>
                <c:pt idx="60">
                  <c:v>4.8</c:v>
                </c:pt>
                <c:pt idx="61">
                  <c:v>4.7</c:v>
                </c:pt>
                <c:pt idx="62">
                  <c:v>4.5999999999999996</c:v>
                </c:pt>
                <c:pt idx="63">
                  <c:v>4.4000000000000004</c:v>
                </c:pt>
              </c:numCache>
            </c:numRef>
          </c:val>
        </c:ser>
        <c:ser>
          <c:idx val="2"/>
          <c:order val="3"/>
          <c:tx>
            <c:strRef>
              <c:f>Arbetslöshet!$A$37</c:f>
              <c:strCache>
                <c:ptCount val="1"/>
                <c:pt idx="0">
                  <c:v>Top 5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val>
            <c:numRef>
              <c:f>Arbetslöshet!$C$37:$BN$37</c:f>
              <c:numCache>
                <c:formatCode>General</c:formatCode>
                <c:ptCount val="64"/>
                <c:pt idx="0">
                  <c:v>2.3000000000000003</c:v>
                </c:pt>
                <c:pt idx="1">
                  <c:v>2.2000000000000002</c:v>
                </c:pt>
                <c:pt idx="2">
                  <c:v>1.7999999999999998</c:v>
                </c:pt>
                <c:pt idx="3">
                  <c:v>2.0999999999999996</c:v>
                </c:pt>
                <c:pt idx="4">
                  <c:v>2.1999999999999997</c:v>
                </c:pt>
                <c:pt idx="5">
                  <c:v>2.1999999999999997</c:v>
                </c:pt>
                <c:pt idx="6">
                  <c:v>2.1999999999999997</c:v>
                </c:pt>
                <c:pt idx="7">
                  <c:v>2.2999999999999998</c:v>
                </c:pt>
                <c:pt idx="8">
                  <c:v>2.3000000000000003</c:v>
                </c:pt>
                <c:pt idx="9">
                  <c:v>2.0000000000000004</c:v>
                </c:pt>
                <c:pt idx="10">
                  <c:v>1.7000000000000002</c:v>
                </c:pt>
                <c:pt idx="11">
                  <c:v>1.7999999999999998</c:v>
                </c:pt>
                <c:pt idx="12">
                  <c:v>1.2999999999999998</c:v>
                </c:pt>
                <c:pt idx="13">
                  <c:v>1.1999999999999997</c:v>
                </c:pt>
                <c:pt idx="14">
                  <c:v>1</c:v>
                </c:pt>
                <c:pt idx="15">
                  <c:v>0.70000000000000018</c:v>
                </c:pt>
                <c:pt idx="16">
                  <c:v>1.4000000000000004</c:v>
                </c:pt>
                <c:pt idx="17">
                  <c:v>0.90000000000000036</c:v>
                </c:pt>
                <c:pt idx="18">
                  <c:v>1.2000000000000002</c:v>
                </c:pt>
                <c:pt idx="19">
                  <c:v>1</c:v>
                </c:pt>
                <c:pt idx="20">
                  <c:v>1.0999999999999996</c:v>
                </c:pt>
                <c:pt idx="21">
                  <c:v>1</c:v>
                </c:pt>
                <c:pt idx="22">
                  <c:v>0.70000000000000018</c:v>
                </c:pt>
                <c:pt idx="23">
                  <c:v>1</c:v>
                </c:pt>
                <c:pt idx="24">
                  <c:v>1.0999999999999996</c:v>
                </c:pt>
                <c:pt idx="25">
                  <c:v>1</c:v>
                </c:pt>
                <c:pt idx="26">
                  <c:v>1.0999999999999996</c:v>
                </c:pt>
                <c:pt idx="27">
                  <c:v>1</c:v>
                </c:pt>
                <c:pt idx="28">
                  <c:v>0.50000000000000044</c:v>
                </c:pt>
                <c:pt idx="29">
                  <c:v>0.69999999999999973</c:v>
                </c:pt>
                <c:pt idx="30">
                  <c:v>9.9999999999999645E-2</c:v>
                </c:pt>
                <c:pt idx="31">
                  <c:v>0.49999999999999956</c:v>
                </c:pt>
                <c:pt idx="32">
                  <c:v>1</c:v>
                </c:pt>
                <c:pt idx="33">
                  <c:v>1.0999999999999996</c:v>
                </c:pt>
                <c:pt idx="34">
                  <c:v>0.79999999999999982</c:v>
                </c:pt>
                <c:pt idx="35">
                  <c:v>0.80000000000000027</c:v>
                </c:pt>
                <c:pt idx="36">
                  <c:v>1.1000000000000005</c:v>
                </c:pt>
                <c:pt idx="37">
                  <c:v>1.5999999999999996</c:v>
                </c:pt>
                <c:pt idx="38">
                  <c:v>1.7000000000000002</c:v>
                </c:pt>
                <c:pt idx="39">
                  <c:v>1.5999999999999996</c:v>
                </c:pt>
                <c:pt idx="40">
                  <c:v>2.1000000000000005</c:v>
                </c:pt>
                <c:pt idx="41">
                  <c:v>2.0999999999999996</c:v>
                </c:pt>
                <c:pt idx="42">
                  <c:v>2.2999999999999998</c:v>
                </c:pt>
                <c:pt idx="43">
                  <c:v>2.0999999999999996</c:v>
                </c:pt>
                <c:pt idx="44">
                  <c:v>1.8999999999999995</c:v>
                </c:pt>
                <c:pt idx="45">
                  <c:v>2</c:v>
                </c:pt>
                <c:pt idx="46">
                  <c:v>1.7999999999999998</c:v>
                </c:pt>
                <c:pt idx="47">
                  <c:v>1.6000000000000005</c:v>
                </c:pt>
                <c:pt idx="48">
                  <c:v>1.9000000000000004</c:v>
                </c:pt>
                <c:pt idx="49">
                  <c:v>1.3999999999999995</c:v>
                </c:pt>
                <c:pt idx="50">
                  <c:v>1.2000000000000002</c:v>
                </c:pt>
                <c:pt idx="51">
                  <c:v>1.2000000000000002</c:v>
                </c:pt>
                <c:pt idx="52">
                  <c:v>1.5</c:v>
                </c:pt>
                <c:pt idx="53">
                  <c:v>1.7000000000000002</c:v>
                </c:pt>
                <c:pt idx="54">
                  <c:v>1.7999999999999998</c:v>
                </c:pt>
                <c:pt idx="55">
                  <c:v>1.7000000000000002</c:v>
                </c:pt>
                <c:pt idx="56">
                  <c:v>1.4000000000000004</c:v>
                </c:pt>
                <c:pt idx="57">
                  <c:v>1.2000000000000002</c:v>
                </c:pt>
                <c:pt idx="58">
                  <c:v>0.90000000000000036</c:v>
                </c:pt>
                <c:pt idx="59">
                  <c:v>0.89999999999999947</c:v>
                </c:pt>
                <c:pt idx="60">
                  <c:v>1</c:v>
                </c:pt>
                <c:pt idx="61">
                  <c:v>1.2000000000000002</c:v>
                </c:pt>
                <c:pt idx="62">
                  <c:v>0.90000000000000036</c:v>
                </c:pt>
                <c:pt idx="6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599296"/>
        <c:axId val="124613376"/>
      </c:areaChart>
      <c:lineChart>
        <c:grouping val="standard"/>
        <c:varyColors val="0"/>
        <c:ser>
          <c:idx val="1"/>
          <c:order val="0"/>
          <c:tx>
            <c:strRef>
              <c:f>Arbetslöshet!$B$8</c:f>
              <c:strCache>
                <c:ptCount val="1"/>
                <c:pt idx="0">
                  <c:v>Sweden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Arbetslöshet!$C$4:$BN$4</c:f>
              <c:numCache>
                <c:formatCode>m/d/yyyy</c:formatCode>
                <c:ptCount val="64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</c:numCache>
            </c:numRef>
          </c:cat>
          <c:val>
            <c:numRef>
              <c:f>Arbetslöshet!$C$8:$BN$8</c:f>
              <c:numCache>
                <c:formatCode>General</c:formatCode>
                <c:ptCount val="64"/>
                <c:pt idx="0">
                  <c:v>6</c:v>
                </c:pt>
                <c:pt idx="1">
                  <c:v>5.8</c:v>
                </c:pt>
                <c:pt idx="2">
                  <c:v>5.5</c:v>
                </c:pt>
                <c:pt idx="3">
                  <c:v>5.0999999999999996</c:v>
                </c:pt>
                <c:pt idx="4">
                  <c:v>5.8</c:v>
                </c:pt>
                <c:pt idx="5">
                  <c:v>5.7</c:v>
                </c:pt>
                <c:pt idx="6">
                  <c:v>5.8</c:v>
                </c:pt>
                <c:pt idx="7">
                  <c:v>5.9</c:v>
                </c:pt>
                <c:pt idx="8">
                  <c:v>5.8</c:v>
                </c:pt>
                <c:pt idx="9">
                  <c:v>5.8</c:v>
                </c:pt>
                <c:pt idx="10">
                  <c:v>6.1</c:v>
                </c:pt>
                <c:pt idx="11">
                  <c:v>6.2</c:v>
                </c:pt>
                <c:pt idx="12">
                  <c:v>6.3</c:v>
                </c:pt>
                <c:pt idx="13">
                  <c:v>6.3</c:v>
                </c:pt>
                <c:pt idx="14">
                  <c:v>6.6</c:v>
                </c:pt>
                <c:pt idx="15">
                  <c:v>7</c:v>
                </c:pt>
                <c:pt idx="16">
                  <c:v>7.3</c:v>
                </c:pt>
                <c:pt idx="17">
                  <c:v>7.4</c:v>
                </c:pt>
                <c:pt idx="18">
                  <c:v>7.4</c:v>
                </c:pt>
                <c:pt idx="19">
                  <c:v>7.4</c:v>
                </c:pt>
                <c:pt idx="20">
                  <c:v>7.3</c:v>
                </c:pt>
                <c:pt idx="21">
                  <c:v>7.9</c:v>
                </c:pt>
                <c:pt idx="22">
                  <c:v>7.7</c:v>
                </c:pt>
                <c:pt idx="23">
                  <c:v>7.6</c:v>
                </c:pt>
                <c:pt idx="24">
                  <c:v>7.5</c:v>
                </c:pt>
                <c:pt idx="25">
                  <c:v>7.3</c:v>
                </c:pt>
                <c:pt idx="26">
                  <c:v>6.9</c:v>
                </c:pt>
                <c:pt idx="27">
                  <c:v>6.5</c:v>
                </c:pt>
                <c:pt idx="28">
                  <c:v>6.4</c:v>
                </c:pt>
                <c:pt idx="29">
                  <c:v>6.1</c:v>
                </c:pt>
                <c:pt idx="30">
                  <c:v>6</c:v>
                </c:pt>
                <c:pt idx="31">
                  <c:v>6.1</c:v>
                </c:pt>
                <c:pt idx="32">
                  <c:v>5.9</c:v>
                </c:pt>
                <c:pt idx="33">
                  <c:v>6</c:v>
                </c:pt>
                <c:pt idx="34">
                  <c:v>6.2</c:v>
                </c:pt>
                <c:pt idx="35">
                  <c:v>6.7</c:v>
                </c:pt>
                <c:pt idx="36">
                  <c:v>7.4</c:v>
                </c:pt>
                <c:pt idx="37">
                  <c:v>8.4</c:v>
                </c:pt>
                <c:pt idx="38">
                  <c:v>8.6</c:v>
                </c:pt>
                <c:pt idx="39">
                  <c:v>8.8000000000000007</c:v>
                </c:pt>
                <c:pt idx="40">
                  <c:v>8.9</c:v>
                </c:pt>
                <c:pt idx="41">
                  <c:v>8.6999999999999993</c:v>
                </c:pt>
                <c:pt idx="42">
                  <c:v>8.5</c:v>
                </c:pt>
                <c:pt idx="43">
                  <c:v>8.1</c:v>
                </c:pt>
                <c:pt idx="44">
                  <c:v>7.9</c:v>
                </c:pt>
                <c:pt idx="45">
                  <c:v>7.8</c:v>
                </c:pt>
                <c:pt idx="46">
                  <c:v>7.6</c:v>
                </c:pt>
                <c:pt idx="47">
                  <c:v>7.8</c:v>
                </c:pt>
                <c:pt idx="48">
                  <c:v>7.7</c:v>
                </c:pt>
                <c:pt idx="49">
                  <c:v>7.9</c:v>
                </c:pt>
                <c:pt idx="50">
                  <c:v>8.1</c:v>
                </c:pt>
                <c:pt idx="51">
                  <c:v>8.1999999999999993</c:v>
                </c:pt>
                <c:pt idx="52">
                  <c:v>8.1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8.1</c:v>
                </c:pt>
                <c:pt idx="57">
                  <c:v>7.9</c:v>
                </c:pt>
                <c:pt idx="58">
                  <c:v>7.9</c:v>
                </c:pt>
                <c:pt idx="59">
                  <c:v>7.8</c:v>
                </c:pt>
                <c:pt idx="60">
                  <c:v>7.7</c:v>
                </c:pt>
                <c:pt idx="61">
                  <c:v>7.6</c:v>
                </c:pt>
                <c:pt idx="62">
                  <c:v>7.2</c:v>
                </c:pt>
                <c:pt idx="63">
                  <c:v>7.1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Arbetslöshet!$B$6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Arbetslöshet!$C$4:$BN$4</c:f>
              <c:numCache>
                <c:formatCode>m/d/yyyy</c:formatCode>
                <c:ptCount val="64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</c:numCache>
            </c:numRef>
          </c:cat>
          <c:val>
            <c:numRef>
              <c:f>Arbetslöshet!$C$6:$BN$6</c:f>
              <c:numCache>
                <c:formatCode>General</c:formatCode>
                <c:ptCount val="64"/>
                <c:pt idx="0">
                  <c:v>8.1</c:v>
                </c:pt>
                <c:pt idx="1">
                  <c:v>8</c:v>
                </c:pt>
                <c:pt idx="2">
                  <c:v>7.9</c:v>
                </c:pt>
                <c:pt idx="3">
                  <c:v>7.8</c:v>
                </c:pt>
                <c:pt idx="4">
                  <c:v>7.7</c:v>
                </c:pt>
                <c:pt idx="5">
                  <c:v>7.7</c:v>
                </c:pt>
                <c:pt idx="6">
                  <c:v>7.8</c:v>
                </c:pt>
                <c:pt idx="7">
                  <c:v>8</c:v>
                </c:pt>
                <c:pt idx="8">
                  <c:v>8.1999999999999993</c:v>
                </c:pt>
                <c:pt idx="9">
                  <c:v>8.4</c:v>
                </c:pt>
                <c:pt idx="10">
                  <c:v>8.6999999999999993</c:v>
                </c:pt>
                <c:pt idx="11">
                  <c:v>9.1</c:v>
                </c:pt>
                <c:pt idx="12">
                  <c:v>9.5</c:v>
                </c:pt>
                <c:pt idx="13">
                  <c:v>9.6999999999999993</c:v>
                </c:pt>
                <c:pt idx="14">
                  <c:v>9.8000000000000007</c:v>
                </c:pt>
                <c:pt idx="15">
                  <c:v>9.8000000000000007</c:v>
                </c:pt>
                <c:pt idx="16">
                  <c:v>10.1</c:v>
                </c:pt>
                <c:pt idx="17">
                  <c:v>10.3</c:v>
                </c:pt>
                <c:pt idx="18">
                  <c:v>10.4</c:v>
                </c:pt>
                <c:pt idx="19">
                  <c:v>10.6</c:v>
                </c:pt>
                <c:pt idx="20">
                  <c:v>10.9</c:v>
                </c:pt>
                <c:pt idx="21">
                  <c:v>11.2</c:v>
                </c:pt>
                <c:pt idx="22">
                  <c:v>11.2</c:v>
                </c:pt>
                <c:pt idx="23">
                  <c:v>10.8</c:v>
                </c:pt>
                <c:pt idx="24">
                  <c:v>10.5</c:v>
                </c:pt>
                <c:pt idx="25">
                  <c:v>10.199999999999999</c:v>
                </c:pt>
                <c:pt idx="26">
                  <c:v>9.9</c:v>
                </c:pt>
                <c:pt idx="27">
                  <c:v>9.6</c:v>
                </c:pt>
                <c:pt idx="28">
                  <c:v>9</c:v>
                </c:pt>
                <c:pt idx="29">
                  <c:v>8.6</c:v>
                </c:pt>
                <c:pt idx="30">
                  <c:v>8.4</c:v>
                </c:pt>
                <c:pt idx="31">
                  <c:v>8.1999999999999993</c:v>
                </c:pt>
                <c:pt idx="32">
                  <c:v>7.8</c:v>
                </c:pt>
                <c:pt idx="33">
                  <c:v>7.5</c:v>
                </c:pt>
                <c:pt idx="34">
                  <c:v>7.2</c:v>
                </c:pt>
                <c:pt idx="35">
                  <c:v>7.1</c:v>
                </c:pt>
                <c:pt idx="36">
                  <c:v>7.5</c:v>
                </c:pt>
                <c:pt idx="37">
                  <c:v>7.8</c:v>
                </c:pt>
                <c:pt idx="38">
                  <c:v>7.8</c:v>
                </c:pt>
                <c:pt idx="39">
                  <c:v>7.6</c:v>
                </c:pt>
                <c:pt idx="40">
                  <c:v>7.4</c:v>
                </c:pt>
                <c:pt idx="41">
                  <c:v>7.1</c:v>
                </c:pt>
                <c:pt idx="42">
                  <c:v>6.8</c:v>
                </c:pt>
                <c:pt idx="43">
                  <c:v>6.6</c:v>
                </c:pt>
                <c:pt idx="44">
                  <c:v>6.2</c:v>
                </c:pt>
                <c:pt idx="45">
                  <c:v>5.9</c:v>
                </c:pt>
                <c:pt idx="46">
                  <c:v>5.7</c:v>
                </c:pt>
                <c:pt idx="47">
                  <c:v>5.6</c:v>
                </c:pt>
                <c:pt idx="48">
                  <c:v>5.4</c:v>
                </c:pt>
                <c:pt idx="49">
                  <c:v>5.4</c:v>
                </c:pt>
                <c:pt idx="50">
                  <c:v>5.3</c:v>
                </c:pt>
                <c:pt idx="51">
                  <c:v>5.3</c:v>
                </c:pt>
                <c:pt idx="52">
                  <c:v>5.3</c:v>
                </c:pt>
                <c:pt idx="53">
                  <c:v>5.3</c:v>
                </c:pt>
                <c:pt idx="54">
                  <c:v>5.2</c:v>
                </c:pt>
                <c:pt idx="55">
                  <c:v>5.0999999999999996</c:v>
                </c:pt>
                <c:pt idx="56">
                  <c:v>5.0999999999999996</c:v>
                </c:pt>
                <c:pt idx="57">
                  <c:v>5</c:v>
                </c:pt>
                <c:pt idx="58">
                  <c:v>5</c:v>
                </c:pt>
                <c:pt idx="59">
                  <c:v>4.9000000000000004</c:v>
                </c:pt>
                <c:pt idx="60">
                  <c:v>4.8</c:v>
                </c:pt>
                <c:pt idx="61">
                  <c:v>4.7</c:v>
                </c:pt>
                <c:pt idx="62">
                  <c:v>4.5999999999999996</c:v>
                </c:pt>
                <c:pt idx="63">
                  <c:v>4.4000000000000004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99296"/>
        <c:axId val="124613376"/>
      </c:lineChart>
      <c:dateAx>
        <c:axId val="124599296"/>
        <c:scaling>
          <c:orientation val="minMax"/>
        </c:scaling>
        <c:delete val="0"/>
        <c:axPos val="b"/>
        <c:numFmt formatCode="yyyy;@" sourceLinked="0"/>
        <c:majorTickMark val="out"/>
        <c:minorTickMark val="none"/>
        <c:tickLblPos val="nextTo"/>
        <c:crossAx val="124613376"/>
        <c:crosses val="autoZero"/>
        <c:auto val="1"/>
        <c:lblOffset val="100"/>
        <c:baseTimeUnit val="months"/>
        <c:majorUnit val="1"/>
        <c:majorTimeUnit val="years"/>
      </c:dateAx>
      <c:valAx>
        <c:axId val="1246133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2459929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52154650920801549"/>
          <c:y val="0.78969351503514262"/>
          <c:w val="0.45247030013791739"/>
          <c:h val="0.13099531296320718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radeGothic CondEighteen" panose="00000400000000000000" pitchFamily="2" charset="0"/>
        </a:defRPr>
      </a:pPr>
      <a:endParaRPr lang="sv-S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BA0F1-A513-4951-B43B-3B9327974D9B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B3B04-6977-4E40-8AD7-2BFC333BC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3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3B04-6977-4E40-8AD7-2BFC333BC3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9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3B04-6977-4E40-8AD7-2BFC333BC3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7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3B04-6977-4E40-8AD7-2BFC333BC3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3B04-6977-4E40-8AD7-2BFC333BC3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7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7E55C-5E69-4097-99ED-229315C569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4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7E55C-5E69-4097-99ED-229315C569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1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7E55C-5E69-4097-99ED-229315C569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42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3B04-6977-4E40-8AD7-2BFC333BC3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4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57600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54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of Finance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4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of Finance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8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inD\AppData\Local\Microsoft\Windows\Temporary Internet Files\Content.Outlook\X3IQAKST\rk_bla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42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of Finance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of Finance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of Finance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rubrik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inD\AppData\Local\Microsoft\Windows\Temporary Internet Files\Content.Outlook\X3IQAKST\rk_neutral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823071"/>
            <a:ext cx="7561262" cy="139801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621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04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0"/>
            <a:ext cx="9138793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2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676"/>
            <a:ext cx="3673475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676"/>
            <a:ext cx="3744911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2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088" y="549276"/>
            <a:ext cx="7561262" cy="115093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5"/>
            <a:ext cx="3670300" cy="6477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087" y="2565400"/>
            <a:ext cx="3673475" cy="3168650"/>
          </a:xfrm>
        </p:spPr>
        <p:txBody>
          <a:bodyPr>
            <a:normAutofit/>
          </a:bodyPr>
          <a:lstStyle>
            <a:lvl1pPr marL="266700" indent="-266700"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3438" y="1844675"/>
            <a:ext cx="3744912" cy="6477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3439" y="2565400"/>
            <a:ext cx="3744912" cy="3168650"/>
          </a:xfrm>
        </p:spPr>
        <p:txBody>
          <a:bodyPr>
            <a:normAutofit/>
          </a:bodyPr>
          <a:lstStyle>
            <a:lvl1pPr marL="266700" indent="-266700">
              <a:tabLst/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8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824"/>
            <a:ext cx="3673475" cy="1908000"/>
          </a:xfrm>
        </p:spPr>
        <p:txBody>
          <a:bodyPr>
            <a:normAutofit/>
          </a:bodyPr>
          <a:lstStyle>
            <a:lvl1pPr>
              <a:defRPr sz="2000" b="0">
                <a:latin typeface="+mj-lt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824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859686"/>
            <a:ext cx="3673475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643935" y="3859686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02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93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80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Ministry of Finance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inD\AppData\Local\Microsoft\Windows\Temporary Internet Files\Content.Outlook\X3IQAKST\bard_org1 (3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7088" y="549274"/>
            <a:ext cx="7560000" cy="115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6"/>
            <a:ext cx="7524912" cy="388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5475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8BC9DCE-0162-4064-8234-83DCA4FE8B79}" type="datetimeFigureOut">
              <a:rPr lang="sv-SE" smtClean="0"/>
              <a:t>2016-04-20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1230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03096" y="116632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2AB676-97C4-4FF0-A1F6-E05D3C6E76E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207909"/>
            <a:ext cx="48577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Ministry of Finance Sweden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Government Offices of Sweden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17550" indent="-355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842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257300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5240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on ”The German Labor Market Miracle: An Assessment” by Michael C. </a:t>
            </a:r>
            <a:r>
              <a:rPr lang="en-US" dirty="0" err="1" smtClean="0"/>
              <a:t>Burda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endParaRPr lang="en-GB" sz="900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Karolina Ekholm</a:t>
            </a:r>
          </a:p>
          <a:p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/>
              <a:t>Secretary </a:t>
            </a:r>
            <a:endParaRPr lang="en-US" dirty="0" smtClean="0"/>
          </a:p>
          <a:p>
            <a:r>
              <a:rPr lang="en-US" dirty="0" smtClean="0"/>
              <a:t>Ministry of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Different hypotheses explaining the miracle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1950" lvl="1" indent="-361950">
              <a:buFont typeface="Arial" pitchFamily="34" charset="0"/>
              <a:buChar char="•"/>
            </a:pPr>
            <a:r>
              <a:rPr lang="en-US" sz="2400" b="1" dirty="0"/>
              <a:t>The </a:t>
            </a:r>
            <a:r>
              <a:rPr lang="en-US" sz="2400" b="1" dirty="0" err="1"/>
              <a:t>Hartz</a:t>
            </a:r>
            <a:r>
              <a:rPr lang="en-US" sz="2400" b="1" dirty="0"/>
              <a:t> reforms </a:t>
            </a:r>
            <a:r>
              <a:rPr lang="en-US" sz="2400" b="1" dirty="0" smtClean="0"/>
              <a:t>reducing </a:t>
            </a:r>
            <a:r>
              <a:rPr lang="en-US" sz="2400" b="1" dirty="0"/>
              <a:t>unemployment benefits and increased pressure to accept job </a:t>
            </a:r>
            <a:r>
              <a:rPr lang="en-US" sz="2400" b="1" dirty="0" smtClean="0"/>
              <a:t>offers.</a:t>
            </a:r>
            <a:endParaRPr lang="en-US" sz="2400" b="1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en-US" sz="2400" b="1" dirty="0" smtClean="0"/>
              <a:t>Decentralization </a:t>
            </a:r>
            <a:r>
              <a:rPr lang="en-US" sz="2400" b="1" dirty="0"/>
              <a:t>of the wage-setting </a:t>
            </a:r>
            <a:r>
              <a:rPr lang="en-US" sz="2400" b="1" dirty="0" smtClean="0"/>
              <a:t>process leading to wage moderation.</a:t>
            </a:r>
            <a:endParaRPr lang="en-US" sz="2400" b="1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en-US" sz="2400" b="1" dirty="0" smtClean="0"/>
              <a:t>Increased cost competitiveness due to offshoring and </a:t>
            </a:r>
            <a:r>
              <a:rPr lang="en-US" sz="2400" b="1" dirty="0"/>
              <a:t>the development of international value </a:t>
            </a:r>
            <a:r>
              <a:rPr lang="en-US" sz="2400" b="1" dirty="0" smtClean="0"/>
              <a:t>chains.</a:t>
            </a:r>
            <a:endParaRPr lang="en-US" sz="2400" b="1" dirty="0"/>
          </a:p>
          <a:p>
            <a:r>
              <a:rPr lang="en-US" sz="2400" dirty="0" smtClean="0"/>
              <a:t>Increased competitiveness due to poor performance of other EA members, leading to a relatively weak euro.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Steady increase in the current account after introduction of the euro</a:t>
            </a:r>
            <a:endParaRPr lang="en-US" sz="3200" dirty="0"/>
          </a:p>
        </p:txBody>
      </p:sp>
      <p:graphicFrame>
        <p:nvGraphicFramePr>
          <p:cNvPr id="4" name="Platshållare för innehåll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242243"/>
              </p:ext>
            </p:extLst>
          </p:nvPr>
        </p:nvGraphicFramePr>
        <p:xfrm>
          <a:off x="1187624" y="1656060"/>
          <a:ext cx="6733797" cy="422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Macrobond document" r:id="rId4" imgW="6582371" imgH="4125388" progId="Mbnd.mbnd">
                  <p:embed/>
                </p:oleObj>
              </mc:Choice>
              <mc:Fallback>
                <p:oleObj name="Macrobond document" r:id="rId4" imgW="6582371" imgH="4125388" progId="Mbnd.mbnd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56060"/>
                        <a:ext cx="6733797" cy="4221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0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Facts that need to be explained</a:t>
            </a:r>
            <a:endParaRPr lang="en-GB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lvl="1" indent="-361950">
              <a:buFont typeface="Arial" pitchFamily="34" charset="0"/>
              <a:buChar char="•"/>
            </a:pPr>
            <a:r>
              <a:rPr lang="en-US" sz="2400" b="1" dirty="0" smtClean="0"/>
              <a:t>Increased employment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US" sz="2400" b="1" dirty="0" smtClean="0"/>
              <a:t>Increased wage dispersion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n-US" sz="2400" b="1" dirty="0" smtClean="0"/>
              <a:t>Aggregate wage moderation</a:t>
            </a:r>
            <a:endParaRPr lang="en-US" sz="2400" b="1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en-US" sz="2400" b="1" dirty="0" smtClean="0"/>
              <a:t>Increased </a:t>
            </a:r>
            <a:r>
              <a:rPr lang="en-US" sz="2400" b="1" dirty="0" err="1" smtClean="0"/>
              <a:t>labour</a:t>
            </a:r>
            <a:r>
              <a:rPr lang="en-US" sz="2400" b="1" dirty="0" smtClean="0"/>
              <a:t> force participation</a:t>
            </a:r>
          </a:p>
          <a:p>
            <a:pPr marL="628650" lvl="2" indent="-361950">
              <a:buFont typeface="Arial" panose="020B0604020202020204" pitchFamily="34" charset="0"/>
              <a:buChar char="–"/>
            </a:pPr>
            <a:r>
              <a:rPr lang="en-US" sz="1800" dirty="0" err="1" smtClean="0"/>
              <a:t>Favours</a:t>
            </a:r>
            <a:r>
              <a:rPr lang="en-US" sz="1800" dirty="0" smtClean="0"/>
              <a:t> </a:t>
            </a:r>
            <a:r>
              <a:rPr lang="en-US" sz="1800" dirty="0" err="1" smtClean="0"/>
              <a:t>Hartz</a:t>
            </a:r>
            <a:r>
              <a:rPr lang="en-US" sz="1800" dirty="0" smtClean="0"/>
              <a:t> reforms hypothesis over wage moderation hypothesis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Maybe the right question is how much different factors contribute to explaining the outcome.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9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549274"/>
            <a:ext cx="7271472" cy="11509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Small difference in employment rates</a:t>
            </a:r>
            <a:br>
              <a:rPr lang="en-GB" dirty="0" smtClean="0"/>
            </a:br>
            <a:r>
              <a:rPr lang="en-GB" sz="1800" dirty="0" smtClean="0">
                <a:solidFill>
                  <a:schemeClr val="tx1"/>
                </a:solidFill>
              </a:rPr>
              <a:t>Employment </a:t>
            </a:r>
            <a:r>
              <a:rPr lang="en-GB" sz="1800" dirty="0" smtClean="0">
                <a:solidFill>
                  <a:schemeClr val="tx1"/>
                </a:solidFill>
              </a:rPr>
              <a:t>rate (15-74 years)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3962" y="5436949"/>
            <a:ext cx="374441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sv-SE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Notes: </a:t>
            </a:r>
            <a:r>
              <a:rPr kumimoji="0" lang="en-GB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Seasonally</a:t>
            </a:r>
            <a:r>
              <a:rPr kumimoji="0" lang="en-GB" altLang="sv-SE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adjusted </a:t>
            </a:r>
            <a:r>
              <a:rPr kumimoji="0" lang="sv-SE" altLang="sv-SE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data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sv-SE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Source: Eurostat </a:t>
            </a:r>
            <a:endParaRPr kumimoji="0" lang="sv-SE" alt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90709734"/>
              </p:ext>
            </p:extLst>
          </p:nvPr>
        </p:nvGraphicFramePr>
        <p:xfrm>
          <a:off x="899592" y="1698057"/>
          <a:ext cx="7416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8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71472" cy="1367557"/>
          </a:xfrm>
        </p:spPr>
        <p:txBody>
          <a:bodyPr>
            <a:noAutofit/>
          </a:bodyPr>
          <a:lstStyle/>
          <a:p>
            <a:r>
              <a:rPr lang="en-GB" sz="3200" dirty="0" smtClean="0"/>
              <a:t>Unemployment considerably highe</a:t>
            </a:r>
            <a:r>
              <a:rPr lang="en-GB" sz="3200" dirty="0" smtClean="0"/>
              <a:t>r </a:t>
            </a:r>
            <a:r>
              <a:rPr lang="en-GB" sz="3200" dirty="0" smtClean="0"/>
              <a:t>in </a:t>
            </a:r>
            <a:r>
              <a:rPr lang="en-GB" sz="3200" dirty="0" smtClean="0"/>
              <a:t>Sweden…</a:t>
            </a:r>
            <a:endParaRPr lang="en-GB" sz="32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3608" y="5229200"/>
            <a:ext cx="374441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sv-SE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Notes: </a:t>
            </a:r>
            <a:r>
              <a:rPr kumimoji="0" lang="en-GB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Seasonally</a:t>
            </a:r>
            <a:r>
              <a:rPr kumimoji="0" lang="sv-SE" altLang="sv-SE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sv-SE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adjusted</a:t>
            </a:r>
            <a:r>
              <a:rPr kumimoji="0" lang="sv-SE" altLang="sv-SE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data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sv-SE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Source: Eurostat </a:t>
            </a:r>
            <a:endParaRPr kumimoji="0" lang="sv-SE" alt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81933"/>
              </p:ext>
            </p:extLst>
          </p:nvPr>
        </p:nvGraphicFramePr>
        <p:xfrm>
          <a:off x="864000" y="1340768"/>
          <a:ext cx="7416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84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71472" cy="136755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…but with a different composition</a:t>
            </a:r>
            <a:endParaRPr lang="en-GB" sz="32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37273"/>
              </p:ext>
            </p:extLst>
          </p:nvPr>
        </p:nvGraphicFramePr>
        <p:xfrm>
          <a:off x="1079560" y="1556792"/>
          <a:ext cx="7092839" cy="32410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912305"/>
                <a:gridCol w="1732329"/>
                <a:gridCol w="1448205"/>
              </a:tblGrid>
              <a:tr h="174922">
                <a:tc>
                  <a:txBody>
                    <a:bodyPr/>
                    <a:lstStyle/>
                    <a:p>
                      <a:endParaRPr lang="sv-SE" sz="1200" dirty="0">
                        <a:effectLst/>
                        <a:latin typeface="Times New Roman"/>
                      </a:endParaRPr>
                    </a:p>
                  </a:txBody>
                  <a:tcPr marL="30441" marR="30441" marT="0" marB="0" anchor="b"/>
                </a:tc>
                <a:tc gridSpan="2"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2014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 smtClean="0">
                          <a:effectLst/>
                        </a:rPr>
                        <a:t>Adult population, </a:t>
                      </a:r>
                      <a:r>
                        <a:rPr lang="sv-SE" sz="1200" dirty="0">
                          <a:effectLst/>
                        </a:rPr>
                        <a:t>25-74 </a:t>
                      </a:r>
                      <a:r>
                        <a:rPr lang="en-GB" sz="1200" noProof="0" dirty="0" smtClean="0">
                          <a:effectLst/>
                        </a:rPr>
                        <a:t>years</a:t>
                      </a:r>
                      <a:endParaRPr lang="en-GB" sz="140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 smtClean="0">
                          <a:effectLst/>
                        </a:rPr>
                        <a:t>Sweden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effectLst/>
                        </a:rPr>
                        <a:t>Germany</a:t>
                      </a:r>
                      <a:r>
                        <a:rPr lang="sv-SE" sz="1200" b="1" dirty="0" smtClean="0">
                          <a:effectLst/>
                        </a:rPr>
                        <a:t> 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Unemployment</a:t>
                      </a:r>
                      <a:endParaRPr lang="en-GB" sz="140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5,7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4,7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</a:rPr>
                        <a:t>   </a:t>
                      </a:r>
                      <a:r>
                        <a:rPr lang="sv-SE" sz="1200" b="0" dirty="0" smtClean="0">
                          <a:effectLst/>
                        </a:rPr>
                        <a:t>Men</a:t>
                      </a:r>
                      <a:endParaRPr lang="sv-SE" sz="1400" b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5,9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5,0</a:t>
                      </a:r>
                      <a:endParaRPr lang="sv-SE" sz="140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   Women</a:t>
                      </a:r>
                      <a:endParaRPr lang="en-GB" sz="1400" b="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5,6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4,4</a:t>
                      </a:r>
                      <a:endParaRPr lang="sv-SE" sz="140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   Nationals</a:t>
                      </a:r>
                      <a:endParaRPr lang="en-GB" sz="1400" b="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3,8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4,1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/>
                    </a:solidFill>
                  </a:tcPr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   Foreigners</a:t>
                      </a:r>
                      <a:endParaRPr lang="en-GB" sz="1400" b="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14,0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7,5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/>
                    </a:solidFill>
                  </a:tcPr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</a:rPr>
                        <a:t>   </a:t>
                      </a:r>
                      <a:r>
                        <a:rPr lang="en-US" sz="1200" b="0" dirty="0" smtClean="0">
                          <a:effectLst/>
                        </a:rPr>
                        <a:t>Pre-primary, primary and lower secondary edu.*</a:t>
                      </a:r>
                      <a:endParaRPr lang="sv-SE" sz="1400" b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13,2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11,8</a:t>
                      </a:r>
                      <a:endParaRPr lang="sv-SE" sz="140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Share of long-term unemployed</a:t>
                      </a:r>
                      <a:r>
                        <a:rPr lang="en-GB" sz="1200" baseline="0" noProof="0" dirty="0" smtClean="0">
                          <a:effectLst/>
                        </a:rPr>
                        <a:t> (12 months+)</a:t>
                      </a:r>
                      <a:endParaRPr lang="en-GB" sz="140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18,9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44,3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67367">
                <a:tc>
                  <a:txBody>
                    <a:bodyPr/>
                    <a:lstStyle/>
                    <a:p>
                      <a:endParaRPr lang="en-GB" sz="1200" noProof="0" dirty="0">
                        <a:effectLst/>
                        <a:latin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sv-SE" sz="1200" dirty="0">
                        <a:effectLst/>
                        <a:latin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sv-SE" sz="1200" dirty="0">
                        <a:effectLst/>
                        <a:latin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Youth, 15-24 years</a:t>
                      </a:r>
                      <a:endParaRPr lang="en-GB" sz="140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Unemployment</a:t>
                      </a:r>
                      <a:endParaRPr lang="en-GB" sz="140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22,9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7,7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   Excluding students </a:t>
                      </a:r>
                      <a:endParaRPr lang="en-GB" sz="1400" b="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12,5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6,0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Share of long-term unemployed</a:t>
                      </a:r>
                      <a:r>
                        <a:rPr lang="en-GB" sz="1200" baseline="0" noProof="0" dirty="0" smtClean="0">
                          <a:effectLst/>
                        </a:rPr>
                        <a:t> (12 months+)</a:t>
                      </a:r>
                      <a:endParaRPr lang="en-GB" sz="140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5,9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23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NEET</a:t>
                      </a:r>
                      <a:endParaRPr lang="en-GB" sz="140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7,2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6,4</a:t>
                      </a:r>
                      <a:endParaRPr lang="sv-SE" sz="1400" b="1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   Men </a:t>
                      </a:r>
                      <a:endParaRPr lang="en-GB" sz="1400" b="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7,5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5,5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  <a:tr h="1749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   Women</a:t>
                      </a:r>
                      <a:endParaRPr lang="en-GB" sz="1400" b="0" noProof="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6,8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7,2</a:t>
                      </a:r>
                      <a:endParaRPr lang="sv-SE" sz="1400" dirty="0">
                        <a:effectLst/>
                        <a:latin typeface="OrigGarmnd BT"/>
                        <a:ea typeface="Times New Roman"/>
                        <a:cs typeface="Times New Roman"/>
                      </a:endParaRPr>
                    </a:p>
                  </a:txBody>
                  <a:tcPr marL="30441" marR="30441" marT="0" marB="0" anchor="b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43608" y="5229200"/>
            <a:ext cx="374441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sv-SE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Notes: *</a:t>
            </a:r>
            <a:r>
              <a:rPr kumimoji="0" lang="en-GB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Quarterly</a:t>
            </a:r>
            <a:r>
              <a:rPr kumimoji="0" lang="sv-SE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frequency</a:t>
            </a:r>
            <a:r>
              <a:rPr lang="en-GB" altLang="sv-SE" sz="1050" dirty="0" smtClean="0">
                <a:latin typeface="+mn-lt"/>
                <a:ea typeface="Times New Roman" pitchFamily="18" charset="0"/>
                <a:cs typeface="Times New Roman" pitchFamily="18" charset="0"/>
              </a:rPr>
              <a:t>, otherwise a</a:t>
            </a:r>
            <a:r>
              <a:rPr kumimoji="0" lang="en-GB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nnual frequencie</a:t>
            </a:r>
            <a:r>
              <a:rPr lang="en-GB" altLang="sv-SE" sz="1050" dirty="0" smtClean="0">
                <a:latin typeface="+mn-lt"/>
                <a:ea typeface="Times New Roman" pitchFamily="18" charset="0"/>
                <a:cs typeface="Times New Roman" pitchFamily="18" charset="0"/>
              </a:rPr>
              <a:t>s</a:t>
            </a:r>
            <a:r>
              <a:rPr lang="sv-SE" altLang="sv-SE" sz="1050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v-SE" altLang="sv-SE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Source: Eurostat </a:t>
            </a:r>
            <a:endParaRPr kumimoji="0" lang="sv-SE" alt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1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Large inflow of asylum seekers last year in both Germany and Sweden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744912" cy="30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51474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55576" y="4941168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Will refugee immigrants integrate faster in the German labour market?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2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st RK 1">
  <a:themeElements>
    <a:clrScheme name="R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28B"/>
      </a:accent1>
      <a:accent2>
        <a:srgbClr val="007CC3"/>
      </a:accent2>
      <a:accent3>
        <a:srgbClr val="14467F"/>
      </a:accent3>
      <a:accent4>
        <a:srgbClr val="333333"/>
      </a:accent4>
      <a:accent5>
        <a:srgbClr val="958E8A"/>
      </a:accent5>
      <a:accent6>
        <a:srgbClr val="4D605E"/>
      </a:accent6>
      <a:hlink>
        <a:srgbClr val="0000FF"/>
      </a:hlink>
      <a:folHlink>
        <a:srgbClr val="800080"/>
      </a:folHlink>
    </a:clrScheme>
    <a:fontScheme name="R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RKdepUtredning</Template>
  <TotalTime>0</TotalTime>
  <Words>294</Words>
  <Application>Microsoft Office PowerPoint</Application>
  <PresentationFormat>Bildspel på skärmen (4:3)</PresentationFormat>
  <Paragraphs>85</Paragraphs>
  <Slides>8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OrigGarmnd BT</vt:lpstr>
      <vt:lpstr>Times New Roman</vt:lpstr>
      <vt:lpstr>Test RK 1</vt:lpstr>
      <vt:lpstr>Macrobond document</vt:lpstr>
      <vt:lpstr>Comments on ”The German Labor Market Miracle: An Assessment” by Michael C. Burda</vt:lpstr>
      <vt:lpstr>Different hypotheses explaining the miracle</vt:lpstr>
      <vt:lpstr>Steady increase in the current account after introduction of the euro</vt:lpstr>
      <vt:lpstr>Facts that need to be explained</vt:lpstr>
      <vt:lpstr>Small difference in employment rates Employment rate (15-74 years)</vt:lpstr>
      <vt:lpstr>Unemployment considerably higher in Sweden…</vt:lpstr>
      <vt:lpstr>…but with a different composition</vt:lpstr>
      <vt:lpstr>Large inflow of asylum seekers last year in both Germany and Sweden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2016-04-20T18:45:11Z</dcterms:created>
  <dcterms:modified xsi:type="dcterms:W3CDTF">2016-04-20T18:47:15Z</dcterms:modified>
  <cp:category/>
</cp:coreProperties>
</file>