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9" r:id="rId4"/>
    <p:sldId id="278" r:id="rId5"/>
    <p:sldId id="279" r:id="rId6"/>
    <p:sldId id="280" r:id="rId7"/>
    <p:sldId id="266" r:id="rId8"/>
    <p:sldId id="264" r:id="rId9"/>
    <p:sldId id="263" r:id="rId10"/>
    <p:sldId id="275" r:id="rId11"/>
    <p:sldId id="276" r:id="rId12"/>
    <p:sldId id="272" r:id="rId13"/>
    <p:sldId id="257" r:id="rId14"/>
    <p:sldId id="267" r:id="rId15"/>
    <p:sldId id="273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428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121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478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19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358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478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854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837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8632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2023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99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563E9-2C13-4DF7-B637-276E3D7563C6}" type="datetimeFigureOut">
              <a:rPr lang="de-DE" smtClean="0"/>
              <a:t>20.04.2016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E6EFE-E61E-47D6-8ED4-132290E162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475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rgbClr val="0070C0"/>
                </a:solidFill>
              </a:rPr>
              <a:t>The German Labor </a:t>
            </a:r>
            <a:r>
              <a:rPr lang="de-DE" b="1" dirty="0">
                <a:solidFill>
                  <a:srgbClr val="0070C0"/>
                </a:solidFill>
              </a:rPr>
              <a:t>M</a:t>
            </a:r>
            <a:r>
              <a:rPr lang="de-DE" b="1" dirty="0" smtClean="0">
                <a:solidFill>
                  <a:srgbClr val="0070C0"/>
                </a:solidFill>
              </a:rPr>
              <a:t>arket „</a:t>
            </a:r>
            <a:r>
              <a:rPr lang="de-DE" b="1" dirty="0" err="1" smtClean="0">
                <a:solidFill>
                  <a:srgbClr val="0070C0"/>
                </a:solidFill>
              </a:rPr>
              <a:t>Miracle</a:t>
            </a:r>
            <a:r>
              <a:rPr lang="de-DE" b="1" dirty="0" smtClean="0">
                <a:solidFill>
                  <a:srgbClr val="0070C0"/>
                </a:solidFill>
              </a:rPr>
              <a:t>“: An Assessment 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4082805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Michael Burda</a:t>
            </a:r>
          </a:p>
          <a:p>
            <a:r>
              <a:rPr lang="de-DE" dirty="0" smtClean="0"/>
              <a:t>Humboldt Universität Berlin</a:t>
            </a:r>
          </a:p>
          <a:p>
            <a:r>
              <a:rPr lang="de-DE" dirty="0" smtClean="0"/>
              <a:t>Report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Arbetsmarknadsekonomiska</a:t>
            </a:r>
            <a:r>
              <a:rPr lang="de-DE" dirty="0" smtClean="0"/>
              <a:t> </a:t>
            </a:r>
            <a:r>
              <a:rPr lang="de-DE" dirty="0" err="1" smtClean="0"/>
              <a:t>R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ådet</a:t>
            </a:r>
            <a:endParaRPr lang="de-DE" dirty="0" smtClean="0"/>
          </a:p>
          <a:p>
            <a:r>
              <a:rPr lang="de-DE" dirty="0" smtClean="0"/>
              <a:t>Stockholm, 21 April 2015 </a:t>
            </a:r>
          </a:p>
          <a:p>
            <a:endParaRPr lang="de-DE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775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27" y="1121420"/>
            <a:ext cx="10200536" cy="5426015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029" y="2641450"/>
            <a:ext cx="9816858" cy="385662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881330" y="267420"/>
            <a:ext cx="9849928" cy="707277"/>
          </a:xfrm>
        </p:spPr>
        <p:txBody>
          <a:bodyPr>
            <a:normAutofit fontScale="90000"/>
          </a:bodyPr>
          <a:lstStyle/>
          <a:p>
            <a:r>
              <a:rPr lang="de-DE" b="1" dirty="0" smtClean="0">
                <a:solidFill>
                  <a:srgbClr val="0070C0"/>
                </a:solidFill>
              </a:rPr>
              <a:t>Outcome: </a:t>
            </a:r>
            <a:r>
              <a:rPr lang="de-DE" b="1" dirty="0" err="1" smtClean="0">
                <a:solidFill>
                  <a:srgbClr val="0070C0"/>
                </a:solidFill>
              </a:rPr>
              <a:t>Uneven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employment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growth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across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the</a:t>
            </a:r>
            <a:r>
              <a:rPr lang="de-DE" b="1" dirty="0" smtClean="0">
                <a:solidFill>
                  <a:srgbClr val="0070C0"/>
                </a:solidFill>
              </a:rPr>
              <a:t> wage </a:t>
            </a:r>
            <a:r>
              <a:rPr lang="de-DE" b="1" dirty="0" err="1" smtClean="0">
                <a:solidFill>
                  <a:srgbClr val="0070C0"/>
                </a:solidFill>
              </a:rPr>
              <a:t>distribution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endParaRPr lang="de-DE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89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881330" y="267420"/>
            <a:ext cx="9849928" cy="707277"/>
          </a:xfrm>
        </p:spPr>
        <p:txBody>
          <a:bodyPr>
            <a:normAutofit fontScale="90000"/>
          </a:bodyPr>
          <a:lstStyle/>
          <a:p>
            <a:r>
              <a:rPr lang="de-DE" b="1" dirty="0" smtClean="0">
                <a:solidFill>
                  <a:srgbClr val="0070C0"/>
                </a:solidFill>
              </a:rPr>
              <a:t>Outcome: </a:t>
            </a:r>
            <a:r>
              <a:rPr lang="de-DE" b="1" dirty="0" err="1" smtClean="0">
                <a:solidFill>
                  <a:srgbClr val="0070C0"/>
                </a:solidFill>
              </a:rPr>
              <a:t>Uneven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employment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growth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across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the</a:t>
            </a:r>
            <a:r>
              <a:rPr lang="de-DE" b="1" dirty="0" smtClean="0">
                <a:solidFill>
                  <a:srgbClr val="0070C0"/>
                </a:solidFill>
              </a:rPr>
              <a:t> wage </a:t>
            </a:r>
            <a:r>
              <a:rPr lang="de-DE" b="1" dirty="0" err="1" smtClean="0">
                <a:solidFill>
                  <a:srgbClr val="0070C0"/>
                </a:solidFill>
              </a:rPr>
              <a:t>distribution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endParaRPr lang="de-DE" b="1" dirty="0">
              <a:solidFill>
                <a:srgbClr val="0070C0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27" y="1095542"/>
            <a:ext cx="10200536" cy="5426015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037" y="2659674"/>
            <a:ext cx="10037165" cy="386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05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957" y="434136"/>
            <a:ext cx="10515600" cy="1325563"/>
          </a:xfrm>
        </p:spPr>
        <p:txBody>
          <a:bodyPr/>
          <a:lstStyle/>
          <a:p>
            <a:r>
              <a:rPr lang="de-DE" b="1" dirty="0" err="1" smtClean="0">
                <a:solidFill>
                  <a:srgbClr val="0070C0"/>
                </a:solidFill>
              </a:rPr>
              <a:t>Does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increased</a:t>
            </a:r>
            <a:r>
              <a:rPr lang="de-DE" b="1" dirty="0" smtClean="0">
                <a:solidFill>
                  <a:srgbClr val="0070C0"/>
                </a:solidFill>
              </a:rPr>
              <a:t> wage </a:t>
            </a:r>
            <a:r>
              <a:rPr lang="de-DE" b="1" dirty="0" err="1" smtClean="0">
                <a:solidFill>
                  <a:srgbClr val="0070C0"/>
                </a:solidFill>
              </a:rPr>
              <a:t>dispersion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necessarily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imply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increased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income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inequality</a:t>
            </a:r>
            <a:r>
              <a:rPr lang="de-DE" b="1" dirty="0" smtClean="0">
                <a:solidFill>
                  <a:srgbClr val="0070C0"/>
                </a:solidFill>
              </a:rPr>
              <a:t>?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955018"/>
            <a:ext cx="10515600" cy="4351338"/>
          </a:xfrm>
        </p:spPr>
        <p:txBody>
          <a:bodyPr>
            <a:normAutofit/>
          </a:bodyPr>
          <a:lstStyle/>
          <a:p>
            <a:r>
              <a:rPr lang="de-DE" dirty="0" err="1" smtClean="0"/>
              <a:t>Simplistic</a:t>
            </a:r>
            <a:r>
              <a:rPr lang="de-DE" dirty="0" smtClean="0"/>
              <a:t> </a:t>
            </a:r>
            <a:r>
              <a:rPr lang="de-DE" dirty="0" err="1" smtClean="0"/>
              <a:t>answer</a:t>
            </a:r>
            <a:r>
              <a:rPr lang="de-DE" dirty="0" smtClean="0"/>
              <a:t>: </a:t>
            </a:r>
            <a:r>
              <a:rPr lang="de-DE" dirty="0" err="1" smtClean="0"/>
              <a:t>yes</a:t>
            </a:r>
            <a:endParaRPr lang="de-DE" dirty="0"/>
          </a:p>
          <a:p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answer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simplistic</a:t>
            </a:r>
            <a:r>
              <a:rPr lang="de-DE" dirty="0" smtClean="0"/>
              <a:t> </a:t>
            </a:r>
            <a:r>
              <a:rPr lang="de-DE" dirty="0" err="1" smtClean="0"/>
              <a:t>because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ignores</a:t>
            </a:r>
            <a:r>
              <a:rPr lang="de-DE" dirty="0" smtClean="0"/>
              <a:t> a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: 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increase</a:t>
            </a:r>
            <a:r>
              <a:rPr lang="de-DE" dirty="0" smtClean="0"/>
              <a:t> in </a:t>
            </a:r>
            <a:r>
              <a:rPr lang="de-DE" dirty="0" err="1" smtClean="0"/>
              <a:t>income</a:t>
            </a:r>
            <a:r>
              <a:rPr lang="de-DE" dirty="0" smtClean="0"/>
              <a:t> </a:t>
            </a:r>
            <a:r>
              <a:rPr lang="de-DE" dirty="0" err="1" smtClean="0"/>
              <a:t>through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 err="1" smtClean="0"/>
              <a:t>benefits</a:t>
            </a:r>
            <a:r>
              <a:rPr lang="de-DE" dirty="0" smtClean="0"/>
              <a:t> </a:t>
            </a:r>
            <a:r>
              <a:rPr lang="de-DE" dirty="0" err="1" smtClean="0"/>
              <a:t>those</a:t>
            </a:r>
            <a:r>
              <a:rPr lang="de-DE" dirty="0" smtClean="0"/>
              <a:t> </a:t>
            </a:r>
            <a:r>
              <a:rPr lang="de-DE" dirty="0" err="1" smtClean="0"/>
              <a:t>working</a:t>
            </a:r>
            <a:r>
              <a:rPr lang="de-DE" dirty="0" smtClean="0"/>
              <a:t> at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lower</a:t>
            </a:r>
            <a:r>
              <a:rPr lang="de-DE" dirty="0" smtClean="0"/>
              <a:t> end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distribution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long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effective</a:t>
            </a:r>
            <a:r>
              <a:rPr lang="de-DE" dirty="0" smtClean="0"/>
              <a:t> marginal </a:t>
            </a:r>
            <a:r>
              <a:rPr lang="de-DE" dirty="0" err="1" smtClean="0"/>
              <a:t>tax</a:t>
            </a:r>
            <a:r>
              <a:rPr lang="de-DE" dirty="0" smtClean="0"/>
              <a:t> rate &lt;100% 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dirty="0" err="1" smtClean="0"/>
              <a:t>increasing</a:t>
            </a:r>
            <a:r>
              <a:rPr lang="de-DE" dirty="0" smtClean="0"/>
              <a:t> </a:t>
            </a:r>
            <a:r>
              <a:rPr lang="de-DE" dirty="0" err="1" smtClean="0"/>
              <a:t>labor</a:t>
            </a:r>
            <a:r>
              <a:rPr lang="de-DE" dirty="0" smtClean="0"/>
              <a:t> </a:t>
            </a:r>
            <a:r>
              <a:rPr lang="de-DE" dirty="0" err="1" smtClean="0"/>
              <a:t>force</a:t>
            </a:r>
            <a:r>
              <a:rPr lang="de-DE" dirty="0" smtClean="0"/>
              <a:t> </a:t>
            </a:r>
            <a:r>
              <a:rPr lang="de-DE" dirty="0" err="1" smtClean="0"/>
              <a:t>participation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second</a:t>
            </a:r>
            <a:r>
              <a:rPr lang="de-DE" dirty="0" smtClean="0"/>
              <a:t> </a:t>
            </a:r>
            <a:r>
              <a:rPr lang="de-DE" dirty="0" err="1" smtClean="0"/>
              <a:t>earners</a:t>
            </a:r>
            <a:r>
              <a:rPr lang="de-DE" dirty="0" smtClean="0"/>
              <a:t> in </a:t>
            </a:r>
            <a:r>
              <a:rPr lang="de-DE" dirty="0" err="1" smtClean="0"/>
              <a:t>families</a:t>
            </a:r>
            <a:r>
              <a:rPr lang="de-DE" dirty="0" smtClean="0"/>
              <a:t> </a:t>
            </a:r>
            <a:r>
              <a:rPr lang="de-DE" dirty="0" err="1" smtClean="0"/>
              <a:t>contributes</a:t>
            </a:r>
            <a:r>
              <a:rPr lang="de-DE" dirty="0" smtClean="0"/>
              <a:t> </a:t>
            </a:r>
            <a:r>
              <a:rPr lang="de-DE" dirty="0" err="1" smtClean="0"/>
              <a:t>positively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effective</a:t>
            </a:r>
            <a:r>
              <a:rPr lang="de-DE" dirty="0" smtClean="0"/>
              <a:t> personal </a:t>
            </a:r>
            <a:r>
              <a:rPr lang="de-DE" dirty="0" err="1" smtClean="0"/>
              <a:t>income</a:t>
            </a:r>
            <a:endParaRPr lang="de-DE" dirty="0" smtClean="0"/>
          </a:p>
          <a:p>
            <a:r>
              <a:rPr lang="de-DE" dirty="0" smtClean="0"/>
              <a:t>The Hartz </a:t>
            </a:r>
            <a:r>
              <a:rPr lang="de-DE" dirty="0" err="1" smtClean="0"/>
              <a:t>reforms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„Aufstocken“ – like a negative </a:t>
            </a:r>
            <a:r>
              <a:rPr lang="de-DE" dirty="0" err="1" smtClean="0"/>
              <a:t>income</a:t>
            </a:r>
            <a:r>
              <a:rPr lang="de-DE" dirty="0" smtClean="0"/>
              <a:t> </a:t>
            </a:r>
            <a:r>
              <a:rPr lang="de-DE" dirty="0" err="1" smtClean="0"/>
              <a:t>tax</a:t>
            </a:r>
            <a:r>
              <a:rPr lang="de-DE" dirty="0" smtClean="0"/>
              <a:t> </a:t>
            </a:r>
          </a:p>
          <a:p>
            <a:r>
              <a:rPr lang="de-DE" dirty="0" smtClean="0"/>
              <a:t>German personal </a:t>
            </a:r>
            <a:r>
              <a:rPr lang="de-DE" dirty="0" err="1" smtClean="0"/>
              <a:t>income</a:t>
            </a:r>
            <a:r>
              <a:rPr lang="de-DE" dirty="0" smtClean="0"/>
              <a:t> </a:t>
            </a:r>
            <a:r>
              <a:rPr lang="de-DE" dirty="0" err="1" smtClean="0"/>
              <a:t>inequality</a:t>
            </a:r>
            <a:r>
              <a:rPr lang="de-DE" dirty="0" smtClean="0"/>
              <a:t> </a:t>
            </a:r>
            <a:r>
              <a:rPr lang="de-DE" dirty="0" err="1" smtClean="0"/>
              <a:t>increased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modestly</a:t>
            </a:r>
            <a:r>
              <a:rPr lang="de-DE" dirty="0" smtClean="0"/>
              <a:t> </a:t>
            </a:r>
            <a:r>
              <a:rPr lang="de-DE" dirty="0" err="1" smtClean="0"/>
              <a:t>since</a:t>
            </a:r>
            <a:r>
              <a:rPr lang="de-DE" dirty="0" smtClean="0"/>
              <a:t> 2005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less</a:t>
            </a:r>
            <a:r>
              <a:rPr lang="de-DE" dirty="0" smtClean="0"/>
              <a:t> so </a:t>
            </a:r>
            <a:r>
              <a:rPr lang="de-DE" dirty="0" err="1" smtClean="0"/>
              <a:t>than</a:t>
            </a:r>
            <a:r>
              <a:rPr lang="de-DE" dirty="0" smtClean="0"/>
              <a:t> in </a:t>
            </a:r>
            <a:r>
              <a:rPr lang="de-DE" dirty="0" err="1" smtClean="0"/>
              <a:t>other</a:t>
            </a:r>
            <a:r>
              <a:rPr lang="de-DE" dirty="0" smtClean="0"/>
              <a:t> countries (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less</a:t>
            </a:r>
            <a:r>
              <a:rPr lang="de-DE" dirty="0" smtClean="0"/>
              <a:t> so </a:t>
            </a:r>
            <a:r>
              <a:rPr lang="de-DE" dirty="0" err="1" smtClean="0"/>
              <a:t>than</a:t>
            </a:r>
            <a:r>
              <a:rPr lang="de-DE" dirty="0" smtClean="0"/>
              <a:t> in </a:t>
            </a:r>
            <a:r>
              <a:rPr lang="de-DE" dirty="0" err="1" smtClean="0"/>
              <a:t>Sweden</a:t>
            </a:r>
            <a:r>
              <a:rPr lang="de-DE" dirty="0" smtClean="0"/>
              <a:t>)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738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2182" y="1725283"/>
            <a:ext cx="12366979" cy="3812875"/>
          </a:xfrm>
          <a:prstGeom prst="rect">
            <a:avLst/>
          </a:prstGeom>
        </p:spPr>
      </p:pic>
      <p:sp>
        <p:nvSpPr>
          <p:cNvPr id="8" name="Titel 1"/>
          <p:cNvSpPr txBox="1">
            <a:spLocks/>
          </p:cNvSpPr>
          <p:nvPr/>
        </p:nvSpPr>
        <p:spPr>
          <a:xfrm>
            <a:off x="104957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4400" b="1" dirty="0" err="1" smtClean="0">
                <a:solidFill>
                  <a:srgbClr val="0070C0"/>
                </a:solidFill>
              </a:rPr>
              <a:t>Does</a:t>
            </a:r>
            <a:r>
              <a:rPr lang="de-DE" sz="4400" b="1" dirty="0" smtClean="0">
                <a:solidFill>
                  <a:srgbClr val="0070C0"/>
                </a:solidFill>
              </a:rPr>
              <a:t> </a:t>
            </a:r>
            <a:r>
              <a:rPr lang="de-DE" sz="4400" b="1" dirty="0" err="1" smtClean="0">
                <a:solidFill>
                  <a:srgbClr val="0070C0"/>
                </a:solidFill>
              </a:rPr>
              <a:t>increased</a:t>
            </a:r>
            <a:r>
              <a:rPr lang="de-DE" sz="4400" b="1" dirty="0" smtClean="0">
                <a:solidFill>
                  <a:srgbClr val="0070C0"/>
                </a:solidFill>
              </a:rPr>
              <a:t> wage </a:t>
            </a:r>
            <a:r>
              <a:rPr lang="de-DE" sz="4400" b="1" dirty="0" err="1" smtClean="0">
                <a:solidFill>
                  <a:srgbClr val="0070C0"/>
                </a:solidFill>
              </a:rPr>
              <a:t>dispersion</a:t>
            </a:r>
            <a:r>
              <a:rPr lang="de-DE" sz="4400" b="1" dirty="0" smtClean="0">
                <a:solidFill>
                  <a:srgbClr val="0070C0"/>
                </a:solidFill>
              </a:rPr>
              <a:t> </a:t>
            </a:r>
            <a:r>
              <a:rPr lang="de-DE" sz="4400" b="1" dirty="0" err="1" smtClean="0">
                <a:solidFill>
                  <a:srgbClr val="0070C0"/>
                </a:solidFill>
              </a:rPr>
              <a:t>necessarily</a:t>
            </a:r>
            <a:r>
              <a:rPr lang="de-DE" sz="4400" b="1" dirty="0" smtClean="0">
                <a:solidFill>
                  <a:srgbClr val="0070C0"/>
                </a:solidFill>
              </a:rPr>
              <a:t> </a:t>
            </a:r>
            <a:r>
              <a:rPr lang="de-DE" sz="4400" b="1" dirty="0" err="1" smtClean="0">
                <a:solidFill>
                  <a:srgbClr val="0070C0"/>
                </a:solidFill>
              </a:rPr>
              <a:t>imply</a:t>
            </a:r>
            <a:r>
              <a:rPr lang="de-DE" sz="4400" b="1" dirty="0" smtClean="0">
                <a:solidFill>
                  <a:srgbClr val="0070C0"/>
                </a:solidFill>
              </a:rPr>
              <a:t> </a:t>
            </a:r>
            <a:r>
              <a:rPr lang="de-DE" sz="4400" b="1" dirty="0" err="1" smtClean="0">
                <a:solidFill>
                  <a:srgbClr val="0070C0"/>
                </a:solidFill>
              </a:rPr>
              <a:t>increased</a:t>
            </a:r>
            <a:r>
              <a:rPr lang="de-DE" sz="4400" b="1" dirty="0" smtClean="0">
                <a:solidFill>
                  <a:srgbClr val="0070C0"/>
                </a:solidFill>
              </a:rPr>
              <a:t> </a:t>
            </a:r>
            <a:r>
              <a:rPr lang="de-DE" sz="4400" b="1" dirty="0" err="1" smtClean="0">
                <a:solidFill>
                  <a:srgbClr val="0070C0"/>
                </a:solidFill>
              </a:rPr>
              <a:t>income</a:t>
            </a:r>
            <a:r>
              <a:rPr lang="de-DE" sz="4400" b="1" dirty="0" smtClean="0">
                <a:solidFill>
                  <a:srgbClr val="0070C0"/>
                </a:solidFill>
              </a:rPr>
              <a:t> </a:t>
            </a:r>
            <a:r>
              <a:rPr lang="de-DE" sz="4400" b="1" dirty="0" err="1" smtClean="0">
                <a:solidFill>
                  <a:srgbClr val="0070C0"/>
                </a:solidFill>
              </a:rPr>
              <a:t>inequality</a:t>
            </a:r>
            <a:r>
              <a:rPr lang="de-DE" sz="4400" b="1" dirty="0" smtClean="0">
                <a:solidFill>
                  <a:srgbClr val="0070C0"/>
                </a:solidFill>
              </a:rPr>
              <a:t>? NO</a:t>
            </a:r>
            <a:endParaRPr lang="de-DE" sz="4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1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9724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Interpretations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64850"/>
            <a:ext cx="10653074" cy="4732255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One </a:t>
            </a:r>
            <a:r>
              <a:rPr lang="en-US" sz="3200" dirty="0" smtClean="0"/>
              <a:t>interpretation: decentralized wage bargaining, hardship clauses and individual plant level negotiations with a high weight on job security increase wage dispersion</a:t>
            </a:r>
          </a:p>
          <a:p>
            <a:r>
              <a:rPr lang="en-US" sz="3200" dirty="0" smtClean="0"/>
              <a:t>Another interpretation: Increased offers and more rigorous conditions of unemployment benefit (level, duration, pressure to accept offers of work) lower reservation wages, leading to more offer take-up at lower wages as well as more vacancies in that segment</a:t>
            </a:r>
            <a:endParaRPr lang="en-US" sz="3200" dirty="0" smtClean="0"/>
          </a:p>
          <a:p>
            <a:r>
              <a:rPr lang="en-US" sz="3200" dirty="0" smtClean="0"/>
              <a:t>Take your pick – hard to </a:t>
            </a:r>
            <a:r>
              <a:rPr lang="en-US" sz="3200" dirty="0" smtClean="0"/>
              <a:t>choose, but the co-movement of labor force participation rates and wages (negative) speaks for the latter</a:t>
            </a:r>
            <a:endParaRPr lang="en-US" sz="3200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955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9724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Conclusion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64850"/>
            <a:ext cx="10653074" cy="473225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It is not all about the mean or median wage, but about the spread or dispersion</a:t>
            </a:r>
          </a:p>
          <a:p>
            <a:r>
              <a:rPr lang="en-US" sz="3200" dirty="0" smtClean="0"/>
              <a:t>This appears to be an outcome that market forces are driving toward</a:t>
            </a:r>
          </a:p>
          <a:p>
            <a:r>
              <a:rPr lang="en-US" sz="3200" dirty="0" smtClean="0"/>
              <a:t>Thus for Sweden, stubborn unemployment is concentrated in the lower skilled groups, which simple aggregate wage moderation will not solve </a:t>
            </a:r>
          </a:p>
          <a:p>
            <a:r>
              <a:rPr lang="en-US" sz="3200" dirty="0" smtClean="0"/>
              <a:t>The social value of bringing marginalized people into the labor force should not be trivialized </a:t>
            </a:r>
          </a:p>
          <a:p>
            <a:pPr marL="0" indent="0">
              <a:buNone/>
            </a:pPr>
            <a:endParaRPr lang="en-US" sz="3200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672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 smtClean="0">
                <a:solidFill>
                  <a:srgbClr val="0070C0"/>
                </a:solidFill>
              </a:rPr>
              <a:t>My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task</a:t>
            </a:r>
            <a:r>
              <a:rPr lang="de-DE" b="1" dirty="0" smtClean="0">
                <a:solidFill>
                  <a:srgbClr val="0070C0"/>
                </a:solidFill>
              </a:rPr>
              <a:t>	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91800" cy="4351338"/>
          </a:xfrm>
        </p:spPr>
        <p:txBody>
          <a:bodyPr>
            <a:normAutofit/>
          </a:bodyPr>
          <a:lstStyle/>
          <a:p>
            <a:r>
              <a:rPr lang="de-DE" dirty="0" smtClean="0"/>
              <a:t>Survey </a:t>
            </a:r>
            <a:r>
              <a:rPr lang="de-DE" dirty="0" err="1" smtClean="0"/>
              <a:t>the</a:t>
            </a:r>
            <a:r>
              <a:rPr lang="de-DE" dirty="0" smtClean="0"/>
              <a:t> „</a:t>
            </a:r>
            <a:r>
              <a:rPr lang="de-DE" dirty="0" err="1" smtClean="0"/>
              <a:t>miraculous</a:t>
            </a:r>
            <a:r>
              <a:rPr lang="de-DE" dirty="0" smtClean="0"/>
              <a:t>“ </a:t>
            </a:r>
            <a:r>
              <a:rPr lang="de-DE" dirty="0" err="1" smtClean="0"/>
              <a:t>improvement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German </a:t>
            </a:r>
            <a:r>
              <a:rPr lang="de-DE" dirty="0" err="1" smtClean="0"/>
              <a:t>labor</a:t>
            </a:r>
            <a:r>
              <a:rPr lang="de-DE" dirty="0" smtClean="0"/>
              <a:t> </a:t>
            </a:r>
            <a:r>
              <a:rPr lang="de-DE" dirty="0" err="1" smtClean="0"/>
              <a:t>market</a:t>
            </a:r>
            <a:r>
              <a:rPr lang="de-DE" dirty="0" smtClean="0"/>
              <a:t> </a:t>
            </a:r>
            <a:r>
              <a:rPr lang="de-DE" dirty="0" err="1" smtClean="0"/>
              <a:t>since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last </a:t>
            </a:r>
            <a:r>
              <a:rPr lang="de-DE" dirty="0" err="1" smtClean="0"/>
              <a:t>decade</a:t>
            </a:r>
            <a:endParaRPr lang="de-DE" dirty="0" smtClean="0"/>
          </a:p>
          <a:p>
            <a:r>
              <a:rPr lang="de-DE" dirty="0" err="1" smtClean="0"/>
              <a:t>Assess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extent</a:t>
            </a:r>
            <a:r>
              <a:rPr lang="de-DE" dirty="0" smtClean="0"/>
              <a:t> wage </a:t>
            </a:r>
            <a:r>
              <a:rPr lang="de-DE" dirty="0" err="1" smtClean="0"/>
              <a:t>policy</a:t>
            </a:r>
            <a:r>
              <a:rPr lang="de-DE" dirty="0" smtClean="0"/>
              <a:t> </a:t>
            </a:r>
            <a:r>
              <a:rPr lang="de-DE" dirty="0" err="1" smtClean="0"/>
              <a:t>might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influenced</a:t>
            </a:r>
            <a:r>
              <a:rPr lang="de-DE" dirty="0" smtClean="0"/>
              <a:t> </a:t>
            </a:r>
            <a:r>
              <a:rPr lang="de-DE" dirty="0" err="1" smtClean="0"/>
              <a:t>this</a:t>
            </a:r>
            <a:r>
              <a:rPr lang="de-DE" dirty="0" smtClean="0"/>
              <a:t> </a:t>
            </a:r>
            <a:r>
              <a:rPr lang="de-DE" dirty="0" err="1" smtClean="0"/>
              <a:t>outcome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Assess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extent</a:t>
            </a:r>
            <a:r>
              <a:rPr lang="de-DE" dirty="0" smtClean="0"/>
              <a:t> </a:t>
            </a:r>
            <a:r>
              <a:rPr lang="de-DE" dirty="0" err="1" smtClean="0"/>
              <a:t>social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labor</a:t>
            </a:r>
            <a:r>
              <a:rPr lang="de-DE" dirty="0" smtClean="0"/>
              <a:t> </a:t>
            </a:r>
            <a:r>
              <a:rPr lang="de-DE" dirty="0" err="1" smtClean="0"/>
              <a:t>market</a:t>
            </a:r>
            <a:r>
              <a:rPr lang="de-DE" dirty="0" smtClean="0"/>
              <a:t> </a:t>
            </a:r>
            <a:r>
              <a:rPr lang="de-DE" dirty="0" err="1" smtClean="0"/>
              <a:t>policy</a:t>
            </a:r>
            <a:r>
              <a:rPr lang="de-DE" dirty="0" smtClean="0"/>
              <a:t> – in </a:t>
            </a:r>
            <a:r>
              <a:rPr lang="de-DE" dirty="0" err="1" smtClean="0"/>
              <a:t>particular</a:t>
            </a:r>
            <a:r>
              <a:rPr lang="de-DE" dirty="0" smtClean="0"/>
              <a:t>, </a:t>
            </a:r>
            <a:r>
              <a:rPr lang="de-DE" dirty="0" err="1" smtClean="0"/>
              <a:t>reforms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unemployment</a:t>
            </a:r>
            <a:r>
              <a:rPr lang="de-DE" dirty="0" smtClean="0"/>
              <a:t> </a:t>
            </a:r>
            <a:r>
              <a:rPr lang="de-DE" dirty="0" err="1" smtClean="0"/>
              <a:t>insurance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instrumental </a:t>
            </a:r>
          </a:p>
          <a:p>
            <a:r>
              <a:rPr lang="de-DE" dirty="0" smtClean="0"/>
              <a:t>Are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any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r>
              <a:rPr lang="de-DE" dirty="0" smtClean="0"/>
              <a:t> </a:t>
            </a:r>
            <a:r>
              <a:rPr lang="de-DE" dirty="0" err="1" smtClean="0"/>
              <a:t>contributing</a:t>
            </a:r>
            <a:r>
              <a:rPr lang="de-DE" dirty="0" smtClean="0"/>
              <a:t> </a:t>
            </a:r>
            <a:r>
              <a:rPr lang="de-DE" dirty="0" err="1" smtClean="0"/>
              <a:t>factors</a:t>
            </a:r>
            <a:r>
              <a:rPr lang="de-DE" dirty="0" smtClean="0"/>
              <a:t>? </a:t>
            </a:r>
          </a:p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side-effects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taking</a:t>
            </a:r>
            <a:r>
              <a:rPr lang="de-DE" dirty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tough</a:t>
            </a:r>
            <a:r>
              <a:rPr lang="de-DE" dirty="0" smtClean="0"/>
              <a:t> </a:t>
            </a:r>
            <a:r>
              <a:rPr lang="de-DE" dirty="0" err="1" smtClean="0"/>
              <a:t>medicine</a:t>
            </a:r>
            <a:r>
              <a:rPr lang="de-DE" dirty="0" smtClean="0"/>
              <a:t> in Germany? </a:t>
            </a:r>
            <a:endParaRPr lang="de-DE" dirty="0"/>
          </a:p>
          <a:p>
            <a:endParaRPr lang="de-DE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151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rgbClr val="0070C0"/>
                </a:solidFill>
              </a:rPr>
              <a:t>Facts on </a:t>
            </a:r>
            <a:r>
              <a:rPr lang="de-DE" b="1" dirty="0" err="1" smtClean="0">
                <a:solidFill>
                  <a:srgbClr val="0070C0"/>
                </a:solidFill>
              </a:rPr>
              <a:t>the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ground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Employment</a:t>
            </a:r>
            <a:r>
              <a:rPr lang="de-DE" dirty="0" smtClean="0"/>
              <a:t> </a:t>
            </a:r>
            <a:r>
              <a:rPr lang="de-DE" dirty="0" err="1" smtClean="0"/>
              <a:t>grew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smtClean="0"/>
              <a:t>2.6%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period</a:t>
            </a:r>
            <a:r>
              <a:rPr lang="de-DE" dirty="0" smtClean="0"/>
              <a:t> 1992-2005</a:t>
            </a:r>
          </a:p>
          <a:p>
            <a:r>
              <a:rPr lang="de-DE" dirty="0" smtClean="0"/>
              <a:t>After 2005 </a:t>
            </a:r>
            <a:r>
              <a:rPr lang="de-DE" dirty="0" err="1" smtClean="0"/>
              <a:t>employment</a:t>
            </a:r>
            <a:r>
              <a:rPr lang="de-DE" dirty="0" smtClean="0"/>
              <a:t> </a:t>
            </a:r>
            <a:r>
              <a:rPr lang="de-DE" dirty="0" err="1" smtClean="0"/>
              <a:t>grew</a:t>
            </a:r>
            <a:r>
              <a:rPr lang="de-DE" dirty="0" smtClean="0"/>
              <a:t> </a:t>
            </a:r>
            <a:r>
              <a:rPr lang="de-DE" dirty="0" err="1" smtClean="0"/>
              <a:t>cumulatively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smtClean="0"/>
              <a:t>2.5 </a:t>
            </a:r>
            <a:r>
              <a:rPr lang="de-DE" dirty="0" err="1" smtClean="0"/>
              <a:t>million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smtClean="0"/>
              <a:t>8.4% </a:t>
            </a:r>
            <a:endParaRPr lang="de-DE" dirty="0" smtClean="0"/>
          </a:p>
          <a:p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growth</a:t>
            </a:r>
            <a:r>
              <a:rPr lang="de-DE" dirty="0" smtClean="0"/>
              <a:t> </a:t>
            </a:r>
            <a:r>
              <a:rPr lang="de-DE" dirty="0" err="1" smtClean="0"/>
              <a:t>since</a:t>
            </a:r>
            <a:r>
              <a:rPr lang="de-DE" dirty="0" smtClean="0"/>
              <a:t> 2005, </a:t>
            </a:r>
            <a:r>
              <a:rPr lang="de-DE" dirty="0" err="1" smtClean="0"/>
              <a:t>about</a:t>
            </a:r>
            <a:r>
              <a:rPr lang="de-DE" dirty="0" smtClean="0"/>
              <a:t> a </a:t>
            </a:r>
            <a:r>
              <a:rPr lang="de-DE" dirty="0" err="1" smtClean="0"/>
              <a:t>quarter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dirty="0" err="1" smtClean="0"/>
              <a:t>full</a:t>
            </a:r>
            <a:r>
              <a:rPr lang="de-DE" dirty="0" smtClean="0"/>
              <a:t>-time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three</a:t>
            </a:r>
            <a:r>
              <a:rPr lang="de-DE" dirty="0" smtClean="0"/>
              <a:t> </a:t>
            </a:r>
            <a:r>
              <a:rPr lang="de-DE" dirty="0" err="1" smtClean="0"/>
              <a:t>quarters</a:t>
            </a:r>
            <a:r>
              <a:rPr lang="de-DE" dirty="0" smtClean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dirty="0" err="1" smtClean="0"/>
              <a:t>part</a:t>
            </a:r>
            <a:r>
              <a:rPr lang="de-DE" dirty="0"/>
              <a:t>-</a:t>
            </a:r>
            <a:r>
              <a:rPr lang="de-DE" dirty="0" smtClean="0"/>
              <a:t>time </a:t>
            </a:r>
            <a:endParaRPr lang="de-DE" dirty="0" smtClean="0"/>
          </a:p>
          <a:p>
            <a:r>
              <a:rPr lang="de-DE" dirty="0" err="1"/>
              <a:t>Unemployment</a:t>
            </a:r>
            <a:r>
              <a:rPr lang="de-DE" dirty="0"/>
              <a:t> rate </a:t>
            </a:r>
            <a:r>
              <a:rPr lang="de-DE" dirty="0" err="1"/>
              <a:t>has</a:t>
            </a:r>
            <a:r>
              <a:rPr lang="de-DE" dirty="0"/>
              <a:t> fallen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smtClean="0"/>
              <a:t>11% </a:t>
            </a:r>
            <a:r>
              <a:rPr lang="de-DE" dirty="0" err="1" smtClean="0"/>
              <a:t>to</a:t>
            </a:r>
            <a:r>
              <a:rPr lang="de-DE" dirty="0" smtClean="0"/>
              <a:t> 5% (</a:t>
            </a:r>
            <a:r>
              <a:rPr lang="de-DE" dirty="0" err="1" smtClean="0"/>
              <a:t>much</a:t>
            </a:r>
            <a:r>
              <a:rPr lang="de-DE" dirty="0" smtClean="0"/>
              <a:t> </a:t>
            </a:r>
            <a:r>
              <a:rPr lang="de-DE" dirty="0" err="1" smtClean="0"/>
              <a:t>lower</a:t>
            </a:r>
            <a:r>
              <a:rPr lang="de-DE" dirty="0" smtClean="0"/>
              <a:t> in West)</a:t>
            </a:r>
            <a:endParaRPr lang="de-DE" dirty="0" smtClean="0"/>
          </a:p>
          <a:p>
            <a:r>
              <a:rPr lang="de-DE" dirty="0" smtClean="0"/>
              <a:t>Wage </a:t>
            </a:r>
            <a:r>
              <a:rPr lang="de-DE" dirty="0" err="1" smtClean="0"/>
              <a:t>growth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been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moderate but </a:t>
            </a:r>
            <a:r>
              <a:rPr lang="de-DE" dirty="0" err="1" smtClean="0"/>
              <a:t>disperson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wages</a:t>
            </a:r>
            <a:r>
              <a:rPr lang="de-DE" dirty="0" smtClean="0"/>
              <a:t> (</a:t>
            </a:r>
            <a:r>
              <a:rPr lang="de-DE" dirty="0" err="1" smtClean="0"/>
              <a:t>gross</a:t>
            </a:r>
            <a:r>
              <a:rPr lang="de-DE" dirty="0" smtClean="0"/>
              <a:t> </a:t>
            </a:r>
            <a:r>
              <a:rPr lang="de-DE" dirty="0" err="1" smtClean="0"/>
              <a:t>earnings</a:t>
            </a:r>
            <a:r>
              <a:rPr lang="de-DE" dirty="0" smtClean="0"/>
              <a:t>)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increased</a:t>
            </a:r>
            <a:r>
              <a:rPr lang="de-DE" dirty="0" smtClean="0"/>
              <a:t> </a:t>
            </a:r>
            <a:r>
              <a:rPr lang="de-DE" dirty="0" err="1" smtClean="0"/>
              <a:t>dramatically</a:t>
            </a:r>
            <a:r>
              <a:rPr lang="de-DE" dirty="0"/>
              <a:t> </a:t>
            </a:r>
            <a:r>
              <a:rPr lang="de-DE" dirty="0" err="1" smtClean="0"/>
              <a:t>starting</a:t>
            </a:r>
            <a:r>
              <a:rPr lang="de-DE" dirty="0" smtClean="0"/>
              <a:t> in 1995 at </a:t>
            </a:r>
            <a:r>
              <a:rPr lang="de-DE" dirty="0" err="1" smtClean="0"/>
              <a:t>the</a:t>
            </a:r>
            <a:r>
              <a:rPr lang="de-DE" dirty="0" smtClean="0"/>
              <a:t> top, </a:t>
            </a:r>
            <a:r>
              <a:rPr lang="de-DE" dirty="0" err="1" smtClean="0"/>
              <a:t>and</a:t>
            </a:r>
            <a:r>
              <a:rPr lang="de-DE" dirty="0" smtClean="0"/>
              <a:t> after 2003 at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bottom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Employment</a:t>
            </a:r>
            <a:r>
              <a:rPr lang="de-DE" dirty="0" smtClean="0"/>
              <a:t> </a:t>
            </a:r>
            <a:r>
              <a:rPr lang="de-DE" dirty="0" err="1" smtClean="0"/>
              <a:t>growth</a:t>
            </a:r>
            <a:r>
              <a:rPr lang="de-DE" dirty="0" smtClean="0"/>
              <a:t> </a:t>
            </a:r>
            <a:r>
              <a:rPr lang="de-DE" dirty="0" err="1" smtClean="0"/>
              <a:t>differed</a:t>
            </a:r>
            <a:r>
              <a:rPr lang="de-DE" dirty="0" smtClean="0"/>
              <a:t> </a:t>
            </a:r>
            <a:r>
              <a:rPr lang="de-DE" dirty="0" err="1" smtClean="0"/>
              <a:t>sharply</a:t>
            </a:r>
            <a:r>
              <a:rPr lang="de-DE" dirty="0" smtClean="0"/>
              <a:t> </a:t>
            </a:r>
            <a:r>
              <a:rPr lang="de-DE" dirty="0" err="1" smtClean="0"/>
              <a:t>across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wage </a:t>
            </a:r>
            <a:r>
              <a:rPr lang="de-DE" dirty="0" err="1" smtClean="0"/>
              <a:t>distribution</a:t>
            </a:r>
            <a:endParaRPr lang="de-DE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253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55" y="339339"/>
            <a:ext cx="5686249" cy="3283756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0753" y="432938"/>
            <a:ext cx="5847715" cy="3190157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309" y="3753272"/>
            <a:ext cx="5318696" cy="2893997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4980" y="3736021"/>
            <a:ext cx="5567933" cy="2893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9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09" y="1633097"/>
            <a:ext cx="5633239" cy="3663521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6770" y="2021105"/>
            <a:ext cx="6283972" cy="3862110"/>
          </a:xfrm>
          <a:prstGeom prst="rect">
            <a:avLst/>
          </a:prstGeom>
        </p:spPr>
      </p:pic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04957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srgbClr val="0070C0"/>
                </a:solidFill>
              </a:rPr>
              <a:t>Wage </a:t>
            </a:r>
            <a:r>
              <a:rPr lang="de-DE" sz="3600" b="1" dirty="0" err="1" smtClean="0">
                <a:solidFill>
                  <a:srgbClr val="0070C0"/>
                </a:solidFill>
              </a:rPr>
              <a:t>moderation</a:t>
            </a:r>
            <a:r>
              <a:rPr lang="de-DE" sz="3600" b="1" dirty="0" smtClean="0">
                <a:solidFill>
                  <a:srgbClr val="0070C0"/>
                </a:solidFill>
              </a:rPr>
              <a:t> </a:t>
            </a:r>
            <a:r>
              <a:rPr lang="de-DE" sz="3600" b="1" dirty="0" err="1" smtClean="0">
                <a:solidFill>
                  <a:srgbClr val="0070C0"/>
                </a:solidFill>
              </a:rPr>
              <a:t>since</a:t>
            </a:r>
            <a:r>
              <a:rPr lang="de-DE" sz="3600" b="1" dirty="0" smtClean="0">
                <a:solidFill>
                  <a:srgbClr val="0070C0"/>
                </a:solidFill>
              </a:rPr>
              <a:t> </a:t>
            </a:r>
            <a:r>
              <a:rPr lang="de-DE" sz="3600" b="1" dirty="0" err="1" smtClean="0">
                <a:solidFill>
                  <a:srgbClr val="0070C0"/>
                </a:solidFill>
              </a:rPr>
              <a:t>the</a:t>
            </a:r>
            <a:r>
              <a:rPr lang="de-DE" sz="3600" b="1" dirty="0" smtClean="0">
                <a:solidFill>
                  <a:srgbClr val="0070C0"/>
                </a:solidFill>
              </a:rPr>
              <a:t> </a:t>
            </a:r>
            <a:r>
              <a:rPr lang="de-DE" sz="3600" b="1" dirty="0" err="1" smtClean="0">
                <a:solidFill>
                  <a:srgbClr val="0070C0"/>
                </a:solidFill>
              </a:rPr>
              <a:t>mid</a:t>
            </a:r>
            <a:r>
              <a:rPr lang="de-DE" sz="3600" b="1" dirty="0" smtClean="0">
                <a:solidFill>
                  <a:srgbClr val="0070C0"/>
                </a:solidFill>
              </a:rPr>
              <a:t> 1990s in </a:t>
            </a:r>
            <a:r>
              <a:rPr lang="de-DE" sz="3600" b="1" dirty="0" err="1" smtClean="0">
                <a:solidFill>
                  <a:srgbClr val="0070C0"/>
                </a:solidFill>
              </a:rPr>
              <a:t>the</a:t>
            </a:r>
            <a:r>
              <a:rPr lang="de-DE" sz="3600" b="1" dirty="0" smtClean="0">
                <a:solidFill>
                  <a:srgbClr val="0070C0"/>
                </a:solidFill>
              </a:rPr>
              <a:t> </a:t>
            </a:r>
            <a:r>
              <a:rPr lang="de-DE" sz="3600" b="1" dirty="0" err="1" smtClean="0">
                <a:solidFill>
                  <a:srgbClr val="0070C0"/>
                </a:solidFill>
              </a:rPr>
              <a:t>mean</a:t>
            </a:r>
            <a:r>
              <a:rPr lang="de-DE" sz="3600" b="1" dirty="0" smtClean="0">
                <a:solidFill>
                  <a:srgbClr val="0070C0"/>
                </a:solidFill>
              </a:rPr>
              <a:t>…</a:t>
            </a:r>
            <a:endParaRPr lang="de-DE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29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104956" y="-161087"/>
            <a:ext cx="11739111" cy="1325563"/>
          </a:xfrm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srgbClr val="0070C0"/>
                </a:solidFill>
              </a:rPr>
              <a:t>… but also at different </a:t>
            </a:r>
            <a:r>
              <a:rPr lang="de-DE" sz="3600" b="1" dirty="0" err="1" smtClean="0">
                <a:solidFill>
                  <a:srgbClr val="0070C0"/>
                </a:solidFill>
              </a:rPr>
              <a:t>degrees</a:t>
            </a:r>
            <a:r>
              <a:rPr lang="de-DE" sz="3600" b="1" dirty="0" smtClean="0">
                <a:solidFill>
                  <a:srgbClr val="0070C0"/>
                </a:solidFill>
              </a:rPr>
              <a:t> </a:t>
            </a:r>
            <a:r>
              <a:rPr lang="de-DE" sz="3600" b="1" dirty="0" err="1" smtClean="0">
                <a:solidFill>
                  <a:srgbClr val="0070C0"/>
                </a:solidFill>
              </a:rPr>
              <a:t>across</a:t>
            </a:r>
            <a:r>
              <a:rPr lang="de-DE" sz="3600" b="1" dirty="0" smtClean="0">
                <a:solidFill>
                  <a:srgbClr val="0070C0"/>
                </a:solidFill>
              </a:rPr>
              <a:t> </a:t>
            </a:r>
            <a:r>
              <a:rPr lang="de-DE" sz="3600" b="1" dirty="0" err="1" smtClean="0">
                <a:solidFill>
                  <a:srgbClr val="0070C0"/>
                </a:solidFill>
              </a:rPr>
              <a:t>the</a:t>
            </a:r>
            <a:r>
              <a:rPr lang="de-DE" sz="3600" b="1" dirty="0" smtClean="0">
                <a:solidFill>
                  <a:srgbClr val="0070C0"/>
                </a:solidFill>
              </a:rPr>
              <a:t> wage </a:t>
            </a:r>
            <a:r>
              <a:rPr lang="de-DE" sz="3600" b="1" dirty="0" err="1" smtClean="0">
                <a:solidFill>
                  <a:srgbClr val="0070C0"/>
                </a:solidFill>
              </a:rPr>
              <a:t>distribution</a:t>
            </a:r>
            <a:endParaRPr lang="de-DE" sz="3600" b="1" dirty="0">
              <a:solidFill>
                <a:srgbClr val="0070C0"/>
              </a:solidFill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28" y="759104"/>
            <a:ext cx="11552496" cy="6055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47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416891"/>
            <a:ext cx="10515600" cy="1325563"/>
          </a:xfrm>
        </p:spPr>
        <p:txBody>
          <a:bodyPr/>
          <a:lstStyle/>
          <a:p>
            <a:r>
              <a:rPr lang="de-DE" b="1" dirty="0" err="1" smtClean="0">
                <a:solidFill>
                  <a:srgbClr val="0070C0"/>
                </a:solidFill>
              </a:rPr>
              <a:t>Reasons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for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increased</a:t>
            </a:r>
            <a:r>
              <a:rPr lang="de-DE" b="1" dirty="0" smtClean="0">
                <a:solidFill>
                  <a:srgbClr val="0070C0"/>
                </a:solidFill>
              </a:rPr>
              <a:t> wage </a:t>
            </a:r>
            <a:r>
              <a:rPr lang="de-DE" b="1" dirty="0" err="1" smtClean="0">
                <a:solidFill>
                  <a:srgbClr val="0070C0"/>
                </a:solidFill>
              </a:rPr>
              <a:t>dispersion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9049" y="1897277"/>
            <a:ext cx="11500700" cy="4348249"/>
          </a:xfrm>
        </p:spPr>
        <p:txBody>
          <a:bodyPr>
            <a:normAutofit fontScale="92500" lnSpcReduction="10000"/>
          </a:bodyPr>
          <a:lstStyle/>
          <a:p>
            <a:r>
              <a:rPr lang="de-DE" dirty="0" err="1" smtClean="0"/>
              <a:t>Increased</a:t>
            </a:r>
            <a:r>
              <a:rPr lang="de-DE" dirty="0" smtClean="0"/>
              <a:t> </a:t>
            </a:r>
            <a:r>
              <a:rPr lang="de-DE" dirty="0" err="1" smtClean="0"/>
              <a:t>flexibility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wage </a:t>
            </a:r>
            <a:r>
              <a:rPr lang="de-DE" dirty="0" err="1" smtClean="0"/>
              <a:t>policy</a:t>
            </a:r>
            <a:r>
              <a:rPr lang="de-DE" dirty="0" smtClean="0"/>
              <a:t> at </a:t>
            </a:r>
            <a:r>
              <a:rPr lang="de-DE" dirty="0" err="1" smtClean="0"/>
              <a:t>the</a:t>
            </a:r>
            <a:r>
              <a:rPr lang="de-DE" dirty="0" smtClean="0"/>
              <a:t> top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employment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„Öffnungsklauseln“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enterprises</a:t>
            </a:r>
            <a:r>
              <a:rPr lang="de-DE" dirty="0" smtClean="0"/>
              <a:t> in </a:t>
            </a:r>
            <a:r>
              <a:rPr lang="de-DE" dirty="0" err="1" smtClean="0"/>
              <a:t>distress</a:t>
            </a:r>
            <a:endParaRPr lang="de-DE" dirty="0" smtClean="0"/>
          </a:p>
          <a:p>
            <a:r>
              <a:rPr lang="de-DE" dirty="0" smtClean="0"/>
              <a:t>Explicit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implicit</a:t>
            </a:r>
            <a:r>
              <a:rPr lang="de-DE" dirty="0" smtClean="0"/>
              <a:t> </a:t>
            </a:r>
            <a:r>
              <a:rPr lang="de-DE" dirty="0" err="1" smtClean="0"/>
              <a:t>decentralization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wage </a:t>
            </a:r>
            <a:r>
              <a:rPr lang="de-DE" dirty="0" err="1" smtClean="0"/>
              <a:t>bargains</a:t>
            </a:r>
            <a:r>
              <a:rPr lang="de-DE" dirty="0" smtClean="0"/>
              <a:t> in </a:t>
            </a:r>
            <a:r>
              <a:rPr lang="de-DE" dirty="0" err="1" smtClean="0"/>
              <a:t>both</a:t>
            </a:r>
            <a:r>
              <a:rPr lang="de-DE" dirty="0" smtClean="0"/>
              <a:t> western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eastern</a:t>
            </a:r>
            <a:r>
              <a:rPr lang="de-DE" dirty="0" smtClean="0"/>
              <a:t> Germany after 1995, </a:t>
            </a:r>
            <a:r>
              <a:rPr lang="de-DE" dirty="0" err="1" smtClean="0"/>
              <a:t>for</a:t>
            </a:r>
            <a:r>
              <a:rPr lang="de-DE" dirty="0" smtClean="0"/>
              <a:t> different </a:t>
            </a:r>
            <a:r>
              <a:rPr lang="de-DE" dirty="0" err="1" smtClean="0"/>
              <a:t>reasons</a:t>
            </a:r>
            <a:endParaRPr lang="de-DE" dirty="0" smtClean="0"/>
          </a:p>
          <a:p>
            <a:r>
              <a:rPr lang="de-DE" dirty="0" smtClean="0"/>
              <a:t>Hartz </a:t>
            </a:r>
            <a:r>
              <a:rPr lang="de-DE" dirty="0" err="1" smtClean="0"/>
              <a:t>reforms</a:t>
            </a:r>
            <a:r>
              <a:rPr lang="de-DE" dirty="0" smtClean="0"/>
              <a:t> (2003-2005) </a:t>
            </a:r>
            <a:r>
              <a:rPr lang="de-DE" dirty="0" err="1" smtClean="0"/>
              <a:t>increased</a:t>
            </a:r>
            <a:r>
              <a:rPr lang="de-DE" dirty="0" smtClean="0"/>
              <a:t> </a:t>
            </a:r>
            <a:r>
              <a:rPr lang="de-DE" dirty="0" err="1" smtClean="0"/>
              <a:t>pressure</a:t>
            </a:r>
            <a:r>
              <a:rPr lang="de-DE" dirty="0" smtClean="0"/>
              <a:t> on </a:t>
            </a:r>
            <a:r>
              <a:rPr lang="de-DE" dirty="0" err="1" smtClean="0"/>
              <a:t>workers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accept</a:t>
            </a:r>
            <a:r>
              <a:rPr lang="de-DE" dirty="0" smtClean="0"/>
              <a:t> </a:t>
            </a:r>
            <a:r>
              <a:rPr lang="de-DE" dirty="0" err="1" smtClean="0"/>
              <a:t>jobs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accept</a:t>
            </a:r>
            <a:r>
              <a:rPr lang="de-DE" dirty="0" smtClean="0"/>
              <a:t> </a:t>
            </a:r>
            <a:r>
              <a:rPr lang="de-DE" dirty="0" err="1" smtClean="0"/>
              <a:t>structural</a:t>
            </a:r>
            <a:r>
              <a:rPr lang="de-DE" dirty="0" smtClean="0"/>
              <a:t> </a:t>
            </a:r>
            <a:r>
              <a:rPr lang="de-DE" dirty="0" err="1" smtClean="0"/>
              <a:t>change</a:t>
            </a:r>
            <a:r>
              <a:rPr lang="de-DE" dirty="0" smtClean="0"/>
              <a:t> </a:t>
            </a:r>
            <a:r>
              <a:rPr lang="de-DE" dirty="0" err="1" smtClean="0"/>
              <a:t>slowed</a:t>
            </a:r>
            <a:r>
              <a:rPr lang="de-DE" dirty="0" smtClean="0"/>
              <a:t> </a:t>
            </a:r>
            <a:r>
              <a:rPr lang="de-DE" dirty="0" err="1"/>
              <a:t>by</a:t>
            </a:r>
            <a:r>
              <a:rPr lang="de-DE" dirty="0"/>
              <a:t> „</a:t>
            </a:r>
            <a:r>
              <a:rPr lang="de-DE" dirty="0" err="1"/>
              <a:t>wait</a:t>
            </a:r>
            <a:r>
              <a:rPr lang="de-DE" dirty="0"/>
              <a:t> </a:t>
            </a:r>
            <a:r>
              <a:rPr lang="de-DE" dirty="0" err="1"/>
              <a:t>unemployment</a:t>
            </a:r>
            <a:r>
              <a:rPr lang="de-DE" dirty="0"/>
              <a:t>“</a:t>
            </a:r>
          </a:p>
          <a:p>
            <a:r>
              <a:rPr lang="de-DE" dirty="0" err="1"/>
              <a:t>Unemployment</a:t>
            </a:r>
            <a:r>
              <a:rPr lang="de-DE" dirty="0"/>
              <a:t> </a:t>
            </a:r>
            <a:r>
              <a:rPr lang="de-DE" dirty="0" err="1"/>
              <a:t>benefits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become</a:t>
            </a:r>
            <a:r>
              <a:rPr lang="de-DE" dirty="0"/>
              <a:t> explosive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volume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in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resultant</a:t>
            </a:r>
            <a:r>
              <a:rPr lang="de-DE" dirty="0"/>
              <a:t> </a:t>
            </a:r>
            <a:r>
              <a:rPr lang="de-DE" dirty="0" err="1"/>
              <a:t>burden</a:t>
            </a:r>
            <a:r>
              <a:rPr lang="de-DE" dirty="0"/>
              <a:t> on west German </a:t>
            </a:r>
            <a:r>
              <a:rPr lang="de-DE" dirty="0" err="1"/>
              <a:t>workers</a:t>
            </a:r>
            <a:r>
              <a:rPr lang="de-DE" dirty="0"/>
              <a:t>, </a:t>
            </a:r>
            <a:r>
              <a:rPr lang="de-DE" dirty="0" err="1"/>
              <a:t>whose</a:t>
            </a:r>
            <a:r>
              <a:rPr lang="de-DE" dirty="0"/>
              <a:t> </a:t>
            </a:r>
            <a:r>
              <a:rPr lang="de-DE" dirty="0" err="1"/>
              <a:t>contributions</a:t>
            </a:r>
            <a:r>
              <a:rPr lang="de-DE" dirty="0"/>
              <a:t> </a:t>
            </a:r>
            <a:r>
              <a:rPr lang="de-DE" dirty="0" err="1"/>
              <a:t>had</a:t>
            </a:r>
            <a:r>
              <a:rPr lang="de-DE" dirty="0"/>
              <a:t> </a:t>
            </a:r>
            <a:r>
              <a:rPr lang="de-DE" dirty="0" err="1"/>
              <a:t>risen</a:t>
            </a:r>
            <a:r>
              <a:rPr lang="de-DE" dirty="0"/>
              <a:t> </a:t>
            </a:r>
            <a:r>
              <a:rPr lang="de-DE" dirty="0" err="1" smtClean="0"/>
              <a:t>commensurately</a:t>
            </a:r>
            <a:endParaRPr lang="de-DE" dirty="0" smtClean="0"/>
          </a:p>
          <a:p>
            <a:r>
              <a:rPr lang="de-DE" dirty="0" err="1" smtClean="0"/>
              <a:t>Acceptance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„</a:t>
            </a:r>
            <a:r>
              <a:rPr lang="de-DE" dirty="0" err="1" smtClean="0"/>
              <a:t>precarious</a:t>
            </a:r>
            <a:r>
              <a:rPr lang="de-DE" dirty="0" smtClean="0"/>
              <a:t>“ </a:t>
            </a:r>
            <a:r>
              <a:rPr lang="de-DE" dirty="0" err="1" smtClean="0"/>
              <a:t>forms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employment</a:t>
            </a:r>
            <a:r>
              <a:rPr lang="de-DE" dirty="0" smtClean="0"/>
              <a:t>: </a:t>
            </a:r>
            <a:r>
              <a:rPr lang="de-DE" dirty="0" err="1" smtClean="0"/>
              <a:t>temporary</a:t>
            </a:r>
            <a:r>
              <a:rPr lang="de-DE" dirty="0" smtClean="0"/>
              <a:t> </a:t>
            </a:r>
            <a:r>
              <a:rPr lang="de-DE" dirty="0" err="1" smtClean="0"/>
              <a:t>help</a:t>
            </a:r>
            <a:r>
              <a:rPr lang="de-DE" dirty="0" smtClean="0"/>
              <a:t> </a:t>
            </a:r>
            <a:r>
              <a:rPr lang="de-DE" dirty="0" err="1" smtClean="0"/>
              <a:t>agency</a:t>
            </a:r>
            <a:r>
              <a:rPr lang="de-DE" dirty="0" smtClean="0"/>
              <a:t> </a:t>
            </a:r>
            <a:r>
              <a:rPr lang="de-DE" dirty="0" err="1" smtClean="0"/>
              <a:t>work</a:t>
            </a:r>
            <a:r>
              <a:rPr lang="de-DE" dirty="0" smtClean="0"/>
              <a:t>, </a:t>
            </a:r>
            <a:r>
              <a:rPr lang="de-DE" dirty="0" err="1"/>
              <a:t>minijobs</a:t>
            </a:r>
            <a:r>
              <a:rPr lang="de-DE" dirty="0"/>
              <a:t>, </a:t>
            </a:r>
            <a:r>
              <a:rPr lang="de-DE" dirty="0" smtClean="0"/>
              <a:t>but </a:t>
            </a:r>
            <a:r>
              <a:rPr lang="de-DE" dirty="0" err="1" smtClean="0"/>
              <a:t>especially</a:t>
            </a:r>
            <a:r>
              <a:rPr lang="de-DE" dirty="0" smtClean="0"/>
              <a:t> </a:t>
            </a:r>
            <a:r>
              <a:rPr lang="de-DE" dirty="0" err="1" smtClean="0"/>
              <a:t>part</a:t>
            </a:r>
            <a:r>
              <a:rPr lang="de-DE" dirty="0" smtClean="0"/>
              <a:t>-time </a:t>
            </a:r>
            <a:r>
              <a:rPr lang="de-DE" dirty="0" err="1" smtClean="0"/>
              <a:t>employment</a:t>
            </a:r>
            <a:r>
              <a:rPr lang="de-DE" dirty="0" smtClean="0"/>
              <a:t> </a:t>
            </a:r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691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287" y="271895"/>
            <a:ext cx="10791645" cy="6421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6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>
                <a:solidFill>
                  <a:srgbClr val="0070C0"/>
                </a:solidFill>
              </a:rPr>
              <a:t>Looks like </a:t>
            </a:r>
            <a:r>
              <a:rPr lang="de-DE" b="1" dirty="0" err="1" smtClean="0">
                <a:solidFill>
                  <a:srgbClr val="0070C0"/>
                </a:solidFill>
              </a:rPr>
              <a:t>moving</a:t>
            </a:r>
            <a:r>
              <a:rPr lang="de-DE" b="1" dirty="0" smtClean="0">
                <a:solidFill>
                  <a:srgbClr val="0070C0"/>
                </a:solidFill>
              </a:rPr>
              <a:t> down a </a:t>
            </a:r>
            <a:r>
              <a:rPr lang="de-DE" b="1" dirty="0" err="1" smtClean="0">
                <a:solidFill>
                  <a:srgbClr val="0070C0"/>
                </a:solidFill>
              </a:rPr>
              <a:t>labor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demand</a:t>
            </a:r>
            <a:r>
              <a:rPr lang="de-DE" b="1" dirty="0" smtClean="0">
                <a:solidFill>
                  <a:srgbClr val="0070C0"/>
                </a:solidFill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</a:rPr>
              <a:t>curve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Employment</a:t>
            </a:r>
            <a:r>
              <a:rPr lang="de-DE" dirty="0" smtClean="0"/>
              <a:t> </a:t>
            </a:r>
            <a:r>
              <a:rPr lang="de-DE" dirty="0" err="1"/>
              <a:t>changes</a:t>
            </a:r>
            <a:r>
              <a:rPr lang="de-DE" dirty="0"/>
              <a:t>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i="1" dirty="0" err="1"/>
              <a:t>negatively</a:t>
            </a:r>
            <a:r>
              <a:rPr lang="de-DE" dirty="0"/>
              <a:t> </a:t>
            </a:r>
            <a:r>
              <a:rPr lang="de-DE" dirty="0" err="1"/>
              <a:t>correlated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change</a:t>
            </a:r>
            <a:r>
              <a:rPr lang="de-DE" dirty="0"/>
              <a:t> in </a:t>
            </a:r>
            <a:r>
              <a:rPr lang="de-DE" dirty="0" err="1" smtClean="0"/>
              <a:t>wages</a:t>
            </a:r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9568" y="5876925"/>
            <a:ext cx="8636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442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633</Words>
  <Application>Microsoft Office PowerPoint</Application>
  <PresentationFormat>Breitbild</PresentationFormat>
  <Paragraphs>50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Theme</vt:lpstr>
      <vt:lpstr>The German Labor Market „Miracle“: An Assessment </vt:lpstr>
      <vt:lpstr>My task </vt:lpstr>
      <vt:lpstr>Facts on the ground</vt:lpstr>
      <vt:lpstr>PowerPoint-Präsentation</vt:lpstr>
      <vt:lpstr>Wage moderation since the mid 1990s in the mean…</vt:lpstr>
      <vt:lpstr>… but also at different degrees across the wage distribution</vt:lpstr>
      <vt:lpstr>Reasons for increased wage dispersion</vt:lpstr>
      <vt:lpstr>PowerPoint-Präsentation</vt:lpstr>
      <vt:lpstr>Looks like moving down a labor demand curve</vt:lpstr>
      <vt:lpstr>Outcome: Uneven employment growth across the wage distribution </vt:lpstr>
      <vt:lpstr>Outcome: Uneven employment growth across the wage distribution </vt:lpstr>
      <vt:lpstr>Does increased wage dispersion necessarily imply increased income inequality?</vt:lpstr>
      <vt:lpstr>PowerPoint-Präsentation</vt:lpstr>
      <vt:lpstr>Interpretations</vt:lpstr>
      <vt:lpstr>Conclusion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Burda</dc:creator>
  <cp:lastModifiedBy>Michael Burda</cp:lastModifiedBy>
  <cp:revision>72</cp:revision>
  <dcterms:created xsi:type="dcterms:W3CDTF">2015-04-24T20:25:12Z</dcterms:created>
  <dcterms:modified xsi:type="dcterms:W3CDTF">2016-04-21T06:09:29Z</dcterms:modified>
</cp:coreProperties>
</file>