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63" r:id="rId5"/>
    <p:sldId id="283" r:id="rId6"/>
    <p:sldId id="265" r:id="rId7"/>
    <p:sldId id="266" r:id="rId8"/>
    <p:sldId id="282" r:id="rId9"/>
    <p:sldId id="276" r:id="rId10"/>
    <p:sldId id="281" r:id="rId11"/>
    <p:sldId id="277" r:id="rId12"/>
    <p:sldId id="284" r:id="rId13"/>
    <p:sldId id="285" r:id="rId14"/>
    <p:sldId id="286" r:id="rId15"/>
    <p:sldId id="287" r:id="rId16"/>
    <p:sldId id="289" r:id="rId17"/>
    <p:sldId id="290" r:id="rId18"/>
    <p:sldId id="288" r:id="rId19"/>
  </p:sldIdLst>
  <p:sldSz cx="9144000" cy="6858000" type="screen4x3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6051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374" autoAdjust="0"/>
  </p:normalViewPr>
  <p:slideViewPr>
    <p:cSldViewPr snapToGrid="0">
      <p:cViewPr>
        <p:scale>
          <a:sx n="93" d="100"/>
          <a:sy n="93" d="100"/>
        </p:scale>
        <p:origin x="-1518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3634304"/>
        <c:axId val="113816320"/>
        <c:axId val="113674880"/>
      </c:bar3DChart>
      <c:catAx>
        <c:axId val="113634304"/>
        <c:scaling>
          <c:orientation val="minMax"/>
        </c:scaling>
        <c:delete val="0"/>
        <c:axPos val="b"/>
        <c:majorTickMark val="none"/>
        <c:minorTickMark val="none"/>
        <c:tickLblPos val="nextTo"/>
        <c:crossAx val="113816320"/>
        <c:crosses val="autoZero"/>
        <c:auto val="1"/>
        <c:lblAlgn val="ctr"/>
        <c:lblOffset val="100"/>
        <c:noMultiLvlLbl val="0"/>
      </c:catAx>
      <c:valAx>
        <c:axId val="113816320"/>
        <c:scaling>
          <c:orientation val="minMax"/>
        </c:scaling>
        <c:delete val="0"/>
        <c:axPos val="l"/>
        <c:majorGridlines/>
        <c:title>
          <c:overlay val="0"/>
        </c:title>
        <c:numFmt formatCode="General" sourceLinked="1"/>
        <c:majorTickMark val="none"/>
        <c:minorTickMark val="none"/>
        <c:tickLblPos val="nextTo"/>
        <c:crossAx val="113634304"/>
        <c:crosses val="autoZero"/>
        <c:crossBetween val="between"/>
      </c:valAx>
      <c:serAx>
        <c:axId val="113674880"/>
        <c:scaling>
          <c:orientation val="minMax"/>
        </c:scaling>
        <c:delete val="0"/>
        <c:axPos val="b"/>
        <c:majorTickMark val="none"/>
        <c:minorTickMark val="none"/>
        <c:tickLblPos val="nextTo"/>
        <c:crossAx val="113816320"/>
        <c:crosses val="autoZero"/>
      </c:ser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1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28AC858-E3B7-4C69-AD1C-516707D8A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22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1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Klicka här för att ändra format på bakgrundstexten</a:t>
            </a:r>
          </a:p>
          <a:p>
            <a:pPr lvl="1"/>
            <a:r>
              <a:rPr lang="en-US" noProof="0" smtClean="0"/>
              <a:t>Nivå två</a:t>
            </a:r>
          </a:p>
          <a:p>
            <a:pPr lvl="2"/>
            <a:r>
              <a:rPr lang="en-US" noProof="0" smtClean="0"/>
              <a:t>Nivå tre</a:t>
            </a:r>
          </a:p>
          <a:p>
            <a:pPr lvl="3"/>
            <a:r>
              <a:rPr lang="en-US" noProof="0" smtClean="0"/>
              <a:t>Nivå fyra</a:t>
            </a:r>
          </a:p>
          <a:p>
            <a:pPr lvl="4"/>
            <a:r>
              <a:rPr lang="en-US" noProof="0" smtClean="0"/>
              <a:t>Nivå fem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8E5307-B2DD-418A-97CF-9DA318C98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62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72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56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00"/>
          <a:stretch/>
        </p:blipFill>
        <p:spPr>
          <a:xfrm>
            <a:off x="0" y="542175"/>
            <a:ext cx="9144000" cy="5319782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03450" y="2371725"/>
            <a:ext cx="6400800" cy="60325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sv-SE" noProof="0" smtClean="0"/>
              <a:t>Klicka här för att ändra format</a:t>
            </a:r>
            <a:endParaRPr lang="sv-SE" noProof="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3450" y="3260725"/>
            <a:ext cx="6400800" cy="1752600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sv-SE" noProof="0" smtClean="0"/>
              <a:t>Klicka här för att ändra format på underrubrik i bakgrunden</a:t>
            </a:r>
            <a:endParaRPr lang="sv-SE" noProof="0"/>
          </a:p>
        </p:txBody>
      </p:sp>
      <p:pic>
        <p:nvPicPr>
          <p:cNvPr id="7" name="Picture 2" descr="X:\Pictures\Övrigt\logotyp\Logotyper design 2014\Logotyper för dokument\Svensk logotyp - färg word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015" y="5690507"/>
            <a:ext cx="3554503" cy="105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3" name="Platshållare för diagram 2"/>
          <p:cNvSpPr>
            <a:spLocks noGrp="1"/>
          </p:cNvSpPr>
          <p:nvPr>
            <p:ph type="chart" idx="1"/>
          </p:nvPr>
        </p:nvSpPr>
        <p:spPr>
          <a:xfrm>
            <a:off x="971600" y="1600200"/>
            <a:ext cx="7715200" cy="44211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smtClean="0"/>
              <a:t>Klicka på ikonen för att lägga till ett diagram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632848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/>
          </p:nvPr>
        </p:nvSpPr>
        <p:spPr>
          <a:xfrm>
            <a:off x="971600" y="1557338"/>
            <a:ext cx="7632080" cy="4392612"/>
          </a:xfrm>
        </p:spPr>
        <p:txBody>
          <a:bodyPr/>
          <a:lstStyle/>
          <a:p>
            <a:pPr lvl="0"/>
            <a:r>
              <a:rPr lang="sv-SE" noProof="0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74638"/>
            <a:ext cx="6228184" cy="1143000"/>
          </a:xfrm>
        </p:spPr>
        <p:txBody>
          <a:bodyPr/>
          <a:lstStyle/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/>
          </p:nvPr>
        </p:nvSpPr>
        <p:spPr>
          <a:xfrm>
            <a:off x="1691680" y="1557338"/>
            <a:ext cx="6228184" cy="43926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276872"/>
            <a:ext cx="6192688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smtClean="0"/>
              <a:t>Klicka här för att ändra format</a:t>
            </a:r>
            <a:endParaRPr lang="sv-SE" noProof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1599" y="1600200"/>
            <a:ext cx="3672409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60032" y="1600200"/>
            <a:ext cx="3826768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graphicFrame>
        <p:nvGraphicFramePr>
          <p:cNvPr id="13" name="Diagram 12"/>
          <p:cNvGraphicFramePr/>
          <p:nvPr userDrawn="1">
            <p:extLst>
              <p:ext uri="{D42A27DB-BD31-4B8C-83A1-F6EECF244321}">
                <p14:modId xmlns:p14="http://schemas.microsoft.com/office/powerpoint/2010/main" val="406604745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noProof="0" smtClean="0"/>
              <a:t>Klicka här för att ändra format</a:t>
            </a:r>
            <a:endParaRPr lang="sv-SE" noProof="0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smtClean="0"/>
              <a:t>Klicka på ikonen för att lägga till en bild</a:t>
            </a:r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274638"/>
            <a:ext cx="7715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Skriv här… klicka för att ändra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600200"/>
            <a:ext cx="7715250" cy="442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</p:txBody>
      </p:sp>
      <p:pic>
        <p:nvPicPr>
          <p:cNvPr id="13314" name="Picture 2" descr="X:\Pictures\Övrigt\logotyp\Logotyper design 2014\Logotyper för dokument\Svensk logotyp - färg word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6078158"/>
            <a:ext cx="2243286" cy="66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41" y="0"/>
            <a:ext cx="487031" cy="6858000"/>
          </a:xfrm>
          <a:prstGeom prst="rect">
            <a:avLst/>
          </a:prstGeom>
        </p:spPr>
      </p:pic>
      <p:sp>
        <p:nvSpPr>
          <p:cNvPr id="2" name="textruta 1"/>
          <p:cNvSpPr txBox="1"/>
          <p:nvPr/>
        </p:nvSpPr>
        <p:spPr>
          <a:xfrm>
            <a:off x="1347107" y="1869621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68" r:id="rId3"/>
    <p:sldLayoutId id="2147483676" r:id="rId4"/>
    <p:sldLayoutId id="2147483677" r:id="rId5"/>
    <p:sldLayoutId id="2147483669" r:id="rId6"/>
    <p:sldLayoutId id="2147483670" r:id="rId7"/>
    <p:sldLayoutId id="2147483671" r:id="rId8"/>
    <p:sldLayoutId id="2147483672" r:id="rId9"/>
    <p:sldLayoutId id="2147483673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+mj-lt"/>
          <a:ea typeface="+mj-ea"/>
          <a:cs typeface="NettoO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0513A"/>
        </a:buClr>
        <a:buChar char="•"/>
        <a:defRPr sz="2600" b="0">
          <a:solidFill>
            <a:schemeClr val="tx1"/>
          </a:solidFill>
          <a:latin typeface="+mn-lt"/>
          <a:ea typeface="+mn-ea"/>
          <a:cs typeface="NettoOT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b="0">
          <a:solidFill>
            <a:schemeClr val="tx1"/>
          </a:solidFill>
          <a:latin typeface="+mn-lt"/>
          <a:cs typeface="NettoOT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b="0">
          <a:solidFill>
            <a:schemeClr val="tx1"/>
          </a:solidFill>
          <a:latin typeface="+mn-lt"/>
          <a:cs typeface="NettoOT-Italic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02179" y="1408339"/>
            <a:ext cx="6988627" cy="1163411"/>
          </a:xfrm>
        </p:spPr>
        <p:txBody>
          <a:bodyPr/>
          <a:lstStyle/>
          <a:p>
            <a:r>
              <a:rPr lang="sv-SE" dirty="0" smtClean="0"/>
              <a:t>Vad säger forskningen om anställningsskyddets effekter på arbetsmarknadens funktionssätt?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61407" y="3380014"/>
            <a:ext cx="7142843" cy="2139043"/>
          </a:xfrm>
        </p:spPr>
        <p:txBody>
          <a:bodyPr/>
          <a:lstStyle/>
          <a:p>
            <a:pPr lvl="0"/>
            <a:r>
              <a:rPr lang="sv-SE" sz="2000" b="1" dirty="0" smtClean="0">
                <a:solidFill>
                  <a:srgbClr val="FFFFFF"/>
                </a:solidFill>
                <a:cs typeface="+mn-cs"/>
              </a:rPr>
              <a:t>Moderaterna, 24 februari 2016</a:t>
            </a:r>
            <a:r>
              <a:rPr lang="sv-SE" sz="2400" b="1" dirty="0">
                <a:solidFill>
                  <a:srgbClr val="FFFFFF"/>
                </a:solidFill>
                <a:cs typeface="+mn-cs"/>
              </a:rPr>
              <a:t/>
            </a:r>
            <a:br>
              <a:rPr lang="sv-SE" sz="2400" b="1" dirty="0">
                <a:solidFill>
                  <a:srgbClr val="FFFFFF"/>
                </a:solidFill>
                <a:cs typeface="+mn-cs"/>
              </a:rPr>
            </a:br>
            <a:endParaRPr lang="sv-SE" sz="2400" b="1" dirty="0">
              <a:solidFill>
                <a:srgbClr val="FFFFFF"/>
              </a:solidFill>
              <a:cs typeface="+mn-cs"/>
            </a:endParaRPr>
          </a:p>
          <a:p>
            <a:pPr lvl="0"/>
            <a:r>
              <a:rPr lang="en-US" sz="2000" dirty="0">
                <a:solidFill>
                  <a:srgbClr val="FFFFFF"/>
                </a:solidFill>
                <a:cs typeface="+mn-cs"/>
              </a:rPr>
              <a:t>Per Skedinger</a:t>
            </a:r>
          </a:p>
          <a:p>
            <a:pPr lvl="0"/>
            <a:r>
              <a:rPr lang="en-US" sz="1600" dirty="0" err="1">
                <a:solidFill>
                  <a:srgbClr val="FFFFFF"/>
                </a:solidFill>
                <a:cs typeface="+mn-cs"/>
              </a:rPr>
              <a:t>Institutet</a:t>
            </a:r>
            <a:r>
              <a:rPr lang="en-US" sz="1600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sz="1600" dirty="0" err="1">
                <a:solidFill>
                  <a:srgbClr val="FFFFFF"/>
                </a:solidFill>
                <a:cs typeface="+mn-cs"/>
              </a:rPr>
              <a:t>för</a:t>
            </a:r>
            <a:r>
              <a:rPr lang="en-US" sz="1600" dirty="0">
                <a:solidFill>
                  <a:srgbClr val="FFFFFF"/>
                </a:solidFill>
                <a:cs typeface="+mn-cs"/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  <a:cs typeface="+mn-cs"/>
              </a:rPr>
              <a:t>Näringslivsforskning</a:t>
            </a:r>
            <a:endParaRPr lang="en-US" sz="1600" dirty="0" smtClean="0">
              <a:solidFill>
                <a:srgbClr val="FFFFFF"/>
              </a:solidFill>
              <a:cs typeface="+mn-cs"/>
            </a:endParaRPr>
          </a:p>
          <a:p>
            <a:pPr lvl="0"/>
            <a:r>
              <a:rPr lang="en-US" sz="1600" dirty="0" err="1" smtClean="0">
                <a:solidFill>
                  <a:srgbClr val="FFFFFF"/>
                </a:solidFill>
                <a:cs typeface="+mn-cs"/>
              </a:rPr>
              <a:t>Linnéuniversitetet</a:t>
            </a:r>
            <a:r>
              <a:rPr lang="en-US" sz="1600" dirty="0" smtClean="0">
                <a:solidFill>
                  <a:srgbClr val="FFFFFF"/>
                </a:solidFill>
                <a:cs typeface="+mn-cs"/>
              </a:rPr>
              <a:t> </a:t>
            </a:r>
            <a:r>
              <a:rPr lang="en-US" sz="1600" dirty="0" err="1" smtClean="0">
                <a:solidFill>
                  <a:srgbClr val="FFFFFF"/>
                </a:solidFill>
                <a:cs typeface="+mn-cs"/>
              </a:rPr>
              <a:t>i</a:t>
            </a:r>
            <a:r>
              <a:rPr lang="en-US" sz="1600" dirty="0" smtClean="0">
                <a:solidFill>
                  <a:srgbClr val="FFFFFF"/>
                </a:solidFill>
                <a:cs typeface="+mn-cs"/>
              </a:rPr>
              <a:t> </a:t>
            </a:r>
            <a:r>
              <a:rPr lang="en-US" sz="1600" dirty="0" err="1">
                <a:solidFill>
                  <a:srgbClr val="FFFFFF"/>
                </a:solidFill>
                <a:cs typeface="+mn-cs"/>
              </a:rPr>
              <a:t>Växjö</a:t>
            </a:r>
            <a:endParaRPr lang="en-US" sz="1600" dirty="0">
              <a:solidFill>
                <a:srgbClr val="FFFFFF"/>
              </a:solidFill>
              <a:cs typeface="+mn-cs"/>
            </a:endParaRPr>
          </a:p>
          <a:p>
            <a:r>
              <a:rPr lang="sv-SE" sz="1600" dirty="0" smtClean="0"/>
              <a:t>Arbetsmarknadsekonomiska rådet</a:t>
            </a:r>
          </a:p>
        </p:txBody>
      </p:sp>
    </p:spTree>
    <p:extLst>
      <p:ext uri="{BB962C8B-B14F-4D97-AF65-F5344CB8AC3E}">
        <p14:creationId xmlns:p14="http://schemas.microsoft.com/office/powerpoint/2010/main" val="254541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Turordningsregler är kontroversiella</a:t>
            </a:r>
            <a:endParaRPr lang="sv-SE" sz="32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971599" y="1557338"/>
            <a:ext cx="7902979" cy="4392612"/>
          </a:xfrm>
        </p:spPr>
        <p:txBody>
          <a:bodyPr/>
          <a:lstStyle/>
          <a:p>
            <a:pPr>
              <a:defRPr/>
            </a:pPr>
            <a:r>
              <a:rPr lang="sv-SE" sz="2400" dirty="0"/>
              <a:t>Intensiv debatt i Sverige, med många olika </a:t>
            </a:r>
            <a:r>
              <a:rPr lang="sv-SE" sz="2400" dirty="0" smtClean="0"/>
              <a:t>argument</a:t>
            </a:r>
            <a:r>
              <a:rPr lang="sv-SE" sz="2400" dirty="0"/>
              <a:t>:</a:t>
            </a:r>
          </a:p>
          <a:p>
            <a:pPr lvl="1">
              <a:defRPr/>
            </a:pPr>
            <a:r>
              <a:rPr lang="fi-FI" dirty="0">
                <a:solidFill>
                  <a:srgbClr val="000000"/>
                </a:solidFill>
              </a:rPr>
              <a:t>”</a:t>
            </a:r>
            <a:r>
              <a:rPr lang="fi-FI" dirty="0" err="1">
                <a:solidFill>
                  <a:srgbClr val="000000"/>
                </a:solidFill>
              </a:rPr>
              <a:t>Turordningen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försvårar</a:t>
            </a:r>
            <a:r>
              <a:rPr lang="fi-FI" dirty="0">
                <a:solidFill>
                  <a:srgbClr val="000000"/>
                </a:solidFill>
              </a:rPr>
              <a:t> för </a:t>
            </a:r>
            <a:r>
              <a:rPr lang="fi-FI" dirty="0" err="1">
                <a:solidFill>
                  <a:srgbClr val="000000"/>
                </a:solidFill>
              </a:rPr>
              <a:t>arbetsgivarna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att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 smtClean="0">
                <a:solidFill>
                  <a:srgbClr val="000000"/>
                </a:solidFill>
              </a:rPr>
              <a:t>behålla</a:t>
            </a:r>
            <a:r>
              <a:rPr lang="fi-FI" dirty="0" smtClean="0">
                <a:solidFill>
                  <a:srgbClr val="000000"/>
                </a:solidFill>
              </a:rPr>
              <a:t>   </a:t>
            </a:r>
            <a:r>
              <a:rPr lang="fi-FI" dirty="0" err="1" smtClean="0">
                <a:solidFill>
                  <a:srgbClr val="000000"/>
                </a:solidFill>
              </a:rPr>
              <a:t>kompetent</a:t>
            </a:r>
            <a:r>
              <a:rPr lang="fi-FI" dirty="0" smtClean="0">
                <a:solidFill>
                  <a:srgbClr val="000000"/>
                </a:solidFill>
              </a:rPr>
              <a:t> </a:t>
            </a:r>
            <a:r>
              <a:rPr lang="fi-FI" dirty="0" err="1" smtClean="0">
                <a:solidFill>
                  <a:srgbClr val="000000"/>
                </a:solidFill>
              </a:rPr>
              <a:t>personal</a:t>
            </a:r>
            <a:r>
              <a:rPr lang="fi-FI" dirty="0">
                <a:solidFill>
                  <a:srgbClr val="000000"/>
                </a:solidFill>
              </a:rPr>
              <a:t>.” </a:t>
            </a:r>
          </a:p>
          <a:p>
            <a:pPr lvl="1">
              <a:defRPr/>
            </a:pPr>
            <a:r>
              <a:rPr lang="fi-FI" dirty="0">
                <a:solidFill>
                  <a:srgbClr val="000000"/>
                </a:solidFill>
              </a:rPr>
              <a:t>”</a:t>
            </a:r>
            <a:r>
              <a:rPr lang="fi-FI" dirty="0" err="1">
                <a:solidFill>
                  <a:srgbClr val="000000"/>
                </a:solidFill>
              </a:rPr>
              <a:t>Turordningen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minskar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incitament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till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i="1" dirty="0" err="1">
                <a:solidFill>
                  <a:srgbClr val="000000"/>
                </a:solidFill>
              </a:rPr>
              <a:t>frivillig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rörlighet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på</a:t>
            </a:r>
            <a:endParaRPr lang="fi-FI" dirty="0">
              <a:solidFill>
                <a:srgbClr val="000000"/>
              </a:solidFill>
            </a:endParaRPr>
          </a:p>
          <a:p>
            <a:pPr marL="457200" lvl="1" indent="0">
              <a:buNone/>
              <a:defRPr/>
            </a:pPr>
            <a:r>
              <a:rPr lang="fi-FI" dirty="0">
                <a:solidFill>
                  <a:srgbClr val="000000"/>
                </a:solidFill>
              </a:rPr>
              <a:t>      </a:t>
            </a:r>
            <a:r>
              <a:rPr lang="fi-FI" dirty="0" err="1">
                <a:solidFill>
                  <a:srgbClr val="000000"/>
                </a:solidFill>
              </a:rPr>
              <a:t>arbetsmarknaden</a:t>
            </a:r>
            <a:r>
              <a:rPr lang="fi-FI" dirty="0">
                <a:solidFill>
                  <a:srgbClr val="000000"/>
                </a:solidFill>
              </a:rPr>
              <a:t>.”</a:t>
            </a:r>
          </a:p>
          <a:p>
            <a:pPr lvl="1">
              <a:defRPr/>
            </a:pPr>
            <a:endParaRPr lang="fi-FI" dirty="0">
              <a:solidFill>
                <a:srgbClr val="000000"/>
              </a:solidFill>
            </a:endParaRPr>
          </a:p>
          <a:p>
            <a:pPr lvl="1">
              <a:defRPr/>
            </a:pPr>
            <a:r>
              <a:rPr lang="fi-FI" dirty="0">
                <a:solidFill>
                  <a:srgbClr val="000000"/>
                </a:solidFill>
              </a:rPr>
              <a:t> ”</a:t>
            </a:r>
            <a:r>
              <a:rPr lang="fi-FI" dirty="0" err="1">
                <a:solidFill>
                  <a:srgbClr val="000000"/>
                </a:solidFill>
              </a:rPr>
              <a:t>Turordningen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förhandlas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bort</a:t>
            </a:r>
            <a:r>
              <a:rPr lang="fi-FI" dirty="0">
                <a:solidFill>
                  <a:srgbClr val="000000"/>
                </a:solidFill>
              </a:rPr>
              <a:t> i </a:t>
            </a:r>
            <a:r>
              <a:rPr lang="fi-FI" dirty="0" err="1">
                <a:solidFill>
                  <a:srgbClr val="000000"/>
                </a:solidFill>
              </a:rPr>
              <a:t>så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stor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utsträckning</a:t>
            </a:r>
            <a:r>
              <a:rPr lang="fi-FI" dirty="0">
                <a:solidFill>
                  <a:srgbClr val="000000"/>
                </a:solidFill>
              </a:rPr>
              <a:t>, </a:t>
            </a:r>
            <a:r>
              <a:rPr lang="fi-FI" dirty="0" err="1">
                <a:solidFill>
                  <a:srgbClr val="000000"/>
                </a:solidFill>
              </a:rPr>
              <a:t>att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den</a:t>
            </a:r>
            <a:r>
              <a:rPr lang="fi-FI" dirty="0">
                <a:solidFill>
                  <a:srgbClr val="000000"/>
                </a:solidFill>
              </a:rPr>
              <a:t> i 	</a:t>
            </a:r>
            <a:r>
              <a:rPr lang="fi-FI" dirty="0" err="1">
                <a:solidFill>
                  <a:srgbClr val="000000"/>
                </a:solidFill>
              </a:rPr>
              <a:t>praktiken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inte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fungerar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som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skydd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mot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uppsägningar</a:t>
            </a:r>
            <a:r>
              <a:rPr lang="fi-FI" dirty="0">
                <a:solidFill>
                  <a:srgbClr val="000000"/>
                </a:solidFill>
              </a:rPr>
              <a:t>.”</a:t>
            </a:r>
          </a:p>
          <a:p>
            <a:pPr lvl="1">
              <a:defRPr/>
            </a:pPr>
            <a:r>
              <a:rPr lang="fi-FI" dirty="0">
                <a:solidFill>
                  <a:srgbClr val="000000"/>
                </a:solidFill>
              </a:rPr>
              <a:t>  ”</a:t>
            </a:r>
            <a:r>
              <a:rPr lang="fi-FI" dirty="0" err="1">
                <a:solidFill>
                  <a:srgbClr val="000000"/>
                </a:solidFill>
              </a:rPr>
              <a:t>Arbetsgivarna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har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stora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möjligheter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att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ta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hänsyn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till</a:t>
            </a:r>
            <a:endParaRPr lang="fi-FI" dirty="0">
              <a:solidFill>
                <a:srgbClr val="000000"/>
              </a:solidFill>
            </a:endParaRPr>
          </a:p>
          <a:p>
            <a:pPr marL="457200" lvl="1" indent="0">
              <a:buNone/>
              <a:defRPr/>
            </a:pPr>
            <a:r>
              <a:rPr lang="fi-FI" dirty="0">
                <a:solidFill>
                  <a:srgbClr val="000000"/>
                </a:solidFill>
              </a:rPr>
              <a:t>       </a:t>
            </a:r>
            <a:r>
              <a:rPr lang="fi-FI" dirty="0" err="1">
                <a:solidFill>
                  <a:srgbClr val="000000"/>
                </a:solidFill>
              </a:rPr>
              <a:t>kompetens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vid</a:t>
            </a:r>
            <a:r>
              <a:rPr lang="fi-FI" dirty="0">
                <a:solidFill>
                  <a:srgbClr val="000000"/>
                </a:solidFill>
              </a:rPr>
              <a:t> </a:t>
            </a:r>
            <a:r>
              <a:rPr lang="fi-FI" dirty="0" err="1">
                <a:solidFill>
                  <a:srgbClr val="000000"/>
                </a:solidFill>
              </a:rPr>
              <a:t>uppsägningar</a:t>
            </a:r>
            <a:r>
              <a:rPr lang="fi-FI" dirty="0">
                <a:solidFill>
                  <a:srgbClr val="000000"/>
                </a:solidFill>
              </a:rPr>
              <a:t>.” </a:t>
            </a:r>
          </a:p>
          <a:p>
            <a:pPr marL="457200" lvl="1" indent="0">
              <a:buNone/>
              <a:defRPr/>
            </a:pPr>
            <a:r>
              <a:rPr lang="fi-FI" dirty="0">
                <a:solidFill>
                  <a:srgbClr val="000000"/>
                </a:solidFill>
              </a:rPr>
              <a:t> 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sv-SE" sz="2400" dirty="0"/>
              <a:t> </a:t>
            </a:r>
            <a:r>
              <a:rPr lang="sv-SE" sz="2400" dirty="0" smtClean="0"/>
              <a:t>Mycket lite forskning om hur reglerna faktiskt fungerar</a:t>
            </a:r>
            <a:endParaRPr lang="sv-SE" sz="24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0334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Metod och data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849086" y="1557338"/>
            <a:ext cx="7754594" cy="4392612"/>
          </a:xfrm>
        </p:spPr>
        <p:txBody>
          <a:bodyPr/>
          <a:lstStyle/>
          <a:p>
            <a:pPr>
              <a:defRPr/>
            </a:pPr>
            <a:r>
              <a:rPr lang="fi-FI" altLang="sv-SE" sz="2400" dirty="0" smtClean="0">
                <a:ea typeface="ＭＳ Ｐゴシック" pitchFamily="34" charset="-128"/>
              </a:rPr>
              <a:t>Vi </a:t>
            </a:r>
            <a:r>
              <a:rPr lang="fi-FI" altLang="sv-SE" sz="2400" dirty="0" err="1" smtClean="0">
                <a:ea typeface="ＭＳ Ｐゴシック" pitchFamily="34" charset="-128"/>
              </a:rPr>
              <a:t>jämför</a:t>
            </a:r>
            <a:r>
              <a:rPr lang="fi-FI" altLang="sv-SE" sz="2400" dirty="0" smtClean="0">
                <a:ea typeface="ＭＳ Ｐゴシック" pitchFamily="34" charset="-128"/>
              </a:rPr>
              <a:t> </a:t>
            </a:r>
            <a:r>
              <a:rPr lang="fi-FI" altLang="sv-SE" sz="2400" dirty="0" err="1" smtClean="0">
                <a:ea typeface="ＭＳ Ｐゴシック" pitchFamily="34" charset="-128"/>
              </a:rPr>
              <a:t>anställda</a:t>
            </a:r>
            <a:r>
              <a:rPr lang="fi-FI" altLang="sv-SE" sz="2400" dirty="0" smtClean="0">
                <a:ea typeface="ＭＳ Ｐゴシック" pitchFamily="34" charset="-128"/>
              </a:rPr>
              <a:t> i </a:t>
            </a:r>
            <a:r>
              <a:rPr lang="fi-FI" altLang="sv-SE" sz="2400" dirty="0" err="1" smtClean="0">
                <a:ea typeface="ＭＳ Ｐゴシック" pitchFamily="34" charset="-128"/>
              </a:rPr>
              <a:t>samma</a:t>
            </a:r>
            <a:r>
              <a:rPr lang="fi-FI" altLang="sv-SE" sz="2400" dirty="0" smtClean="0">
                <a:ea typeface="ＭＳ Ｐゴシック" pitchFamily="34" charset="-128"/>
              </a:rPr>
              <a:t> </a:t>
            </a:r>
            <a:r>
              <a:rPr lang="fi-FI" altLang="sv-SE" sz="2400" dirty="0" err="1" smtClean="0">
                <a:ea typeface="ＭＳ Ｐゴシック" pitchFamily="34" charset="-128"/>
              </a:rPr>
              <a:t>företag</a:t>
            </a:r>
            <a:r>
              <a:rPr lang="fi-FI" altLang="sv-SE" sz="2400" dirty="0" smtClean="0">
                <a:ea typeface="ＭＳ Ｐゴシック" pitchFamily="34" charset="-128"/>
              </a:rPr>
              <a:t> i Sverige </a:t>
            </a:r>
            <a:r>
              <a:rPr lang="fi-FI" altLang="sv-SE" sz="2400" dirty="0" err="1" smtClean="0">
                <a:ea typeface="ＭＳ Ｐゴシック" pitchFamily="34" charset="-128"/>
              </a:rPr>
              <a:t>och</a:t>
            </a:r>
            <a:r>
              <a:rPr lang="fi-FI" altLang="sv-SE" sz="2400" dirty="0" smtClean="0">
                <a:ea typeface="ＭＳ Ｐゴシック" pitchFamily="34" charset="-128"/>
              </a:rPr>
              <a:t> Finland</a:t>
            </a:r>
          </a:p>
          <a:p>
            <a:pPr>
              <a:defRPr/>
            </a:pPr>
            <a:endParaRPr lang="fi-FI" altLang="sv-SE" sz="2400" dirty="0">
              <a:ea typeface="ＭＳ Ｐゴシック" pitchFamily="34" charset="-128"/>
            </a:endParaRPr>
          </a:p>
          <a:p>
            <a:pPr>
              <a:defRPr/>
            </a:pPr>
            <a:r>
              <a:rPr lang="fi-FI" altLang="sv-SE" sz="2400" dirty="0" err="1" smtClean="0">
                <a:ea typeface="ＭＳ Ｐゴシック" pitchFamily="34" charset="-128"/>
              </a:rPr>
              <a:t>Lönestatistik</a:t>
            </a:r>
            <a:r>
              <a:rPr lang="fi-FI" altLang="sv-SE" sz="2400" dirty="0" smtClean="0">
                <a:ea typeface="ＭＳ Ｐゴシック" pitchFamily="34" charset="-128"/>
              </a:rPr>
              <a:t> </a:t>
            </a:r>
            <a:r>
              <a:rPr lang="fi-FI" altLang="sv-SE" sz="2400" dirty="0" err="1">
                <a:ea typeface="ＭＳ Ｐゴシック" pitchFamily="34" charset="-128"/>
              </a:rPr>
              <a:t>från</a:t>
            </a:r>
            <a:r>
              <a:rPr lang="fi-FI" altLang="sv-SE" sz="2400" dirty="0">
                <a:ea typeface="ＭＳ Ｐゴシック" pitchFamily="34" charset="-128"/>
              </a:rPr>
              <a:t> </a:t>
            </a:r>
            <a:r>
              <a:rPr lang="fi-FI" altLang="sv-SE" sz="2400" dirty="0" err="1">
                <a:ea typeface="ＭＳ Ｐゴシック" pitchFamily="34" charset="-128"/>
              </a:rPr>
              <a:t>Svenskt</a:t>
            </a:r>
            <a:r>
              <a:rPr lang="fi-FI" altLang="sv-SE" sz="2400" dirty="0">
                <a:ea typeface="ＭＳ Ｐゴシック" pitchFamily="34" charset="-128"/>
              </a:rPr>
              <a:t> </a:t>
            </a:r>
            <a:r>
              <a:rPr lang="fi-FI" altLang="sv-SE" sz="2400" dirty="0" err="1">
                <a:ea typeface="ＭＳ Ｐゴシック" pitchFamily="34" charset="-128"/>
              </a:rPr>
              <a:t>Näringsliv</a:t>
            </a:r>
            <a:r>
              <a:rPr lang="fi-FI" altLang="sv-SE" sz="2400" dirty="0">
                <a:ea typeface="ＭＳ Ｐゴシック" pitchFamily="34" charset="-128"/>
              </a:rPr>
              <a:t> </a:t>
            </a:r>
            <a:r>
              <a:rPr lang="fi-FI" altLang="sv-SE" sz="2400" dirty="0" err="1">
                <a:ea typeface="ＭＳ Ｐゴシック" pitchFamily="34" charset="-128"/>
              </a:rPr>
              <a:t>och</a:t>
            </a:r>
            <a:r>
              <a:rPr lang="fi-FI" altLang="sv-SE" sz="2400" dirty="0">
                <a:ea typeface="ＭＳ Ｐゴシック" pitchFamily="34" charset="-128"/>
              </a:rPr>
              <a:t> </a:t>
            </a:r>
            <a:r>
              <a:rPr lang="fi-FI" altLang="sv-SE" sz="2400" dirty="0" err="1">
                <a:ea typeface="ＭＳ Ｐゴシック" pitchFamily="34" charset="-128"/>
              </a:rPr>
              <a:t>dess</a:t>
            </a:r>
            <a:r>
              <a:rPr lang="fi-FI" altLang="sv-SE" sz="2400" dirty="0">
                <a:ea typeface="ＭＳ Ｐゴシック" pitchFamily="34" charset="-128"/>
              </a:rPr>
              <a:t> </a:t>
            </a:r>
            <a:r>
              <a:rPr lang="fi-FI" altLang="sv-SE" sz="2400" dirty="0" err="1">
                <a:ea typeface="ＭＳ Ｐゴシック" pitchFamily="34" charset="-128"/>
              </a:rPr>
              <a:t>motsvarighet</a:t>
            </a:r>
            <a:r>
              <a:rPr lang="fi-FI" altLang="sv-SE" sz="2400" dirty="0">
                <a:ea typeface="ＭＳ Ｐゴシック" pitchFamily="34" charset="-128"/>
              </a:rPr>
              <a:t> i </a:t>
            </a:r>
            <a:r>
              <a:rPr lang="fi-FI" altLang="sv-SE" sz="2400" dirty="0" smtClean="0">
                <a:ea typeface="ＭＳ Ｐゴシック" pitchFamily="34" charset="-128"/>
              </a:rPr>
              <a:t>Finland</a:t>
            </a:r>
            <a:endParaRPr lang="fi-FI" altLang="sv-SE" sz="2400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fi-FI" altLang="sv-SE" dirty="0" smtClean="0">
                <a:ea typeface="Arial" pitchFamily="34" charset="0"/>
              </a:rPr>
              <a:t>Fokus </a:t>
            </a:r>
            <a:r>
              <a:rPr lang="fi-FI" altLang="sv-SE" dirty="0" err="1">
                <a:ea typeface="Arial" pitchFamily="34" charset="0"/>
              </a:rPr>
              <a:t>på</a:t>
            </a:r>
            <a:r>
              <a:rPr lang="fi-FI" altLang="sv-SE" dirty="0">
                <a:ea typeface="Arial" pitchFamily="34" charset="0"/>
              </a:rPr>
              <a:t> </a:t>
            </a:r>
            <a:r>
              <a:rPr lang="fi-FI" altLang="sv-SE" dirty="0" err="1">
                <a:ea typeface="Arial" pitchFamily="34" charset="0"/>
              </a:rPr>
              <a:t>tre</a:t>
            </a:r>
            <a:r>
              <a:rPr lang="fi-FI" altLang="sv-SE" dirty="0">
                <a:ea typeface="Arial" pitchFamily="34" charset="0"/>
              </a:rPr>
              <a:t> </a:t>
            </a:r>
            <a:r>
              <a:rPr lang="fi-FI" altLang="sv-SE" dirty="0" err="1">
                <a:ea typeface="Arial" pitchFamily="34" charset="0"/>
              </a:rPr>
              <a:t>stora</a:t>
            </a:r>
            <a:r>
              <a:rPr lang="fi-FI" altLang="sv-SE" dirty="0">
                <a:ea typeface="Arial" pitchFamily="34" charset="0"/>
              </a:rPr>
              <a:t> </a:t>
            </a:r>
            <a:r>
              <a:rPr lang="fi-FI" altLang="sv-SE" dirty="0" err="1">
                <a:ea typeface="Arial" pitchFamily="34" charset="0"/>
              </a:rPr>
              <a:t>branscher</a:t>
            </a:r>
            <a:r>
              <a:rPr lang="fi-FI" altLang="sv-SE" dirty="0">
                <a:ea typeface="Arial" pitchFamily="34" charset="0"/>
              </a:rPr>
              <a:t> (</a:t>
            </a:r>
            <a:r>
              <a:rPr lang="fi-FI" altLang="sv-SE" dirty="0" err="1">
                <a:ea typeface="Arial" pitchFamily="34" charset="0"/>
              </a:rPr>
              <a:t>verkstadsindustri</a:t>
            </a:r>
            <a:r>
              <a:rPr lang="fi-FI" altLang="sv-SE" dirty="0">
                <a:ea typeface="Arial" pitchFamily="34" charset="0"/>
              </a:rPr>
              <a:t>, </a:t>
            </a:r>
            <a:r>
              <a:rPr lang="fi-FI" altLang="sv-SE" dirty="0" err="1">
                <a:ea typeface="Arial" pitchFamily="34" charset="0"/>
              </a:rPr>
              <a:t>detaljhandel</a:t>
            </a:r>
            <a:r>
              <a:rPr lang="fi-FI" altLang="sv-SE" dirty="0">
                <a:ea typeface="Arial" pitchFamily="34" charset="0"/>
              </a:rPr>
              <a:t>, </a:t>
            </a:r>
            <a:r>
              <a:rPr lang="fi-FI" altLang="sv-SE" dirty="0" err="1">
                <a:ea typeface="Arial" pitchFamily="34" charset="0"/>
              </a:rPr>
              <a:t>hotell-</a:t>
            </a:r>
            <a:r>
              <a:rPr lang="fi-FI" altLang="sv-SE" dirty="0">
                <a:ea typeface="Arial" pitchFamily="34" charset="0"/>
              </a:rPr>
              <a:t> </a:t>
            </a:r>
            <a:r>
              <a:rPr lang="fi-FI" altLang="sv-SE" dirty="0" err="1">
                <a:ea typeface="Arial" pitchFamily="34" charset="0"/>
              </a:rPr>
              <a:t>och</a:t>
            </a:r>
            <a:r>
              <a:rPr lang="fi-FI" altLang="sv-SE" dirty="0">
                <a:ea typeface="Arial" pitchFamily="34" charset="0"/>
              </a:rPr>
              <a:t> </a:t>
            </a:r>
            <a:r>
              <a:rPr lang="fi-FI" altLang="sv-SE" dirty="0" err="1">
                <a:ea typeface="Arial" pitchFamily="34" charset="0"/>
              </a:rPr>
              <a:t>restaurang</a:t>
            </a:r>
            <a:r>
              <a:rPr lang="fi-FI" altLang="sv-SE" dirty="0">
                <a:ea typeface="Arial" pitchFamily="34" charset="0"/>
              </a:rPr>
              <a:t>)</a:t>
            </a:r>
          </a:p>
          <a:p>
            <a:pPr lvl="1">
              <a:defRPr/>
            </a:pPr>
            <a:r>
              <a:rPr lang="fi-FI" altLang="sv-SE" dirty="0">
                <a:ea typeface="Arial" pitchFamily="34" charset="0"/>
              </a:rPr>
              <a:t>Data </a:t>
            </a:r>
            <a:r>
              <a:rPr lang="fi-FI" altLang="sv-SE" dirty="0" err="1">
                <a:ea typeface="Arial" pitchFamily="34" charset="0"/>
              </a:rPr>
              <a:t>täcker</a:t>
            </a:r>
            <a:r>
              <a:rPr lang="fi-FI" altLang="sv-SE" dirty="0">
                <a:ea typeface="Arial" pitchFamily="34" charset="0"/>
              </a:rPr>
              <a:t> 150 </a:t>
            </a:r>
            <a:r>
              <a:rPr lang="fi-FI" altLang="sv-SE" dirty="0" err="1">
                <a:ea typeface="Arial" pitchFamily="34" charset="0"/>
              </a:rPr>
              <a:t>stora</a:t>
            </a:r>
            <a:r>
              <a:rPr lang="fi-FI" altLang="sv-SE" dirty="0">
                <a:ea typeface="Arial" pitchFamily="34" charset="0"/>
              </a:rPr>
              <a:t> </a:t>
            </a:r>
            <a:r>
              <a:rPr lang="fi-FI" altLang="sv-SE" dirty="0" err="1">
                <a:ea typeface="Arial" pitchFamily="34" charset="0"/>
              </a:rPr>
              <a:t>företag</a:t>
            </a:r>
            <a:r>
              <a:rPr lang="fi-FI" altLang="sv-SE" dirty="0">
                <a:ea typeface="Arial" pitchFamily="34" charset="0"/>
              </a:rPr>
              <a:t> </a:t>
            </a:r>
            <a:r>
              <a:rPr lang="fi-FI" altLang="sv-SE" dirty="0" err="1">
                <a:ea typeface="Arial" pitchFamily="34" charset="0"/>
              </a:rPr>
              <a:t>under</a:t>
            </a:r>
            <a:r>
              <a:rPr lang="fi-FI" altLang="sv-SE" dirty="0">
                <a:ea typeface="Arial" pitchFamily="34" charset="0"/>
              </a:rPr>
              <a:t> </a:t>
            </a:r>
            <a:r>
              <a:rPr lang="fi-FI" altLang="sv-SE" dirty="0" err="1">
                <a:ea typeface="Arial" pitchFamily="34" charset="0"/>
              </a:rPr>
              <a:t>perioden</a:t>
            </a:r>
            <a:r>
              <a:rPr lang="fi-FI" altLang="sv-SE" dirty="0">
                <a:ea typeface="Arial" pitchFamily="34" charset="0"/>
              </a:rPr>
              <a:t> </a:t>
            </a:r>
            <a:r>
              <a:rPr lang="fi-FI" altLang="sv-SE" dirty="0" smtClean="0">
                <a:ea typeface="Arial" pitchFamily="34" charset="0"/>
              </a:rPr>
              <a:t>2000-2011, c:a 2 </a:t>
            </a:r>
            <a:r>
              <a:rPr lang="fi-FI" altLang="sv-SE" dirty="0" err="1" smtClean="0">
                <a:ea typeface="Arial" pitchFamily="34" charset="0"/>
              </a:rPr>
              <a:t>miljoner</a:t>
            </a:r>
            <a:r>
              <a:rPr lang="fi-FI" altLang="sv-SE" dirty="0" smtClean="0">
                <a:ea typeface="Arial" pitchFamily="34" charset="0"/>
              </a:rPr>
              <a:t> </a:t>
            </a:r>
            <a:r>
              <a:rPr lang="fi-FI" altLang="sv-SE" dirty="0" err="1" smtClean="0">
                <a:ea typeface="Arial" pitchFamily="34" charset="0"/>
              </a:rPr>
              <a:t>observationer</a:t>
            </a:r>
            <a:r>
              <a:rPr lang="fi-FI" altLang="sv-SE" dirty="0" smtClean="0">
                <a:ea typeface="Arial" pitchFamily="34" charset="0"/>
              </a:rPr>
              <a:t> </a:t>
            </a:r>
            <a:r>
              <a:rPr lang="fi-FI" altLang="sv-SE" dirty="0" err="1" smtClean="0">
                <a:ea typeface="Arial" pitchFamily="34" charset="0"/>
              </a:rPr>
              <a:t>individ-år</a:t>
            </a:r>
            <a:endParaRPr lang="fi-FI" altLang="sv-SE" dirty="0">
              <a:ea typeface="Arial" pitchFamily="34" charset="0"/>
            </a:endParaRPr>
          </a:p>
          <a:p>
            <a:pPr lvl="0">
              <a:defRPr/>
            </a:pPr>
            <a:endParaRPr lang="fi-FI" altLang="sv-SE" sz="2400" dirty="0" smtClean="0">
              <a:solidFill>
                <a:srgbClr val="000000"/>
              </a:solidFill>
              <a:ea typeface="ＭＳ Ｐゴシック" pitchFamily="34" charset="-128"/>
            </a:endParaRPr>
          </a:p>
          <a:p>
            <a:pPr lvl="0">
              <a:defRPr/>
            </a:pPr>
            <a:r>
              <a:rPr lang="fi-FI" altLang="sv-SE" sz="2400" dirty="0" smtClean="0">
                <a:solidFill>
                  <a:srgbClr val="000000"/>
                </a:solidFill>
                <a:ea typeface="ＭＳ Ｐゴシック" pitchFamily="34" charset="-128"/>
              </a:rPr>
              <a:t>Vi </a:t>
            </a:r>
            <a:r>
              <a:rPr lang="fi-FI" altLang="sv-SE" sz="2400" dirty="0" err="1" smtClean="0">
                <a:solidFill>
                  <a:srgbClr val="000000"/>
                </a:solidFill>
                <a:ea typeface="ＭＳ Ｐゴシック" pitchFamily="34" charset="-128"/>
              </a:rPr>
              <a:t>undersöker</a:t>
            </a:r>
            <a:r>
              <a:rPr lang="fi-FI" altLang="sv-SE" sz="2400" dirty="0" smtClean="0">
                <a:solidFill>
                  <a:srgbClr val="000000"/>
                </a:solidFill>
                <a:ea typeface="ＭＳ Ｐゴシック" pitchFamily="34" charset="-128"/>
              </a:rPr>
              <a:t> </a:t>
            </a:r>
            <a:r>
              <a:rPr lang="fi-FI" altLang="sv-SE" sz="2400" dirty="0" err="1" smtClean="0">
                <a:solidFill>
                  <a:srgbClr val="000000"/>
                </a:solidFill>
                <a:ea typeface="ＭＳ Ｐゴシック" pitchFamily="34" charset="-128"/>
              </a:rPr>
              <a:t>avslutade</a:t>
            </a:r>
            <a:r>
              <a:rPr lang="fi-FI" altLang="sv-SE" sz="2400" dirty="0" smtClean="0">
                <a:solidFill>
                  <a:srgbClr val="000000"/>
                </a:solidFill>
                <a:ea typeface="ＭＳ Ｐゴシック" pitchFamily="34" charset="-128"/>
              </a:rPr>
              <a:t> </a:t>
            </a:r>
            <a:r>
              <a:rPr lang="fi-FI" altLang="sv-SE" sz="2400" dirty="0" err="1" smtClean="0">
                <a:solidFill>
                  <a:srgbClr val="000000"/>
                </a:solidFill>
                <a:ea typeface="ＭＳ Ｐゴシック" pitchFamily="34" charset="-128"/>
              </a:rPr>
              <a:t>anställningar</a:t>
            </a:r>
            <a:r>
              <a:rPr lang="fi-FI" altLang="sv-SE" sz="2400" dirty="0" smtClean="0">
                <a:solidFill>
                  <a:srgbClr val="000000"/>
                </a:solidFill>
                <a:ea typeface="ＭＳ Ｐゴシック" pitchFamily="34" charset="-128"/>
              </a:rPr>
              <a:t>, </a:t>
            </a:r>
            <a:r>
              <a:rPr lang="fi-FI" altLang="sv-SE" sz="2400" dirty="0" err="1" smtClean="0">
                <a:solidFill>
                  <a:srgbClr val="000000"/>
                </a:solidFill>
                <a:ea typeface="ＭＳ Ｐゴシック" pitchFamily="34" charset="-128"/>
              </a:rPr>
              <a:t>nyanställningar</a:t>
            </a:r>
            <a:r>
              <a:rPr lang="fi-FI" altLang="sv-SE" sz="2400" dirty="0" smtClean="0">
                <a:solidFill>
                  <a:srgbClr val="000000"/>
                </a:solidFill>
                <a:ea typeface="ＭＳ Ｐゴシック" pitchFamily="34" charset="-128"/>
              </a:rPr>
              <a:t> </a:t>
            </a:r>
            <a:r>
              <a:rPr lang="fi-FI" altLang="sv-SE" sz="2400" dirty="0" err="1" smtClean="0">
                <a:solidFill>
                  <a:srgbClr val="000000"/>
                </a:solidFill>
                <a:ea typeface="ＭＳ Ｐゴシック" pitchFamily="34" charset="-128"/>
              </a:rPr>
              <a:t>och</a:t>
            </a:r>
            <a:r>
              <a:rPr lang="fi-FI" altLang="sv-SE" sz="2400" dirty="0" smtClean="0">
                <a:solidFill>
                  <a:srgbClr val="000000"/>
                </a:solidFill>
                <a:ea typeface="ＭＳ Ｐゴシック" pitchFamily="34" charset="-128"/>
              </a:rPr>
              <a:t> </a:t>
            </a:r>
            <a:r>
              <a:rPr lang="fi-FI" altLang="sv-SE" sz="2400" dirty="0" err="1" smtClean="0">
                <a:solidFill>
                  <a:srgbClr val="000000"/>
                </a:solidFill>
                <a:ea typeface="ＭＳ Ｐゴシック" pitchFamily="34" charset="-128"/>
              </a:rPr>
              <a:t>löner</a:t>
            </a:r>
            <a:endParaRPr lang="fi-FI" altLang="sv-SE" dirty="0" smtClean="0">
              <a:ea typeface="Arial" pitchFamily="34" charset="0"/>
            </a:endParaRPr>
          </a:p>
          <a:p>
            <a:pPr marL="457200" lvl="1" indent="0">
              <a:buNone/>
              <a:defRPr/>
            </a:pPr>
            <a:endParaRPr lang="fi-FI" altLang="sv-SE" dirty="0">
              <a:ea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645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Resultat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GB" sz="2400" dirty="0" err="1"/>
              <a:t>Turordningsregler</a:t>
            </a:r>
            <a:r>
              <a:rPr lang="en-GB" sz="2400" dirty="0"/>
              <a:t> </a:t>
            </a:r>
            <a:r>
              <a:rPr lang="en-GB" sz="2400" dirty="0" err="1"/>
              <a:t>har</a:t>
            </a:r>
            <a:r>
              <a:rPr lang="en-GB" sz="2400" dirty="0"/>
              <a:t> </a:t>
            </a:r>
            <a:r>
              <a:rPr lang="en-GB" sz="2400" dirty="0" err="1"/>
              <a:t>påtagliga</a:t>
            </a:r>
            <a:r>
              <a:rPr lang="en-GB" sz="2400" dirty="0"/>
              <a:t> </a:t>
            </a:r>
            <a:r>
              <a:rPr lang="en-GB" sz="2400" dirty="0" err="1"/>
              <a:t>effekter</a:t>
            </a:r>
            <a:r>
              <a:rPr lang="en-GB" sz="2400" dirty="0"/>
              <a:t> </a:t>
            </a:r>
            <a:r>
              <a:rPr lang="en-GB" sz="2400" dirty="0" err="1"/>
              <a:t>på</a:t>
            </a:r>
            <a:r>
              <a:rPr lang="en-GB" sz="2400" dirty="0"/>
              <a:t> </a:t>
            </a:r>
            <a:r>
              <a:rPr lang="en-GB" sz="2400" dirty="0" err="1"/>
              <a:t>arbetsmarknadens</a:t>
            </a:r>
            <a:r>
              <a:rPr lang="en-GB" sz="2400" dirty="0"/>
              <a:t> </a:t>
            </a:r>
            <a:r>
              <a:rPr lang="en-GB" sz="2400" dirty="0" err="1"/>
              <a:t>funktionssätt</a:t>
            </a:r>
            <a:r>
              <a:rPr lang="en-GB" sz="2400" dirty="0"/>
              <a:t> – </a:t>
            </a:r>
            <a:r>
              <a:rPr lang="en-GB" sz="2400" dirty="0" err="1"/>
              <a:t>rörlighet</a:t>
            </a:r>
            <a:r>
              <a:rPr lang="en-GB" sz="2400" dirty="0"/>
              <a:t> </a:t>
            </a:r>
            <a:r>
              <a:rPr lang="en-GB" sz="2400" dirty="0" err="1"/>
              <a:t>och</a:t>
            </a:r>
            <a:r>
              <a:rPr lang="en-GB" sz="2400" dirty="0"/>
              <a:t> </a:t>
            </a:r>
            <a:r>
              <a:rPr lang="en-GB" sz="2400" dirty="0" err="1"/>
              <a:t>löner</a:t>
            </a:r>
            <a:r>
              <a:rPr lang="en-GB" sz="2400" dirty="0"/>
              <a:t>:</a:t>
            </a:r>
          </a:p>
          <a:p>
            <a:pPr>
              <a:lnSpc>
                <a:spcPct val="90000"/>
              </a:lnSpc>
              <a:defRPr/>
            </a:pPr>
            <a:endParaRPr lang="en-GB" sz="2400" dirty="0"/>
          </a:p>
          <a:p>
            <a:pPr lvl="1">
              <a:lnSpc>
                <a:spcPct val="90000"/>
              </a:lnSpc>
              <a:defRPr/>
            </a:pPr>
            <a:r>
              <a:rPr lang="en-GB" dirty="0" err="1"/>
              <a:t>Minskad</a:t>
            </a:r>
            <a:r>
              <a:rPr lang="en-GB" dirty="0"/>
              <a:t> </a:t>
            </a:r>
            <a:r>
              <a:rPr lang="en-GB" dirty="0" err="1"/>
              <a:t>sannolikhet</a:t>
            </a:r>
            <a:r>
              <a:rPr lang="en-GB" dirty="0"/>
              <a:t> </a:t>
            </a:r>
            <a:r>
              <a:rPr lang="en-GB" dirty="0" err="1"/>
              <a:t>att</a:t>
            </a:r>
            <a:r>
              <a:rPr lang="en-GB" dirty="0"/>
              <a:t> </a:t>
            </a:r>
            <a:r>
              <a:rPr lang="en-GB" dirty="0" err="1"/>
              <a:t>äldre</a:t>
            </a:r>
            <a:r>
              <a:rPr lang="en-GB" dirty="0"/>
              <a:t> </a:t>
            </a:r>
            <a:r>
              <a:rPr lang="en-GB" dirty="0" err="1"/>
              <a:t>anställda</a:t>
            </a:r>
            <a:r>
              <a:rPr lang="en-GB" dirty="0"/>
              <a:t> </a:t>
            </a:r>
            <a:r>
              <a:rPr lang="en-GB" dirty="0" err="1"/>
              <a:t>och</a:t>
            </a:r>
            <a:r>
              <a:rPr lang="en-GB" dirty="0"/>
              <a:t> </a:t>
            </a:r>
            <a:r>
              <a:rPr lang="en-GB" dirty="0" err="1"/>
              <a:t>anställda</a:t>
            </a:r>
            <a:r>
              <a:rPr lang="en-GB" dirty="0"/>
              <a:t> med </a:t>
            </a:r>
            <a:r>
              <a:rPr lang="en-GB" dirty="0" err="1"/>
              <a:t>lång</a:t>
            </a:r>
            <a:r>
              <a:rPr lang="en-GB" dirty="0"/>
              <a:t> </a:t>
            </a:r>
            <a:r>
              <a:rPr lang="en-GB" dirty="0" err="1"/>
              <a:t>anställningstid</a:t>
            </a:r>
            <a:r>
              <a:rPr lang="en-GB" dirty="0"/>
              <a:t>,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förhållande</a:t>
            </a:r>
            <a:r>
              <a:rPr lang="en-GB" dirty="0"/>
              <a:t> till </a:t>
            </a:r>
            <a:r>
              <a:rPr lang="en-GB" dirty="0" err="1"/>
              <a:t>andra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företaget</a:t>
            </a:r>
            <a:r>
              <a:rPr lang="en-GB" dirty="0"/>
              <a:t>, </a:t>
            </a:r>
            <a:r>
              <a:rPr lang="en-GB" dirty="0" err="1"/>
              <a:t>avslutar</a:t>
            </a:r>
            <a:r>
              <a:rPr lang="en-GB" dirty="0"/>
              <a:t> </a:t>
            </a:r>
            <a:r>
              <a:rPr lang="en-GB" dirty="0" err="1"/>
              <a:t>anställningen</a:t>
            </a:r>
            <a:endParaRPr lang="en-GB" dirty="0"/>
          </a:p>
          <a:p>
            <a:pPr lvl="1">
              <a:lnSpc>
                <a:spcPct val="90000"/>
              </a:lnSpc>
              <a:defRPr/>
            </a:pPr>
            <a:endParaRPr lang="en-GB" dirty="0"/>
          </a:p>
          <a:p>
            <a:pPr lvl="1">
              <a:lnSpc>
                <a:spcPct val="90000"/>
              </a:lnSpc>
              <a:defRPr/>
            </a:pPr>
            <a:r>
              <a:rPr lang="en-GB" dirty="0" err="1"/>
              <a:t>Effekten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</a:t>
            </a:r>
            <a:r>
              <a:rPr lang="en-GB" dirty="0" err="1"/>
              <a:t>avslutade</a:t>
            </a:r>
            <a:r>
              <a:rPr lang="en-GB" dirty="0"/>
              <a:t> </a:t>
            </a:r>
            <a:r>
              <a:rPr lang="en-GB" dirty="0" err="1"/>
              <a:t>anställningar</a:t>
            </a:r>
            <a:r>
              <a:rPr lang="en-GB" dirty="0"/>
              <a:t> </a:t>
            </a:r>
            <a:r>
              <a:rPr lang="en-GB" dirty="0" err="1"/>
              <a:t>är</a:t>
            </a:r>
            <a:r>
              <a:rPr lang="en-GB" dirty="0"/>
              <a:t> </a:t>
            </a:r>
            <a:r>
              <a:rPr lang="en-GB" dirty="0" err="1"/>
              <a:t>särskilt</a:t>
            </a:r>
            <a:r>
              <a:rPr lang="en-GB" dirty="0"/>
              <a:t> </a:t>
            </a:r>
            <a:r>
              <a:rPr lang="en-GB" dirty="0" err="1"/>
              <a:t>stor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krympande</a:t>
            </a:r>
            <a:r>
              <a:rPr lang="en-GB" dirty="0"/>
              <a:t> </a:t>
            </a:r>
            <a:r>
              <a:rPr lang="en-GB" dirty="0" err="1"/>
              <a:t>företag</a:t>
            </a:r>
            <a:endParaRPr lang="en-GB" dirty="0"/>
          </a:p>
          <a:p>
            <a:pPr lvl="1">
              <a:lnSpc>
                <a:spcPct val="90000"/>
              </a:lnSpc>
              <a:defRPr/>
            </a:pPr>
            <a:endParaRPr lang="en-GB" dirty="0"/>
          </a:p>
          <a:p>
            <a:pPr lvl="1">
              <a:lnSpc>
                <a:spcPct val="90000"/>
              </a:lnSpc>
              <a:defRPr/>
            </a:pPr>
            <a:r>
              <a:rPr lang="en-US" dirty="0" err="1" smtClean="0"/>
              <a:t>Arbetare</a:t>
            </a:r>
            <a:r>
              <a:rPr lang="en-US" dirty="0" smtClean="0"/>
              <a:t> (men </a:t>
            </a:r>
            <a:r>
              <a:rPr lang="en-US" dirty="0" err="1" smtClean="0"/>
              <a:t>ej</a:t>
            </a:r>
            <a:r>
              <a:rPr lang="en-US" dirty="0" smtClean="0"/>
              <a:t> </a:t>
            </a:r>
            <a:r>
              <a:rPr lang="en-US" dirty="0" err="1" smtClean="0"/>
              <a:t>tjm</a:t>
            </a:r>
            <a:r>
              <a:rPr lang="en-US" dirty="0" smtClean="0"/>
              <a:t>) </a:t>
            </a:r>
            <a:r>
              <a:rPr lang="en-US" dirty="0"/>
              <a:t>med </a:t>
            </a:r>
            <a:r>
              <a:rPr lang="en-US" dirty="0" err="1"/>
              <a:t>relativt</a:t>
            </a:r>
            <a:r>
              <a:rPr lang="en-US" dirty="0"/>
              <a:t> </a:t>
            </a:r>
            <a:r>
              <a:rPr lang="en-US" dirty="0" err="1"/>
              <a:t>lång</a:t>
            </a:r>
            <a:r>
              <a:rPr lang="en-US" dirty="0"/>
              <a:t> </a:t>
            </a:r>
            <a:r>
              <a:rPr lang="en-US" dirty="0" err="1"/>
              <a:t>anställningstid</a:t>
            </a:r>
            <a:r>
              <a:rPr lang="en-US" dirty="0"/>
              <a:t> </a:t>
            </a:r>
            <a:r>
              <a:rPr lang="en-US" dirty="0" err="1"/>
              <a:t>får</a:t>
            </a:r>
            <a:r>
              <a:rPr lang="en-US" dirty="0"/>
              <a:t> </a:t>
            </a:r>
            <a:r>
              <a:rPr lang="en-US" dirty="0" err="1"/>
              <a:t>högre</a:t>
            </a:r>
            <a:r>
              <a:rPr lang="en-US" dirty="0"/>
              <a:t> </a:t>
            </a:r>
            <a:r>
              <a:rPr lang="en-US" dirty="0" err="1"/>
              <a:t>löner</a:t>
            </a:r>
            <a:endParaRPr lang="fi-FI" altLang="fi-FI" sz="1600" dirty="0">
              <a:ea typeface="Arial" pitchFamily="34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1627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dirty="0" smtClean="0"/>
              <a:t>Effekt av relativ anställningstid i företaget för sannolikhet att anställning avslutas </a:t>
            </a:r>
            <a:endParaRPr lang="sv-SE" sz="2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400" dirty="0" smtClean="0"/>
              <a:t>  </a:t>
            </a:r>
            <a:r>
              <a:rPr lang="sv-SE" sz="2400" i="1" dirty="0" smtClean="0"/>
              <a:t>Stabila och växande </a:t>
            </a:r>
            <a:r>
              <a:rPr lang="sv-SE" sz="2400" i="1" dirty="0" err="1" smtClean="0"/>
              <a:t>ftg</a:t>
            </a:r>
            <a:r>
              <a:rPr lang="sv-SE" sz="2400" i="1" dirty="0" smtClean="0"/>
              <a:t>	      Krympande </a:t>
            </a:r>
            <a:r>
              <a:rPr lang="sv-SE" sz="2400" i="1" dirty="0" err="1" smtClean="0"/>
              <a:t>ftg</a:t>
            </a:r>
            <a:endParaRPr lang="sv-SE" sz="2400" i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93" t="9174" r="1089" b="49730"/>
          <a:stretch/>
        </p:blipFill>
        <p:spPr bwMode="auto">
          <a:xfrm>
            <a:off x="808264" y="2457446"/>
            <a:ext cx="3722915" cy="2351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/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003" y="2457446"/>
            <a:ext cx="3355068" cy="2435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3331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 smtClean="0"/>
              <a:t>Effekt av relativ anställningstid i företaget för lönenivån </a:t>
            </a:r>
            <a:endParaRPr lang="sv-SE" sz="32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400" dirty="0" smtClean="0"/>
              <a:t>          </a:t>
            </a:r>
            <a:r>
              <a:rPr lang="sv-SE" sz="2400" i="1" dirty="0" smtClean="0"/>
              <a:t>Tjänstemän	                Arbetare</a:t>
            </a:r>
            <a:endParaRPr lang="sv-SE" sz="2400" i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9" b="48191"/>
          <a:stretch/>
        </p:blipFill>
        <p:spPr bwMode="auto">
          <a:xfrm>
            <a:off x="873580" y="1943101"/>
            <a:ext cx="6564084" cy="3396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/>
          </a:extLst>
        </p:spPr>
      </p:pic>
    </p:spTree>
    <p:extLst>
      <p:ext uri="{BB962C8B-B14F-4D97-AF65-F5344CB8AC3E}">
        <p14:creationId xmlns:p14="http://schemas.microsoft.com/office/powerpoint/2010/main" val="349574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IV. Slutsatser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sz="2400" dirty="0" smtClean="0"/>
              <a:t>Starkare anställningsskydd minskar anställdas uppsägningsrisk, utan att aggregerad sysselsättning verkar påverkas särskilt  mycket </a:t>
            </a:r>
          </a:p>
          <a:p>
            <a:endParaRPr lang="sv-SE" sz="2400" dirty="0" smtClean="0"/>
          </a:p>
          <a:p>
            <a:r>
              <a:rPr lang="sv-SE" sz="2400" dirty="0" smtClean="0"/>
              <a:t>Men detta sker till priset av flera negativa bieffekter:  </a:t>
            </a:r>
          </a:p>
          <a:p>
            <a:pPr marL="0" indent="0">
              <a:buNone/>
            </a:pPr>
            <a:r>
              <a:rPr lang="sv-SE" dirty="0" smtClean="0"/>
              <a:t>      </a:t>
            </a:r>
            <a:r>
              <a:rPr lang="sv-SE" sz="2000" dirty="0" smtClean="0"/>
              <a:t>- Försämrad position för marginalgrupper</a:t>
            </a:r>
          </a:p>
          <a:p>
            <a:pPr marL="0" indent="0">
              <a:buNone/>
            </a:pPr>
            <a:r>
              <a:rPr lang="sv-SE" sz="2000" dirty="0" smtClean="0"/>
              <a:t>        - Ofta minskad produktivitet</a:t>
            </a:r>
          </a:p>
          <a:p>
            <a:pPr marL="0" indent="0">
              <a:buNone/>
            </a:pPr>
            <a:r>
              <a:rPr lang="sv-SE" sz="2000" dirty="0" smtClean="0"/>
              <a:t>        - Risk för minskad löneåterhållsamhet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400" dirty="0" smtClean="0"/>
              <a:t>Kunskapslucka: Visstidsanställningar i LAS   </a:t>
            </a:r>
            <a:r>
              <a:rPr lang="sv-SE" sz="2000" dirty="0"/>
              <a:t>	</a:t>
            </a:r>
            <a:r>
              <a:rPr lang="sv-SE" sz="2000" dirty="0" smtClean="0"/>
              <a:t>  </a:t>
            </a:r>
            <a:r>
              <a:rPr lang="sv-SE" sz="2000" dirty="0"/>
              <a:t>	</a:t>
            </a:r>
            <a:r>
              <a:rPr lang="sv-SE" sz="2000" dirty="0" smtClean="0"/>
              <a:t>  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4197541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880A26"/>
                </a:solidFill>
              </a:rPr>
              <a:t>Nationalekonomisk forskning om anställningsskydd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sv-SE" dirty="0">
                <a:solidFill>
                  <a:srgbClr val="000000"/>
                </a:solidFill>
              </a:rPr>
              <a:t>Snabbt växande forskningsområde </a:t>
            </a:r>
          </a:p>
          <a:p>
            <a:pPr lvl="1">
              <a:spcBef>
                <a:spcPts val="0"/>
              </a:spcBef>
            </a:pPr>
            <a:r>
              <a:rPr lang="sv-SE" dirty="0">
                <a:solidFill>
                  <a:srgbClr val="000000"/>
                </a:solidFill>
              </a:rPr>
              <a:t>Flera hundra internationella studier, de flesta har tillkommit sedan millennieskiftet</a:t>
            </a:r>
          </a:p>
          <a:p>
            <a:pPr lvl="1">
              <a:spcBef>
                <a:spcPts val="0"/>
              </a:spcBef>
            </a:pPr>
            <a:r>
              <a:rPr lang="sv-SE" dirty="0">
                <a:solidFill>
                  <a:srgbClr val="000000"/>
                </a:solidFill>
              </a:rPr>
              <a:t>Ännu relativt få svenska </a:t>
            </a:r>
            <a:r>
              <a:rPr lang="sv-SE" dirty="0" smtClean="0">
                <a:solidFill>
                  <a:srgbClr val="000000"/>
                </a:solidFill>
              </a:rPr>
              <a:t>studier, men flera på senare år</a:t>
            </a:r>
            <a:endParaRPr lang="sv-SE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</a:pPr>
            <a:endParaRPr lang="sv-SE" dirty="0">
              <a:solidFill>
                <a:srgbClr val="000000"/>
              </a:solidFill>
            </a:endParaRPr>
          </a:p>
          <a:p>
            <a:pPr lvl="0">
              <a:spcBef>
                <a:spcPts val="0"/>
              </a:spcBef>
            </a:pPr>
            <a:r>
              <a:rPr lang="sv-SE" dirty="0">
                <a:solidFill>
                  <a:srgbClr val="000000"/>
                </a:solidFill>
              </a:rPr>
              <a:t>Några översikter av forskningen </a:t>
            </a:r>
          </a:p>
          <a:p>
            <a:pPr lvl="1">
              <a:spcBef>
                <a:spcPts val="0"/>
              </a:spcBef>
            </a:pPr>
            <a:r>
              <a:rPr lang="sv-SE" dirty="0">
                <a:solidFill>
                  <a:srgbClr val="000000"/>
                </a:solidFill>
              </a:rPr>
              <a:t>Skedinger (2008), </a:t>
            </a:r>
            <a:r>
              <a:rPr lang="sv-SE" i="1" dirty="0">
                <a:solidFill>
                  <a:srgbClr val="000000"/>
                </a:solidFill>
              </a:rPr>
              <a:t>Effekter av anställningsskydd – vad säger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sv-SE" i="1" dirty="0">
                <a:solidFill>
                  <a:srgbClr val="000000"/>
                </a:solidFill>
              </a:rPr>
              <a:t>         forskningen? </a:t>
            </a:r>
            <a:r>
              <a:rPr lang="sv-SE" dirty="0">
                <a:solidFill>
                  <a:srgbClr val="000000"/>
                </a:solidFill>
              </a:rPr>
              <a:t>SNS Förlag  </a:t>
            </a:r>
          </a:p>
          <a:p>
            <a:pPr lvl="1">
              <a:spcBef>
                <a:spcPts val="0"/>
              </a:spcBef>
            </a:pPr>
            <a:r>
              <a:rPr lang="sv-SE" dirty="0">
                <a:solidFill>
                  <a:srgbClr val="000000"/>
                </a:solidFill>
              </a:rPr>
              <a:t>Skedinger (2010), </a:t>
            </a:r>
            <a:r>
              <a:rPr lang="sv-SE" i="1" dirty="0" err="1">
                <a:solidFill>
                  <a:srgbClr val="000000"/>
                </a:solidFill>
              </a:rPr>
              <a:t>Employment</a:t>
            </a:r>
            <a:r>
              <a:rPr lang="sv-SE" i="1" dirty="0">
                <a:solidFill>
                  <a:srgbClr val="000000"/>
                </a:solidFill>
              </a:rPr>
              <a:t> </a:t>
            </a:r>
            <a:r>
              <a:rPr lang="sv-SE" i="1" dirty="0" err="1">
                <a:solidFill>
                  <a:srgbClr val="000000"/>
                </a:solidFill>
              </a:rPr>
              <a:t>Protection</a:t>
            </a:r>
            <a:r>
              <a:rPr lang="sv-SE" i="1" dirty="0">
                <a:solidFill>
                  <a:srgbClr val="000000"/>
                </a:solidFill>
              </a:rPr>
              <a:t> </a:t>
            </a:r>
            <a:r>
              <a:rPr lang="sv-SE" i="1" dirty="0" err="1">
                <a:solidFill>
                  <a:srgbClr val="000000"/>
                </a:solidFill>
              </a:rPr>
              <a:t>Legislation</a:t>
            </a:r>
            <a:r>
              <a:rPr lang="sv-SE" dirty="0">
                <a:solidFill>
                  <a:srgbClr val="000000"/>
                </a:solidFill>
              </a:rPr>
              <a:t>.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sv-SE" dirty="0">
                <a:solidFill>
                  <a:srgbClr val="000000"/>
                </a:solidFill>
              </a:rPr>
              <a:t>         Edward Elgar, UK 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</a:rPr>
              <a:t>OECD (2013), </a:t>
            </a:r>
            <a:r>
              <a:rPr lang="en-US" i="1" dirty="0">
                <a:solidFill>
                  <a:srgbClr val="000000"/>
                </a:solidFill>
              </a:rPr>
              <a:t>Employment Outlook 2013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42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Upplägg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971599" y="1557338"/>
            <a:ext cx="7756021" cy="4392612"/>
          </a:xfrm>
        </p:spPr>
        <p:txBody>
          <a:bodyPr/>
          <a:lstStyle/>
          <a:p>
            <a:pPr marL="571500" indent="-571500">
              <a:buAutoNum type="romanUcPeriod"/>
            </a:pPr>
            <a:r>
              <a:rPr lang="sv-SE" sz="2400" dirty="0" smtClean="0"/>
              <a:t>Några utgångspunkter</a:t>
            </a:r>
          </a:p>
          <a:p>
            <a:endParaRPr lang="sv-SE" sz="2400" dirty="0" smtClean="0"/>
          </a:p>
          <a:p>
            <a:pPr marL="0" indent="0">
              <a:buNone/>
            </a:pPr>
            <a:r>
              <a:rPr lang="sv-SE" sz="2400" dirty="0" smtClean="0"/>
              <a:t>II.    Vad säger forskningen om effekterna?</a:t>
            </a:r>
          </a:p>
          <a:p>
            <a:endParaRPr lang="sv-SE" sz="2400" dirty="0" smtClean="0"/>
          </a:p>
          <a:p>
            <a:pPr marL="0" lvl="0" indent="0">
              <a:buNone/>
            </a:pPr>
            <a:r>
              <a:rPr lang="sv-SE" sz="2400" dirty="0" smtClean="0">
                <a:solidFill>
                  <a:srgbClr val="000000"/>
                </a:solidFill>
              </a:rPr>
              <a:t>III.   Specialstudie: Effekter av turordningsregler</a:t>
            </a:r>
          </a:p>
          <a:p>
            <a:pPr marL="0" lvl="0" indent="0">
              <a:buNone/>
            </a:pPr>
            <a:endParaRPr lang="sv-SE" sz="2400" dirty="0" smtClean="0">
              <a:solidFill>
                <a:srgbClr val="000000"/>
              </a:solidFill>
            </a:endParaRPr>
          </a:p>
          <a:p>
            <a:pPr marL="514350" lvl="0" indent="-514350">
              <a:buAutoNum type="romanUcPeriod" startAt="4"/>
            </a:pPr>
            <a:r>
              <a:rPr lang="sv-SE" sz="2400" dirty="0" smtClean="0">
                <a:solidFill>
                  <a:srgbClr val="000000"/>
                </a:solidFill>
              </a:rPr>
              <a:t> Slutsatser </a:t>
            </a:r>
            <a:endParaRPr lang="sv-SE" sz="24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sv-SE" sz="2400" dirty="0" smtClean="0">
              <a:solidFill>
                <a:srgbClr val="000000"/>
              </a:solidFill>
            </a:endParaRPr>
          </a:p>
          <a:p>
            <a:pPr lvl="0"/>
            <a:endParaRPr lang="sv-SE" sz="2400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endParaRPr lang="sv-SE" dirty="0" smtClean="0">
              <a:cs typeface="NettoOT" pitchFamily="34" charset="0"/>
            </a:endParaRPr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r>
              <a:rPr lang="sv-SE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218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I. Några utgångspunkter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>
              <a:lnSpc>
                <a:spcPct val="90000"/>
              </a:lnSpc>
            </a:pPr>
            <a:r>
              <a:rPr lang="sv-SE" sz="2000" dirty="0">
                <a:solidFill>
                  <a:srgbClr val="000000"/>
                </a:solidFill>
                <a:cs typeface="+mn-cs"/>
              </a:rPr>
              <a:t>Samhällsekonomiskt motiverat med anställningsskydd för att få arbetsgivaren att internalisera kostnader för uppsägningar som belastar tredje part</a:t>
            </a:r>
          </a:p>
          <a:p>
            <a:pPr>
              <a:lnSpc>
                <a:spcPct val="90000"/>
              </a:lnSpc>
            </a:pPr>
            <a:endParaRPr lang="sv-SE" sz="20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000" dirty="0" smtClean="0">
                <a:solidFill>
                  <a:srgbClr val="000000"/>
                </a:solidFill>
                <a:cs typeface="+mn-cs"/>
              </a:rPr>
              <a:t>Ett starkare anställningsskydd ökar </a:t>
            </a:r>
            <a:r>
              <a:rPr lang="sv-SE" sz="2000" dirty="0">
                <a:solidFill>
                  <a:srgbClr val="000000"/>
                </a:solidFill>
                <a:cs typeface="+mn-cs"/>
              </a:rPr>
              <a:t>arbetsgivarens kostnader för att anpassa personalstyrkan</a:t>
            </a:r>
          </a:p>
          <a:p>
            <a:pPr marL="536575" lvl="0" indent="-536575">
              <a:lnSpc>
                <a:spcPct val="90000"/>
              </a:lnSpc>
              <a:buNone/>
            </a:pPr>
            <a:endParaRPr lang="sv-SE" sz="20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000" dirty="0" smtClean="0">
                <a:solidFill>
                  <a:srgbClr val="000000"/>
                </a:solidFill>
                <a:cs typeface="+mn-cs"/>
              </a:rPr>
              <a:t>Kostnadsökningen </a:t>
            </a:r>
            <a:r>
              <a:rPr lang="sv-SE" sz="2000" dirty="0">
                <a:solidFill>
                  <a:srgbClr val="000000"/>
                </a:solidFill>
                <a:cs typeface="+mn-cs"/>
              </a:rPr>
              <a:t>påverkar incitament - hos både arbetsgivare och </a:t>
            </a:r>
            <a:r>
              <a:rPr lang="sv-SE" sz="2000" dirty="0" smtClean="0">
                <a:solidFill>
                  <a:srgbClr val="000000"/>
                </a:solidFill>
                <a:cs typeface="+mn-cs"/>
              </a:rPr>
              <a:t>anställda</a:t>
            </a:r>
          </a:p>
          <a:p>
            <a:pPr>
              <a:lnSpc>
                <a:spcPct val="90000"/>
              </a:lnSpc>
            </a:pPr>
            <a:endParaRPr lang="sv-SE" sz="20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000" dirty="0" smtClean="0">
                <a:solidFill>
                  <a:srgbClr val="000000"/>
                </a:solidFill>
                <a:cs typeface="+mn-cs"/>
              </a:rPr>
              <a:t>Nuvarande utformning av anställningsskyddet är inte nödvändigtvis samhällsekonomiskt optimal	</a:t>
            </a:r>
          </a:p>
          <a:p>
            <a:pPr marL="536575" lvl="0" indent="-536575">
              <a:lnSpc>
                <a:spcPct val="90000"/>
              </a:lnSpc>
              <a:buAutoNum type="arabicPeriod" startAt="2"/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536575" lvl="0" indent="-536575">
              <a:lnSpc>
                <a:spcPct val="8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514350" lvl="0" indent="-514350">
              <a:lnSpc>
                <a:spcPct val="90000"/>
              </a:lnSpc>
              <a:buFontTx/>
              <a:buAutoNum type="arabicPeriod" startAt="3"/>
            </a:pPr>
            <a:endParaRPr lang="sv-SE" sz="2800" dirty="0">
              <a:solidFill>
                <a:srgbClr val="000000"/>
              </a:solidFill>
              <a:cs typeface="+mn-cs"/>
            </a:endParaRPr>
          </a:p>
          <a:p>
            <a:pPr lvl="0">
              <a:buNone/>
            </a:pPr>
            <a:r>
              <a:rPr lang="sv-SE" dirty="0">
                <a:solidFill>
                  <a:srgbClr val="000000"/>
                </a:solidFill>
                <a:cs typeface="+mn-cs"/>
              </a:rPr>
              <a:t> 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181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II. Vad säger forskningen om </a:t>
            </a:r>
            <a:br>
              <a:rPr lang="sv-SE" dirty="0" smtClean="0"/>
            </a:br>
            <a:r>
              <a:rPr lang="sv-SE" dirty="0"/>
              <a:t> </a:t>
            </a:r>
            <a:r>
              <a:rPr lang="sv-SE" dirty="0" smtClean="0"/>
              <a:t>   effekterna?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v-SE" sz="2000" dirty="0" smtClean="0">
                <a:solidFill>
                  <a:srgbClr val="000000"/>
                </a:solidFill>
                <a:cs typeface="+mn-cs"/>
              </a:rPr>
              <a:t>Två huvudsakliga metoder för att identifiera effekterna, med respektive för- och nackdelar </a:t>
            </a:r>
            <a:endParaRPr lang="sv-SE" sz="2000" dirty="0">
              <a:solidFill>
                <a:srgbClr val="000000"/>
              </a:solidFill>
              <a:cs typeface="+mn-cs"/>
            </a:endParaRPr>
          </a:p>
          <a:p>
            <a:pPr marL="536575" lvl="0" indent="-536575">
              <a:lnSpc>
                <a:spcPct val="90000"/>
              </a:lnSpc>
              <a:buNone/>
            </a:pPr>
            <a:endParaRPr lang="sv-SE" sz="20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000" dirty="0" smtClean="0">
                <a:solidFill>
                  <a:srgbClr val="000000"/>
                </a:solidFill>
                <a:cs typeface="+mn-cs"/>
              </a:rPr>
              <a:t>Studier av flera länder, som utnyttjar variation i index över anställningsskyddets styrka mellan länderna</a:t>
            </a:r>
          </a:p>
          <a:p>
            <a:pPr marL="536575" lvl="0" indent="-536575">
              <a:lnSpc>
                <a:spcPct val="90000"/>
              </a:lnSpc>
              <a:buAutoNum type="arabicPeriod" startAt="2"/>
            </a:pPr>
            <a:endParaRPr lang="sv-SE" sz="20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000" dirty="0" smtClean="0">
                <a:solidFill>
                  <a:srgbClr val="000000"/>
                </a:solidFill>
                <a:cs typeface="+mn-cs"/>
              </a:rPr>
              <a:t>Studier av enskilda länder, som ofta utnyttjar så kallade partiella reformer av anställningsskyddet, med särskilda regler för små företag eller grupper av anställda</a:t>
            </a:r>
          </a:p>
          <a:p>
            <a:pPr>
              <a:lnSpc>
                <a:spcPct val="90000"/>
              </a:lnSpc>
            </a:pPr>
            <a:endParaRPr lang="sv-SE" sz="20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90000"/>
              </a:lnSpc>
            </a:pPr>
            <a:r>
              <a:rPr lang="sv-SE" sz="2000" dirty="0" smtClean="0">
                <a:solidFill>
                  <a:srgbClr val="000000"/>
                </a:solidFill>
                <a:cs typeface="+mn-cs"/>
              </a:rPr>
              <a:t>En tredje variant i ett svenskt-finskt projekt jämför anställda i samma företag i två länder, med och utan turordningsregler</a:t>
            </a:r>
          </a:p>
          <a:p>
            <a:pPr marL="536575" lvl="0" indent="-536575">
              <a:lnSpc>
                <a:spcPct val="90000"/>
              </a:lnSpc>
              <a:buAutoNum type="arabicPeriod" startAt="2"/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536575" lvl="0" indent="-536575">
              <a:lnSpc>
                <a:spcPct val="80000"/>
              </a:lnSpc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514350" lvl="0" indent="-514350">
              <a:lnSpc>
                <a:spcPct val="90000"/>
              </a:lnSpc>
              <a:buFontTx/>
              <a:buAutoNum type="arabicPeriod" startAt="3"/>
            </a:pPr>
            <a:endParaRPr lang="sv-SE" sz="2800" dirty="0">
              <a:solidFill>
                <a:srgbClr val="000000"/>
              </a:solidFill>
              <a:cs typeface="+mn-cs"/>
            </a:endParaRPr>
          </a:p>
          <a:p>
            <a:pPr lvl="0">
              <a:buNone/>
            </a:pPr>
            <a:r>
              <a:rPr lang="sv-SE" dirty="0">
                <a:solidFill>
                  <a:srgbClr val="000000"/>
                </a:solidFill>
                <a:cs typeface="+mn-cs"/>
              </a:rPr>
              <a:t> 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732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B3071B"/>
                </a:solidFill>
                <a:cs typeface="+mj-cs"/>
              </a:rPr>
              <a:t>Sysselsättning </a:t>
            </a:r>
            <a:r>
              <a:rPr lang="sv-SE" dirty="0">
                <a:solidFill>
                  <a:srgbClr val="B3071B"/>
                </a:solidFill>
                <a:cs typeface="+mj-cs"/>
              </a:rPr>
              <a:t>och arbetslöshet</a:t>
            </a:r>
            <a:endParaRPr lang="sv-SE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sv-SE" sz="2800" i="1" dirty="0" smtClean="0">
                <a:solidFill>
                  <a:srgbClr val="000000"/>
                </a:solidFill>
                <a:cs typeface="+mn-cs"/>
              </a:rPr>
              <a:t>Resultat </a:t>
            </a:r>
            <a:r>
              <a:rPr lang="sv-SE" sz="2800" i="1" dirty="0">
                <a:solidFill>
                  <a:srgbClr val="000000"/>
                </a:solidFill>
                <a:cs typeface="+mn-cs"/>
              </a:rPr>
              <a:t>1</a:t>
            </a:r>
            <a:r>
              <a:rPr lang="sv-SE" sz="2800" dirty="0">
                <a:solidFill>
                  <a:srgbClr val="000000"/>
                </a:solidFill>
                <a:cs typeface="+mn-cs"/>
              </a:rPr>
              <a:t>: </a:t>
            </a:r>
            <a:br>
              <a:rPr lang="sv-SE" sz="2800" dirty="0">
                <a:solidFill>
                  <a:srgbClr val="000000"/>
                </a:solidFill>
                <a:cs typeface="+mn-cs"/>
              </a:rPr>
            </a:br>
            <a:r>
              <a:rPr lang="sv-SE" sz="2800" dirty="0">
                <a:solidFill>
                  <a:srgbClr val="000000"/>
                </a:solidFill>
                <a:cs typeface="+mn-cs"/>
              </a:rPr>
              <a:t>Blandade resultat beträffande nivå, men minskad dynamik </a:t>
            </a:r>
          </a:p>
          <a:p>
            <a:pPr lvl="0">
              <a:lnSpc>
                <a:spcPct val="90000"/>
              </a:lnSpc>
              <a:buNone/>
            </a:pPr>
            <a:r>
              <a:rPr lang="sv-SE" sz="2800" dirty="0">
                <a:solidFill>
                  <a:srgbClr val="000000"/>
                </a:solidFill>
                <a:cs typeface="+mn-cs"/>
              </a:rPr>
              <a:t>	</a:t>
            </a:r>
          </a:p>
          <a:p>
            <a:pPr lvl="0"/>
            <a:r>
              <a:rPr lang="sv-SE" sz="2800" i="1" dirty="0">
                <a:solidFill>
                  <a:srgbClr val="000000"/>
                </a:solidFill>
                <a:cs typeface="+mn-cs"/>
              </a:rPr>
              <a:t>Resultat 2</a:t>
            </a:r>
            <a:r>
              <a:rPr lang="sv-SE" sz="2800" dirty="0">
                <a:solidFill>
                  <a:srgbClr val="000000"/>
                </a:solidFill>
                <a:cs typeface="+mn-cs"/>
              </a:rPr>
              <a:t>: </a:t>
            </a:r>
            <a:br>
              <a:rPr lang="sv-SE" sz="2800" dirty="0">
                <a:solidFill>
                  <a:srgbClr val="000000"/>
                </a:solidFill>
                <a:cs typeface="+mn-cs"/>
              </a:rPr>
            </a:br>
            <a:r>
              <a:rPr lang="sv-SE" sz="2800" dirty="0">
                <a:solidFill>
                  <a:srgbClr val="000000"/>
                </a:solidFill>
                <a:cs typeface="+mn-cs"/>
              </a:rPr>
              <a:t>Marginalgrupper, främst ungdomar, missgynnas </a:t>
            </a:r>
            <a:br>
              <a:rPr lang="sv-SE" sz="2800" dirty="0">
                <a:solidFill>
                  <a:srgbClr val="000000"/>
                </a:solidFill>
                <a:cs typeface="+mn-cs"/>
              </a:rPr>
            </a:br>
            <a:endParaRPr lang="sv-SE" sz="2200" dirty="0">
              <a:solidFill>
                <a:srgbClr val="000000"/>
              </a:solidFill>
              <a:cs typeface="+mn-cs"/>
            </a:endParaRPr>
          </a:p>
          <a:p>
            <a:pPr lvl="0"/>
            <a:endParaRPr lang="sv-SE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03811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B3071B"/>
                </a:solidFill>
                <a:cs typeface="+mj-cs"/>
              </a:rPr>
              <a:t>Löner</a:t>
            </a:r>
            <a:endParaRPr lang="sv-SE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sv-SE" sz="2800" i="1" dirty="0" smtClean="0">
                <a:solidFill>
                  <a:srgbClr val="000000"/>
                </a:solidFill>
                <a:cs typeface="+mn-cs"/>
              </a:rPr>
              <a:t>Resultat </a:t>
            </a:r>
            <a:r>
              <a:rPr lang="sv-SE" sz="2800" i="1" dirty="0">
                <a:solidFill>
                  <a:srgbClr val="000000"/>
                </a:solidFill>
                <a:cs typeface="+mn-cs"/>
              </a:rPr>
              <a:t>1</a:t>
            </a:r>
            <a:r>
              <a:rPr lang="sv-SE" sz="2800" dirty="0">
                <a:solidFill>
                  <a:srgbClr val="000000"/>
                </a:solidFill>
                <a:cs typeface="+mn-cs"/>
              </a:rPr>
              <a:t>: </a:t>
            </a:r>
            <a:br>
              <a:rPr lang="sv-SE" sz="2800" dirty="0">
                <a:solidFill>
                  <a:srgbClr val="000000"/>
                </a:solidFill>
                <a:cs typeface="+mn-cs"/>
              </a:rPr>
            </a:br>
            <a:r>
              <a:rPr lang="sv-SE" sz="2800" dirty="0">
                <a:solidFill>
                  <a:srgbClr val="000000"/>
                </a:solidFill>
                <a:cs typeface="+mn-cs"/>
              </a:rPr>
              <a:t>Blandade resultat beträffande </a:t>
            </a:r>
            <a:r>
              <a:rPr lang="sv-SE" sz="2800" dirty="0" smtClean="0">
                <a:solidFill>
                  <a:srgbClr val="000000"/>
                </a:solidFill>
                <a:cs typeface="+mn-cs"/>
              </a:rPr>
              <a:t>riktningen </a:t>
            </a:r>
            <a:endParaRPr lang="sv-SE" sz="2800" dirty="0">
              <a:solidFill>
                <a:srgbClr val="000000"/>
              </a:solidFill>
              <a:cs typeface="+mn-cs"/>
            </a:endParaRPr>
          </a:p>
          <a:p>
            <a:pPr lvl="0">
              <a:lnSpc>
                <a:spcPct val="90000"/>
              </a:lnSpc>
              <a:buNone/>
            </a:pPr>
            <a:r>
              <a:rPr lang="sv-SE" sz="2800" dirty="0">
                <a:solidFill>
                  <a:srgbClr val="000000"/>
                </a:solidFill>
                <a:cs typeface="+mn-cs"/>
              </a:rPr>
              <a:t>	</a:t>
            </a:r>
          </a:p>
          <a:p>
            <a:pPr lvl="0"/>
            <a:r>
              <a:rPr lang="sv-SE" sz="2800" i="1" dirty="0">
                <a:solidFill>
                  <a:srgbClr val="000000"/>
                </a:solidFill>
                <a:cs typeface="+mn-cs"/>
              </a:rPr>
              <a:t>Resultat 2</a:t>
            </a:r>
            <a:r>
              <a:rPr lang="sv-SE" sz="2800" dirty="0">
                <a:solidFill>
                  <a:srgbClr val="000000"/>
                </a:solidFill>
                <a:cs typeface="+mn-cs"/>
              </a:rPr>
              <a:t>: </a:t>
            </a:r>
            <a:br>
              <a:rPr lang="sv-SE" sz="2800" dirty="0">
                <a:solidFill>
                  <a:srgbClr val="000000"/>
                </a:solidFill>
                <a:cs typeface="+mn-cs"/>
              </a:rPr>
            </a:br>
            <a:r>
              <a:rPr lang="sv-SE" sz="2800" dirty="0" smtClean="0">
                <a:solidFill>
                  <a:srgbClr val="000000"/>
                </a:solidFill>
                <a:cs typeface="+mn-cs"/>
              </a:rPr>
              <a:t>Olika effekter beroende på grupp</a:t>
            </a:r>
            <a:endParaRPr lang="sv-SE" sz="2200" dirty="0">
              <a:solidFill>
                <a:srgbClr val="000000"/>
              </a:solidFill>
              <a:cs typeface="+mn-cs"/>
            </a:endParaRPr>
          </a:p>
          <a:p>
            <a:pPr lvl="0"/>
            <a:endParaRPr lang="sv-SE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1718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B3071B"/>
                </a:solidFill>
                <a:cs typeface="+mj-cs"/>
              </a:rPr>
              <a:t>Produktivitet</a:t>
            </a:r>
            <a:endParaRPr lang="sv-SE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lvl="0" indent="0">
              <a:lnSpc>
                <a:spcPct val="90000"/>
              </a:lnSpc>
            </a:pPr>
            <a:r>
              <a:rPr lang="sv-SE" sz="2800" i="1" dirty="0" smtClean="0">
                <a:solidFill>
                  <a:srgbClr val="000000"/>
                </a:solidFill>
                <a:cs typeface="+mn-cs"/>
              </a:rPr>
              <a:t> Resultat </a:t>
            </a:r>
            <a:r>
              <a:rPr lang="sv-SE" sz="2800" i="1" dirty="0">
                <a:solidFill>
                  <a:srgbClr val="000000"/>
                </a:solidFill>
                <a:cs typeface="+mn-cs"/>
              </a:rPr>
              <a:t>1</a:t>
            </a:r>
            <a:r>
              <a:rPr lang="sv-SE" sz="2800" dirty="0">
                <a:solidFill>
                  <a:srgbClr val="000000"/>
                </a:solidFill>
                <a:cs typeface="+mn-cs"/>
              </a:rPr>
              <a:t>: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sv-SE" sz="2800" dirty="0">
                <a:solidFill>
                  <a:srgbClr val="000000"/>
                </a:solidFill>
                <a:cs typeface="+mn-cs"/>
              </a:rPr>
              <a:t>  </a:t>
            </a:r>
            <a:r>
              <a:rPr lang="sv-SE" sz="2800" dirty="0" smtClean="0">
                <a:solidFill>
                  <a:srgbClr val="000000"/>
                </a:solidFill>
                <a:cs typeface="+mn-cs"/>
              </a:rPr>
              <a:t>Minskad </a:t>
            </a:r>
            <a:r>
              <a:rPr lang="sv-SE" sz="2800" dirty="0">
                <a:solidFill>
                  <a:srgbClr val="000000"/>
                </a:solidFill>
                <a:cs typeface="+mn-cs"/>
              </a:rPr>
              <a:t>strukturomvandling</a:t>
            </a: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0" lvl="0" indent="0">
              <a:lnSpc>
                <a:spcPct val="90000"/>
              </a:lnSpc>
              <a:buNone/>
            </a:pPr>
            <a:endParaRPr lang="sv-SE" sz="2400" dirty="0">
              <a:solidFill>
                <a:srgbClr val="000000"/>
              </a:solidFill>
              <a:cs typeface="+mn-cs"/>
            </a:endParaRPr>
          </a:p>
          <a:p>
            <a:pPr marL="0" lvl="0" indent="0">
              <a:lnSpc>
                <a:spcPct val="110000"/>
              </a:lnSpc>
            </a:pPr>
            <a:r>
              <a:rPr lang="sv-SE" sz="2800" i="1" kern="1200" dirty="0" smtClean="0">
                <a:solidFill>
                  <a:srgbClr val="000000"/>
                </a:solidFill>
                <a:latin typeface="Arial" charset="0"/>
                <a:cs typeface="+mn-cs"/>
              </a:rPr>
              <a:t> Resultat </a:t>
            </a:r>
            <a:r>
              <a:rPr lang="sv-SE" sz="2800" i="1" kern="1200" dirty="0">
                <a:solidFill>
                  <a:srgbClr val="000000"/>
                </a:solidFill>
                <a:latin typeface="Arial" charset="0"/>
                <a:cs typeface="+mn-cs"/>
              </a:rPr>
              <a:t>2</a:t>
            </a:r>
            <a:r>
              <a:rPr lang="sv-SE" sz="2800" kern="1200" dirty="0">
                <a:solidFill>
                  <a:srgbClr val="000000"/>
                </a:solidFill>
                <a:latin typeface="Arial" charset="0"/>
                <a:cs typeface="+mn-cs"/>
              </a:rPr>
              <a:t>: </a:t>
            </a:r>
            <a:br>
              <a:rPr lang="sv-SE" sz="2800" kern="1200" dirty="0">
                <a:solidFill>
                  <a:srgbClr val="000000"/>
                </a:solidFill>
                <a:latin typeface="Arial" charset="0"/>
                <a:cs typeface="+mn-cs"/>
              </a:rPr>
            </a:br>
            <a:r>
              <a:rPr lang="sv-SE" sz="2800" kern="1200" dirty="0">
                <a:solidFill>
                  <a:srgbClr val="000000"/>
                </a:solidFill>
                <a:latin typeface="Arial" charset="0"/>
                <a:cs typeface="+mn-cs"/>
              </a:rPr>
              <a:t>  Ökad sjukfrånvaro</a:t>
            </a:r>
          </a:p>
          <a:p>
            <a:pPr marL="0" lvl="0" indent="0">
              <a:lnSpc>
                <a:spcPct val="110000"/>
              </a:lnSpc>
            </a:pPr>
            <a:endParaRPr lang="sv-SE" sz="2800" kern="1200" dirty="0">
              <a:solidFill>
                <a:srgbClr val="000000"/>
              </a:solidFill>
              <a:latin typeface="Arial" charset="0"/>
              <a:cs typeface="+mn-cs"/>
            </a:endParaRPr>
          </a:p>
          <a:p>
            <a:pPr marL="0" lvl="0" indent="0">
              <a:lnSpc>
                <a:spcPct val="110000"/>
              </a:lnSpc>
            </a:pPr>
            <a:r>
              <a:rPr lang="sv-SE" sz="2800" i="1" kern="1200" dirty="0">
                <a:solidFill>
                  <a:srgbClr val="000000"/>
                </a:solidFill>
                <a:latin typeface="Arial" charset="0"/>
                <a:cs typeface="+mn-cs"/>
              </a:rPr>
              <a:t> Resultat 3</a:t>
            </a:r>
            <a:r>
              <a:rPr lang="sv-SE" sz="2800" kern="1200" dirty="0">
                <a:solidFill>
                  <a:srgbClr val="000000"/>
                </a:solidFill>
                <a:latin typeface="Arial" charset="0"/>
                <a:cs typeface="+mn-cs"/>
              </a:rPr>
              <a:t>: </a:t>
            </a:r>
            <a:br>
              <a:rPr lang="sv-SE" sz="2800" kern="1200" dirty="0">
                <a:solidFill>
                  <a:srgbClr val="000000"/>
                </a:solidFill>
                <a:latin typeface="Arial" charset="0"/>
                <a:cs typeface="+mn-cs"/>
              </a:rPr>
            </a:br>
            <a:r>
              <a:rPr lang="sv-SE" sz="2800" kern="1200" dirty="0">
                <a:solidFill>
                  <a:srgbClr val="000000"/>
                </a:solidFill>
                <a:latin typeface="Arial" charset="0"/>
                <a:cs typeface="+mn-cs"/>
              </a:rPr>
              <a:t>  Minskad produktivitet </a:t>
            </a:r>
            <a:r>
              <a:rPr lang="sv-SE" sz="2800" kern="1200" dirty="0" smtClean="0">
                <a:solidFill>
                  <a:srgbClr val="000000"/>
                </a:solidFill>
                <a:latin typeface="Arial" charset="0"/>
                <a:cs typeface="+mn-cs"/>
              </a:rPr>
              <a:t>(i de flesta fall)</a:t>
            </a:r>
            <a:r>
              <a:rPr lang="sv-SE" sz="2200" kern="1200" dirty="0" smtClean="0">
                <a:solidFill>
                  <a:srgbClr val="000000"/>
                </a:solidFill>
                <a:latin typeface="Arial" charset="0"/>
                <a:cs typeface="+mn-cs"/>
              </a:rPr>
              <a:t> </a:t>
            </a:r>
            <a:endParaRPr lang="sv-SE" sz="2200" kern="1200" dirty="0">
              <a:solidFill>
                <a:srgbClr val="000000"/>
              </a:solidFill>
              <a:latin typeface="Arial" charset="0"/>
              <a:cs typeface="+mn-cs"/>
            </a:endParaRPr>
          </a:p>
          <a:p>
            <a:pPr lvl="0"/>
            <a:endParaRPr lang="sv-SE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2307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 dirty="0" smtClean="0"/>
              <a:t>III. Effekter av turordningsregler – </a:t>
            </a:r>
            <a:br>
              <a:rPr lang="sv-SE" sz="2800" dirty="0" smtClean="0"/>
            </a:br>
            <a:r>
              <a:rPr lang="sv-SE" sz="2800" dirty="0" smtClean="0"/>
              <a:t>en jämförelse av Sverige och Finland</a:t>
            </a:r>
            <a:endParaRPr lang="sv-SE" sz="28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>
              <a:buClrTx/>
              <a:defRPr/>
            </a:pPr>
            <a:endParaRPr lang="fi-FI" sz="2400" dirty="0">
              <a:solidFill>
                <a:srgbClr val="000000"/>
              </a:solidFill>
              <a:ea typeface="ＭＳ Ｐゴシック" charset="0"/>
              <a:cs typeface="Arial"/>
            </a:endParaRPr>
          </a:p>
          <a:p>
            <a:pPr lvl="1">
              <a:defRPr/>
            </a:pPr>
            <a:r>
              <a:rPr lang="fi-FI" dirty="0">
                <a:solidFill>
                  <a:srgbClr val="000000"/>
                </a:solidFill>
                <a:cs typeface="Arial"/>
              </a:rPr>
              <a:t>De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grundläggande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reglerna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om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anställningsskydd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är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ganska</a:t>
            </a:r>
            <a:r>
              <a:rPr lang="fi-FI" dirty="0">
                <a:solidFill>
                  <a:srgbClr val="000000"/>
                </a:solidFill>
                <a:cs typeface="Arial"/>
              </a:rPr>
              <a:t> lika i svensk (LAS)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och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finsk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lagstiftning</a:t>
            </a:r>
            <a:endParaRPr lang="fi-FI" dirty="0">
              <a:solidFill>
                <a:srgbClr val="000000"/>
              </a:solidFill>
              <a:cs typeface="Arial"/>
            </a:endParaRPr>
          </a:p>
          <a:p>
            <a:pPr lvl="1">
              <a:defRPr/>
            </a:pPr>
            <a:endParaRPr lang="fi-FI" dirty="0">
              <a:solidFill>
                <a:srgbClr val="000000"/>
              </a:solidFill>
              <a:cs typeface="Arial"/>
            </a:endParaRPr>
          </a:p>
          <a:p>
            <a:pPr lvl="1">
              <a:defRPr/>
            </a:pPr>
            <a:r>
              <a:rPr lang="fi-FI" dirty="0">
                <a:solidFill>
                  <a:srgbClr val="000000"/>
                </a:solidFill>
                <a:cs typeface="Arial"/>
              </a:rPr>
              <a:t>En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viktig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skillnad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är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turordningsreglerna</a:t>
            </a:r>
            <a:r>
              <a:rPr lang="fi-FI" dirty="0">
                <a:solidFill>
                  <a:srgbClr val="000000"/>
                </a:solidFill>
                <a:cs typeface="Arial"/>
              </a:rPr>
              <a:t> i Sverige,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dvs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att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personer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med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längst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anställningstid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ska</a:t>
            </a:r>
            <a:r>
              <a:rPr lang="fi-FI" dirty="0">
                <a:solidFill>
                  <a:srgbClr val="000000"/>
                </a:solidFill>
                <a:cs typeface="Arial"/>
              </a:rPr>
              <a:t> ges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företräde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till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fortsatt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anställning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vid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driftsinskränkningar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</a:p>
          <a:p>
            <a:pPr lvl="1">
              <a:defRPr/>
            </a:pPr>
            <a:endParaRPr lang="fi-FI" dirty="0">
              <a:solidFill>
                <a:srgbClr val="000000"/>
              </a:solidFill>
              <a:cs typeface="Arial"/>
            </a:endParaRPr>
          </a:p>
          <a:p>
            <a:pPr lvl="1">
              <a:defRPr/>
            </a:pPr>
            <a:r>
              <a:rPr lang="fi-FI" dirty="0" err="1">
                <a:solidFill>
                  <a:srgbClr val="000000"/>
                </a:solidFill>
                <a:cs typeface="Arial"/>
              </a:rPr>
              <a:t>Turordningsreglerna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kan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förhandlas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bort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på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lokal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nivå</a:t>
            </a:r>
            <a:r>
              <a:rPr lang="fi-FI" dirty="0">
                <a:solidFill>
                  <a:srgbClr val="000000"/>
                </a:solidFill>
                <a:cs typeface="Arial"/>
              </a:rPr>
              <a:t>,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men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lite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systematisk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information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finns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om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dessa</a:t>
            </a:r>
            <a:r>
              <a:rPr lang="fi-FI" dirty="0">
                <a:solidFill>
                  <a:srgbClr val="000000"/>
                </a:solidFill>
                <a:cs typeface="Arial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Arial"/>
              </a:rPr>
              <a:t>undantag</a:t>
            </a:r>
            <a:r>
              <a:rPr lang="fi-FI" dirty="0">
                <a:solidFill>
                  <a:srgbClr val="000000"/>
                </a:solidFill>
                <a:cs typeface="Arial"/>
              </a:rPr>
              <a:t> 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8075728"/>
      </p:ext>
    </p:extLst>
  </p:cSld>
  <p:clrMapOvr>
    <a:masterClrMapping/>
  </p:clrMapOvr>
</p:sld>
</file>

<file path=ppt/theme/theme1.xml><?xml version="1.0" encoding="utf-8"?>
<a:theme xmlns:a="http://schemas.openxmlformats.org/drawingml/2006/main" name="Forskning om anställningsskydd_Arbetsrättsliga föreningen 21 januari 2015_20150112">
  <a:themeElements>
    <a:clrScheme name="Design IFN 2014">
      <a:dk1>
        <a:srgbClr val="000000"/>
      </a:dk1>
      <a:lt1>
        <a:sysClr val="window" lastClr="FFFFFF"/>
      </a:lt1>
      <a:dk2>
        <a:srgbClr val="FFFFFF"/>
      </a:dk2>
      <a:lt2>
        <a:srgbClr val="EEECE1"/>
      </a:lt2>
      <a:accent1>
        <a:srgbClr val="880A26"/>
      </a:accent1>
      <a:accent2>
        <a:srgbClr val="76741E"/>
      </a:accent2>
      <a:accent3>
        <a:srgbClr val="559398"/>
      </a:accent3>
      <a:accent4>
        <a:srgbClr val="706F6F"/>
      </a:accent4>
      <a:accent5>
        <a:srgbClr val="BA7300"/>
      </a:accent5>
      <a:accent6>
        <a:srgbClr val="63496E"/>
      </a:accent6>
      <a:hlink>
        <a:srgbClr val="880A26"/>
      </a:hlink>
      <a:folHlink>
        <a:srgbClr val="76741E"/>
      </a:folHlink>
    </a:clrScheme>
    <a:fontScheme name="IUI Engelsk Färg (2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UI Engelsk Färg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3071B"/>
        </a:accent1>
        <a:accent2>
          <a:srgbClr val="60513A"/>
        </a:accent2>
        <a:accent3>
          <a:srgbClr val="FFFFFF"/>
        </a:accent3>
        <a:accent4>
          <a:srgbClr val="000000"/>
        </a:accent4>
        <a:accent5>
          <a:srgbClr val="D6AAAB"/>
        </a:accent5>
        <a:accent6>
          <a:srgbClr val="564934"/>
        </a:accent6>
        <a:hlink>
          <a:srgbClr val="828437"/>
        </a:hlink>
        <a:folHlink>
          <a:srgbClr val="CED89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50796245E2294CA63FF42EF0CDF6BA" ma:contentTypeVersion="1" ma:contentTypeDescription="Skapa ett nytt dokument." ma:contentTypeScope="" ma:versionID="2444ad6187875c81de7337e36a37306b">
  <xsd:schema xmlns:xsd="http://www.w3.org/2001/XMLSchema" xmlns:p="http://schemas.microsoft.com/office/2006/metadata/properties" xmlns:ns2="92425ebc-dc68-45d8-981e-595ae18a0127" targetNamespace="http://schemas.microsoft.com/office/2006/metadata/properties" ma:root="true" ma:fieldsID="fcf698fe2826a25d70077c3543c68c6b" ns2:_="">
    <xsd:import namespace="92425ebc-dc68-45d8-981e-595ae18a0127"/>
    <xsd:element name="properties">
      <xsd:complexType>
        <xsd:sequence>
          <xsd:element name="documentManagement">
            <xsd:complexType>
              <xsd:all>
                <xsd:element ref="ns2:Kommenta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92425ebc-dc68-45d8-981e-595ae18a0127" elementFormDefault="qualified">
    <xsd:import namespace="http://schemas.microsoft.com/office/2006/documentManagement/types"/>
    <xsd:element name="Kommentar" ma:index="8" nillable="true" ma:displayName="Kommentar" ma:internalName="Kommenta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 ma:readOnly="true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Kommentar xmlns="92425ebc-dc68-45d8-981e-595ae18a0127" xsi:nil="true"/>
  </documentManagement>
</p:properties>
</file>

<file path=customXml/itemProps1.xml><?xml version="1.0" encoding="utf-8"?>
<ds:datastoreItem xmlns:ds="http://schemas.openxmlformats.org/officeDocument/2006/customXml" ds:itemID="{D961C328-8776-4E1F-853C-D49368CA312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5572F8-C947-43D0-B8D2-D630AA5C7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425ebc-dc68-45d8-981e-595ae18a012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1387EBF-152E-4B54-80A6-E1C9C8776E7F}">
  <ds:schemaRefs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92425ebc-dc68-45d8-981e-595ae18a012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Forskning om anställningsskydd_Arbetsrättsliga föreningen 21 januari 2015_20150112</Template>
  <TotalTime>2166</TotalTime>
  <Words>738</Words>
  <Application>Microsoft Office PowerPoint</Application>
  <PresentationFormat>On-screen Show (4:3)</PresentationFormat>
  <Paragraphs>143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Forskning om anställningsskydd_Arbetsrättsliga föreningen 21 januari 2015_20150112</vt:lpstr>
      <vt:lpstr>Vad säger forskningen om anställningsskyddets effekter på arbetsmarknadens funktionssätt?</vt:lpstr>
      <vt:lpstr>Nationalekonomisk forskning om anställningsskydd</vt:lpstr>
      <vt:lpstr>Upplägg</vt:lpstr>
      <vt:lpstr>I. Några utgångspunkter</vt:lpstr>
      <vt:lpstr>II. Vad säger forskningen om      effekterna?</vt:lpstr>
      <vt:lpstr>Sysselsättning och arbetslöshet</vt:lpstr>
      <vt:lpstr>Löner</vt:lpstr>
      <vt:lpstr>Produktivitet</vt:lpstr>
      <vt:lpstr>III. Effekter av turordningsregler –  en jämförelse av Sverige och Finland</vt:lpstr>
      <vt:lpstr>Turordningsregler är kontroversiella</vt:lpstr>
      <vt:lpstr>Metod och data</vt:lpstr>
      <vt:lpstr>Resultat</vt:lpstr>
      <vt:lpstr>Effekt av relativ anställningstid i företaget för sannolikhet att anställning avslutas </vt:lpstr>
      <vt:lpstr>Effekt av relativ anställningstid i företaget för lönenivån </vt:lpstr>
      <vt:lpstr>IV. Slutsatser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Nationalekonomisk forskning om anställningsskydd</dc:title>
  <dc:creator>Per Skedinger</dc:creator>
  <cp:lastModifiedBy>Petter Danielsson</cp:lastModifiedBy>
  <cp:revision>94</cp:revision>
  <cp:lastPrinted>2015-01-14T12:20:52Z</cp:lastPrinted>
  <dcterms:created xsi:type="dcterms:W3CDTF">2015-01-13T10:00:20Z</dcterms:created>
  <dcterms:modified xsi:type="dcterms:W3CDTF">2016-02-25T09:14:46Z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ommentar">
    <vt:lpwstr/>
  </property>
  <property fmtid="{D5CDD505-2E9C-101B-9397-08002B2CF9AE}" pid="3" name="ContentTypeId">
    <vt:lpwstr>0x010100B550796245E2294CA63FF42EF0CDF6BA</vt:lpwstr>
  </property>
</Properties>
</file>