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3" r:id="rId5"/>
    <p:sldId id="283" r:id="rId6"/>
    <p:sldId id="265" r:id="rId7"/>
    <p:sldId id="266" r:id="rId8"/>
    <p:sldId id="282" r:id="rId9"/>
    <p:sldId id="276" r:id="rId10"/>
    <p:sldId id="281" r:id="rId11"/>
    <p:sldId id="277" r:id="rId12"/>
    <p:sldId id="284" r:id="rId13"/>
    <p:sldId id="285" r:id="rId14"/>
    <p:sldId id="286" r:id="rId15"/>
    <p:sldId id="287" r:id="rId16"/>
    <p:sldId id="289" r:id="rId17"/>
    <p:sldId id="290" r:id="rId18"/>
    <p:sldId id="288" r:id="rId19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74" autoAdjust="0"/>
  </p:normalViewPr>
  <p:slideViewPr>
    <p:cSldViewPr snapToGrid="0">
      <p:cViewPr>
        <p:scale>
          <a:sx n="93" d="100"/>
          <a:sy n="93" d="100"/>
        </p:scale>
        <p:origin x="-151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3634304"/>
        <c:axId val="113816320"/>
        <c:axId val="113674880"/>
      </c:bar3DChart>
      <c:catAx>
        <c:axId val="11363430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3816320"/>
        <c:crosses val="autoZero"/>
        <c:auto val="1"/>
        <c:lblAlgn val="ctr"/>
        <c:lblOffset val="100"/>
        <c:noMultiLvlLbl val="0"/>
      </c:catAx>
      <c:valAx>
        <c:axId val="113816320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13634304"/>
        <c:crosses val="autoZero"/>
        <c:crossBetween val="between"/>
      </c:valAx>
      <c:serAx>
        <c:axId val="113674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113816320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2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5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 på underrubrik i bakgrunden</a:t>
            </a:r>
            <a:endParaRPr lang="sv-SE" noProof="0"/>
          </a:p>
        </p:txBody>
      </p:sp>
      <p:pic>
        <p:nvPicPr>
          <p:cNvPr id="7" name="Picture 2" descr="X:\Pictures\Övrigt\logotyp\Logotyper design 2014\Logotyper för dokument\Svensk logotyp - färg wor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90507"/>
            <a:ext cx="3554503" cy="10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på ikonen för att lägga till ett diagram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4392612"/>
          </a:xfrm>
        </p:spPr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Skriv här… klicka för att ändra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</p:txBody>
      </p:sp>
      <p:pic>
        <p:nvPicPr>
          <p:cNvPr id="13314" name="Picture 2" descr="X:\Pictures\Övrigt\logotyp\Logotyper design 2014\Logotyper för dokument\Svensk logotyp - färg wor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78158"/>
            <a:ext cx="2243286" cy="66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02179" y="1408339"/>
            <a:ext cx="6988627" cy="1163411"/>
          </a:xfrm>
        </p:spPr>
        <p:txBody>
          <a:bodyPr/>
          <a:lstStyle/>
          <a:p>
            <a:r>
              <a:rPr lang="sv-SE" dirty="0" smtClean="0"/>
              <a:t>Vad säger forskningen om anställningsskyddets effekter på arbetsmarknadens funktionssätt?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61407" y="3380014"/>
            <a:ext cx="7142843" cy="2139043"/>
          </a:xfrm>
        </p:spPr>
        <p:txBody>
          <a:bodyPr/>
          <a:lstStyle/>
          <a:p>
            <a:pPr lvl="0"/>
            <a:r>
              <a:rPr lang="sv-SE" sz="2000" b="1" dirty="0" smtClean="0">
                <a:solidFill>
                  <a:srgbClr val="FFFFFF"/>
                </a:solidFill>
                <a:cs typeface="+mn-cs"/>
              </a:rPr>
              <a:t>Moderaterna, 24 februari 2016</a:t>
            </a:r>
            <a:r>
              <a:rPr lang="sv-SE" sz="2400" b="1" dirty="0">
                <a:solidFill>
                  <a:srgbClr val="FFFFFF"/>
                </a:solidFill>
                <a:cs typeface="+mn-cs"/>
              </a:rPr>
              <a:t/>
            </a:r>
            <a:br>
              <a:rPr lang="sv-SE" sz="2400" b="1" dirty="0">
                <a:solidFill>
                  <a:srgbClr val="FFFFFF"/>
                </a:solidFill>
                <a:cs typeface="+mn-cs"/>
              </a:rPr>
            </a:br>
            <a:endParaRPr lang="sv-SE" sz="2400" b="1" dirty="0">
              <a:solidFill>
                <a:srgbClr val="FFFFFF"/>
              </a:solidFill>
              <a:cs typeface="+mn-cs"/>
            </a:endParaRPr>
          </a:p>
          <a:p>
            <a:pPr lvl="0"/>
            <a:r>
              <a:rPr lang="en-US" sz="2000" dirty="0">
                <a:solidFill>
                  <a:srgbClr val="FFFFFF"/>
                </a:solidFill>
                <a:cs typeface="+mn-cs"/>
              </a:rPr>
              <a:t>Per Skedinger</a:t>
            </a:r>
          </a:p>
          <a:p>
            <a:pPr lvl="0"/>
            <a:r>
              <a:rPr lang="en-US" sz="1600" dirty="0" err="1">
                <a:solidFill>
                  <a:srgbClr val="FFFFFF"/>
                </a:solidFill>
                <a:cs typeface="+mn-cs"/>
              </a:rPr>
              <a:t>Institutet</a:t>
            </a:r>
            <a:r>
              <a:rPr lang="en-US" sz="16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>
                <a:solidFill>
                  <a:srgbClr val="FFFFFF"/>
                </a:solidFill>
                <a:cs typeface="+mn-cs"/>
              </a:rPr>
              <a:t>för</a:t>
            </a:r>
            <a:r>
              <a:rPr lang="en-US" sz="16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Näringslivsforskning</a:t>
            </a:r>
            <a:endParaRPr lang="en-US" sz="1600" dirty="0" smtClean="0">
              <a:solidFill>
                <a:srgbClr val="FFFFFF"/>
              </a:solidFill>
              <a:cs typeface="+mn-cs"/>
            </a:endParaRPr>
          </a:p>
          <a:p>
            <a:pPr lvl="0"/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Linnéuniversitetet</a:t>
            </a:r>
            <a:r>
              <a:rPr lang="en-US" sz="16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i</a:t>
            </a:r>
            <a:r>
              <a:rPr lang="en-US" sz="16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>
                <a:solidFill>
                  <a:srgbClr val="FFFFFF"/>
                </a:solidFill>
                <a:cs typeface="+mn-cs"/>
              </a:rPr>
              <a:t>Växjö</a:t>
            </a:r>
            <a:endParaRPr lang="en-US" sz="1600" dirty="0">
              <a:solidFill>
                <a:srgbClr val="FFFFFF"/>
              </a:solidFill>
              <a:cs typeface="+mn-cs"/>
            </a:endParaRPr>
          </a:p>
          <a:p>
            <a:r>
              <a:rPr lang="sv-SE" sz="1600" dirty="0" smtClean="0"/>
              <a:t>Arbetsmarknadsekonomiska rådet</a:t>
            </a:r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Turordningsregler är kontroversiella</a:t>
            </a:r>
            <a:endParaRPr lang="sv-SE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902979" cy="4392612"/>
          </a:xfrm>
        </p:spPr>
        <p:txBody>
          <a:bodyPr/>
          <a:lstStyle/>
          <a:p>
            <a:pPr>
              <a:defRPr/>
            </a:pPr>
            <a:r>
              <a:rPr lang="sv-SE" sz="2400" dirty="0"/>
              <a:t>Intensiv debatt i Sverige, med många olika </a:t>
            </a:r>
            <a:r>
              <a:rPr lang="sv-SE" sz="2400" dirty="0" smtClean="0"/>
              <a:t>argument</a:t>
            </a:r>
            <a:r>
              <a:rPr lang="sv-SE" sz="2400" dirty="0"/>
              <a:t>:</a:t>
            </a: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</a:rPr>
              <a:t>”</a:t>
            </a:r>
            <a:r>
              <a:rPr lang="fi-FI" dirty="0" err="1">
                <a:solidFill>
                  <a:srgbClr val="000000"/>
                </a:solidFill>
              </a:rPr>
              <a:t>Turordningen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försvårar</a:t>
            </a:r>
            <a:r>
              <a:rPr lang="fi-FI" dirty="0">
                <a:solidFill>
                  <a:srgbClr val="000000"/>
                </a:solidFill>
              </a:rPr>
              <a:t> för </a:t>
            </a:r>
            <a:r>
              <a:rPr lang="fi-FI" dirty="0" err="1">
                <a:solidFill>
                  <a:srgbClr val="000000"/>
                </a:solidFill>
              </a:rPr>
              <a:t>arbetsgivarna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att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 smtClean="0">
                <a:solidFill>
                  <a:srgbClr val="000000"/>
                </a:solidFill>
              </a:rPr>
              <a:t>behålla</a:t>
            </a:r>
            <a:r>
              <a:rPr lang="fi-FI" dirty="0" smtClean="0">
                <a:solidFill>
                  <a:srgbClr val="000000"/>
                </a:solidFill>
              </a:rPr>
              <a:t>   </a:t>
            </a:r>
            <a:r>
              <a:rPr lang="fi-FI" dirty="0" err="1" smtClean="0">
                <a:solidFill>
                  <a:srgbClr val="000000"/>
                </a:solidFill>
              </a:rPr>
              <a:t>kompetent</a:t>
            </a:r>
            <a:r>
              <a:rPr lang="fi-FI" dirty="0" smtClean="0">
                <a:solidFill>
                  <a:srgbClr val="000000"/>
                </a:solidFill>
              </a:rPr>
              <a:t> </a:t>
            </a:r>
            <a:r>
              <a:rPr lang="fi-FI" dirty="0" err="1" smtClean="0">
                <a:solidFill>
                  <a:srgbClr val="000000"/>
                </a:solidFill>
              </a:rPr>
              <a:t>personal</a:t>
            </a:r>
            <a:r>
              <a:rPr lang="fi-FI" dirty="0">
                <a:solidFill>
                  <a:srgbClr val="000000"/>
                </a:solidFill>
              </a:rPr>
              <a:t>.” </a:t>
            </a: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</a:rPr>
              <a:t>”</a:t>
            </a:r>
            <a:r>
              <a:rPr lang="fi-FI" dirty="0" err="1">
                <a:solidFill>
                  <a:srgbClr val="000000"/>
                </a:solidFill>
              </a:rPr>
              <a:t>Turordningen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minskar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incitament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till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i="1" dirty="0" err="1">
                <a:solidFill>
                  <a:srgbClr val="000000"/>
                </a:solidFill>
              </a:rPr>
              <a:t>frivillig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rörlighet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på</a:t>
            </a:r>
            <a:endParaRPr lang="fi-FI" dirty="0">
              <a:solidFill>
                <a:srgbClr val="000000"/>
              </a:solidFill>
            </a:endParaRPr>
          </a:p>
          <a:p>
            <a:pPr marL="457200" lvl="1" indent="0">
              <a:buNone/>
              <a:defRPr/>
            </a:pPr>
            <a:r>
              <a:rPr lang="fi-FI" dirty="0">
                <a:solidFill>
                  <a:srgbClr val="000000"/>
                </a:solidFill>
              </a:rPr>
              <a:t>      </a:t>
            </a:r>
            <a:r>
              <a:rPr lang="fi-FI" dirty="0" err="1">
                <a:solidFill>
                  <a:srgbClr val="000000"/>
                </a:solidFill>
              </a:rPr>
              <a:t>arbetsmarknaden</a:t>
            </a:r>
            <a:r>
              <a:rPr lang="fi-FI" dirty="0">
                <a:solidFill>
                  <a:srgbClr val="000000"/>
                </a:solidFill>
              </a:rPr>
              <a:t>.”</a:t>
            </a:r>
          </a:p>
          <a:p>
            <a:pPr lvl="1"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</a:rPr>
              <a:t> ”</a:t>
            </a:r>
            <a:r>
              <a:rPr lang="fi-FI" dirty="0" err="1">
                <a:solidFill>
                  <a:srgbClr val="000000"/>
                </a:solidFill>
              </a:rPr>
              <a:t>Turordningen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förhandlas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bort</a:t>
            </a:r>
            <a:r>
              <a:rPr lang="fi-FI" dirty="0">
                <a:solidFill>
                  <a:srgbClr val="000000"/>
                </a:solidFill>
              </a:rPr>
              <a:t> i </a:t>
            </a:r>
            <a:r>
              <a:rPr lang="fi-FI" dirty="0" err="1">
                <a:solidFill>
                  <a:srgbClr val="000000"/>
                </a:solidFill>
              </a:rPr>
              <a:t>så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stor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utsträckning</a:t>
            </a:r>
            <a:r>
              <a:rPr lang="fi-FI" dirty="0">
                <a:solidFill>
                  <a:srgbClr val="000000"/>
                </a:solidFill>
              </a:rPr>
              <a:t>, </a:t>
            </a:r>
            <a:r>
              <a:rPr lang="fi-FI" dirty="0" err="1">
                <a:solidFill>
                  <a:srgbClr val="000000"/>
                </a:solidFill>
              </a:rPr>
              <a:t>att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den</a:t>
            </a:r>
            <a:r>
              <a:rPr lang="fi-FI" dirty="0">
                <a:solidFill>
                  <a:srgbClr val="000000"/>
                </a:solidFill>
              </a:rPr>
              <a:t> i 	</a:t>
            </a:r>
            <a:r>
              <a:rPr lang="fi-FI" dirty="0" err="1">
                <a:solidFill>
                  <a:srgbClr val="000000"/>
                </a:solidFill>
              </a:rPr>
              <a:t>praktiken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inte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fungerar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som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skydd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mot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uppsägningar</a:t>
            </a:r>
            <a:r>
              <a:rPr lang="fi-FI" dirty="0">
                <a:solidFill>
                  <a:srgbClr val="000000"/>
                </a:solidFill>
              </a:rPr>
              <a:t>.”</a:t>
            </a: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</a:rPr>
              <a:t>  ”</a:t>
            </a:r>
            <a:r>
              <a:rPr lang="fi-FI" dirty="0" err="1">
                <a:solidFill>
                  <a:srgbClr val="000000"/>
                </a:solidFill>
              </a:rPr>
              <a:t>Arbetsgivarna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har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stora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möjligheter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att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ta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hänsyn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till</a:t>
            </a:r>
            <a:endParaRPr lang="fi-FI" dirty="0">
              <a:solidFill>
                <a:srgbClr val="000000"/>
              </a:solidFill>
            </a:endParaRPr>
          </a:p>
          <a:p>
            <a:pPr marL="457200" lvl="1" indent="0">
              <a:buNone/>
              <a:defRPr/>
            </a:pPr>
            <a:r>
              <a:rPr lang="fi-FI" dirty="0">
                <a:solidFill>
                  <a:srgbClr val="000000"/>
                </a:solidFill>
              </a:rPr>
              <a:t>       </a:t>
            </a:r>
            <a:r>
              <a:rPr lang="fi-FI" dirty="0" err="1">
                <a:solidFill>
                  <a:srgbClr val="000000"/>
                </a:solidFill>
              </a:rPr>
              <a:t>kompetens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vid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 err="1">
                <a:solidFill>
                  <a:srgbClr val="000000"/>
                </a:solidFill>
              </a:rPr>
              <a:t>uppsägningar</a:t>
            </a:r>
            <a:r>
              <a:rPr lang="fi-FI" dirty="0">
                <a:solidFill>
                  <a:srgbClr val="000000"/>
                </a:solidFill>
              </a:rPr>
              <a:t>.” </a:t>
            </a:r>
          </a:p>
          <a:p>
            <a:pPr marL="457200" lvl="1" indent="0">
              <a:buNone/>
              <a:defRPr/>
            </a:pPr>
            <a:r>
              <a:rPr lang="fi-FI" dirty="0">
                <a:solidFill>
                  <a:srgbClr val="000000"/>
                </a:solidFill>
              </a:rPr>
              <a:t> 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v-SE" sz="2400" dirty="0"/>
              <a:t> </a:t>
            </a:r>
            <a:r>
              <a:rPr lang="sv-SE" sz="2400" dirty="0" smtClean="0"/>
              <a:t>Mycket lite forskning om hur reglerna faktiskt fungerar</a:t>
            </a: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033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Metod och data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49086" y="1557338"/>
            <a:ext cx="7754594" cy="4392612"/>
          </a:xfrm>
        </p:spPr>
        <p:txBody>
          <a:bodyPr/>
          <a:lstStyle/>
          <a:p>
            <a:pPr>
              <a:defRPr/>
            </a:pPr>
            <a:r>
              <a:rPr lang="fi-FI" altLang="sv-SE" sz="2400" dirty="0" smtClean="0">
                <a:ea typeface="ＭＳ Ｐゴシック" pitchFamily="34" charset="-128"/>
              </a:rPr>
              <a:t>Vi </a:t>
            </a:r>
            <a:r>
              <a:rPr lang="fi-FI" altLang="sv-SE" sz="2400" dirty="0" err="1" smtClean="0">
                <a:ea typeface="ＭＳ Ｐゴシック" pitchFamily="34" charset="-128"/>
              </a:rPr>
              <a:t>jämför</a:t>
            </a:r>
            <a:r>
              <a:rPr lang="fi-FI" altLang="sv-SE" sz="2400" dirty="0" smtClean="0"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ea typeface="ＭＳ Ｐゴシック" pitchFamily="34" charset="-128"/>
              </a:rPr>
              <a:t>anställda</a:t>
            </a:r>
            <a:r>
              <a:rPr lang="fi-FI" altLang="sv-SE" sz="2400" dirty="0" smtClean="0">
                <a:ea typeface="ＭＳ Ｐゴシック" pitchFamily="34" charset="-128"/>
              </a:rPr>
              <a:t> i </a:t>
            </a:r>
            <a:r>
              <a:rPr lang="fi-FI" altLang="sv-SE" sz="2400" dirty="0" err="1" smtClean="0">
                <a:ea typeface="ＭＳ Ｐゴシック" pitchFamily="34" charset="-128"/>
              </a:rPr>
              <a:t>samma</a:t>
            </a:r>
            <a:r>
              <a:rPr lang="fi-FI" altLang="sv-SE" sz="2400" dirty="0" smtClean="0"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ea typeface="ＭＳ Ｐゴシック" pitchFamily="34" charset="-128"/>
              </a:rPr>
              <a:t>företag</a:t>
            </a:r>
            <a:r>
              <a:rPr lang="fi-FI" altLang="sv-SE" sz="2400" dirty="0" smtClean="0">
                <a:ea typeface="ＭＳ Ｐゴシック" pitchFamily="34" charset="-128"/>
              </a:rPr>
              <a:t> i Sverige </a:t>
            </a:r>
            <a:r>
              <a:rPr lang="fi-FI" altLang="sv-SE" sz="2400" dirty="0" err="1" smtClean="0">
                <a:ea typeface="ＭＳ Ｐゴシック" pitchFamily="34" charset="-128"/>
              </a:rPr>
              <a:t>och</a:t>
            </a:r>
            <a:r>
              <a:rPr lang="fi-FI" altLang="sv-SE" sz="2400" dirty="0" smtClean="0">
                <a:ea typeface="ＭＳ Ｐゴシック" pitchFamily="34" charset="-128"/>
              </a:rPr>
              <a:t> Finland</a:t>
            </a:r>
          </a:p>
          <a:p>
            <a:pPr>
              <a:defRPr/>
            </a:pPr>
            <a:endParaRPr lang="fi-FI" altLang="sv-SE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fi-FI" altLang="sv-SE" sz="2400" dirty="0" err="1" smtClean="0">
                <a:ea typeface="ＭＳ Ｐゴシック" pitchFamily="34" charset="-128"/>
              </a:rPr>
              <a:t>Lönestatistik</a:t>
            </a:r>
            <a:r>
              <a:rPr lang="fi-FI" altLang="sv-SE" sz="2400" dirty="0" smtClean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från</a:t>
            </a:r>
            <a:r>
              <a:rPr lang="fi-FI" altLang="sv-SE" sz="2400" dirty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Svenskt</a:t>
            </a:r>
            <a:r>
              <a:rPr lang="fi-FI" altLang="sv-SE" sz="2400" dirty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Näringsliv</a:t>
            </a:r>
            <a:r>
              <a:rPr lang="fi-FI" altLang="sv-SE" sz="2400" dirty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och</a:t>
            </a:r>
            <a:r>
              <a:rPr lang="fi-FI" altLang="sv-SE" sz="2400" dirty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dess</a:t>
            </a:r>
            <a:r>
              <a:rPr lang="fi-FI" altLang="sv-SE" sz="2400" dirty="0">
                <a:ea typeface="ＭＳ Ｐゴシック" pitchFamily="34" charset="-128"/>
              </a:rPr>
              <a:t> </a:t>
            </a:r>
            <a:r>
              <a:rPr lang="fi-FI" altLang="sv-SE" sz="2400" dirty="0" err="1">
                <a:ea typeface="ＭＳ Ｐゴシック" pitchFamily="34" charset="-128"/>
              </a:rPr>
              <a:t>motsvarighet</a:t>
            </a:r>
            <a:r>
              <a:rPr lang="fi-FI" altLang="sv-SE" sz="2400" dirty="0">
                <a:ea typeface="ＭＳ Ｐゴシック" pitchFamily="34" charset="-128"/>
              </a:rPr>
              <a:t> i </a:t>
            </a:r>
            <a:r>
              <a:rPr lang="fi-FI" altLang="sv-SE" sz="2400" dirty="0" smtClean="0">
                <a:ea typeface="ＭＳ Ｐゴシック" pitchFamily="34" charset="-128"/>
              </a:rPr>
              <a:t>Finland</a:t>
            </a:r>
            <a:endParaRPr lang="fi-FI" altLang="sv-SE" sz="2400" dirty="0">
              <a:ea typeface="ＭＳ Ｐゴシック" pitchFamily="34" charset="-128"/>
            </a:endParaRPr>
          </a:p>
          <a:p>
            <a:pPr lvl="1">
              <a:defRPr/>
            </a:pPr>
            <a:r>
              <a:rPr lang="fi-FI" altLang="sv-SE" dirty="0" smtClean="0">
                <a:ea typeface="Arial" pitchFamily="34" charset="0"/>
              </a:rPr>
              <a:t>Fokus </a:t>
            </a:r>
            <a:r>
              <a:rPr lang="fi-FI" altLang="sv-SE" dirty="0" err="1">
                <a:ea typeface="Arial" pitchFamily="34" charset="0"/>
              </a:rPr>
              <a:t>på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tre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stora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branscher</a:t>
            </a:r>
            <a:r>
              <a:rPr lang="fi-FI" altLang="sv-SE" dirty="0">
                <a:ea typeface="Arial" pitchFamily="34" charset="0"/>
              </a:rPr>
              <a:t> (</a:t>
            </a:r>
            <a:r>
              <a:rPr lang="fi-FI" altLang="sv-SE" dirty="0" err="1">
                <a:ea typeface="Arial" pitchFamily="34" charset="0"/>
              </a:rPr>
              <a:t>verkstadsindustri</a:t>
            </a:r>
            <a:r>
              <a:rPr lang="fi-FI" altLang="sv-SE" dirty="0">
                <a:ea typeface="Arial" pitchFamily="34" charset="0"/>
              </a:rPr>
              <a:t>, </a:t>
            </a:r>
            <a:r>
              <a:rPr lang="fi-FI" altLang="sv-SE" dirty="0" err="1">
                <a:ea typeface="Arial" pitchFamily="34" charset="0"/>
              </a:rPr>
              <a:t>detaljhandel</a:t>
            </a:r>
            <a:r>
              <a:rPr lang="fi-FI" altLang="sv-SE" dirty="0">
                <a:ea typeface="Arial" pitchFamily="34" charset="0"/>
              </a:rPr>
              <a:t>, </a:t>
            </a:r>
            <a:r>
              <a:rPr lang="fi-FI" altLang="sv-SE" dirty="0" err="1">
                <a:ea typeface="Arial" pitchFamily="34" charset="0"/>
              </a:rPr>
              <a:t>hotell-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och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restaurang</a:t>
            </a:r>
            <a:r>
              <a:rPr lang="fi-FI" altLang="sv-SE" dirty="0">
                <a:ea typeface="Arial" pitchFamily="34" charset="0"/>
              </a:rPr>
              <a:t>)</a:t>
            </a:r>
          </a:p>
          <a:p>
            <a:pPr lvl="1">
              <a:defRPr/>
            </a:pPr>
            <a:r>
              <a:rPr lang="fi-FI" altLang="sv-SE" dirty="0">
                <a:ea typeface="Arial" pitchFamily="34" charset="0"/>
              </a:rPr>
              <a:t>Data </a:t>
            </a:r>
            <a:r>
              <a:rPr lang="fi-FI" altLang="sv-SE" dirty="0" err="1">
                <a:ea typeface="Arial" pitchFamily="34" charset="0"/>
              </a:rPr>
              <a:t>täcker</a:t>
            </a:r>
            <a:r>
              <a:rPr lang="fi-FI" altLang="sv-SE" dirty="0">
                <a:ea typeface="Arial" pitchFamily="34" charset="0"/>
              </a:rPr>
              <a:t> 150 </a:t>
            </a:r>
            <a:r>
              <a:rPr lang="fi-FI" altLang="sv-SE" dirty="0" err="1">
                <a:ea typeface="Arial" pitchFamily="34" charset="0"/>
              </a:rPr>
              <a:t>stora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företag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under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err="1">
                <a:ea typeface="Arial" pitchFamily="34" charset="0"/>
              </a:rPr>
              <a:t>perioden</a:t>
            </a:r>
            <a:r>
              <a:rPr lang="fi-FI" altLang="sv-SE" dirty="0">
                <a:ea typeface="Arial" pitchFamily="34" charset="0"/>
              </a:rPr>
              <a:t> </a:t>
            </a:r>
            <a:r>
              <a:rPr lang="fi-FI" altLang="sv-SE" dirty="0" smtClean="0">
                <a:ea typeface="Arial" pitchFamily="34" charset="0"/>
              </a:rPr>
              <a:t>2000-2011, c:a 2 </a:t>
            </a:r>
            <a:r>
              <a:rPr lang="fi-FI" altLang="sv-SE" dirty="0" err="1" smtClean="0">
                <a:ea typeface="Arial" pitchFamily="34" charset="0"/>
              </a:rPr>
              <a:t>miljoner</a:t>
            </a:r>
            <a:r>
              <a:rPr lang="fi-FI" altLang="sv-SE" dirty="0" smtClean="0">
                <a:ea typeface="Arial" pitchFamily="34" charset="0"/>
              </a:rPr>
              <a:t> </a:t>
            </a:r>
            <a:r>
              <a:rPr lang="fi-FI" altLang="sv-SE" dirty="0" err="1" smtClean="0">
                <a:ea typeface="Arial" pitchFamily="34" charset="0"/>
              </a:rPr>
              <a:t>observationer</a:t>
            </a:r>
            <a:r>
              <a:rPr lang="fi-FI" altLang="sv-SE" dirty="0" smtClean="0">
                <a:ea typeface="Arial" pitchFamily="34" charset="0"/>
              </a:rPr>
              <a:t> </a:t>
            </a:r>
            <a:r>
              <a:rPr lang="fi-FI" altLang="sv-SE" dirty="0" err="1" smtClean="0">
                <a:ea typeface="Arial" pitchFamily="34" charset="0"/>
              </a:rPr>
              <a:t>individ-år</a:t>
            </a:r>
            <a:endParaRPr lang="fi-FI" altLang="sv-SE" dirty="0">
              <a:ea typeface="Arial" pitchFamily="34" charset="0"/>
            </a:endParaRPr>
          </a:p>
          <a:p>
            <a:pPr lvl="0">
              <a:defRPr/>
            </a:pPr>
            <a:endParaRPr lang="fi-FI" altLang="sv-SE" sz="24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lvl="0">
              <a:defRPr/>
            </a:pP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Vi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undersöker</a:t>
            </a: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avslutade</a:t>
            </a: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anställningar</a:t>
            </a: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,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nyanställningar</a:t>
            </a: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och</a:t>
            </a:r>
            <a:r>
              <a:rPr lang="fi-FI" altLang="sv-SE" sz="2400" dirty="0" smtClean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fi-FI" altLang="sv-SE" sz="2400" dirty="0" err="1" smtClean="0">
                <a:solidFill>
                  <a:srgbClr val="000000"/>
                </a:solidFill>
                <a:ea typeface="ＭＳ Ｐゴシック" pitchFamily="34" charset="-128"/>
              </a:rPr>
              <a:t>löner</a:t>
            </a:r>
            <a:endParaRPr lang="fi-FI" altLang="sv-SE" dirty="0" smtClean="0">
              <a:ea typeface="Arial" pitchFamily="34" charset="0"/>
            </a:endParaRPr>
          </a:p>
          <a:p>
            <a:pPr marL="457200" lvl="1" indent="0">
              <a:buNone/>
              <a:defRPr/>
            </a:pPr>
            <a:endParaRPr lang="fi-FI" altLang="sv-SE" dirty="0">
              <a:ea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645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Resultat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sz="2400" dirty="0" err="1"/>
              <a:t>Turordningsregler</a:t>
            </a:r>
            <a:r>
              <a:rPr lang="en-GB" sz="2400" dirty="0"/>
              <a:t> </a:t>
            </a:r>
            <a:r>
              <a:rPr lang="en-GB" sz="2400" dirty="0" err="1"/>
              <a:t>har</a:t>
            </a:r>
            <a:r>
              <a:rPr lang="en-GB" sz="2400" dirty="0"/>
              <a:t> </a:t>
            </a:r>
            <a:r>
              <a:rPr lang="en-GB" sz="2400" dirty="0" err="1"/>
              <a:t>påtagliga</a:t>
            </a:r>
            <a:r>
              <a:rPr lang="en-GB" sz="2400" dirty="0"/>
              <a:t> </a:t>
            </a:r>
            <a:r>
              <a:rPr lang="en-GB" sz="2400" dirty="0" err="1"/>
              <a:t>effekter</a:t>
            </a:r>
            <a:r>
              <a:rPr lang="en-GB" sz="2400" dirty="0"/>
              <a:t> </a:t>
            </a:r>
            <a:r>
              <a:rPr lang="en-GB" sz="2400" dirty="0" err="1"/>
              <a:t>på</a:t>
            </a:r>
            <a:r>
              <a:rPr lang="en-GB" sz="2400" dirty="0"/>
              <a:t> </a:t>
            </a:r>
            <a:r>
              <a:rPr lang="en-GB" sz="2400" dirty="0" err="1"/>
              <a:t>arbetsmarknadens</a:t>
            </a:r>
            <a:r>
              <a:rPr lang="en-GB" sz="2400" dirty="0"/>
              <a:t> </a:t>
            </a:r>
            <a:r>
              <a:rPr lang="en-GB" sz="2400" dirty="0" err="1"/>
              <a:t>funktionssätt</a:t>
            </a:r>
            <a:r>
              <a:rPr lang="en-GB" sz="2400" dirty="0"/>
              <a:t> – </a:t>
            </a:r>
            <a:r>
              <a:rPr lang="en-GB" sz="2400" dirty="0" err="1"/>
              <a:t>rörlighet</a:t>
            </a:r>
            <a:r>
              <a:rPr lang="en-GB" sz="2400" dirty="0"/>
              <a:t> </a:t>
            </a:r>
            <a:r>
              <a:rPr lang="en-GB" sz="2400" dirty="0" err="1"/>
              <a:t>och</a:t>
            </a:r>
            <a:r>
              <a:rPr lang="en-GB" sz="2400" dirty="0"/>
              <a:t> </a:t>
            </a:r>
            <a:r>
              <a:rPr lang="en-GB" sz="2400" dirty="0" err="1"/>
              <a:t>löner</a:t>
            </a:r>
            <a:r>
              <a:rPr lang="en-GB" sz="2400" dirty="0"/>
              <a:t>:</a:t>
            </a:r>
          </a:p>
          <a:p>
            <a:pPr>
              <a:lnSpc>
                <a:spcPct val="90000"/>
              </a:lnSpc>
              <a:defRPr/>
            </a:pPr>
            <a:endParaRPr lang="en-GB" sz="2400" dirty="0"/>
          </a:p>
          <a:p>
            <a:pPr lvl="1">
              <a:lnSpc>
                <a:spcPct val="90000"/>
              </a:lnSpc>
              <a:defRPr/>
            </a:pPr>
            <a:r>
              <a:rPr lang="en-GB" dirty="0" err="1"/>
              <a:t>Minskad</a:t>
            </a:r>
            <a:r>
              <a:rPr lang="en-GB" dirty="0"/>
              <a:t> </a:t>
            </a:r>
            <a:r>
              <a:rPr lang="en-GB" dirty="0" err="1"/>
              <a:t>sannolikhet</a:t>
            </a:r>
            <a:r>
              <a:rPr lang="en-GB" dirty="0"/>
              <a:t> </a:t>
            </a:r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äldre</a:t>
            </a:r>
            <a:r>
              <a:rPr lang="en-GB" dirty="0"/>
              <a:t> </a:t>
            </a:r>
            <a:r>
              <a:rPr lang="en-GB" dirty="0" err="1"/>
              <a:t>anställda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anställda</a:t>
            </a:r>
            <a:r>
              <a:rPr lang="en-GB" dirty="0"/>
              <a:t> med </a:t>
            </a:r>
            <a:r>
              <a:rPr lang="en-GB" dirty="0" err="1"/>
              <a:t>lång</a:t>
            </a:r>
            <a:r>
              <a:rPr lang="en-GB" dirty="0"/>
              <a:t> </a:t>
            </a:r>
            <a:r>
              <a:rPr lang="en-GB" dirty="0" err="1"/>
              <a:t>anställningstid</a:t>
            </a:r>
            <a:r>
              <a:rPr lang="en-GB" dirty="0"/>
              <a:t>,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förhållande</a:t>
            </a:r>
            <a:r>
              <a:rPr lang="en-GB" dirty="0"/>
              <a:t> till </a:t>
            </a:r>
            <a:r>
              <a:rPr lang="en-GB" dirty="0" err="1"/>
              <a:t>andra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företaget</a:t>
            </a:r>
            <a:r>
              <a:rPr lang="en-GB" dirty="0"/>
              <a:t>, </a:t>
            </a:r>
            <a:r>
              <a:rPr lang="en-GB" dirty="0" err="1"/>
              <a:t>avslutar</a:t>
            </a:r>
            <a:r>
              <a:rPr lang="en-GB" dirty="0"/>
              <a:t> </a:t>
            </a:r>
            <a:r>
              <a:rPr lang="en-GB" dirty="0" err="1"/>
              <a:t>anställningen</a:t>
            </a:r>
            <a:endParaRPr lang="en-GB" dirty="0"/>
          </a:p>
          <a:p>
            <a:pPr lvl="1">
              <a:lnSpc>
                <a:spcPct val="90000"/>
              </a:lnSpc>
              <a:defRPr/>
            </a:pPr>
            <a:endParaRPr lang="en-GB" dirty="0"/>
          </a:p>
          <a:p>
            <a:pPr lvl="1">
              <a:lnSpc>
                <a:spcPct val="90000"/>
              </a:lnSpc>
              <a:defRPr/>
            </a:pPr>
            <a:r>
              <a:rPr lang="en-GB" dirty="0" err="1"/>
              <a:t>Effekten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avslutade</a:t>
            </a:r>
            <a:r>
              <a:rPr lang="en-GB" dirty="0"/>
              <a:t> </a:t>
            </a:r>
            <a:r>
              <a:rPr lang="en-GB" dirty="0" err="1"/>
              <a:t>anställningar</a:t>
            </a:r>
            <a:r>
              <a:rPr lang="en-GB" dirty="0"/>
              <a:t> </a:t>
            </a:r>
            <a:r>
              <a:rPr lang="en-GB" dirty="0" err="1"/>
              <a:t>är</a:t>
            </a:r>
            <a:r>
              <a:rPr lang="en-GB" dirty="0"/>
              <a:t> </a:t>
            </a:r>
            <a:r>
              <a:rPr lang="en-GB" dirty="0" err="1"/>
              <a:t>särskilt</a:t>
            </a:r>
            <a:r>
              <a:rPr lang="en-GB" dirty="0"/>
              <a:t> </a:t>
            </a:r>
            <a:r>
              <a:rPr lang="en-GB" dirty="0" err="1"/>
              <a:t>stor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krympande</a:t>
            </a:r>
            <a:r>
              <a:rPr lang="en-GB" dirty="0"/>
              <a:t> </a:t>
            </a:r>
            <a:r>
              <a:rPr lang="en-GB" dirty="0" err="1"/>
              <a:t>företag</a:t>
            </a:r>
            <a:endParaRPr lang="en-GB" dirty="0"/>
          </a:p>
          <a:p>
            <a:pPr lvl="1">
              <a:lnSpc>
                <a:spcPct val="90000"/>
              </a:lnSpc>
              <a:defRPr/>
            </a:pPr>
            <a:endParaRPr lang="en-GB" dirty="0"/>
          </a:p>
          <a:p>
            <a:pPr lvl="1">
              <a:lnSpc>
                <a:spcPct val="90000"/>
              </a:lnSpc>
              <a:defRPr/>
            </a:pPr>
            <a:r>
              <a:rPr lang="en-US" dirty="0" err="1" smtClean="0"/>
              <a:t>Arbetare</a:t>
            </a:r>
            <a:r>
              <a:rPr lang="en-US" dirty="0" smtClean="0"/>
              <a:t> (men </a:t>
            </a:r>
            <a:r>
              <a:rPr lang="en-US" dirty="0" err="1" smtClean="0"/>
              <a:t>ej</a:t>
            </a:r>
            <a:r>
              <a:rPr lang="en-US" dirty="0" smtClean="0"/>
              <a:t> </a:t>
            </a:r>
            <a:r>
              <a:rPr lang="en-US" dirty="0" err="1" smtClean="0"/>
              <a:t>tjm</a:t>
            </a:r>
            <a:r>
              <a:rPr lang="en-US" dirty="0" smtClean="0"/>
              <a:t>) </a:t>
            </a:r>
            <a:r>
              <a:rPr lang="en-US" dirty="0"/>
              <a:t>med </a:t>
            </a:r>
            <a:r>
              <a:rPr lang="en-US" dirty="0" err="1"/>
              <a:t>relativt</a:t>
            </a:r>
            <a:r>
              <a:rPr lang="en-US" dirty="0"/>
              <a:t> </a:t>
            </a:r>
            <a:r>
              <a:rPr lang="en-US" dirty="0" err="1"/>
              <a:t>lång</a:t>
            </a:r>
            <a:r>
              <a:rPr lang="en-US" dirty="0"/>
              <a:t> </a:t>
            </a:r>
            <a:r>
              <a:rPr lang="en-US" dirty="0" err="1"/>
              <a:t>anställningstid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högre</a:t>
            </a:r>
            <a:r>
              <a:rPr lang="en-US" dirty="0"/>
              <a:t> </a:t>
            </a:r>
            <a:r>
              <a:rPr lang="en-US" dirty="0" err="1"/>
              <a:t>löner</a:t>
            </a:r>
            <a:endParaRPr lang="fi-FI" altLang="fi-FI" sz="1600" dirty="0">
              <a:ea typeface="Arial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162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 smtClean="0"/>
              <a:t>Effekt av relativ anställningstid i företaget för sannolikhet att anställning avslutas 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 smtClean="0"/>
              <a:t>  </a:t>
            </a:r>
            <a:r>
              <a:rPr lang="sv-SE" sz="2400" i="1" dirty="0" smtClean="0"/>
              <a:t>Stabila och växande </a:t>
            </a:r>
            <a:r>
              <a:rPr lang="sv-SE" sz="2400" i="1" dirty="0" err="1" smtClean="0"/>
              <a:t>ftg</a:t>
            </a:r>
            <a:r>
              <a:rPr lang="sv-SE" sz="2400" i="1" dirty="0" smtClean="0"/>
              <a:t>	      Krympande </a:t>
            </a:r>
            <a:r>
              <a:rPr lang="sv-SE" sz="2400" i="1" dirty="0" err="1" smtClean="0"/>
              <a:t>ftg</a:t>
            </a:r>
            <a:endParaRPr lang="sv-SE" sz="24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93" t="9174" r="1089" b="49730"/>
          <a:stretch/>
        </p:blipFill>
        <p:spPr bwMode="auto">
          <a:xfrm>
            <a:off x="808264" y="2457446"/>
            <a:ext cx="3722915" cy="235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/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003" y="2457446"/>
            <a:ext cx="3355068" cy="2435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33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Effekt av relativ anställningstid i företaget för lönenivån </a:t>
            </a:r>
            <a:endParaRPr lang="sv-SE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 smtClean="0"/>
              <a:t>          </a:t>
            </a:r>
            <a:r>
              <a:rPr lang="sv-SE" sz="2400" i="1" dirty="0" smtClean="0"/>
              <a:t>Tjänstemän	                Arbetare</a:t>
            </a:r>
            <a:endParaRPr lang="sv-SE" sz="2400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" b="48191"/>
          <a:stretch/>
        </p:blipFill>
        <p:spPr bwMode="auto">
          <a:xfrm>
            <a:off x="873580" y="1943101"/>
            <a:ext cx="6564084" cy="339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349574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IV. Slutsatser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sz="2400" dirty="0" smtClean="0"/>
              <a:t>Starkare anställningsskydd minskar anställdas uppsägningsrisk, utan att aggregerad sysselsättning verkar påverkas särskilt  mycket </a:t>
            </a:r>
          </a:p>
          <a:p>
            <a:endParaRPr lang="sv-SE" sz="2400" dirty="0" smtClean="0"/>
          </a:p>
          <a:p>
            <a:r>
              <a:rPr lang="sv-SE" sz="2400" dirty="0" smtClean="0"/>
              <a:t>Men detta sker till priset av flera negativa bieffekter:  </a:t>
            </a:r>
          </a:p>
          <a:p>
            <a:pPr marL="0" indent="0">
              <a:buNone/>
            </a:pPr>
            <a:r>
              <a:rPr lang="sv-SE" dirty="0" smtClean="0"/>
              <a:t>      </a:t>
            </a:r>
            <a:r>
              <a:rPr lang="sv-SE" sz="2000" dirty="0" smtClean="0"/>
              <a:t>- Försämrad position för marginalgrupper</a:t>
            </a:r>
          </a:p>
          <a:p>
            <a:pPr marL="0" indent="0">
              <a:buNone/>
            </a:pPr>
            <a:r>
              <a:rPr lang="sv-SE" sz="2000" dirty="0" smtClean="0"/>
              <a:t>        - Ofta minskad produktivitet</a:t>
            </a:r>
          </a:p>
          <a:p>
            <a:pPr marL="0" indent="0">
              <a:buNone/>
            </a:pPr>
            <a:r>
              <a:rPr lang="sv-SE" sz="2000" dirty="0" smtClean="0"/>
              <a:t>        - Risk för minskad löneåterhållsamhet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400" dirty="0" smtClean="0"/>
              <a:t>Kunskapslucka: Visstidsanställningar i LAS   </a:t>
            </a:r>
            <a:r>
              <a:rPr lang="sv-SE" sz="2000" dirty="0"/>
              <a:t>	</a:t>
            </a:r>
            <a:r>
              <a:rPr lang="sv-SE" sz="2000" dirty="0" smtClean="0"/>
              <a:t>  </a:t>
            </a:r>
            <a:r>
              <a:rPr lang="sv-SE" sz="2000" dirty="0"/>
              <a:t>	</a:t>
            </a:r>
            <a:r>
              <a:rPr lang="sv-SE" sz="2000" dirty="0" smtClean="0"/>
              <a:t> 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19754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880A26"/>
                </a:solidFill>
              </a:rPr>
              <a:t>Nationalekonomisk forskning om anställningsskydd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Snabbt växande forskningsområde </a:t>
            </a:r>
          </a:p>
          <a:p>
            <a:pPr lvl="1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Flera hundra internationella studier, de flesta har tillkommit sedan millennieskiftet</a:t>
            </a:r>
          </a:p>
          <a:p>
            <a:pPr lvl="1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Ännu relativt få svenska </a:t>
            </a:r>
            <a:r>
              <a:rPr lang="sv-SE" dirty="0" smtClean="0">
                <a:solidFill>
                  <a:srgbClr val="000000"/>
                </a:solidFill>
              </a:rPr>
              <a:t>studier, men flera på senare år</a:t>
            </a:r>
            <a:endParaRPr lang="sv-SE" dirty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</a:pPr>
            <a:endParaRPr lang="sv-SE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Några översikter av forskningen </a:t>
            </a:r>
          </a:p>
          <a:p>
            <a:pPr lvl="1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Skedinger (2008), </a:t>
            </a:r>
            <a:r>
              <a:rPr lang="sv-SE" i="1" dirty="0">
                <a:solidFill>
                  <a:srgbClr val="000000"/>
                </a:solidFill>
              </a:rPr>
              <a:t>Effekter av anställningsskydd – vad säger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i="1" dirty="0">
                <a:solidFill>
                  <a:srgbClr val="000000"/>
                </a:solidFill>
              </a:rPr>
              <a:t>         forskningen? </a:t>
            </a:r>
            <a:r>
              <a:rPr lang="sv-SE" dirty="0">
                <a:solidFill>
                  <a:srgbClr val="000000"/>
                </a:solidFill>
              </a:rPr>
              <a:t>SNS Förlag  </a:t>
            </a:r>
          </a:p>
          <a:p>
            <a:pPr lvl="1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Skedinger (2010), </a:t>
            </a:r>
            <a:r>
              <a:rPr lang="sv-SE" i="1" dirty="0" err="1">
                <a:solidFill>
                  <a:srgbClr val="000000"/>
                </a:solidFill>
              </a:rPr>
              <a:t>Employment</a:t>
            </a:r>
            <a:r>
              <a:rPr lang="sv-SE" i="1" dirty="0">
                <a:solidFill>
                  <a:srgbClr val="000000"/>
                </a:solidFill>
              </a:rPr>
              <a:t> </a:t>
            </a:r>
            <a:r>
              <a:rPr lang="sv-SE" i="1" dirty="0" err="1">
                <a:solidFill>
                  <a:srgbClr val="000000"/>
                </a:solidFill>
              </a:rPr>
              <a:t>Protection</a:t>
            </a:r>
            <a:r>
              <a:rPr lang="sv-SE" i="1" dirty="0">
                <a:solidFill>
                  <a:srgbClr val="000000"/>
                </a:solidFill>
              </a:rPr>
              <a:t> </a:t>
            </a:r>
            <a:r>
              <a:rPr lang="sv-SE" i="1" dirty="0" err="1">
                <a:solidFill>
                  <a:srgbClr val="000000"/>
                </a:solidFill>
              </a:rPr>
              <a:t>Legislation</a:t>
            </a:r>
            <a:r>
              <a:rPr lang="sv-SE" dirty="0">
                <a:solidFill>
                  <a:srgbClr val="000000"/>
                </a:solidFill>
              </a:rPr>
              <a:t>.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dirty="0">
                <a:solidFill>
                  <a:srgbClr val="000000"/>
                </a:solidFill>
              </a:rPr>
              <a:t>         Edward Elgar, UK 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OECD (2013), </a:t>
            </a:r>
            <a:r>
              <a:rPr lang="en-US" i="1" dirty="0">
                <a:solidFill>
                  <a:srgbClr val="000000"/>
                </a:solidFill>
              </a:rPr>
              <a:t>Employment Outlook 2013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423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Upplägg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571500" indent="-571500">
              <a:buAutoNum type="romanUcPeriod"/>
            </a:pPr>
            <a:r>
              <a:rPr lang="sv-SE" sz="2400" dirty="0" smtClean="0"/>
              <a:t>Några utgångspunkter</a:t>
            </a:r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/>
              <a:t>II.    Vad säger forskningen om effekterna?</a:t>
            </a:r>
          </a:p>
          <a:p>
            <a:endParaRPr lang="sv-SE" sz="2400" dirty="0" smtClean="0"/>
          </a:p>
          <a:p>
            <a:pPr marL="0" lv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III.   Specialstudie: Effekter av turordningsregler</a:t>
            </a:r>
          </a:p>
          <a:p>
            <a:pPr marL="0" lvl="0" indent="0"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marL="514350" lvl="0" indent="-514350">
              <a:buAutoNum type="romanUcPeriod" startAt="4"/>
            </a:pPr>
            <a:r>
              <a:rPr lang="sv-SE" sz="2400" dirty="0" smtClean="0">
                <a:solidFill>
                  <a:srgbClr val="000000"/>
                </a:solidFill>
              </a:rPr>
              <a:t> Slutsatser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lvl="0"/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18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I. Några utgångspunkter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sv-SE" sz="2000" dirty="0">
                <a:solidFill>
                  <a:srgbClr val="000000"/>
                </a:solidFill>
                <a:cs typeface="+mn-cs"/>
              </a:rPr>
              <a:t>Samhällsekonomiskt motiverat med anställningsskydd för att få arbetsgivaren att internalisera kostnader för uppsägningar som belastar tredje part</a:t>
            </a:r>
          </a:p>
          <a:p>
            <a:pPr>
              <a:lnSpc>
                <a:spcPct val="90000"/>
              </a:lnSpc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Ett starkare anställningsskydd ökar </a:t>
            </a:r>
            <a:r>
              <a:rPr lang="sv-SE" sz="2000" dirty="0">
                <a:solidFill>
                  <a:srgbClr val="000000"/>
                </a:solidFill>
                <a:cs typeface="+mn-cs"/>
              </a:rPr>
              <a:t>arbetsgivarens kostnader för att anpassa personalstyrkan</a:t>
            </a:r>
          </a:p>
          <a:p>
            <a:pPr marL="536575" lvl="0" indent="-536575">
              <a:lnSpc>
                <a:spcPct val="90000"/>
              </a:lnSpc>
              <a:buNone/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Kostnadsökningen </a:t>
            </a:r>
            <a:r>
              <a:rPr lang="sv-SE" sz="2000" dirty="0">
                <a:solidFill>
                  <a:srgbClr val="000000"/>
                </a:solidFill>
                <a:cs typeface="+mn-cs"/>
              </a:rPr>
              <a:t>påverkar incitament - hos både arbetsgivare och </a:t>
            </a:r>
            <a:r>
              <a:rPr lang="sv-SE" sz="2000" dirty="0" smtClean="0">
                <a:solidFill>
                  <a:srgbClr val="000000"/>
                </a:solidFill>
                <a:cs typeface="+mn-cs"/>
              </a:rPr>
              <a:t>anställda</a:t>
            </a:r>
          </a:p>
          <a:p>
            <a:pPr>
              <a:lnSpc>
                <a:spcPct val="90000"/>
              </a:lnSpc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Nuvarande utformning av anställningsskyddet är inte nödvändigtvis samhällsekonomiskt optimal	</a:t>
            </a: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81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II. Vad säger forskningen om </a:t>
            </a:r>
            <a:br>
              <a:rPr lang="sv-SE" dirty="0" smtClean="0"/>
            </a:br>
            <a:r>
              <a:rPr lang="sv-SE" dirty="0"/>
              <a:t> </a:t>
            </a:r>
            <a:r>
              <a:rPr lang="sv-SE" dirty="0" smtClean="0"/>
              <a:t>   effekterna?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Två huvudsakliga metoder för att identifiera effekterna, med respektive för- och nackdelar </a:t>
            </a: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90000"/>
              </a:lnSpc>
              <a:buNone/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Studier av flera länder, som utnyttjar variation i index över anställningsskyddets styrka mellan länderna</a:t>
            </a: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Studier av enskilda länder, som ofta utnyttjar så kallade partiella reformer av anställningsskyddet, med särskilda regler för små företag eller grupper av anställda</a:t>
            </a:r>
          </a:p>
          <a:p>
            <a:pPr>
              <a:lnSpc>
                <a:spcPct val="90000"/>
              </a:lnSpc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000" dirty="0" smtClean="0">
                <a:solidFill>
                  <a:srgbClr val="000000"/>
                </a:solidFill>
                <a:cs typeface="+mn-cs"/>
              </a:rPr>
              <a:t>En tredje variant i ett svenskt-finskt projekt jämför anställda i samma företag i två länder, med och utan turordningsregler</a:t>
            </a: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3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B3071B"/>
                </a:solidFill>
                <a:cs typeface="+mj-cs"/>
              </a:rPr>
              <a:t>Sysselsättning </a:t>
            </a:r>
            <a:r>
              <a:rPr lang="sv-SE" dirty="0">
                <a:solidFill>
                  <a:srgbClr val="B3071B"/>
                </a:solidFill>
                <a:cs typeface="+mj-cs"/>
              </a:rPr>
              <a:t>och arbetslöshet</a:t>
            </a:r>
            <a:endParaRPr lang="sv-SE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sv-SE" sz="2800" i="1" dirty="0" smtClean="0">
                <a:solidFill>
                  <a:srgbClr val="000000"/>
                </a:solidFill>
                <a:cs typeface="+mn-cs"/>
              </a:rPr>
              <a:t>Resultat </a:t>
            </a:r>
            <a:r>
              <a:rPr lang="sv-SE" sz="2800" i="1" dirty="0">
                <a:solidFill>
                  <a:srgbClr val="000000"/>
                </a:solidFill>
                <a:cs typeface="+mn-cs"/>
              </a:rPr>
              <a:t>1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: </a:t>
            </a:r>
            <a:br>
              <a:rPr lang="sv-SE" sz="2800" dirty="0">
                <a:solidFill>
                  <a:srgbClr val="000000"/>
                </a:solidFill>
                <a:cs typeface="+mn-cs"/>
              </a:rPr>
            </a:br>
            <a:r>
              <a:rPr lang="sv-SE" sz="2800" dirty="0">
                <a:solidFill>
                  <a:srgbClr val="000000"/>
                </a:solidFill>
                <a:cs typeface="+mn-cs"/>
              </a:rPr>
              <a:t>Blandade resultat beträffande nivå, men minskad dynamik </a:t>
            </a:r>
          </a:p>
          <a:p>
            <a:pPr lvl="0">
              <a:lnSpc>
                <a:spcPct val="90000"/>
              </a:lnSpc>
              <a:buNone/>
            </a:pPr>
            <a:r>
              <a:rPr lang="sv-SE" sz="2800" dirty="0">
                <a:solidFill>
                  <a:srgbClr val="000000"/>
                </a:solidFill>
                <a:cs typeface="+mn-cs"/>
              </a:rPr>
              <a:t>	</a:t>
            </a:r>
          </a:p>
          <a:p>
            <a:pPr lvl="0"/>
            <a:r>
              <a:rPr lang="sv-SE" sz="2800" i="1" dirty="0">
                <a:solidFill>
                  <a:srgbClr val="000000"/>
                </a:solidFill>
                <a:cs typeface="+mn-cs"/>
              </a:rPr>
              <a:t>Resultat 2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: </a:t>
            </a:r>
            <a:br>
              <a:rPr lang="sv-SE" sz="2800" dirty="0">
                <a:solidFill>
                  <a:srgbClr val="000000"/>
                </a:solidFill>
                <a:cs typeface="+mn-cs"/>
              </a:rPr>
            </a:br>
            <a:r>
              <a:rPr lang="sv-SE" sz="2800" dirty="0">
                <a:solidFill>
                  <a:srgbClr val="000000"/>
                </a:solidFill>
                <a:cs typeface="+mn-cs"/>
              </a:rPr>
              <a:t>Marginalgrupper, främst ungdomar, missgynnas </a:t>
            </a:r>
            <a:br>
              <a:rPr lang="sv-SE" sz="2800" dirty="0">
                <a:solidFill>
                  <a:srgbClr val="000000"/>
                </a:solidFill>
                <a:cs typeface="+mn-cs"/>
              </a:rPr>
            </a:br>
            <a:endParaRPr lang="sv-SE" sz="2200" dirty="0">
              <a:solidFill>
                <a:srgbClr val="000000"/>
              </a:solidFill>
              <a:cs typeface="+mn-cs"/>
            </a:endParaRPr>
          </a:p>
          <a:p>
            <a:pPr lvl="0"/>
            <a:endParaRPr lang="sv-SE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381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B3071B"/>
                </a:solidFill>
                <a:cs typeface="+mj-cs"/>
              </a:rPr>
              <a:t>Löner</a:t>
            </a:r>
            <a:endParaRPr lang="sv-SE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sv-SE" sz="2800" i="1" dirty="0" smtClean="0">
                <a:solidFill>
                  <a:srgbClr val="000000"/>
                </a:solidFill>
                <a:cs typeface="+mn-cs"/>
              </a:rPr>
              <a:t>Resultat </a:t>
            </a:r>
            <a:r>
              <a:rPr lang="sv-SE" sz="2800" i="1" dirty="0">
                <a:solidFill>
                  <a:srgbClr val="000000"/>
                </a:solidFill>
                <a:cs typeface="+mn-cs"/>
              </a:rPr>
              <a:t>1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: </a:t>
            </a:r>
            <a:br>
              <a:rPr lang="sv-SE" sz="2800" dirty="0">
                <a:solidFill>
                  <a:srgbClr val="000000"/>
                </a:solidFill>
                <a:cs typeface="+mn-cs"/>
              </a:rPr>
            </a:br>
            <a:r>
              <a:rPr lang="sv-SE" sz="2800" dirty="0">
                <a:solidFill>
                  <a:srgbClr val="000000"/>
                </a:solidFill>
                <a:cs typeface="+mn-cs"/>
              </a:rPr>
              <a:t>Blandade resultat beträffande </a:t>
            </a:r>
            <a:r>
              <a:rPr lang="sv-SE" sz="2800" dirty="0" smtClean="0">
                <a:solidFill>
                  <a:srgbClr val="000000"/>
                </a:solidFill>
                <a:cs typeface="+mn-cs"/>
              </a:rPr>
              <a:t>riktningen </a:t>
            </a: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lnSpc>
                <a:spcPct val="90000"/>
              </a:lnSpc>
              <a:buNone/>
            </a:pPr>
            <a:r>
              <a:rPr lang="sv-SE" sz="2800" dirty="0">
                <a:solidFill>
                  <a:srgbClr val="000000"/>
                </a:solidFill>
                <a:cs typeface="+mn-cs"/>
              </a:rPr>
              <a:t>	</a:t>
            </a:r>
          </a:p>
          <a:p>
            <a:pPr lvl="0"/>
            <a:r>
              <a:rPr lang="sv-SE" sz="2800" i="1" dirty="0">
                <a:solidFill>
                  <a:srgbClr val="000000"/>
                </a:solidFill>
                <a:cs typeface="+mn-cs"/>
              </a:rPr>
              <a:t>Resultat 2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: </a:t>
            </a:r>
            <a:br>
              <a:rPr lang="sv-SE" sz="2800" dirty="0">
                <a:solidFill>
                  <a:srgbClr val="000000"/>
                </a:solidFill>
                <a:cs typeface="+mn-cs"/>
              </a:rPr>
            </a:br>
            <a:r>
              <a:rPr lang="sv-SE" sz="2800" dirty="0" smtClean="0">
                <a:solidFill>
                  <a:srgbClr val="000000"/>
                </a:solidFill>
                <a:cs typeface="+mn-cs"/>
              </a:rPr>
              <a:t>Olika effekter beroende på grupp</a:t>
            </a:r>
            <a:endParaRPr lang="sv-SE" sz="2200" dirty="0">
              <a:solidFill>
                <a:srgbClr val="000000"/>
              </a:solidFill>
              <a:cs typeface="+mn-cs"/>
            </a:endParaRPr>
          </a:p>
          <a:p>
            <a:pPr lvl="0"/>
            <a:endParaRPr lang="sv-SE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718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B3071B"/>
                </a:solidFill>
                <a:cs typeface="+mj-cs"/>
              </a:rPr>
              <a:t>Produktivitet</a:t>
            </a:r>
            <a:endParaRPr lang="sv-SE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</a:pPr>
            <a:r>
              <a:rPr lang="sv-SE" sz="2800" i="1" dirty="0" smtClean="0">
                <a:solidFill>
                  <a:srgbClr val="000000"/>
                </a:solidFill>
                <a:cs typeface="+mn-cs"/>
              </a:rPr>
              <a:t> Resultat </a:t>
            </a:r>
            <a:r>
              <a:rPr lang="sv-SE" sz="2800" i="1" dirty="0">
                <a:solidFill>
                  <a:srgbClr val="000000"/>
                </a:solidFill>
                <a:cs typeface="+mn-cs"/>
              </a:rPr>
              <a:t>1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: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sv-SE" sz="2800" dirty="0">
                <a:solidFill>
                  <a:srgbClr val="000000"/>
                </a:solidFill>
                <a:cs typeface="+mn-cs"/>
              </a:rPr>
              <a:t>  </a:t>
            </a:r>
            <a:r>
              <a:rPr lang="sv-SE" sz="2800" dirty="0" smtClean="0">
                <a:solidFill>
                  <a:srgbClr val="000000"/>
                </a:solidFill>
                <a:cs typeface="+mn-cs"/>
              </a:rPr>
              <a:t>Minskad </a:t>
            </a:r>
            <a:r>
              <a:rPr lang="sv-SE" sz="2800" dirty="0">
                <a:solidFill>
                  <a:srgbClr val="000000"/>
                </a:solidFill>
                <a:cs typeface="+mn-cs"/>
              </a:rPr>
              <a:t>strukturomvandling</a:t>
            </a: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0" lvl="0" indent="0">
              <a:lnSpc>
                <a:spcPct val="90000"/>
              </a:lnSpc>
              <a:buNone/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0" lvl="0" indent="0">
              <a:lnSpc>
                <a:spcPct val="110000"/>
              </a:lnSpc>
            </a:pPr>
            <a:r>
              <a:rPr lang="sv-SE" sz="2800" i="1" kern="1200" dirty="0" smtClean="0">
                <a:solidFill>
                  <a:srgbClr val="000000"/>
                </a:solidFill>
                <a:latin typeface="Arial" charset="0"/>
                <a:cs typeface="+mn-cs"/>
              </a:rPr>
              <a:t> Resultat </a:t>
            </a:r>
            <a:r>
              <a:rPr lang="sv-SE" sz="2800" i="1" kern="1200" dirty="0">
                <a:solidFill>
                  <a:srgbClr val="000000"/>
                </a:solidFill>
                <a:latin typeface="Arial" charset="0"/>
                <a:cs typeface="+mn-cs"/>
              </a:rPr>
              <a:t>2</a:t>
            </a:r>
            <a: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  <a:t>: </a:t>
            </a:r>
            <a:b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</a:br>
            <a: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  <a:t>  Ökad sjukfrånvaro</a:t>
            </a:r>
          </a:p>
          <a:p>
            <a:pPr marL="0" lvl="0" indent="0">
              <a:lnSpc>
                <a:spcPct val="110000"/>
              </a:lnSpc>
            </a:pPr>
            <a:endParaRPr lang="sv-SE" sz="2800" kern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10000"/>
              </a:lnSpc>
            </a:pPr>
            <a:r>
              <a:rPr lang="sv-SE" sz="2800" i="1" kern="1200" dirty="0">
                <a:solidFill>
                  <a:srgbClr val="000000"/>
                </a:solidFill>
                <a:latin typeface="Arial" charset="0"/>
                <a:cs typeface="+mn-cs"/>
              </a:rPr>
              <a:t> Resultat 3</a:t>
            </a:r>
            <a: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  <a:t>: </a:t>
            </a:r>
            <a:b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</a:br>
            <a:r>
              <a:rPr lang="sv-SE" sz="2800" kern="1200" dirty="0">
                <a:solidFill>
                  <a:srgbClr val="000000"/>
                </a:solidFill>
                <a:latin typeface="Arial" charset="0"/>
                <a:cs typeface="+mn-cs"/>
              </a:rPr>
              <a:t>  Minskad produktivitet </a:t>
            </a:r>
            <a:r>
              <a:rPr lang="sv-SE" sz="2800" kern="1200" dirty="0" smtClean="0">
                <a:solidFill>
                  <a:srgbClr val="000000"/>
                </a:solidFill>
                <a:latin typeface="Arial" charset="0"/>
                <a:cs typeface="+mn-cs"/>
              </a:rPr>
              <a:t>(i de flesta fall)</a:t>
            </a:r>
            <a:r>
              <a:rPr lang="sv-SE" sz="2200" kern="1200" dirty="0" smtClean="0">
                <a:solidFill>
                  <a:srgbClr val="000000"/>
                </a:solidFill>
                <a:latin typeface="Arial" charset="0"/>
                <a:cs typeface="+mn-cs"/>
              </a:rPr>
              <a:t> </a:t>
            </a:r>
            <a:endParaRPr lang="sv-SE" sz="2200" kern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lvl="0"/>
            <a:endParaRPr lang="sv-SE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307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 smtClean="0"/>
              <a:t>III. Effekter av turordningsregler – </a:t>
            </a:r>
            <a:br>
              <a:rPr lang="sv-SE" sz="2800" dirty="0" smtClean="0"/>
            </a:br>
            <a:r>
              <a:rPr lang="sv-SE" sz="2800" dirty="0" smtClean="0"/>
              <a:t>en jämförelse av Sverige och Finland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ClrTx/>
              <a:defRPr/>
            </a:pPr>
            <a:endParaRPr lang="fi-FI" sz="2400" dirty="0">
              <a:solidFill>
                <a:srgbClr val="000000"/>
              </a:solidFill>
              <a:ea typeface="ＭＳ Ｐゴシック" charset="0"/>
              <a:cs typeface="Arial"/>
            </a:endParaRP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  <a:cs typeface="Arial"/>
              </a:rPr>
              <a:t>De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grundläggande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reglerna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om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anställningsskydd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är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ganska</a:t>
            </a:r>
            <a:r>
              <a:rPr lang="fi-FI" dirty="0">
                <a:solidFill>
                  <a:srgbClr val="000000"/>
                </a:solidFill>
                <a:cs typeface="Arial"/>
              </a:rPr>
              <a:t> lika i svensk (LAS)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och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finsk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lagstiftning</a:t>
            </a:r>
            <a:endParaRPr lang="fi-FI" dirty="0">
              <a:solidFill>
                <a:srgbClr val="000000"/>
              </a:solidFill>
              <a:cs typeface="Arial"/>
            </a:endParaRPr>
          </a:p>
          <a:p>
            <a:pPr lvl="1">
              <a:defRPr/>
            </a:pPr>
            <a:endParaRPr lang="fi-FI" dirty="0">
              <a:solidFill>
                <a:srgbClr val="000000"/>
              </a:solidFill>
              <a:cs typeface="Arial"/>
            </a:endParaRPr>
          </a:p>
          <a:p>
            <a:pPr lvl="1">
              <a:defRPr/>
            </a:pPr>
            <a:r>
              <a:rPr lang="fi-FI" dirty="0">
                <a:solidFill>
                  <a:srgbClr val="000000"/>
                </a:solidFill>
                <a:cs typeface="Arial"/>
              </a:rPr>
              <a:t>En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viktig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skillnad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är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turordningsreglerna</a:t>
            </a:r>
            <a:r>
              <a:rPr lang="fi-FI" dirty="0">
                <a:solidFill>
                  <a:srgbClr val="000000"/>
                </a:solidFill>
                <a:cs typeface="Arial"/>
              </a:rPr>
              <a:t> i Sverige,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dvs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att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personer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med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längst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anställningstid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ska</a:t>
            </a:r>
            <a:r>
              <a:rPr lang="fi-FI" dirty="0">
                <a:solidFill>
                  <a:srgbClr val="000000"/>
                </a:solidFill>
                <a:cs typeface="Arial"/>
              </a:rPr>
              <a:t> ges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företräde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till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fortsatt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anställning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vid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driftsinskränkningar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</a:p>
          <a:p>
            <a:pPr lvl="1">
              <a:defRPr/>
            </a:pPr>
            <a:endParaRPr lang="fi-FI" dirty="0">
              <a:solidFill>
                <a:srgbClr val="000000"/>
              </a:solidFill>
              <a:cs typeface="Arial"/>
            </a:endParaRPr>
          </a:p>
          <a:p>
            <a:pPr lvl="1">
              <a:defRPr/>
            </a:pPr>
            <a:r>
              <a:rPr lang="fi-FI" dirty="0" err="1">
                <a:solidFill>
                  <a:srgbClr val="000000"/>
                </a:solidFill>
                <a:cs typeface="Arial"/>
              </a:rPr>
              <a:t>Turordningsreglerna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kan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förhandlas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bort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på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lokal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nivå</a:t>
            </a:r>
            <a:r>
              <a:rPr lang="fi-FI" dirty="0">
                <a:solidFill>
                  <a:srgbClr val="000000"/>
                </a:solidFill>
                <a:cs typeface="Arial"/>
              </a:rPr>
              <a:t>,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men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lite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systematisk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information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finns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om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dessa</a:t>
            </a:r>
            <a:r>
              <a:rPr lang="fi-FI" dirty="0">
                <a:solidFill>
                  <a:srgbClr val="000000"/>
                </a:solidFill>
                <a:cs typeface="Arial"/>
              </a:rPr>
              <a:t> </a:t>
            </a:r>
            <a:r>
              <a:rPr lang="fi-FI" dirty="0" err="1">
                <a:solidFill>
                  <a:srgbClr val="000000"/>
                </a:solidFill>
                <a:cs typeface="Arial"/>
              </a:rPr>
              <a:t>undantag</a:t>
            </a:r>
            <a:r>
              <a:rPr lang="fi-FI" dirty="0">
                <a:solidFill>
                  <a:srgbClr val="000000"/>
                </a:solidFill>
                <a:cs typeface="Arial"/>
              </a:rPr>
              <a:t>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8075728"/>
      </p:ext>
    </p:extLst>
  </p:cSld>
  <p:clrMapOvr>
    <a:masterClrMapping/>
  </p:clrMapOvr>
</p:sld>
</file>

<file path=ppt/theme/theme1.xml><?xml version="1.0" encoding="utf-8"?>
<a:theme xmlns:a="http://schemas.openxmlformats.org/drawingml/2006/main" name="Forskning om anställningsskydd_Arbetsrättsliga föreningen 21 januari 2015_20150112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Props1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1387EBF-152E-4B54-80A6-E1C9C8776E7F}">
  <ds:schemaRefs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92425ebc-dc68-45d8-981e-595ae18a012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Forskning om anställningsskydd_Arbetsrättsliga föreningen 21 januari 2015_20150112</Template>
  <TotalTime>2166</TotalTime>
  <Words>738</Words>
  <Application>Microsoft Office PowerPoint</Application>
  <PresentationFormat>On-screen Show (4:3)</PresentationFormat>
  <Paragraphs>143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Forskning om anställningsskydd_Arbetsrättsliga föreningen 21 januari 2015_20150112</vt:lpstr>
      <vt:lpstr>Vad säger forskningen om anställningsskyddets effekter på arbetsmarknadens funktionssätt?</vt:lpstr>
      <vt:lpstr>Nationalekonomisk forskning om anställningsskydd</vt:lpstr>
      <vt:lpstr>Upplägg</vt:lpstr>
      <vt:lpstr>I. Några utgångspunkter</vt:lpstr>
      <vt:lpstr>II. Vad säger forskningen om      effekterna?</vt:lpstr>
      <vt:lpstr>Sysselsättning och arbetslöshet</vt:lpstr>
      <vt:lpstr>Löner</vt:lpstr>
      <vt:lpstr>Produktivitet</vt:lpstr>
      <vt:lpstr>III. Effekter av turordningsregler –  en jämförelse av Sverige och Finland</vt:lpstr>
      <vt:lpstr>Turordningsregler är kontroversiella</vt:lpstr>
      <vt:lpstr>Metod och data</vt:lpstr>
      <vt:lpstr>Resultat</vt:lpstr>
      <vt:lpstr>Effekt av relativ anställningstid i företaget för sannolikhet att anställning avslutas </vt:lpstr>
      <vt:lpstr>Effekt av relativ anställningstid i företaget för lönenivån </vt:lpstr>
      <vt:lpstr>IV. Slutsatser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Nationalekonomisk forskning om anställningsskydd</dc:title>
  <dc:creator>Per Skedinger</dc:creator>
  <cp:lastModifiedBy>Petter Danielsson</cp:lastModifiedBy>
  <cp:revision>94</cp:revision>
  <cp:lastPrinted>2015-01-14T12:20:52Z</cp:lastPrinted>
  <dcterms:created xsi:type="dcterms:W3CDTF">2015-01-13T10:00:20Z</dcterms:created>
  <dcterms:modified xsi:type="dcterms:W3CDTF">2016-02-25T09:14:46Z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