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3" r:id="rId3"/>
    <p:sldId id="257" r:id="rId4"/>
    <p:sldId id="258" r:id="rId5"/>
    <p:sldId id="260" r:id="rId6"/>
    <p:sldId id="261" r:id="rId7"/>
    <p:sldId id="262" r:id="rId8"/>
    <p:sldId id="275" r:id="rId9"/>
    <p:sldId id="263" r:id="rId10"/>
    <p:sldId id="264" r:id="rId11"/>
    <p:sldId id="265" r:id="rId12"/>
    <p:sldId id="267" r:id="rId13"/>
    <p:sldId id="282" r:id="rId14"/>
    <p:sldId id="269" r:id="rId15"/>
    <p:sldId id="268" r:id="rId16"/>
    <p:sldId id="276" r:id="rId17"/>
    <p:sldId id="277" r:id="rId18"/>
    <p:sldId id="281" r:id="rId19"/>
    <p:sldId id="278" r:id="rId20"/>
    <p:sldId id="279" r:id="rId21"/>
    <p:sldId id="280" r:id="rId22"/>
    <p:sldId id="270" r:id="rId23"/>
    <p:sldId id="271" r:id="rId24"/>
    <p:sldId id="272" r:id="rId2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Figurer\aareallonindex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4354283632567968E-2"/>
          <c:y val="5.1400630110135015E-2"/>
          <c:w val="0.89396872265966754"/>
          <c:h val="0.8548708904006862"/>
        </c:manualLayout>
      </c:layout>
      <c:barChart>
        <c:barDir val="col"/>
        <c:grouping val="stacked"/>
        <c:varyColors val="0"/>
        <c:ser>
          <c:idx val="2"/>
          <c:order val="2"/>
          <c:tx>
            <c:strRef>
              <c:f>Blad1!$D$1</c:f>
              <c:strCache>
                <c:ptCount val="1"/>
                <c:pt idx="0">
                  <c:v>Reallöneutveckling</c:v>
                </c:pt>
              </c:strCache>
            </c:strRef>
          </c:tx>
          <c:invertIfNegative val="0"/>
          <c:cat>
            <c:strRef>
              <c:f>Blad1!$A$12:$A$57</c:f>
              <c:strCach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strCache>
            </c:strRef>
          </c:cat>
          <c:val>
            <c:numRef>
              <c:f>Blad1!$D$12:$D$57</c:f>
              <c:numCache>
                <c:formatCode>0</c:formatCode>
                <c:ptCount val="46"/>
                <c:pt idx="0">
                  <c:v>2.3099999999999996</c:v>
                </c:pt>
                <c:pt idx="1">
                  <c:v>2.6700000000000008</c:v>
                </c:pt>
                <c:pt idx="2">
                  <c:v>3.3900000000000006</c:v>
                </c:pt>
                <c:pt idx="3">
                  <c:v>1.0099999999999998</c:v>
                </c:pt>
                <c:pt idx="4">
                  <c:v>0.30000000000000071</c:v>
                </c:pt>
                <c:pt idx="5">
                  <c:v>5.09</c:v>
                </c:pt>
                <c:pt idx="6">
                  <c:v>3.1099999999999994</c:v>
                </c:pt>
                <c:pt idx="7">
                  <c:v>-0.91999999999999993</c:v>
                </c:pt>
                <c:pt idx="8">
                  <c:v>0.91000000000000014</c:v>
                </c:pt>
                <c:pt idx="9">
                  <c:v>2.96</c:v>
                </c:pt>
                <c:pt idx="10">
                  <c:v>-4.25</c:v>
                </c:pt>
                <c:pt idx="11">
                  <c:v>-3</c:v>
                </c:pt>
                <c:pt idx="12">
                  <c:v>-2.2600000000000007</c:v>
                </c:pt>
                <c:pt idx="13">
                  <c:v>-2.4600000000000009</c:v>
                </c:pt>
                <c:pt idx="14">
                  <c:v>-8.9999999999999858E-2</c:v>
                </c:pt>
                <c:pt idx="15">
                  <c:v>9.9999999999999645E-2</c:v>
                </c:pt>
                <c:pt idx="16">
                  <c:v>4.3699999999999992</c:v>
                </c:pt>
                <c:pt idx="17">
                  <c:v>2.2200000000000006</c:v>
                </c:pt>
                <c:pt idx="18">
                  <c:v>0.69000000000000039</c:v>
                </c:pt>
                <c:pt idx="19">
                  <c:v>3.3500000000000005</c:v>
                </c:pt>
                <c:pt idx="20">
                  <c:v>-0.66999999999999993</c:v>
                </c:pt>
                <c:pt idx="21">
                  <c:v>-3.6399999999999997</c:v>
                </c:pt>
                <c:pt idx="22">
                  <c:v>1.4100000000000001</c:v>
                </c:pt>
                <c:pt idx="23">
                  <c:v>-1.7500000000000004</c:v>
                </c:pt>
                <c:pt idx="24">
                  <c:v>0.21999999999999975</c:v>
                </c:pt>
                <c:pt idx="25">
                  <c:v>0.75999999999999979</c:v>
                </c:pt>
                <c:pt idx="26">
                  <c:v>5.53</c:v>
                </c:pt>
                <c:pt idx="27">
                  <c:v>3.99</c:v>
                </c:pt>
                <c:pt idx="28">
                  <c:v>3.92</c:v>
                </c:pt>
                <c:pt idx="29">
                  <c:v>2.9699999999999998</c:v>
                </c:pt>
                <c:pt idx="30">
                  <c:v>2.6900000000000004</c:v>
                </c:pt>
                <c:pt idx="31">
                  <c:v>1.9500000000000002</c:v>
                </c:pt>
                <c:pt idx="32">
                  <c:v>1.9699999999999998</c:v>
                </c:pt>
                <c:pt idx="33">
                  <c:v>1.56</c:v>
                </c:pt>
                <c:pt idx="34">
                  <c:v>2.9</c:v>
                </c:pt>
                <c:pt idx="35">
                  <c:v>2.67</c:v>
                </c:pt>
                <c:pt idx="36">
                  <c:v>1.74</c:v>
                </c:pt>
                <c:pt idx="37">
                  <c:v>1.0899999999999999</c:v>
                </c:pt>
                <c:pt idx="38">
                  <c:v>0.89999999999999991</c:v>
                </c:pt>
                <c:pt idx="39">
                  <c:v>3.9</c:v>
                </c:pt>
                <c:pt idx="40">
                  <c:v>1.4000000000000001</c:v>
                </c:pt>
                <c:pt idx="41">
                  <c:v>-0.60000000000000009</c:v>
                </c:pt>
                <c:pt idx="42">
                  <c:v>2.2999999999999998</c:v>
                </c:pt>
                <c:pt idx="43">
                  <c:v>2.5443027823822013</c:v>
                </c:pt>
                <c:pt idx="44">
                  <c:v>2.9798000375492766</c:v>
                </c:pt>
                <c:pt idx="45">
                  <c:v>2.4431228867045491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762176"/>
        <c:axId val="35763712"/>
      </c:barChart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Nominell löneökning</c:v>
                </c:pt>
              </c:strCache>
            </c:strRef>
          </c:tx>
          <c:spPr>
            <a:ln>
              <a:solidFill>
                <a:schemeClr val="tx1">
                  <a:alpha val="90000"/>
                </a:schemeClr>
              </a:solidFill>
              <a:prstDash val="dash"/>
            </a:ln>
          </c:spPr>
          <c:marker>
            <c:symbol val="none"/>
          </c:marker>
          <c:cat>
            <c:strRef>
              <c:f>Blad1!$A$12:$A$57</c:f>
              <c:strCach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strCache>
            </c:strRef>
          </c:cat>
          <c:val>
            <c:numRef>
              <c:f>Blad1!$B$12:$B$57</c:f>
              <c:numCache>
                <c:formatCode>0</c:formatCode>
                <c:ptCount val="46"/>
                <c:pt idx="0">
                  <c:v>9.1</c:v>
                </c:pt>
                <c:pt idx="1">
                  <c:v>10.3</c:v>
                </c:pt>
                <c:pt idx="2">
                  <c:v>9.3000000000000007</c:v>
                </c:pt>
                <c:pt idx="3">
                  <c:v>7.7</c:v>
                </c:pt>
                <c:pt idx="4">
                  <c:v>10.4</c:v>
                </c:pt>
                <c:pt idx="5">
                  <c:v>14.9</c:v>
                </c:pt>
                <c:pt idx="6">
                  <c:v>13.2</c:v>
                </c:pt>
                <c:pt idx="7">
                  <c:v>10.6</c:v>
                </c:pt>
                <c:pt idx="8">
                  <c:v>11</c:v>
                </c:pt>
                <c:pt idx="9">
                  <c:v>10</c:v>
                </c:pt>
                <c:pt idx="10">
                  <c:v>9.5</c:v>
                </c:pt>
                <c:pt idx="11">
                  <c:v>9.1</c:v>
                </c:pt>
                <c:pt idx="12">
                  <c:v>6.3</c:v>
                </c:pt>
                <c:pt idx="13">
                  <c:v>6.5</c:v>
                </c:pt>
                <c:pt idx="14">
                  <c:v>7.9</c:v>
                </c:pt>
                <c:pt idx="15">
                  <c:v>7.5</c:v>
                </c:pt>
                <c:pt idx="16">
                  <c:v>8.6</c:v>
                </c:pt>
                <c:pt idx="17">
                  <c:v>6.4</c:v>
                </c:pt>
                <c:pt idx="18">
                  <c:v>6.5</c:v>
                </c:pt>
                <c:pt idx="19">
                  <c:v>9.8000000000000007</c:v>
                </c:pt>
                <c:pt idx="20">
                  <c:v>9.8000000000000007</c:v>
                </c:pt>
                <c:pt idx="21">
                  <c:v>5.7</c:v>
                </c:pt>
                <c:pt idx="22">
                  <c:v>3.7</c:v>
                </c:pt>
                <c:pt idx="23">
                  <c:v>2.9</c:v>
                </c:pt>
                <c:pt idx="24">
                  <c:v>2.4</c:v>
                </c:pt>
                <c:pt idx="25">
                  <c:v>3.3</c:v>
                </c:pt>
                <c:pt idx="26">
                  <c:v>6</c:v>
                </c:pt>
                <c:pt idx="27">
                  <c:v>4.5</c:v>
                </c:pt>
                <c:pt idx="28">
                  <c:v>3.8</c:v>
                </c:pt>
                <c:pt idx="29">
                  <c:v>3.4</c:v>
                </c:pt>
                <c:pt idx="30">
                  <c:v>3.7</c:v>
                </c:pt>
                <c:pt idx="31">
                  <c:v>4.4000000000000004</c:v>
                </c:pt>
                <c:pt idx="32">
                  <c:v>4.0999999999999996</c:v>
                </c:pt>
                <c:pt idx="33">
                  <c:v>3.5</c:v>
                </c:pt>
                <c:pt idx="34">
                  <c:v>3.3</c:v>
                </c:pt>
                <c:pt idx="35">
                  <c:v>3.1</c:v>
                </c:pt>
                <c:pt idx="36">
                  <c:v>3.1</c:v>
                </c:pt>
                <c:pt idx="37">
                  <c:v>3.3</c:v>
                </c:pt>
                <c:pt idx="38">
                  <c:v>4.3</c:v>
                </c:pt>
                <c:pt idx="39">
                  <c:v>3.4</c:v>
                </c:pt>
                <c:pt idx="40">
                  <c:v>2.6</c:v>
                </c:pt>
                <c:pt idx="41">
                  <c:v>2.4</c:v>
                </c:pt>
                <c:pt idx="42">
                  <c:v>3</c:v>
                </c:pt>
                <c:pt idx="43">
                  <c:v>2.5</c:v>
                </c:pt>
                <c:pt idx="44">
                  <c:v>2.8</c:v>
                </c:pt>
                <c:pt idx="45">
                  <c:v>2.5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Inflation (KPI)</c:v>
                </c:pt>
              </c:strCache>
            </c:strRef>
          </c:tx>
          <c:spPr>
            <a:ln cmpd="sng">
              <a:solidFill>
                <a:schemeClr val="tx1">
                  <a:alpha val="9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Blad1!$A$12:$A$57</c:f>
              <c:strCach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strCache>
            </c:strRef>
          </c:cat>
          <c:val>
            <c:numRef>
              <c:f>Blad1!$C$12:$C$57</c:f>
              <c:numCache>
                <c:formatCode>0</c:formatCode>
                <c:ptCount val="46"/>
                <c:pt idx="0">
                  <c:v>6.79</c:v>
                </c:pt>
                <c:pt idx="1">
                  <c:v>7.63</c:v>
                </c:pt>
                <c:pt idx="2">
                  <c:v>5.91</c:v>
                </c:pt>
                <c:pt idx="3">
                  <c:v>6.69</c:v>
                </c:pt>
                <c:pt idx="4">
                  <c:v>10.1</c:v>
                </c:pt>
                <c:pt idx="5">
                  <c:v>9.81</c:v>
                </c:pt>
                <c:pt idx="6">
                  <c:v>10.09</c:v>
                </c:pt>
                <c:pt idx="7">
                  <c:v>11.52</c:v>
                </c:pt>
                <c:pt idx="8">
                  <c:v>10.09</c:v>
                </c:pt>
                <c:pt idx="9">
                  <c:v>7.04</c:v>
                </c:pt>
                <c:pt idx="10">
                  <c:v>13.75</c:v>
                </c:pt>
                <c:pt idx="11">
                  <c:v>12.1</c:v>
                </c:pt>
                <c:pt idx="12">
                  <c:v>8.56</c:v>
                </c:pt>
                <c:pt idx="13">
                  <c:v>8.9600000000000009</c:v>
                </c:pt>
                <c:pt idx="14">
                  <c:v>7.99</c:v>
                </c:pt>
                <c:pt idx="15">
                  <c:v>7.4</c:v>
                </c:pt>
                <c:pt idx="16">
                  <c:v>4.2300000000000004</c:v>
                </c:pt>
                <c:pt idx="17">
                  <c:v>4.18</c:v>
                </c:pt>
                <c:pt idx="18">
                  <c:v>5.81</c:v>
                </c:pt>
                <c:pt idx="19">
                  <c:v>6.45</c:v>
                </c:pt>
                <c:pt idx="20">
                  <c:v>10.47</c:v>
                </c:pt>
                <c:pt idx="21">
                  <c:v>9.34</c:v>
                </c:pt>
                <c:pt idx="22">
                  <c:v>2.29</c:v>
                </c:pt>
                <c:pt idx="23">
                  <c:v>4.6500000000000004</c:v>
                </c:pt>
                <c:pt idx="24">
                  <c:v>2.1800000000000002</c:v>
                </c:pt>
                <c:pt idx="25">
                  <c:v>2.54</c:v>
                </c:pt>
                <c:pt idx="26">
                  <c:v>0.47</c:v>
                </c:pt>
                <c:pt idx="27">
                  <c:v>0.51</c:v>
                </c:pt>
                <c:pt idx="28">
                  <c:v>-0.12</c:v>
                </c:pt>
                <c:pt idx="29">
                  <c:v>0.43</c:v>
                </c:pt>
                <c:pt idx="30">
                  <c:v>1.01</c:v>
                </c:pt>
                <c:pt idx="31">
                  <c:v>2.4500000000000002</c:v>
                </c:pt>
                <c:pt idx="32">
                  <c:v>2.13</c:v>
                </c:pt>
                <c:pt idx="33">
                  <c:v>1.94</c:v>
                </c:pt>
                <c:pt idx="34">
                  <c:v>0.4</c:v>
                </c:pt>
                <c:pt idx="35">
                  <c:v>0.43</c:v>
                </c:pt>
                <c:pt idx="36">
                  <c:v>1.36</c:v>
                </c:pt>
                <c:pt idx="37">
                  <c:v>2.21</c:v>
                </c:pt>
                <c:pt idx="38">
                  <c:v>3.4</c:v>
                </c:pt>
                <c:pt idx="39">
                  <c:v>-0.5</c:v>
                </c:pt>
                <c:pt idx="40">
                  <c:v>1.2</c:v>
                </c:pt>
                <c:pt idx="41">
                  <c:v>3</c:v>
                </c:pt>
                <c:pt idx="42">
                  <c:v>0.88445465001643875</c:v>
                </c:pt>
                <c:pt idx="43">
                  <c:v>-4.4302782382201332E-2</c:v>
                </c:pt>
                <c:pt idx="44">
                  <c:v>-0.17980003754927673</c:v>
                </c:pt>
                <c:pt idx="45">
                  <c:v>5.6877113295450962E-2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62176"/>
        <c:axId val="35763712"/>
      </c:lineChart>
      <c:catAx>
        <c:axId val="3576217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35763712"/>
        <c:crosses val="autoZero"/>
        <c:auto val="1"/>
        <c:lblAlgn val="ctr"/>
        <c:lblOffset val="100"/>
        <c:tickLblSkip val="5"/>
        <c:noMultiLvlLbl val="0"/>
      </c:catAx>
      <c:valAx>
        <c:axId val="35763712"/>
        <c:scaling>
          <c:orientation val="minMax"/>
          <c:min val="-5"/>
        </c:scaling>
        <c:delete val="0"/>
        <c:axPos val="l"/>
        <c:numFmt formatCode="0" sourceLinked="1"/>
        <c:majorTickMark val="out"/>
        <c:minorTickMark val="none"/>
        <c:tickLblPos val="nextTo"/>
        <c:crossAx val="35762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153085977889125"/>
          <c:y val="4.5720326625838449E-2"/>
          <c:w val="0.43900342002704207"/>
          <c:h val="0.1757755184984764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24822-E4E5-4DA2-B0C9-28C116927E0B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4B1EA-83BB-4164-8D43-690F111B20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177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B1EA-83BB-4164-8D43-690F111B2043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378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2095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7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1565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, under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047" y="274638"/>
            <a:ext cx="6333226" cy="418058"/>
          </a:xfr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83223" y="1319214"/>
            <a:ext cx="6002050" cy="4774083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019E-6387-4EE7-9D57-BB56FA1D45AA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46C0-1CA2-4C04-85DE-8D258BC54A86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252046" y="765176"/>
            <a:ext cx="6333226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Klicka här för lägga till 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252047" y="6116638"/>
            <a:ext cx="6333226" cy="316931"/>
          </a:xfrm>
        </p:spPr>
        <p:txBody>
          <a:bodyPr>
            <a:noAutofit/>
          </a:bodyPr>
          <a:lstStyle>
            <a:lvl1pPr marL="0" indent="0" algn="l">
              <a:buNone/>
              <a:defRPr sz="1400" b="0" baseline="0">
                <a:solidFill>
                  <a:srgbClr val="4D4D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Skriv anmärkning eller källa </a:t>
            </a:r>
            <a:r>
              <a:rPr lang="sv-SE" dirty="0" err="1" smtClean="0"/>
              <a:t>e.dyl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481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473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408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441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462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310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388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696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920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15DD7-0007-4E2E-9F7B-BF394B789EE5}" type="datetimeFigureOut">
              <a:rPr lang="sv-SE" smtClean="0"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4C09F-E4CA-4000-A8A2-9D9FCDDD76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572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Det aktuella ekonomiska läget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Lars 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Finansbolagens förening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20/11-2015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30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683" y="685800"/>
            <a:ext cx="5970542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44683" y="6096000"/>
            <a:ext cx="37131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Källa: Finanspolitiska rådet (2015)</a:t>
            </a:r>
            <a:endParaRPr lang="sv-SE" sz="1050" b="1" dirty="0"/>
          </a:p>
        </p:txBody>
      </p:sp>
    </p:spTree>
    <p:extLst>
      <p:ext uri="{BB962C8B-B14F-4D97-AF65-F5344CB8AC3E}">
        <p14:creationId xmlns:p14="http://schemas.microsoft.com/office/powerpoint/2010/main" val="304435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19672" y="5661248"/>
            <a:ext cx="6048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Källor: PISA 2014 och Eurostat </a:t>
            </a:r>
            <a:r>
              <a:rPr lang="sv-SE" sz="1200" dirty="0" err="1" smtClean="0"/>
              <a:t>Structure</a:t>
            </a:r>
            <a:r>
              <a:rPr lang="sv-SE" sz="1200" dirty="0" smtClean="0"/>
              <a:t> </a:t>
            </a:r>
            <a:r>
              <a:rPr lang="sv-SE" sz="1200" dirty="0" err="1" smtClean="0"/>
              <a:t>of</a:t>
            </a:r>
            <a:r>
              <a:rPr lang="sv-SE" sz="1200" dirty="0" smtClean="0"/>
              <a:t> </a:t>
            </a:r>
            <a:r>
              <a:rPr lang="sv-SE" sz="1200" dirty="0" err="1" smtClean="0"/>
              <a:t>Earnings</a:t>
            </a:r>
            <a:r>
              <a:rPr lang="sv-SE" sz="1200" dirty="0" smtClean="0"/>
              <a:t> Survey 2010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1530606" y="260648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 smtClean="0">
                <a:solidFill>
                  <a:srgbClr val="002060"/>
                </a:solidFill>
              </a:rPr>
              <a:t>Skillnader i lön och kunskaper (90/10)</a:t>
            </a:r>
            <a:r>
              <a:rPr lang="sv-SE" b="1" dirty="0" smtClean="0">
                <a:solidFill>
                  <a:srgbClr val="002060"/>
                </a:solidFill>
              </a:rPr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874633"/>
              </p:ext>
            </p:extLst>
          </p:nvPr>
        </p:nvGraphicFramePr>
        <p:xfrm>
          <a:off x="1691680" y="752129"/>
          <a:ext cx="5625765" cy="493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765"/>
                <a:gridCol w="1980000"/>
                <a:gridCol w="1980000"/>
              </a:tblGrid>
              <a:tr h="2880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 smtClean="0"/>
                        <a:t>Lön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 smtClean="0"/>
                        <a:t>PISA</a:t>
                      </a:r>
                      <a:r>
                        <a:rPr lang="sv-SE" sz="2000" baseline="0" dirty="0" smtClean="0"/>
                        <a:t>-resultat</a:t>
                      </a:r>
                      <a:endParaRPr lang="en-US" sz="20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Sverige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2,08</a:t>
                      </a:r>
                      <a:endParaRPr lang="en-US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1.73</a:t>
                      </a:r>
                      <a:endParaRPr lang="en-US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Finland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2.31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1,57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smtClean="0">
                          <a:effectLst/>
                        </a:rPr>
                        <a:t>Norge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2,31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1,66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smtClean="0">
                          <a:effectLst/>
                        </a:rPr>
                        <a:t>Belgien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2,38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1,71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Danmark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>
                          <a:effectLst/>
                        </a:rPr>
                        <a:t>2.40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>
                          <a:effectLst/>
                        </a:rPr>
                        <a:t>1.58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smtClean="0">
                          <a:effectLst/>
                        </a:rPr>
                        <a:t>Italien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2,65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1.67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Frankrike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2,84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1.73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Nederländerna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2,90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1,62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Spanien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3,10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1.61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Tjeckien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3.23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1,61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Österrike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3,33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1.64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smtClean="0">
                          <a:effectLst/>
                        </a:rPr>
                        <a:t>Slovakien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3,34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1,78</a:t>
                      </a:r>
                      <a:endParaRPr lang="en-US" sz="1400" b="1" i="0" u="none" strike="noStrike" baseline="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Irland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3,64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1.56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smtClean="0">
                          <a:effectLst/>
                        </a:rPr>
                        <a:t>Storbritannien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3.71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1.66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Polen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3,97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1,56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Estland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smtClean="0">
                          <a:effectLst/>
                        </a:rPr>
                        <a:t>4,05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1,49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 smtClean="0">
                          <a:effectLst/>
                        </a:rPr>
                        <a:t>Tyskland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4,12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1,63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smtClean="0">
                          <a:effectLst/>
                        </a:rPr>
                        <a:t>Cypern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baseline="0" dirty="0" smtClean="0">
                          <a:effectLst/>
                        </a:rPr>
                        <a:t>4,16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1.83</a:t>
                      </a:r>
                      <a:endParaRPr lang="en-US" sz="1400" b="1" i="0" u="none" strike="noStrike" baseline="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05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800" dirty="0"/>
              <a:t>Change in the </a:t>
            </a:r>
            <a:r>
              <a:rPr lang="sv-SE" sz="2800" dirty="0" err="1"/>
              <a:t>average</a:t>
            </a:r>
            <a:r>
              <a:rPr lang="sv-SE" sz="2800" dirty="0"/>
              <a:t> literacy score </a:t>
            </a:r>
            <a:r>
              <a:rPr lang="sv-SE" sz="2800" dirty="0" err="1"/>
              <a:t>between</a:t>
            </a:r>
            <a:r>
              <a:rPr lang="sv-SE" sz="2800" dirty="0"/>
              <a:t> IALS 1994-1998 and PIAAC 2012 for </a:t>
            </a:r>
            <a:r>
              <a:rPr lang="sv-SE" sz="2800" dirty="0" err="1"/>
              <a:t>native-borns</a:t>
            </a:r>
            <a:r>
              <a:rPr lang="sv-SE" sz="2800" dirty="0"/>
              <a:t> and immigrants, </a:t>
            </a:r>
            <a:r>
              <a:rPr lang="sv-SE" sz="2800" dirty="0" err="1"/>
              <a:t>respectively</a:t>
            </a:r>
            <a:endParaRPr lang="sv-SE" sz="2800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712968" cy="4896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858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400" dirty="0" smtClean="0"/>
              <a:t>OECD  </a:t>
            </a:r>
            <a:r>
              <a:rPr lang="sv-SE" sz="3400" dirty="0" err="1" smtClean="0"/>
              <a:t>Economic</a:t>
            </a:r>
            <a:r>
              <a:rPr lang="sv-SE" sz="3400" dirty="0" smtClean="0"/>
              <a:t> Survey </a:t>
            </a:r>
            <a:r>
              <a:rPr lang="sv-SE" sz="3400" dirty="0" err="1" smtClean="0"/>
              <a:t>of</a:t>
            </a:r>
            <a:r>
              <a:rPr lang="sv-SE" sz="3400" dirty="0" smtClean="0"/>
              <a:t> Sweden 2015</a:t>
            </a:r>
            <a:endParaRPr lang="sv-SE" sz="3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8230207" cy="5382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356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Sysselsättningsskapande åtgärder för lågutbildade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Utbildning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naivt att tro att all arbetslöshet kan utbildas  bort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vi har inte ens kunnat bryta den negativa PISA-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trenden för inrikes födda</a:t>
            </a:r>
          </a:p>
          <a:p>
            <a:r>
              <a:rPr lang="sv-SE" dirty="0" smtClean="0"/>
              <a:t>Anställningssubventioner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kan verka stigmatiserande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begränsad tid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dyrt</a:t>
            </a:r>
          </a:p>
          <a:p>
            <a:r>
              <a:rPr lang="sv-SE" dirty="0" smtClean="0"/>
              <a:t>Det krävs  också sänkta lägstalöner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men LO vill höja dem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105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99592" y="332656"/>
            <a:ext cx="810039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Nominella löneökningar, inflation (KPI) och reallöneförändringar, procent</a:t>
            </a:r>
            <a:endParaRPr kumimoji="0" lang="sv-SE" altLang="sv-SE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Chart 1"/>
          <p:cNvGraphicFramePr/>
          <p:nvPr>
            <p:extLst>
              <p:ext uri="{D42A27DB-BD31-4B8C-83A1-F6EECF244321}">
                <p14:modId xmlns:p14="http://schemas.microsoft.com/office/powerpoint/2010/main" val="2471398793"/>
              </p:ext>
            </p:extLst>
          </p:nvPr>
        </p:nvGraphicFramePr>
        <p:xfrm>
          <a:off x="683568" y="1425352"/>
          <a:ext cx="6480720" cy="409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43608" y="5877272"/>
            <a:ext cx="810039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Källa: Medlingsinstitutet och Konjunkturinstitutet. </a:t>
            </a:r>
            <a:endParaRPr kumimoji="0" lang="sv-SE" alt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04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Produktivitetsökning i näringslivet</a:t>
            </a: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1484784"/>
            <a:ext cx="5524500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698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Produktivitetsnivån i näringslivet</a:t>
            </a: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1658069"/>
            <a:ext cx="5286375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868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BNP per capita</a:t>
            </a: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7170" name="Picture 2" descr="http://www.ekonomifakta.se/sv/Moduler/Diagram/Ekonomi/Tillvaxt/BNP-per-capita/?backdrop=emf&amp;print=y&amp;from5051=&amp;to5051=&amp;format=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89" y="1628800"/>
            <a:ext cx="871008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83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err="1" smtClean="0">
                <a:solidFill>
                  <a:srgbClr val="002060"/>
                </a:solidFill>
              </a:rPr>
              <a:t>Dekomponering</a:t>
            </a:r>
            <a:r>
              <a:rPr lang="sv-SE" dirty="0" smtClean="0">
                <a:solidFill>
                  <a:srgbClr val="002060"/>
                </a:solidFill>
              </a:rPr>
              <a:t> av produktivitetstillväxten  i näringslivet</a:t>
            </a: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2060848"/>
            <a:ext cx="8162925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994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>Prognoser för svensk BNP-tillväxt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409158"/>
              </p:ext>
            </p:extLst>
          </p:nvPr>
        </p:nvGraphicFramePr>
        <p:xfrm>
          <a:off x="457200" y="1600200"/>
          <a:ext cx="8229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1553304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sv-S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2015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2016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2017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2018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Konjunkturinsti</a:t>
                      </a:r>
                      <a:r>
                        <a:rPr lang="sv-SE" dirty="0" smtClean="0"/>
                        <a:t>-tutet (augusti)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3,0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3,1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2,1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Finansdeparte-</a:t>
                      </a:r>
                      <a:r>
                        <a:rPr lang="sv-SE" dirty="0" err="1" smtClean="0"/>
                        <a:t>mentet</a:t>
                      </a:r>
                      <a:r>
                        <a:rPr lang="sv-SE" baseline="0" dirty="0" smtClean="0"/>
                        <a:t> (september)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2,4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Riksgälden (oktober)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3,1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2,4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2,4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OECD (november)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2,9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3,1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3,0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-</a:t>
                      </a:r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7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Hushållens skuldkvot</a:t>
            </a: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313" y="1396578"/>
            <a:ext cx="4667250" cy="498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109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Bostadspriser i Sverige</a:t>
            </a: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1790278"/>
            <a:ext cx="5251450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293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Har vi en boprisbubbla?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Överskott i bytesbalansen inte underskott som Irland och Spanien (och Sverige före 1990-talskrisen)</a:t>
            </a:r>
          </a:p>
          <a:p>
            <a:r>
              <a:rPr lang="sv-SE" dirty="0" smtClean="0"/>
              <a:t>Ingen allmän överhettning</a:t>
            </a:r>
          </a:p>
          <a:p>
            <a:r>
              <a:rPr lang="sv-SE" dirty="0" smtClean="0"/>
              <a:t>Inte köp av bostäder för uthyrning i andra hand</a:t>
            </a:r>
          </a:p>
          <a:p>
            <a:r>
              <a:rPr lang="sv-SE" dirty="0" smtClean="0"/>
              <a:t>Lågt bostadsbyggande</a:t>
            </a:r>
          </a:p>
          <a:p>
            <a:r>
              <a:rPr lang="sv-SE" dirty="0" smtClean="0"/>
              <a:t>Låg rörlighet på bostadsmarknaden</a:t>
            </a:r>
          </a:p>
          <a:p>
            <a:r>
              <a:rPr lang="sv-SE" dirty="0" smtClean="0"/>
              <a:t>Ingen fungerande hyresmarknad</a:t>
            </a:r>
          </a:p>
          <a:p>
            <a:r>
              <a:rPr lang="sv-SE" dirty="0" smtClean="0"/>
              <a:t>Växande befolkning</a:t>
            </a:r>
          </a:p>
          <a:p>
            <a:r>
              <a:rPr lang="sv-SE" dirty="0" smtClean="0">
                <a:solidFill>
                  <a:srgbClr val="C00000"/>
                </a:solidFill>
              </a:rPr>
              <a:t>Men ändå risker – skäl vara på den säkra sidan</a:t>
            </a:r>
            <a:endParaRPr lang="sv-S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90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En del har gjorts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Bolånetak</a:t>
            </a:r>
          </a:p>
          <a:p>
            <a:r>
              <a:rPr lang="sv-SE" dirty="0" smtClean="0"/>
              <a:t>Kapitaltäckningsregler</a:t>
            </a:r>
          </a:p>
          <a:p>
            <a:r>
              <a:rPr lang="sv-SE" dirty="0" smtClean="0"/>
              <a:t>Riskvikter för bolån</a:t>
            </a:r>
          </a:p>
          <a:p>
            <a:r>
              <a:rPr lang="sv-SE" dirty="0" smtClean="0"/>
              <a:t>Kommande amorteringskrav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384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Förändringar i skattesystemet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Autofit/>
          </a:bodyPr>
          <a:lstStyle/>
          <a:p>
            <a:r>
              <a:rPr lang="sv-SE" sz="2000" dirty="0" smtClean="0"/>
              <a:t>Problemet är avskaffad fastighetsskatt  i  kombination med ränteavdrag</a:t>
            </a:r>
          </a:p>
          <a:p>
            <a:r>
              <a:rPr lang="sv-SE" sz="2000" dirty="0" smtClean="0"/>
              <a:t>Förslag om ränteavdrag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olika kapitalkostnad för bostäder för den som har eget kapital och den 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  som lånar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högre kapitalkostnad för </a:t>
            </a:r>
            <a:r>
              <a:rPr lang="sv-SE" sz="2000" b="1" dirty="0" smtClean="0"/>
              <a:t>alla</a:t>
            </a:r>
            <a:r>
              <a:rPr lang="sv-SE" sz="2000" dirty="0" smtClean="0"/>
              <a:t> typer av lån</a:t>
            </a:r>
          </a:p>
          <a:p>
            <a:r>
              <a:rPr lang="sv-SE" sz="2000" dirty="0" smtClean="0"/>
              <a:t>Bättre med bibehållna avdrag och fastighetsskatt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- samma beskattning av olika typer av placeringar/investeringar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- samma beskattning av olika  typer av konsumtion</a:t>
            </a:r>
          </a:p>
          <a:p>
            <a:r>
              <a:rPr lang="sv-SE" sz="2000" dirty="0" smtClean="0"/>
              <a:t>Fastighetsskatt  på en sådan nivå att man kan ta bort reavinstbeskattningen av bostäder och lagfartsavgift</a:t>
            </a:r>
          </a:p>
          <a:p>
            <a:r>
              <a:rPr lang="sv-SE" sz="2000" dirty="0" smtClean="0"/>
              <a:t>Progressiv fastighetsskatt?</a:t>
            </a:r>
          </a:p>
          <a:p>
            <a:r>
              <a:rPr lang="sv-SE" sz="2000" dirty="0" smtClean="0"/>
              <a:t>Inom ramen för stor skattereform!?</a:t>
            </a:r>
          </a:p>
          <a:p>
            <a:r>
              <a:rPr lang="sv-SE" sz="2000" dirty="0" smtClean="0"/>
              <a:t>Lodin/Feldts boxmodell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schablonbeskattning av avkastningen på alla tillgångar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finansiella tillgångar och reala tillgångar (bostäder)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dåligt från fördelningssynpunkt?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68210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129" y="1674210"/>
            <a:ext cx="6002215" cy="4063619"/>
          </a:xfrm>
        </p:spPr>
      </p:pic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1623150" y="1124745"/>
            <a:ext cx="6333226" cy="360363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Årlig procentuell förändring, månadsvärden</a:t>
            </a:r>
            <a:endParaRPr lang="sv-SE" dirty="0"/>
          </a:p>
        </p:txBody>
      </p:sp>
      <p:sp>
        <p:nvSpPr>
          <p:cNvPr id="5" name="Underrubrik 4"/>
          <p:cNvSpPr>
            <a:spLocks noGrp="1"/>
          </p:cNvSpPr>
          <p:nvPr>
            <p:ph type="subTitle" idx="14"/>
          </p:nvPr>
        </p:nvSpPr>
        <p:spPr>
          <a:xfrm>
            <a:off x="1623150" y="6116638"/>
            <a:ext cx="6333226" cy="316931"/>
          </a:xfrm>
        </p:spPr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Källa: Konjunkturinstitutet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63110" y="274638"/>
            <a:ext cx="6333226" cy="418058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solidFill>
                  <a:srgbClr val="002060"/>
                </a:solidFill>
              </a:rPr>
              <a:t>Inflationen</a:t>
            </a:r>
            <a:endParaRPr lang="sv-SE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35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Fem utmaningar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De offentliga finanserna</a:t>
            </a:r>
          </a:p>
          <a:p>
            <a:pPr lvl="0"/>
            <a:r>
              <a:rPr lang="sv-SE" dirty="0"/>
              <a:t>Arbetslösheten</a:t>
            </a:r>
          </a:p>
          <a:p>
            <a:pPr lvl="0"/>
            <a:r>
              <a:rPr lang="sv-SE" dirty="0"/>
              <a:t>Den kommande avtalsrörelsen</a:t>
            </a:r>
          </a:p>
          <a:p>
            <a:pPr lvl="0"/>
            <a:r>
              <a:rPr lang="sv-SE" dirty="0"/>
              <a:t>Produktivitetsutvecklingen</a:t>
            </a:r>
          </a:p>
          <a:p>
            <a:pPr lvl="0"/>
            <a:r>
              <a:rPr lang="sv-SE" dirty="0" smtClean="0"/>
              <a:t>Bostadspriserna </a:t>
            </a:r>
            <a:r>
              <a:rPr lang="sv-SE" dirty="0"/>
              <a:t>och hushållens upplåning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056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03648" y="424431"/>
            <a:ext cx="6333226" cy="706090"/>
          </a:xfrm>
        </p:spPr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Den offentliga sektorns  finansiella sparande</a:t>
            </a: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343" y="1837993"/>
            <a:ext cx="6002215" cy="4063619"/>
          </a:xfrm>
        </p:spPr>
      </p:pic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1547664" y="1288527"/>
            <a:ext cx="6192688" cy="648072"/>
          </a:xfrm>
        </p:spPr>
        <p:txBody>
          <a:bodyPr>
            <a:normAutofit fontScale="62500" lnSpcReduction="20000"/>
          </a:bodyPr>
          <a:lstStyle/>
          <a:p>
            <a:endParaRPr lang="sv-SE" dirty="0" smtClean="0"/>
          </a:p>
          <a:p>
            <a:r>
              <a:rPr lang="sv-SE" dirty="0" smtClean="0"/>
              <a:t>Procent av BNP respektive procent av potentiell BNP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430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Ökade kostnader för flyktingmottagandet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Migrationsverket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- 31 miljarder kronor 2016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ytterligare 12 miljarder kronor 2017</a:t>
            </a:r>
          </a:p>
          <a:p>
            <a:r>
              <a:rPr lang="sv-SE" dirty="0" smtClean="0"/>
              <a:t>Tillkommer ytterligare kostnader</a:t>
            </a:r>
          </a:p>
          <a:p>
            <a:pPr marL="0" indent="0">
              <a:buNone/>
            </a:pPr>
            <a:r>
              <a:rPr lang="sv-SE" dirty="0" smtClean="0"/>
              <a:t>    - polis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Arbetsförmedlingen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kommuner och landsting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66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Hur hantera de ökade flyktingkostnaderna?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Utgiftstaket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Fastställt  för tre år framåt</a:t>
            </a:r>
          </a:p>
          <a:p>
            <a:r>
              <a:rPr lang="sv-SE" dirty="0" smtClean="0"/>
              <a:t>Andra utgifter (biståndet) kan skäras ner</a:t>
            </a:r>
          </a:p>
          <a:p>
            <a:r>
              <a:rPr lang="sv-SE" dirty="0" smtClean="0"/>
              <a:t>Goda argument emot</a:t>
            </a:r>
          </a:p>
          <a:p>
            <a:r>
              <a:rPr lang="sv-SE" dirty="0" smtClean="0"/>
              <a:t>Rimligt överskrida utgiftstaket i exceptionell situation</a:t>
            </a:r>
          </a:p>
          <a:p>
            <a:r>
              <a:rPr lang="sv-SE" dirty="0" smtClean="0"/>
              <a:t>Kräver riksdagsbeslut</a:t>
            </a:r>
            <a:endParaRPr lang="sv-S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Överskottsmålet</a:t>
            </a:r>
            <a:endParaRPr lang="sv-S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Rimligt med tillfälligt större underskott i exceptionell situation</a:t>
            </a:r>
          </a:p>
          <a:p>
            <a:r>
              <a:rPr lang="sv-SE" dirty="0" smtClean="0"/>
              <a:t>Men vi har inte nått överskottsmålet</a:t>
            </a:r>
          </a:p>
          <a:p>
            <a:r>
              <a:rPr lang="sv-SE" dirty="0" smtClean="0"/>
              <a:t>Målet kommer sannolikt att omdefinieras till ett balansmål</a:t>
            </a:r>
          </a:p>
          <a:p>
            <a:r>
              <a:rPr lang="sv-SE" dirty="0" smtClean="0"/>
              <a:t>Risk för normupplösning</a:t>
            </a:r>
          </a:p>
          <a:p>
            <a:r>
              <a:rPr lang="sv-SE" dirty="0" smtClean="0"/>
              <a:t>Utrymmet för större underskott är begränsat</a:t>
            </a:r>
          </a:p>
          <a:p>
            <a:r>
              <a:rPr lang="sv-SE" dirty="0" smtClean="0"/>
              <a:t>Vissa skattehöjningar kan vara rimliga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97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349896"/>
            <a:ext cx="8229600" cy="1143000"/>
          </a:xfrm>
        </p:spPr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Budgeteringsmarginalen</a:t>
            </a:r>
            <a:endParaRPr lang="sv-SE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918609"/>
              </p:ext>
            </p:extLst>
          </p:nvPr>
        </p:nvGraphicFramePr>
        <p:xfrm>
          <a:off x="395536" y="2608312"/>
          <a:ext cx="829126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816"/>
                <a:gridCol w="2072816"/>
                <a:gridCol w="2072816"/>
                <a:gridCol w="2072816"/>
              </a:tblGrid>
              <a:tr h="609600"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2015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2016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2017</a:t>
                      </a:r>
                      <a:endParaRPr lang="sv-SE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Miljarder kronor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45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33</a:t>
                      </a:r>
                      <a:endParaRPr lang="sv-SE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Procent av BNP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1,1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0,4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0,7</a:t>
                      </a:r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68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25" y="1674209"/>
            <a:ext cx="6502400" cy="4063619"/>
          </a:xfrm>
          <a:prstGeom prst="rect">
            <a:avLst/>
          </a:prstGeom>
        </p:spPr>
      </p:pic>
      <p:sp>
        <p:nvSpPr>
          <p:cNvPr id="7" name="Rubrik 1"/>
          <p:cNvSpPr txBox="1">
            <a:spLocks/>
          </p:cNvSpPr>
          <p:nvPr/>
        </p:nvSpPr>
        <p:spPr>
          <a:xfrm>
            <a:off x="179512" y="304118"/>
            <a:ext cx="8475414" cy="9221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4D4D4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sv-SE" sz="3600" dirty="0">
                <a:solidFill>
                  <a:srgbClr val="002060"/>
                </a:solidFill>
              </a:rPr>
              <a:t>Arbetslöshet och jämviktsarbetslöshet enligt Konjunkturinstitutet </a:t>
            </a:r>
          </a:p>
        </p:txBody>
      </p:sp>
    </p:spTree>
    <p:extLst>
      <p:ext uri="{BB962C8B-B14F-4D97-AF65-F5344CB8AC3E}">
        <p14:creationId xmlns:p14="http://schemas.microsoft.com/office/powerpoint/2010/main" val="68846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3134</TotalTime>
  <Words>583</Words>
  <Application>Microsoft Office PowerPoint</Application>
  <PresentationFormat>On-screen Show (4:3)</PresentationFormat>
  <Paragraphs>187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Det aktuella ekonomiska läget</vt:lpstr>
      <vt:lpstr>Prognoser för svensk BNP-tillväxt</vt:lpstr>
      <vt:lpstr>Inflationen</vt:lpstr>
      <vt:lpstr>Fem utmaningar</vt:lpstr>
      <vt:lpstr>Den offentliga sektorns  finansiella sparande</vt:lpstr>
      <vt:lpstr>Ökade kostnader för flyktingmottagandet</vt:lpstr>
      <vt:lpstr>Hur hantera de ökade flyktingkostnaderna?</vt:lpstr>
      <vt:lpstr>Budgeteringsmarginalen</vt:lpstr>
      <vt:lpstr>PowerPoint Presentation</vt:lpstr>
      <vt:lpstr>PowerPoint Presentation</vt:lpstr>
      <vt:lpstr>PowerPoint Presentation</vt:lpstr>
      <vt:lpstr>Change in the average literacy score between IALS 1994-1998 and PIAAC 2012 for native-borns and immigrants, respectively</vt:lpstr>
      <vt:lpstr>OECD  Economic Survey of Sweden 2015</vt:lpstr>
      <vt:lpstr>Sysselsättningsskapande åtgärder för lågutbildade</vt:lpstr>
      <vt:lpstr>PowerPoint Presentation</vt:lpstr>
      <vt:lpstr>Produktivitetsökning i näringslivet</vt:lpstr>
      <vt:lpstr>Produktivitetsnivån i näringslivet</vt:lpstr>
      <vt:lpstr>BNP per capita</vt:lpstr>
      <vt:lpstr>Dekomponering av produktivitetstillväxten  i näringslivet</vt:lpstr>
      <vt:lpstr>Hushållens skuldkvot</vt:lpstr>
      <vt:lpstr>Bostadspriser i Sverige</vt:lpstr>
      <vt:lpstr>Har vi en boprisbubbla?</vt:lpstr>
      <vt:lpstr>En del har gjorts</vt:lpstr>
      <vt:lpstr>Förändringar i skattesystemet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 aktuella ekonomiska läget</dc:title>
  <dc:creator>calmf</dc:creator>
  <cp:lastModifiedBy>Petter Danielsson</cp:lastModifiedBy>
  <cp:revision>30</cp:revision>
  <dcterms:created xsi:type="dcterms:W3CDTF">2015-11-14T12:05:39Z</dcterms:created>
  <dcterms:modified xsi:type="dcterms:W3CDTF">2016-02-22T09:11:41Z</dcterms:modified>
</cp:coreProperties>
</file>