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9" r:id="rId4"/>
    <p:sldId id="270" r:id="rId5"/>
    <p:sldId id="271" r:id="rId6"/>
    <p:sldId id="257" r:id="rId7"/>
    <p:sldId id="258" r:id="rId8"/>
    <p:sldId id="259" r:id="rId9"/>
    <p:sldId id="260" r:id="rId10"/>
    <p:sldId id="261" r:id="rId11"/>
    <p:sldId id="272" r:id="rId12"/>
    <p:sldId id="262" r:id="rId13"/>
    <p:sldId id="263" r:id="rId14"/>
    <p:sldId id="265" r:id="rId15"/>
    <p:sldId id="264" r:id="rId16"/>
    <p:sldId id="273" r:id="rId17"/>
    <p:sldId id="266" r:id="rId18"/>
    <p:sldId id="274" r:id="rId19"/>
    <p:sldId id="275" r:id="rId20"/>
    <p:sldId id="276" r:id="rId21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1578" y="-4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5834-D1E2-428A-9430-22B939A02A5D}" type="datetimeFigureOut">
              <a:rPr lang="sv-SE" smtClean="0"/>
              <a:pPr/>
              <a:t>2016-02-22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42C6E-AE03-4A4B-BD79-39FDE7C6CAA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9834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5834-D1E2-428A-9430-22B939A02A5D}" type="datetimeFigureOut">
              <a:rPr lang="sv-SE" smtClean="0"/>
              <a:pPr/>
              <a:t>2016-02-22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42C6E-AE03-4A4B-BD79-39FDE7C6CAA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03524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5834-D1E2-428A-9430-22B939A02A5D}" type="datetimeFigureOut">
              <a:rPr lang="sv-SE" smtClean="0"/>
              <a:pPr/>
              <a:t>2016-02-22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42C6E-AE03-4A4B-BD79-39FDE7C6CAA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74444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5834-D1E2-428A-9430-22B939A02A5D}" type="datetimeFigureOut">
              <a:rPr lang="sv-SE" smtClean="0"/>
              <a:pPr/>
              <a:t>2016-02-22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42C6E-AE03-4A4B-BD79-39FDE7C6CAA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69393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5834-D1E2-428A-9430-22B939A02A5D}" type="datetimeFigureOut">
              <a:rPr lang="sv-SE" smtClean="0"/>
              <a:pPr/>
              <a:t>2016-02-22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42C6E-AE03-4A4B-BD79-39FDE7C6CAA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99613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5834-D1E2-428A-9430-22B939A02A5D}" type="datetimeFigureOut">
              <a:rPr lang="sv-SE" smtClean="0"/>
              <a:pPr/>
              <a:t>2016-02-22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42C6E-AE03-4A4B-BD79-39FDE7C6CAA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3526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5834-D1E2-428A-9430-22B939A02A5D}" type="datetimeFigureOut">
              <a:rPr lang="sv-SE" smtClean="0"/>
              <a:pPr/>
              <a:t>2016-02-22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42C6E-AE03-4A4B-BD79-39FDE7C6CAA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32530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5834-D1E2-428A-9430-22B939A02A5D}" type="datetimeFigureOut">
              <a:rPr lang="sv-SE" smtClean="0"/>
              <a:pPr/>
              <a:t>2016-02-22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42C6E-AE03-4A4B-BD79-39FDE7C6CAA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72050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5834-D1E2-428A-9430-22B939A02A5D}" type="datetimeFigureOut">
              <a:rPr lang="sv-SE" smtClean="0"/>
              <a:pPr/>
              <a:t>2016-02-22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42C6E-AE03-4A4B-BD79-39FDE7C6CAA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9733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5834-D1E2-428A-9430-22B939A02A5D}" type="datetimeFigureOut">
              <a:rPr lang="sv-SE" smtClean="0"/>
              <a:pPr/>
              <a:t>2016-02-22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42C6E-AE03-4A4B-BD79-39FDE7C6CAA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24350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5834-D1E2-428A-9430-22B939A02A5D}" type="datetimeFigureOut">
              <a:rPr lang="sv-SE" smtClean="0"/>
              <a:pPr/>
              <a:t>2016-02-22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42C6E-AE03-4A4B-BD79-39FDE7C6CAA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92762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6C5834-D1E2-428A-9430-22B939A02A5D}" type="datetimeFigureOut">
              <a:rPr lang="sv-SE" smtClean="0"/>
              <a:pPr/>
              <a:t>2016-02-22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142C6E-AE03-4A4B-BD79-39FDE7C6CAA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3906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Tiggarna på våra gator – hur ska vi förhålla oss?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>
                <a:solidFill>
                  <a:schemeClr val="tx1"/>
                </a:solidFill>
              </a:rPr>
              <a:t>Lars Calmfors</a:t>
            </a:r>
          </a:p>
          <a:p>
            <a:r>
              <a:rPr lang="sv-SE" dirty="0" smtClean="0">
                <a:solidFill>
                  <a:schemeClr val="tx1"/>
                </a:solidFill>
              </a:rPr>
              <a:t>Kungl. Myntkabinettet</a:t>
            </a:r>
          </a:p>
          <a:p>
            <a:r>
              <a:rPr lang="sv-SE" dirty="0" smtClean="0">
                <a:solidFill>
                  <a:schemeClr val="tx1"/>
                </a:solidFill>
              </a:rPr>
              <a:t>25 november 2015</a:t>
            </a:r>
            <a:endParaRPr lang="sv-S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50938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Tidsinkonsistensproblem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Svårt hålla fast vid strategin när vi möter tiggare  här</a:t>
            </a:r>
          </a:p>
          <a:p>
            <a:r>
              <a:rPr lang="sv-SE" dirty="0" smtClean="0"/>
              <a:t>Tidsinkonsistenta preferenser</a:t>
            </a:r>
          </a:p>
          <a:p>
            <a:r>
              <a:rPr lang="sv-SE" dirty="0" smtClean="0"/>
              <a:t>Många kommer att fortsätta ge till tiggare här – men sannolikt mindre</a:t>
            </a:r>
          </a:p>
          <a:p>
            <a:r>
              <a:rPr lang="sv-SE" dirty="0" smtClean="0"/>
              <a:t>Fortfarande höjning av den förväntade inkomsten  i hemlandet jämfört med Sverige</a:t>
            </a:r>
          </a:p>
          <a:p>
            <a:r>
              <a:rPr lang="sv-SE" dirty="0" smtClean="0"/>
              <a:t>Vi ger totalt sett mer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49324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Når gåvor till hemländerna fram?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 smtClean="0"/>
              <a:t>Utbredd korruption</a:t>
            </a:r>
          </a:p>
          <a:p>
            <a:r>
              <a:rPr lang="sv-SE" dirty="0" smtClean="0"/>
              <a:t>Många tycks bekymra sig över det</a:t>
            </a:r>
          </a:p>
          <a:p>
            <a:r>
              <a:rPr lang="sv-SE" dirty="0" smtClean="0"/>
              <a:t>Argument för att ge via svenska eller internationella organisationer</a:t>
            </a:r>
          </a:p>
          <a:p>
            <a:r>
              <a:rPr lang="sv-SE" dirty="0" smtClean="0"/>
              <a:t>De flesta har kyrklig anknytning</a:t>
            </a:r>
          </a:p>
          <a:p>
            <a:r>
              <a:rPr lang="sv-SE" dirty="0" smtClean="0"/>
              <a:t>Förslag om särskild insamlingsstiftelse (Per Kågeson)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politiska partier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berörda företag (livsmedelshandeln)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kommuner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71231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Agerande på samhällsnivå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”First best” är att hemländerna själva åtgärdar sina fattigdoms- och integrationsproblem</a:t>
            </a:r>
          </a:p>
          <a:p>
            <a:pPr>
              <a:buNone/>
            </a:pPr>
            <a:r>
              <a:rPr lang="sv-SE" dirty="0" smtClean="0"/>
              <a:t>    - all anledning för oss utöva påtryckningar</a:t>
            </a:r>
          </a:p>
          <a:p>
            <a:pPr>
              <a:buNone/>
            </a:pPr>
            <a:r>
              <a:rPr lang="sv-SE" dirty="0" smtClean="0"/>
              <a:t>    - utnyttja existerande EU-stöd</a:t>
            </a:r>
          </a:p>
          <a:p>
            <a:r>
              <a:rPr lang="sv-SE" dirty="0" smtClean="0"/>
              <a:t>Mer generösa transfereringar från andra EU-länder</a:t>
            </a:r>
          </a:p>
          <a:p>
            <a:pPr>
              <a:buNone/>
            </a:pPr>
            <a:r>
              <a:rPr lang="sv-SE" dirty="0" smtClean="0"/>
              <a:t>    - mindre krav på medfinansiering</a:t>
            </a:r>
          </a:p>
          <a:p>
            <a:pPr>
              <a:buNone/>
            </a:pPr>
            <a:r>
              <a:rPr lang="sv-SE" dirty="0" smtClean="0"/>
              <a:t>    - </a:t>
            </a:r>
            <a:r>
              <a:rPr lang="sv-SE" i="1" dirty="0" smtClean="0"/>
              <a:t>moral </a:t>
            </a:r>
            <a:r>
              <a:rPr lang="sv-SE" i="1" dirty="0" err="1" smtClean="0"/>
              <a:t>hazard</a:t>
            </a:r>
            <a:endParaRPr lang="sv-SE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3600" dirty="0" smtClean="0">
                <a:solidFill>
                  <a:srgbClr val="002060"/>
                </a:solidFill>
              </a:rPr>
              <a:t>Insatser av socialtjänsten och samhällets acceptans för olagliga boenden i Sverige</a:t>
            </a:r>
            <a:endParaRPr lang="en-US" sz="36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844824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sv-SE" dirty="0" smtClean="0"/>
              <a:t>Basala hjälpinsatser (enkla härbärgen, mat,</a:t>
            </a:r>
          </a:p>
          <a:p>
            <a:pPr>
              <a:buNone/>
            </a:pPr>
            <a:r>
              <a:rPr lang="sv-SE" dirty="0" smtClean="0"/>
              <a:t>      kläder, toaletter i tältläger)</a:t>
            </a:r>
          </a:p>
          <a:p>
            <a:r>
              <a:rPr lang="sv-SE" dirty="0" smtClean="0"/>
              <a:t>Mer tillåtande attityd till olagliga boenden</a:t>
            </a:r>
          </a:p>
          <a:p>
            <a:r>
              <a:rPr lang="sv-SE" dirty="0" smtClean="0"/>
              <a:t>Den förväntade nyttan av att tigga i Sverige ökar</a:t>
            </a:r>
          </a:p>
          <a:p>
            <a:r>
              <a:rPr lang="sv-SE" dirty="0" smtClean="0"/>
              <a:t>Effekterna på migrationen hålls tillbaka av att den privata givmildheten trots allt är begränsad</a:t>
            </a:r>
          </a:p>
          <a:p>
            <a:pPr>
              <a:buNone/>
            </a:pPr>
            <a:r>
              <a:rPr lang="sv-SE" dirty="0" smtClean="0"/>
              <a:t>     - mindre gåvor per tiggare om tiggarna blir fler</a:t>
            </a:r>
          </a:p>
          <a:p>
            <a:pPr>
              <a:buNone/>
            </a:pPr>
            <a:r>
              <a:rPr lang="sv-SE" dirty="0" smtClean="0"/>
              <a:t> 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Jobb i Sverige för tiggarna?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v-SE" dirty="0" smtClean="0"/>
              <a:t>I samklang med arbetslinjen</a:t>
            </a:r>
          </a:p>
          <a:p>
            <a:r>
              <a:rPr lang="sv-SE" dirty="0" smtClean="0"/>
              <a:t>Varför har inte jobb kommit till i privat sektor?</a:t>
            </a:r>
          </a:p>
          <a:p>
            <a:pPr>
              <a:buNone/>
            </a:pPr>
            <a:r>
              <a:rPr lang="sv-SE" dirty="0" smtClean="0"/>
              <a:t>      - sannolikt mycket låga reservationslöner</a:t>
            </a:r>
          </a:p>
          <a:p>
            <a:pPr>
              <a:buNone/>
            </a:pPr>
            <a:r>
              <a:rPr lang="sv-SE" dirty="0" smtClean="0"/>
              <a:t>      - arbetsuppgifter som inte utförs</a:t>
            </a:r>
          </a:p>
          <a:p>
            <a:r>
              <a:rPr lang="sv-SE" dirty="0" smtClean="0"/>
              <a:t>Avsaknad av utbildning och språkkunskaper</a:t>
            </a:r>
          </a:p>
          <a:p>
            <a:pPr>
              <a:buNone/>
            </a:pPr>
            <a:r>
              <a:rPr lang="sv-SE" dirty="0" smtClean="0"/>
              <a:t>      - bara mycket enkla uppgifter</a:t>
            </a:r>
          </a:p>
          <a:p>
            <a:r>
              <a:rPr lang="sv-SE" dirty="0" smtClean="0"/>
              <a:t>Troliga motargument</a:t>
            </a:r>
          </a:p>
          <a:p>
            <a:pPr>
              <a:buNone/>
            </a:pPr>
            <a:r>
              <a:rPr lang="sv-SE" dirty="0" smtClean="0"/>
              <a:t>       - ”osund konkurrens”</a:t>
            </a:r>
          </a:p>
          <a:p>
            <a:pPr>
              <a:buNone/>
            </a:pPr>
            <a:r>
              <a:rPr lang="sv-SE" dirty="0" smtClean="0"/>
              <a:t>       - ”exploatering av människor i underordnad situation”: ny under-</a:t>
            </a:r>
          </a:p>
          <a:p>
            <a:pPr>
              <a:buNone/>
            </a:pPr>
            <a:r>
              <a:rPr lang="sv-SE" dirty="0"/>
              <a:t> </a:t>
            </a:r>
            <a:r>
              <a:rPr lang="sv-SE" dirty="0" smtClean="0"/>
              <a:t>          klass?</a:t>
            </a:r>
          </a:p>
          <a:p>
            <a:r>
              <a:rPr lang="sv-SE" dirty="0" smtClean="0"/>
              <a:t>Offentlig sektor?</a:t>
            </a:r>
          </a:p>
          <a:p>
            <a:pPr>
              <a:buNone/>
            </a:pPr>
            <a:r>
              <a:rPr lang="sv-SE" dirty="0" smtClean="0"/>
              <a:t>      - kommunerna</a:t>
            </a:r>
          </a:p>
          <a:p>
            <a:pPr>
              <a:buNone/>
            </a:pPr>
            <a:r>
              <a:rPr lang="sv-SE" dirty="0" smtClean="0"/>
              <a:t>      - statliga arbetsmarknadsprogram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sv-SE" sz="3600" dirty="0" smtClean="0">
                <a:solidFill>
                  <a:srgbClr val="002060"/>
                </a:solidFill>
              </a:rPr>
              <a:t>Harris-Todaro-modellen</a:t>
            </a:r>
            <a:endParaRPr lang="en-US" sz="36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40343"/>
          </a:xfrm>
        </p:spPr>
        <p:txBody>
          <a:bodyPr>
            <a:noAutofit/>
          </a:bodyPr>
          <a:lstStyle/>
          <a:p>
            <a:r>
              <a:rPr lang="sv-SE" sz="2000" dirty="0" smtClean="0"/>
              <a:t>Arbetsmarknadsekonomisk modell som använts för att analysera migration från landsbygd till stad i utvecklingsländer</a:t>
            </a:r>
          </a:p>
          <a:p>
            <a:r>
              <a:rPr lang="sv-SE" sz="2000" dirty="0" smtClean="0"/>
              <a:t>Människor på landsbygden har ett val</a:t>
            </a:r>
          </a:p>
          <a:p>
            <a:pPr marL="0" indent="0">
              <a:buNone/>
            </a:pPr>
            <a:r>
              <a:rPr lang="sv-SE" sz="2000" dirty="0"/>
              <a:t> </a:t>
            </a:r>
            <a:r>
              <a:rPr lang="sv-SE" sz="2000" dirty="0" smtClean="0"/>
              <a:t>     - stanna kvar och få låg men säker inkomst</a:t>
            </a:r>
          </a:p>
          <a:p>
            <a:pPr marL="0" indent="0">
              <a:buNone/>
            </a:pPr>
            <a:r>
              <a:rPr lang="sv-SE" sz="2000" dirty="0"/>
              <a:t> </a:t>
            </a:r>
            <a:r>
              <a:rPr lang="sv-SE" sz="2000" dirty="0" smtClean="0"/>
              <a:t>     - flytta till staden där man antingen får jobb med hög inkomst</a:t>
            </a:r>
          </a:p>
          <a:p>
            <a:pPr marL="0" indent="0">
              <a:buNone/>
            </a:pPr>
            <a:r>
              <a:rPr lang="sv-SE" sz="2000" dirty="0"/>
              <a:t> </a:t>
            </a:r>
            <a:r>
              <a:rPr lang="sv-SE" sz="2000" dirty="0" smtClean="0"/>
              <a:t>       eller blir arbetslös med lägre inkomst än på landsbygden</a:t>
            </a:r>
          </a:p>
          <a:p>
            <a:r>
              <a:rPr lang="sv-SE" sz="2000" dirty="0" smtClean="0"/>
              <a:t>Så många flyttar att den </a:t>
            </a:r>
            <a:r>
              <a:rPr lang="sv-SE" sz="2000" i="1" dirty="0" smtClean="0"/>
              <a:t>förväntade</a:t>
            </a:r>
            <a:r>
              <a:rPr lang="sv-SE" sz="2000" dirty="0" smtClean="0"/>
              <a:t> inkomsten i staden blir densamma som den säkra inkomsten på landsbygden</a:t>
            </a:r>
          </a:p>
          <a:p>
            <a:r>
              <a:rPr lang="sv-SE" sz="2000" i="1" dirty="0" smtClean="0"/>
              <a:t>Den förväntade inkomsten i staden = </a:t>
            </a:r>
            <a:r>
              <a:rPr lang="sv-SE" sz="2000" i="1" dirty="0"/>
              <a:t>Sannolikheten att få jobb i staden </a:t>
            </a:r>
            <a:r>
              <a:rPr lang="sv-SE" sz="2000" i="1" dirty="0" smtClean="0"/>
              <a:t>× Inkomsten </a:t>
            </a:r>
            <a:r>
              <a:rPr lang="sv-SE" sz="2000" i="1" dirty="0"/>
              <a:t>som sysselsatt + Sannolikheten att bli arbetslös i staden </a:t>
            </a:r>
            <a:r>
              <a:rPr lang="sv-SE" sz="2000" i="1" dirty="0" smtClean="0"/>
              <a:t>×  Inkomsten </a:t>
            </a:r>
            <a:r>
              <a:rPr lang="sv-SE" sz="2000" i="1" dirty="0"/>
              <a:t>som arbetslös </a:t>
            </a:r>
          </a:p>
          <a:p>
            <a:r>
              <a:rPr lang="sv-SE" sz="2000" i="1" dirty="0" smtClean="0"/>
              <a:t>Sannolikheten att få jobb = Sysselsättningsgraden = Antalet sysselsatta migranter/Totala antalet migranter</a:t>
            </a:r>
          </a:p>
          <a:p>
            <a:r>
              <a:rPr lang="sv-SE" sz="2000" i="1" dirty="0" smtClean="0"/>
              <a:t>Sannolikheten att bli arbetslös = 1 – Sysselsättningsgraden = 1 – Antalet sysselsatta migranter/Totala antalet migranter  </a:t>
            </a: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Harris-</a:t>
            </a:r>
            <a:r>
              <a:rPr lang="sv-SE" dirty="0" err="1" smtClean="0">
                <a:solidFill>
                  <a:srgbClr val="002060"/>
                </a:solidFill>
              </a:rPr>
              <a:t>Todaro</a:t>
            </a:r>
            <a:r>
              <a:rPr lang="sv-SE" dirty="0" smtClean="0">
                <a:solidFill>
                  <a:srgbClr val="002060"/>
                </a:solidFill>
              </a:rPr>
              <a:t>-modellen forts.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v-SE" dirty="0" smtClean="0"/>
              <a:t>Så många migrerar till staden att: </a:t>
            </a:r>
            <a:r>
              <a:rPr lang="sv-SE" i="1" dirty="0" smtClean="0"/>
              <a:t>Inkomsten </a:t>
            </a:r>
            <a:r>
              <a:rPr lang="sv-SE" i="1" dirty="0"/>
              <a:t>på landsbygden = Sysselsättningsgraden ×</a:t>
            </a:r>
            <a:r>
              <a:rPr lang="sv-SE" i="1" dirty="0" smtClean="0"/>
              <a:t> </a:t>
            </a:r>
            <a:r>
              <a:rPr lang="sv-SE" i="1" dirty="0"/>
              <a:t>Inkomsten som sysselsatt i staden + (1 – Sysselsättningsgraden) ×</a:t>
            </a:r>
            <a:r>
              <a:rPr lang="sv-SE" i="1" dirty="0" smtClean="0"/>
              <a:t> </a:t>
            </a:r>
            <a:r>
              <a:rPr lang="sv-SE" i="1" dirty="0"/>
              <a:t>Inkomsten som arbetslös i staden </a:t>
            </a:r>
          </a:p>
          <a:p>
            <a:r>
              <a:rPr lang="sv-SE" dirty="0" smtClean="0"/>
              <a:t>Så många migrerar till staden att det blir arbetslöshet där</a:t>
            </a:r>
          </a:p>
          <a:p>
            <a:r>
              <a:rPr lang="sv-SE" dirty="0" smtClean="0"/>
              <a:t>Arbetslösheten säter en gräns för hur många som migrerar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visserligen högre inkomst för sysselsatt i staden men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den förväntade inkomsten hålls nere av risken för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arbetslöshet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5819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Harris-</a:t>
            </a:r>
            <a:r>
              <a:rPr lang="en-US" dirty="0" err="1" smtClean="0">
                <a:solidFill>
                  <a:srgbClr val="002060"/>
                </a:solidFill>
              </a:rPr>
              <a:t>Todaro</a:t>
            </a:r>
            <a:r>
              <a:rPr lang="en-US" dirty="0" smtClean="0">
                <a:solidFill>
                  <a:srgbClr val="002060"/>
                </a:solidFill>
              </a:rPr>
              <a:t>-</a:t>
            </a:r>
            <a:r>
              <a:rPr lang="en-US" dirty="0" err="1" smtClean="0">
                <a:solidFill>
                  <a:srgbClr val="002060"/>
                </a:solidFill>
              </a:rPr>
              <a:t>modellen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för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tiggare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v-SE" i="1" dirty="0"/>
              <a:t>Inkomsten i hemlandet = </a:t>
            </a:r>
            <a:r>
              <a:rPr lang="sv-SE" i="1" dirty="0" smtClean="0"/>
              <a:t>(Antalet sysselsatta/Antalet migranter) </a:t>
            </a:r>
            <a:r>
              <a:rPr lang="sv-SE" i="1" dirty="0"/>
              <a:t>×</a:t>
            </a:r>
            <a:r>
              <a:rPr lang="sv-SE" i="1" dirty="0" smtClean="0"/>
              <a:t> </a:t>
            </a:r>
            <a:r>
              <a:rPr lang="sv-SE" i="1" dirty="0"/>
              <a:t>Inkomsten som sysselsatt i Sverige + (1 – </a:t>
            </a:r>
            <a:r>
              <a:rPr lang="sv-SE" i="1" dirty="0" smtClean="0"/>
              <a:t>Antalet sysselsatta/Antalet migranter) </a:t>
            </a:r>
            <a:r>
              <a:rPr lang="sv-SE" i="1" dirty="0"/>
              <a:t>×</a:t>
            </a:r>
            <a:r>
              <a:rPr lang="sv-SE" i="1" dirty="0" smtClean="0"/>
              <a:t> </a:t>
            </a:r>
            <a:r>
              <a:rPr lang="sv-SE" i="1" dirty="0"/>
              <a:t>Inkomsten av att tigga i </a:t>
            </a:r>
            <a:r>
              <a:rPr lang="sv-SE" i="1" dirty="0" smtClean="0"/>
              <a:t>Sverige</a:t>
            </a:r>
          </a:p>
          <a:p>
            <a:r>
              <a:rPr lang="sv-SE" dirty="0" smtClean="0"/>
              <a:t>Sysselsättningen för tiggare kan vara både vita och svarta jobb</a:t>
            </a:r>
          </a:p>
          <a:p>
            <a:r>
              <a:rPr lang="sv-SE" dirty="0" smtClean="0"/>
              <a:t>Vad skulle hända om vi skapade enkla jobb för ett antal tiggare?</a:t>
            </a:r>
          </a:p>
          <a:p>
            <a:r>
              <a:rPr lang="sv-SE" dirty="0" smtClean="0"/>
              <a:t>Det skulle komma fler migranter</a:t>
            </a:r>
          </a:p>
          <a:p>
            <a:r>
              <a:rPr lang="sv-SE" dirty="0" smtClean="0"/>
              <a:t>Enligt modellen skulle antalet migranter öka så mycket att antalet som tiggarer blir fler trots att fler fått jobb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Annan användning av modellen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/>
              <a:t>Liknande modellresonemang kan användas för att analysera effekterna av att erbjuda mer </a:t>
            </a:r>
            <a:r>
              <a:rPr lang="sv-SE" dirty="0" smtClean="0"/>
              <a:t>social-hjälp</a:t>
            </a:r>
            <a:r>
              <a:rPr lang="sv-SE" dirty="0"/>
              <a:t>, bättre boende med mera till ett visst antal migranter</a:t>
            </a:r>
          </a:p>
          <a:p>
            <a:pPr marL="0" indent="0">
              <a:buNone/>
            </a:pPr>
            <a:r>
              <a:rPr lang="sv-SE" dirty="0"/>
              <a:t>      - den förväntade nyttan att komma till </a:t>
            </a:r>
            <a:r>
              <a:rPr lang="sv-SE" dirty="0" smtClean="0"/>
              <a:t>Sverige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   </a:t>
            </a:r>
            <a:r>
              <a:rPr lang="sv-SE" dirty="0"/>
              <a:t>ökar</a:t>
            </a:r>
          </a:p>
          <a:p>
            <a:pPr marL="0" indent="0">
              <a:buNone/>
            </a:pPr>
            <a:r>
              <a:rPr lang="sv-SE" dirty="0"/>
              <a:t>      - så många fler kommer att det blir fler som </a:t>
            </a:r>
            <a:r>
              <a:rPr lang="sv-SE" dirty="0" smtClean="0"/>
              <a:t>le- 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  </a:t>
            </a:r>
            <a:r>
              <a:rPr lang="sv-SE" dirty="0" err="1" smtClean="0"/>
              <a:t>ver</a:t>
            </a:r>
            <a:r>
              <a:rPr lang="sv-SE" dirty="0" smtClean="0"/>
              <a:t> </a:t>
            </a:r>
            <a:r>
              <a:rPr lang="sv-SE" dirty="0"/>
              <a:t>i misär här</a:t>
            </a:r>
          </a:p>
          <a:p>
            <a:r>
              <a:rPr lang="sv-SE" dirty="0"/>
              <a:t>Slutsatserna gäller enligt modellen så länge vi inte kan hjälpa </a:t>
            </a:r>
            <a:r>
              <a:rPr lang="sv-SE" b="1" dirty="0"/>
              <a:t>alla</a:t>
            </a:r>
            <a:r>
              <a:rPr lang="sv-SE" i="1" dirty="0"/>
              <a:t> </a:t>
            </a:r>
            <a:r>
              <a:rPr lang="sv-SE" dirty="0"/>
              <a:t>som kommer (vilket </a:t>
            </a:r>
            <a:r>
              <a:rPr lang="sv-SE" dirty="0" smtClean="0"/>
              <a:t>är </a:t>
            </a:r>
            <a:r>
              <a:rPr lang="sv-SE" dirty="0"/>
              <a:t>omöjligt)</a:t>
            </a: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219784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Ställningstaganden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Altruism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v-SE" dirty="0" smtClean="0"/>
              <a:t>Samhälleliga insatser för migranterna hjälper ett antal utsatta människor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/>
          </a:bodyPr>
          <a:lstStyle/>
          <a:p>
            <a:r>
              <a:rPr lang="sv-SE" dirty="0" smtClean="0"/>
              <a:t>Prioritering av vår egen välfärd</a:t>
            </a:r>
            <a:endParaRPr lang="sv-SE" dirty="0"/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sv-SE" dirty="0" smtClean="0"/>
              <a:t>Samhälleliga insatser för migranterna innebär flera tiggare, vilket kan minska vår egen upplevda välfärd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9439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Farhågor inför EUs utvidgning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Diskussion om social turism/välfärdsturism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utnyttjande av vårt sociala välfärdssystem</a:t>
            </a:r>
          </a:p>
          <a:p>
            <a:r>
              <a:rPr lang="sv-SE" dirty="0" smtClean="0"/>
              <a:t>Men i stället tiggare som vädjar till vår </a:t>
            </a:r>
            <a:r>
              <a:rPr lang="sv-SE" b="1" dirty="0" smtClean="0"/>
              <a:t>privata</a:t>
            </a:r>
          </a:p>
          <a:p>
            <a:pPr marL="0" indent="0">
              <a:buNone/>
            </a:pPr>
            <a:r>
              <a:rPr lang="sv-SE" b="1" dirty="0"/>
              <a:t> </a:t>
            </a:r>
            <a:r>
              <a:rPr lang="sv-SE" b="1" dirty="0" smtClean="0"/>
              <a:t>   </a:t>
            </a:r>
            <a:r>
              <a:rPr lang="sv-SE" dirty="0" smtClean="0"/>
              <a:t>givmildhet</a:t>
            </a:r>
            <a:r>
              <a:rPr lang="sv-SE" b="1" dirty="0" smtClean="0"/>
              <a:t>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40378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>
                <a:solidFill>
                  <a:srgbClr val="002060"/>
                </a:solidFill>
              </a:rPr>
              <a:t>Samma logik som för vårt enskilda handlande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v-SE" dirty="0" smtClean="0"/>
              <a:t>Allra bäst att ge medel för att ordna jobb/utbildning i migranternas hemländer</a:t>
            </a:r>
          </a:p>
          <a:p>
            <a:r>
              <a:rPr lang="sv-SE" dirty="0" smtClean="0"/>
              <a:t>Men det förutsätter fungerande mekanismer för det</a:t>
            </a:r>
          </a:p>
          <a:p>
            <a:r>
              <a:rPr lang="sv-SE" dirty="0" smtClean="0"/>
              <a:t>Tiggare som en nyttig påminnelse om fattigdomen i vår omvärld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”marknadsförare” för en mer altruistisk attityd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  från vår sida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eller sker det en tillvänjning så att vi blir mer 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förhärdade och </a:t>
            </a:r>
            <a:r>
              <a:rPr lang="sv-SE" smtClean="0"/>
              <a:t>mindre alturistiska? </a:t>
            </a:r>
            <a:r>
              <a:rPr lang="sv-SE" dirty="0" smtClean="0"/>
              <a:t>(Svante Nycander)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63823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 smtClean="0">
                <a:solidFill>
                  <a:srgbClr val="C00000"/>
                </a:solidFill>
              </a:rPr>
              <a:t>Calmfors, L. , ”Tiggarna på våra gator – hur ska vi förhålla oss?” i Swedenborg, B. (red.), Svensk ekonomisk politik – då, nu och i framtiden. Festskrift tillägnad Hans </a:t>
            </a:r>
            <a:r>
              <a:rPr lang="sv-SE" dirty="0" err="1" smtClean="0">
                <a:solidFill>
                  <a:srgbClr val="C00000"/>
                </a:solidFill>
              </a:rPr>
              <a:t>Tson</a:t>
            </a:r>
            <a:r>
              <a:rPr lang="sv-SE" dirty="0" smtClean="0">
                <a:solidFill>
                  <a:srgbClr val="C00000"/>
                </a:solidFill>
              </a:rPr>
              <a:t> Söderström, Dialogos 2015.</a:t>
            </a:r>
            <a:endParaRPr lang="sv-SE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6969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Motstridiga känslor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Negativa känslor</a:t>
            </a:r>
            <a:endParaRPr lang="sv-SE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v-SE" dirty="0" smtClean="0"/>
              <a:t>Vill helst inte se fattigdom på nära håll</a:t>
            </a:r>
          </a:p>
          <a:p>
            <a:r>
              <a:rPr lang="sv-SE" dirty="0" smtClean="0"/>
              <a:t>Irritation över ständiga uppmaningar att ge</a:t>
            </a:r>
            <a:endParaRPr lang="sv-S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v-SE" dirty="0" smtClean="0"/>
              <a:t>Positiva känslor</a:t>
            </a:r>
            <a:endParaRPr lang="sv-SE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sv-SE" dirty="0" smtClean="0"/>
              <a:t>”Relation” till tiggare som vi ständigt möter</a:t>
            </a:r>
          </a:p>
          <a:p>
            <a:r>
              <a:rPr lang="sv-SE" dirty="0" smtClean="0"/>
              <a:t>Möjlighet ”göra goda gärningar”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19139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Mina egna förhållningssätt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sv-SE" dirty="0" smtClean="0"/>
              <a:t>Inte ge </a:t>
            </a:r>
            <a:r>
              <a:rPr lang="sv-SE" dirty="0"/>
              <a:t>därför att </a:t>
            </a:r>
            <a:r>
              <a:rPr lang="sv-SE" dirty="0" smtClean="0"/>
              <a:t>människor bör </a:t>
            </a:r>
            <a:r>
              <a:rPr lang="sv-SE" dirty="0"/>
              <a:t>försörja sig </a:t>
            </a:r>
            <a:r>
              <a:rPr lang="sv-SE" dirty="0" smtClean="0"/>
              <a:t>genom eget </a:t>
            </a:r>
            <a:r>
              <a:rPr lang="sv-SE" dirty="0"/>
              <a:t>arbete.</a:t>
            </a:r>
          </a:p>
          <a:p>
            <a:pPr lvl="0"/>
            <a:r>
              <a:rPr lang="sv-SE" dirty="0" smtClean="0"/>
              <a:t>Ge till </a:t>
            </a:r>
            <a:r>
              <a:rPr lang="sv-SE" dirty="0"/>
              <a:t>dem som utför en aktiv </a:t>
            </a:r>
            <a:r>
              <a:rPr lang="sv-SE" dirty="0" smtClean="0"/>
              <a:t>motprestation –   </a:t>
            </a:r>
            <a:r>
              <a:rPr lang="sv-SE" dirty="0"/>
              <a:t>musik i </a:t>
            </a:r>
            <a:r>
              <a:rPr lang="sv-SE" dirty="0" smtClean="0"/>
              <a:t>tunnelbanan – men </a:t>
            </a:r>
            <a:r>
              <a:rPr lang="sv-SE" dirty="0"/>
              <a:t>inte till passiva tiggare.</a:t>
            </a:r>
          </a:p>
          <a:p>
            <a:pPr lvl="0"/>
            <a:r>
              <a:rPr lang="sv-SE" dirty="0" smtClean="0"/>
              <a:t>Inte ge </a:t>
            </a:r>
            <a:r>
              <a:rPr lang="sv-SE" dirty="0"/>
              <a:t>till dem som musicerar i tunnelbanan därför att jag blir </a:t>
            </a:r>
            <a:r>
              <a:rPr lang="sv-SE" dirty="0" smtClean="0"/>
              <a:t>störd.</a:t>
            </a:r>
            <a:endParaRPr lang="sv-SE" dirty="0"/>
          </a:p>
          <a:p>
            <a:pPr lvl="0"/>
            <a:r>
              <a:rPr lang="sv-SE" dirty="0" smtClean="0"/>
              <a:t>Ge till </a:t>
            </a:r>
            <a:r>
              <a:rPr lang="sv-SE" dirty="0"/>
              <a:t>just passiva tiggare därför att de ser ut att vara i särskild nöd.</a:t>
            </a:r>
          </a:p>
          <a:p>
            <a:pPr lvl="0"/>
            <a:r>
              <a:rPr lang="sv-SE" dirty="0" smtClean="0"/>
              <a:t>Ge gåvor </a:t>
            </a:r>
            <a:r>
              <a:rPr lang="sv-SE" i="1" dirty="0"/>
              <a:t>in </a:t>
            </a:r>
            <a:r>
              <a:rPr lang="sv-SE" i="1" dirty="0" smtClean="0"/>
              <a:t>natura</a:t>
            </a:r>
            <a:r>
              <a:rPr lang="sv-SE" dirty="0"/>
              <a:t> </a:t>
            </a:r>
            <a:r>
              <a:rPr lang="sv-SE" dirty="0" smtClean="0"/>
              <a:t>–  mat </a:t>
            </a:r>
            <a:r>
              <a:rPr lang="sv-SE" dirty="0"/>
              <a:t>eller </a:t>
            </a:r>
            <a:r>
              <a:rPr lang="sv-SE" dirty="0" smtClean="0"/>
              <a:t>kläder – i stället för pengar.</a:t>
            </a: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88921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Enkla  lösningar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Det är inte ett problem för oss utan bara för Rumänien och andra  hemländer</a:t>
            </a:r>
          </a:p>
          <a:p>
            <a:r>
              <a:rPr lang="sv-SE" dirty="0" smtClean="0"/>
              <a:t>Förbjud tiggeri</a:t>
            </a:r>
          </a:p>
          <a:p>
            <a:r>
              <a:rPr lang="sv-SE" dirty="0" smtClean="0"/>
              <a:t>Förbjud gåvor till tiggare (Bo </a:t>
            </a:r>
            <a:r>
              <a:rPr lang="sv-SE" dirty="0" err="1" smtClean="0"/>
              <a:t>Rothsteins</a:t>
            </a:r>
            <a:r>
              <a:rPr lang="sv-SE" dirty="0" smtClean="0"/>
              <a:t> förslag)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54213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Ställningstaganden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Som enskilda individer</a:t>
            </a:r>
          </a:p>
          <a:p>
            <a:r>
              <a:rPr lang="sv-SE" dirty="0" smtClean="0"/>
              <a:t>Som samhällsmedborgare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17574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>
                <a:solidFill>
                  <a:srgbClr val="002060"/>
                </a:solidFill>
              </a:rPr>
              <a:t>Vårt individuella  agerande - utgångspunkter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v-SE" dirty="0" smtClean="0"/>
              <a:t>Avtagande marginalnytta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interpersonella  jämförelser?</a:t>
            </a:r>
          </a:p>
          <a:p>
            <a:r>
              <a:rPr lang="sv-SE" dirty="0" smtClean="0"/>
              <a:t>Omfattningen av en aktivitet beror dess förväntade nytta i förhållande till andra aktiviteter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gåvor innebär högre förväntad inkomst av att komma hit och tigga</a:t>
            </a:r>
          </a:p>
          <a:p>
            <a:r>
              <a:rPr lang="sv-SE" dirty="0" smtClean="0"/>
              <a:t>Negativa </a:t>
            </a:r>
            <a:r>
              <a:rPr lang="sv-SE" dirty="0" err="1" smtClean="0"/>
              <a:t>externaliteter</a:t>
            </a:r>
            <a:endParaRPr lang="sv-SE" dirty="0" smtClean="0"/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obehag för andra se fler tiggare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dåligt för anförvanter i hemlandet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normer om att tiggeri är ett sätt att försörja </a:t>
            </a:r>
            <a:r>
              <a:rPr lang="sv-SE" dirty="0" err="1" smtClean="0"/>
              <a:t>sigupprätthålls</a:t>
            </a:r>
            <a:r>
              <a:rPr lang="sv-SE" dirty="0" smtClean="0"/>
              <a:t> bland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 romer: permanentning av utanförskap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normer i det svenska samhället påverkas (Svante Nycander)????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95509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>
                <a:solidFill>
                  <a:srgbClr val="002060"/>
                </a:solidFill>
              </a:rPr>
              <a:t>Alternativt individuellt förhållningssätt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Ta ställning till hur mycket du kommer att ge till tiggare det närmaste året</a:t>
            </a:r>
          </a:p>
          <a:p>
            <a:r>
              <a:rPr lang="sv-SE" dirty="0" smtClean="0"/>
              <a:t>Ge i stället detta belopp till organisationer som hjälper romer på plats i hemlandet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mer effektiv hjälp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större träffsäkerhet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höjning av den förväntade inkomsten i hem-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 landet jämfört med Sverige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20655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</TotalTime>
  <Words>1109</Words>
  <Application>Microsoft Office PowerPoint</Application>
  <PresentationFormat>On-screen Show (4:3)</PresentationFormat>
  <Paragraphs>135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Tiggarna på våra gator – hur ska vi förhålla oss?</vt:lpstr>
      <vt:lpstr>Farhågor inför EUs utvidgning</vt:lpstr>
      <vt:lpstr>PowerPoint Presentation</vt:lpstr>
      <vt:lpstr>Motstridiga känslor</vt:lpstr>
      <vt:lpstr>Mina egna förhållningssätt</vt:lpstr>
      <vt:lpstr>Enkla  lösningar</vt:lpstr>
      <vt:lpstr>Ställningstaganden</vt:lpstr>
      <vt:lpstr>Vårt individuella  agerande - utgångspunkter</vt:lpstr>
      <vt:lpstr>Alternativt individuellt förhållningssätt</vt:lpstr>
      <vt:lpstr>Tidsinkonsistensproblem</vt:lpstr>
      <vt:lpstr>Når gåvor till hemländerna fram?</vt:lpstr>
      <vt:lpstr>Agerande på samhällsnivå</vt:lpstr>
      <vt:lpstr>Insatser av socialtjänsten och samhällets acceptans för olagliga boenden i Sverige</vt:lpstr>
      <vt:lpstr>Jobb i Sverige för tiggarna?</vt:lpstr>
      <vt:lpstr>Harris-Todaro-modellen</vt:lpstr>
      <vt:lpstr>Harris-Todaro-modellen forts.</vt:lpstr>
      <vt:lpstr>Harris-Todaro-modellen för tiggare</vt:lpstr>
      <vt:lpstr>Annan användning av modellen</vt:lpstr>
      <vt:lpstr>Ställningstaganden</vt:lpstr>
      <vt:lpstr>Samma logik som för vårt enskilda handlande</vt:lpstr>
    </vt:vector>
  </TitlesOfParts>
  <Company>Stockholm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Tiggarna på våra gator – hur ska vi förhålla oss?</dc:title>
  <dc:creator>calmf</dc:creator>
  <cp:lastModifiedBy>Petter Danielsson</cp:lastModifiedBy>
  <cp:revision>23</cp:revision>
  <dcterms:created xsi:type="dcterms:W3CDTF">2015-02-16T08:24:11Z</dcterms:created>
  <dcterms:modified xsi:type="dcterms:W3CDTF">2016-02-22T09:11:23Z</dcterms:modified>
</cp:coreProperties>
</file>