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1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23" r:id="rId13"/>
    <p:sldId id="319" r:id="rId14"/>
    <p:sldId id="336" r:id="rId15"/>
    <p:sldId id="337" r:id="rId16"/>
    <p:sldId id="338" r:id="rId17"/>
    <p:sldId id="322" r:id="rId18"/>
    <p:sldId id="324" r:id="rId19"/>
    <p:sldId id="299" r:id="rId20"/>
    <p:sldId id="300" r:id="rId21"/>
    <p:sldId id="304" r:id="rId22"/>
    <p:sldId id="315" r:id="rId23"/>
    <p:sldId id="305" r:id="rId24"/>
    <p:sldId id="306" r:id="rId25"/>
    <p:sldId id="307" r:id="rId26"/>
    <p:sldId id="308" r:id="rId27"/>
    <p:sldId id="309" r:id="rId28"/>
    <p:sldId id="303" r:id="rId29"/>
    <p:sldId id="310" r:id="rId30"/>
    <p:sldId id="316" r:id="rId31"/>
    <p:sldId id="318" r:id="rId32"/>
    <p:sldId id="311" r:id="rId33"/>
    <p:sldId id="312" r:id="rId34"/>
    <p:sldId id="313" r:id="rId35"/>
  </p:sldIdLst>
  <p:sldSz cx="9144000" cy="6858000" type="screen4x3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er Danielsson" initials="P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>
        <p:scale>
          <a:sx n="114" d="100"/>
          <a:sy n="114" d="100"/>
        </p:scale>
        <p:origin x="-91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terd\AppData\Local\Microsoft\Windows\Temporary%20Internet%20Files\Content.Outlook\ZVP6TNQM\Figurer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terd\AppData\Local\Microsoft\Windows\Temporary%20Internet%20Files\Content.Outlook\ZVP6TNQM\Figurer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etterd\AppData\Local\Microsoft\Windows\Temporary%20Internet%20Files\Content.Outlook\ZVP6TNQM\Figur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etterd\AppData\Local\Microsoft\Windows\Temporary%20Internet%20Files\Content.Outlook\ZVP6TNQM\Figur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8251190823371"/>
          <c:y val="5.0925925925925923E-2"/>
          <c:w val="0.85775165257120634"/>
          <c:h val="0.73300138888888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'Figur 3.4'!$B$1</c:f>
              <c:strCache>
                <c:ptCount val="1"/>
                <c:pt idx="0">
                  <c:v>Förändring inhemsk bakgrund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Polen</c:v>
                </c:pt>
                <c:pt idx="1">
                  <c:v>Italien</c:v>
                </c:pt>
                <c:pt idx="2">
                  <c:v>Irland</c:v>
                </c:pt>
                <c:pt idx="3">
                  <c:v>Finland</c:v>
                </c:pt>
                <c:pt idx="4">
                  <c:v>Belgien</c:v>
                </c:pt>
                <c:pt idx="5">
                  <c:v>Nederländerna</c:v>
                </c:pt>
                <c:pt idx="6">
                  <c:v>Tjeckien</c:v>
                </c:pt>
                <c:pt idx="7">
                  <c:v>USA</c:v>
                </c:pt>
                <c:pt idx="8">
                  <c:v>Tyskland</c:v>
                </c:pt>
                <c:pt idx="9">
                  <c:v>Norge</c:v>
                </c:pt>
                <c:pt idx="10">
                  <c:v>Danmark</c:v>
                </c:pt>
                <c:pt idx="11">
                  <c:v>Sverige</c:v>
                </c:pt>
              </c:strCache>
            </c:strRef>
          </c:cat>
          <c:val>
            <c:numRef>
              <c:f>'Figur 3.4'!$B$2:$B$13</c:f>
              <c:numCache>
                <c:formatCode>General</c:formatCode>
                <c:ptCount val="12"/>
                <c:pt idx="0">
                  <c:v>34.518770000000004</c:v>
                </c:pt>
                <c:pt idx="1">
                  <c:v>8.037979</c:v>
                </c:pt>
                <c:pt idx="2">
                  <c:v>3.4619749999999998</c:v>
                </c:pt>
                <c:pt idx="3">
                  <c:v>2.3716740000000001</c:v>
                </c:pt>
                <c:pt idx="4">
                  <c:v>-0.38092039999999999</c:v>
                </c:pt>
                <c:pt idx="5">
                  <c:v>1.505585</c:v>
                </c:pt>
                <c:pt idx="6">
                  <c:v>-3.066376</c:v>
                </c:pt>
                <c:pt idx="7">
                  <c:v>-9.2242130000000007</c:v>
                </c:pt>
                <c:pt idx="8">
                  <c:v>-9.2469479999999997</c:v>
                </c:pt>
                <c:pt idx="9">
                  <c:v>-12.50995</c:v>
                </c:pt>
                <c:pt idx="10">
                  <c:v>-14.09055</c:v>
                </c:pt>
                <c:pt idx="11">
                  <c:v>-20.5625</c:v>
                </c:pt>
              </c:numCache>
            </c:numRef>
          </c:val>
        </c:ser>
        <c:ser>
          <c:idx val="1"/>
          <c:order val="1"/>
          <c:tx>
            <c:strRef>
              <c:f>'Figur 3.4'!$C$1</c:f>
              <c:strCache>
                <c:ptCount val="1"/>
                <c:pt idx="0">
                  <c:v>Förändring invandrarbakgrund</c:v>
                </c:pt>
              </c:strCache>
            </c:strRef>
          </c:tx>
          <c:invertIfNegative val="0"/>
          <c:cat>
            <c:strRef>
              <c:f>'Figur 3.4'!$A$2:$A$13</c:f>
              <c:strCache>
                <c:ptCount val="12"/>
                <c:pt idx="0">
                  <c:v>Polen</c:v>
                </c:pt>
                <c:pt idx="1">
                  <c:v>Italien</c:v>
                </c:pt>
                <c:pt idx="2">
                  <c:v>Irland</c:v>
                </c:pt>
                <c:pt idx="3">
                  <c:v>Finland</c:v>
                </c:pt>
                <c:pt idx="4">
                  <c:v>Belgien</c:v>
                </c:pt>
                <c:pt idx="5">
                  <c:v>Nederländerna</c:v>
                </c:pt>
                <c:pt idx="6">
                  <c:v>Tjeckien</c:v>
                </c:pt>
                <c:pt idx="7">
                  <c:v>USA</c:v>
                </c:pt>
                <c:pt idx="8">
                  <c:v>Tyskland</c:v>
                </c:pt>
                <c:pt idx="9">
                  <c:v>Norge</c:v>
                </c:pt>
                <c:pt idx="10">
                  <c:v>Danmark</c:v>
                </c:pt>
                <c:pt idx="11">
                  <c:v>Sverige</c:v>
                </c:pt>
              </c:strCache>
            </c:strRef>
          </c:cat>
          <c:val>
            <c:numRef>
              <c:f>'Figur 3.4'!$C$2:$C$13</c:f>
              <c:numCache>
                <c:formatCode>General</c:formatCode>
                <c:ptCount val="12"/>
                <c:pt idx="0">
                  <c:v>61.040100000000002</c:v>
                </c:pt>
                <c:pt idx="1">
                  <c:v>31.63898</c:v>
                </c:pt>
                <c:pt idx="2">
                  <c:v>-3.548492</c:v>
                </c:pt>
                <c:pt idx="3">
                  <c:v>-16.331330000000001</c:v>
                </c:pt>
                <c:pt idx="4">
                  <c:v>-13.06598</c:v>
                </c:pt>
                <c:pt idx="5">
                  <c:v>-11.11664</c:v>
                </c:pt>
                <c:pt idx="6">
                  <c:v>12.74062</c:v>
                </c:pt>
                <c:pt idx="7">
                  <c:v>24.3353</c:v>
                </c:pt>
                <c:pt idx="8">
                  <c:v>-15.648160000000001</c:v>
                </c:pt>
                <c:pt idx="9">
                  <c:v>-19.782209999999999</c:v>
                </c:pt>
                <c:pt idx="10">
                  <c:v>-25.056149999999999</c:v>
                </c:pt>
                <c:pt idx="11">
                  <c:v>-37.104640000000003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axId val="43957248"/>
        <c:axId val="44241664"/>
      </c:barChart>
      <c:catAx>
        <c:axId val="4395724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v-SE"/>
          </a:p>
        </c:txPr>
        <c:crossAx val="44241664"/>
        <c:crosses val="autoZero"/>
        <c:auto val="1"/>
        <c:lblAlgn val="ctr"/>
        <c:lblOffset val="100"/>
        <c:noMultiLvlLbl val="0"/>
      </c:catAx>
      <c:valAx>
        <c:axId val="44241664"/>
        <c:scaling>
          <c:orientation val="minMax"/>
          <c:max val="65"/>
          <c:min val="-40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395724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"/>
          <c:y val="0.88850503062117236"/>
          <c:w val="1"/>
          <c:h val="9.7989938757655298E-2"/>
        </c:manualLayout>
      </c:layout>
      <c:overlay val="0"/>
      <c:txPr>
        <a:bodyPr/>
        <a:lstStyle/>
        <a:p>
          <a:pPr>
            <a:defRPr sz="1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1988407699037624E-2"/>
          <c:y val="5.1400554097404488E-2"/>
          <c:w val="0.89656474190726154"/>
          <c:h val="0.62855503707680238"/>
        </c:manualLayout>
      </c:layout>
      <c:lineChart>
        <c:grouping val="standard"/>
        <c:varyColors val="0"/>
        <c:ser>
          <c:idx val="0"/>
          <c:order val="0"/>
          <c:tx>
            <c:strRef>
              <c:f>'Figur 4.1'!$B$1</c:f>
              <c:strCache>
                <c:ptCount val="1"/>
                <c:pt idx="0">
                  <c:v>2007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</c:marker>
          <c:cat>
            <c:strRef>
              <c:f>'Figur 4.1'!$A$2:$A$29</c:f>
              <c:strCache>
                <c:ptCount val="28"/>
                <c:pt idx="0">
                  <c:v>USA</c:v>
                </c:pt>
                <c:pt idx="1">
                  <c:v>Tjeckien</c:v>
                </c:pt>
                <c:pt idx="2">
                  <c:v>Japan</c:v>
                </c:pt>
                <c:pt idx="3">
                  <c:v>Spanien</c:v>
                </c:pt>
                <c:pt idx="4">
                  <c:v>Estland</c:v>
                </c:pt>
                <c:pt idx="5">
                  <c:v>Irland</c:v>
                </c:pt>
                <c:pt idx="6">
                  <c:v>Sydkorea</c:v>
                </c:pt>
                <c:pt idx="7">
                  <c:v>Kanada</c:v>
                </c:pt>
                <c:pt idx="8">
                  <c:v>Grekland</c:v>
                </c:pt>
                <c:pt idx="9">
                  <c:v>Slovakien</c:v>
                </c:pt>
                <c:pt idx="10">
                  <c:v>Nederländerna</c:v>
                </c:pt>
                <c:pt idx="11">
                  <c:v>Tyskland</c:v>
                </c:pt>
                <c:pt idx="12">
                  <c:v>Storbritannien</c:v>
                </c:pt>
                <c:pt idx="13">
                  <c:v>Polen</c:v>
                </c:pt>
                <c:pt idx="14">
                  <c:v>Belgien</c:v>
                </c:pt>
                <c:pt idx="15">
                  <c:v>Australien</c:v>
                </c:pt>
                <c:pt idx="16">
                  <c:v>Ungern</c:v>
                </c:pt>
                <c:pt idx="17">
                  <c:v>Luxemburg</c:v>
                </c:pt>
                <c:pt idx="18">
                  <c:v>Israel</c:v>
                </c:pt>
                <c:pt idx="19">
                  <c:v>Portugal</c:v>
                </c:pt>
                <c:pt idx="20">
                  <c:v>Nya Zeeland</c:v>
                </c:pt>
                <c:pt idx="21">
                  <c:v>Slovenien</c:v>
                </c:pt>
                <c:pt idx="22">
                  <c:v>Frankrike</c:v>
                </c:pt>
                <c:pt idx="24">
                  <c:v>Teknikavtalet</c:v>
                </c:pt>
                <c:pt idx="25">
                  <c:v>HÖK</c:v>
                </c:pt>
                <c:pt idx="26">
                  <c:v>Detaljhandel</c:v>
                </c:pt>
                <c:pt idx="27">
                  <c:v>HoR</c:v>
                </c:pt>
              </c:strCache>
            </c:strRef>
          </c:cat>
          <c:val>
            <c:numRef>
              <c:f>'Figur 4.1'!$B$2:$B$29</c:f>
              <c:numCache>
                <c:formatCode>0</c:formatCode>
                <c:ptCount val="28"/>
                <c:pt idx="0">
                  <c:v>31.41542002301496</c:v>
                </c:pt>
                <c:pt idx="1">
                  <c:v>38.223944104395898</c:v>
                </c:pt>
                <c:pt idx="2">
                  <c:v>34.075949367088612</c:v>
                </c:pt>
                <c:pt idx="3">
                  <c:v>43.931391565958386</c:v>
                </c:pt>
                <c:pt idx="4">
                  <c:v>35.781731438226814</c:v>
                </c:pt>
                <c:pt idx="5">
                  <c:v>53.12</c:v>
                </c:pt>
                <c:pt idx="6">
                  <c:v>42.856045253647217</c:v>
                </c:pt>
                <c:pt idx="7">
                  <c:v>40.700000000000003</c:v>
                </c:pt>
                <c:pt idx="8">
                  <c:v>46.768985322271853</c:v>
                </c:pt>
                <c:pt idx="9">
                  <c:v>44.316158347676414</c:v>
                </c:pt>
                <c:pt idx="10">
                  <c:v>47.140872464573491</c:v>
                </c:pt>
                <c:pt idx="12">
                  <c:v>46.643417611159542</c:v>
                </c:pt>
                <c:pt idx="13">
                  <c:v>39.610664409648749</c:v>
                </c:pt>
                <c:pt idx="14">
                  <c:v>50.267722497397237</c:v>
                </c:pt>
                <c:pt idx="15">
                  <c:v>54.471276595744676</c:v>
                </c:pt>
                <c:pt idx="16">
                  <c:v>48.271440257644201</c:v>
                </c:pt>
                <c:pt idx="17">
                  <c:v>54.5</c:v>
                </c:pt>
                <c:pt idx="18">
                  <c:v>57.348869836321114</c:v>
                </c:pt>
                <c:pt idx="19">
                  <c:v>51.393696483876852</c:v>
                </c:pt>
                <c:pt idx="20">
                  <c:v>57.351407716371213</c:v>
                </c:pt>
                <c:pt idx="21">
                  <c:v>50.00330966137436</c:v>
                </c:pt>
                <c:pt idx="22">
                  <c:v>61.5</c:v>
                </c:pt>
                <c:pt idx="24">
                  <c:v>59</c:v>
                </c:pt>
                <c:pt idx="25">
                  <c:v>60</c:v>
                </c:pt>
                <c:pt idx="26">
                  <c:v>66.400000000000006</c:v>
                </c:pt>
                <c:pt idx="27">
                  <c:v>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 4.1'!$C$1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2"/>
          </c:marker>
          <c:cat>
            <c:strRef>
              <c:f>'Figur 4.1'!$A$2:$A$29</c:f>
              <c:strCache>
                <c:ptCount val="28"/>
                <c:pt idx="0">
                  <c:v>USA</c:v>
                </c:pt>
                <c:pt idx="1">
                  <c:v>Tjeckien</c:v>
                </c:pt>
                <c:pt idx="2">
                  <c:v>Japan</c:v>
                </c:pt>
                <c:pt idx="3">
                  <c:v>Spanien</c:v>
                </c:pt>
                <c:pt idx="4">
                  <c:v>Estland</c:v>
                </c:pt>
                <c:pt idx="5">
                  <c:v>Irland</c:v>
                </c:pt>
                <c:pt idx="6">
                  <c:v>Sydkorea</c:v>
                </c:pt>
                <c:pt idx="7">
                  <c:v>Kanada</c:v>
                </c:pt>
                <c:pt idx="8">
                  <c:v>Grekland</c:v>
                </c:pt>
                <c:pt idx="9">
                  <c:v>Slovakien</c:v>
                </c:pt>
                <c:pt idx="10">
                  <c:v>Nederländerna</c:v>
                </c:pt>
                <c:pt idx="11">
                  <c:v>Tyskland</c:v>
                </c:pt>
                <c:pt idx="12">
                  <c:v>Storbritannien</c:v>
                </c:pt>
                <c:pt idx="13">
                  <c:v>Polen</c:v>
                </c:pt>
                <c:pt idx="14">
                  <c:v>Belgien</c:v>
                </c:pt>
                <c:pt idx="15">
                  <c:v>Australien</c:v>
                </c:pt>
                <c:pt idx="16">
                  <c:v>Ungern</c:v>
                </c:pt>
                <c:pt idx="17">
                  <c:v>Luxemburg</c:v>
                </c:pt>
                <c:pt idx="18">
                  <c:v>Israel</c:v>
                </c:pt>
                <c:pt idx="19">
                  <c:v>Portugal</c:v>
                </c:pt>
                <c:pt idx="20">
                  <c:v>Nya Zeeland</c:v>
                </c:pt>
                <c:pt idx="21">
                  <c:v>Slovenien</c:v>
                </c:pt>
                <c:pt idx="22">
                  <c:v>Frankrike</c:v>
                </c:pt>
                <c:pt idx="24">
                  <c:v>Teknikavtalet</c:v>
                </c:pt>
                <c:pt idx="25">
                  <c:v>HÖK</c:v>
                </c:pt>
                <c:pt idx="26">
                  <c:v>Detaljhandel</c:v>
                </c:pt>
                <c:pt idx="27">
                  <c:v>HoR</c:v>
                </c:pt>
              </c:strCache>
            </c:strRef>
          </c:cat>
          <c:val>
            <c:numRef>
              <c:f>'Figur 4.1'!$C$2:$C$29</c:f>
              <c:numCache>
                <c:formatCode>0</c:formatCode>
                <c:ptCount val="28"/>
                <c:pt idx="0">
                  <c:v>36.700000000000003</c:v>
                </c:pt>
                <c:pt idx="1">
                  <c:v>36.799999999999997</c:v>
                </c:pt>
                <c:pt idx="2">
                  <c:v>38.99010931806351</c:v>
                </c:pt>
                <c:pt idx="3">
                  <c:v>41.4</c:v>
                </c:pt>
                <c:pt idx="4">
                  <c:v>41.5</c:v>
                </c:pt>
                <c:pt idx="5">
                  <c:v>43.1</c:v>
                </c:pt>
                <c:pt idx="6">
                  <c:v>44.218689529285619</c:v>
                </c:pt>
                <c:pt idx="7">
                  <c:v>45.1</c:v>
                </c:pt>
                <c:pt idx="8">
                  <c:v>46.1</c:v>
                </c:pt>
                <c:pt idx="9">
                  <c:v>47.5</c:v>
                </c:pt>
                <c:pt idx="10">
                  <c:v>47.7</c:v>
                </c:pt>
                <c:pt idx="11">
                  <c:v>47.836084988474099</c:v>
                </c:pt>
                <c:pt idx="12">
                  <c:v>48</c:v>
                </c:pt>
                <c:pt idx="13">
                  <c:v>50.2</c:v>
                </c:pt>
                <c:pt idx="14">
                  <c:v>50.5</c:v>
                </c:pt>
                <c:pt idx="15">
                  <c:v>53.3</c:v>
                </c:pt>
                <c:pt idx="16">
                  <c:v>53.6</c:v>
                </c:pt>
                <c:pt idx="17">
                  <c:v>56.6</c:v>
                </c:pt>
                <c:pt idx="18">
                  <c:v>56.6</c:v>
                </c:pt>
                <c:pt idx="19">
                  <c:v>57.5</c:v>
                </c:pt>
                <c:pt idx="20">
                  <c:v>59.6</c:v>
                </c:pt>
                <c:pt idx="21">
                  <c:v>60.9</c:v>
                </c:pt>
                <c:pt idx="22">
                  <c:v>61.1</c:v>
                </c:pt>
                <c:pt idx="24">
                  <c:v>57.3</c:v>
                </c:pt>
                <c:pt idx="25">
                  <c:v>62.9</c:v>
                </c:pt>
                <c:pt idx="26">
                  <c:v>68.7</c:v>
                </c:pt>
                <c:pt idx="27">
                  <c:v>70.599999999999994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288640"/>
        <c:axId val="44298624"/>
      </c:lineChart>
      <c:catAx>
        <c:axId val="44288640"/>
        <c:scaling>
          <c:orientation val="minMax"/>
        </c:scaling>
        <c:delete val="0"/>
        <c:axPos val="b"/>
        <c:minorGridlines>
          <c:spPr>
            <a:ln>
              <a:solidFill>
                <a:sysClr val="window" lastClr="FFFFFF"/>
              </a:solidFill>
            </a:ln>
          </c:spPr>
        </c:minorGridlines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4298624"/>
        <c:crosses val="autoZero"/>
        <c:auto val="1"/>
        <c:lblAlgn val="ctr"/>
        <c:lblOffset val="100"/>
        <c:noMultiLvlLbl val="0"/>
      </c:catAx>
      <c:valAx>
        <c:axId val="4429862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rgbClr val="4F81BD">
                  <a:lumMod val="60000"/>
                  <a:lumOff val="40000"/>
                </a:srgb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sv-SE"/>
          </a:p>
        </c:txPr>
        <c:crossAx val="44288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426745329400197E-3"/>
          <c:y val="0.93398452380952379"/>
          <c:w val="0.99865734580430277"/>
          <c:h val="2.7051041666666671E-2"/>
        </c:manualLayout>
      </c:layout>
      <c:overlay val="0"/>
      <c:txPr>
        <a:bodyPr/>
        <a:lstStyle/>
        <a:p>
          <a:pPr>
            <a:defRPr sz="2000"/>
          </a:pPr>
          <a:endParaRPr lang="sv-SE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8790949256342957"/>
          <c:h val="0.67930833333333329"/>
        </c:manualLayout>
      </c:layout>
      <c:lineChart>
        <c:grouping val="standard"/>
        <c:varyColors val="0"/>
        <c:ser>
          <c:idx val="0"/>
          <c:order val="0"/>
          <c:tx>
            <c:strRef>
              <c:f>'Figur 4.2'!$I$2</c:f>
              <c:strCache>
                <c:ptCount val="1"/>
                <c:pt idx="0">
                  <c:v>Teknikavtalet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4.2'!$I$3:$I$22</c:f>
              <c:numCache>
                <c:formatCode>0</c:formatCode>
                <c:ptCount val="20"/>
                <c:pt idx="0">
                  <c:v>65.649589041095894</c:v>
                </c:pt>
                <c:pt idx="1">
                  <c:v>63.690451612903225</c:v>
                </c:pt>
                <c:pt idx="2">
                  <c:v>62.762345679012348</c:v>
                </c:pt>
                <c:pt idx="3">
                  <c:v>62.457500000000003</c:v>
                </c:pt>
                <c:pt idx="4">
                  <c:v>60.303793103448278</c:v>
                </c:pt>
                <c:pt idx="5">
                  <c:v>59.649944751381227</c:v>
                </c:pt>
                <c:pt idx="6">
                  <c:v>58.816421052631576</c:v>
                </c:pt>
                <c:pt idx="7">
                  <c:v>58.428629441624366</c:v>
                </c:pt>
                <c:pt idx="8">
                  <c:v>58.402561576354678</c:v>
                </c:pt>
                <c:pt idx="9">
                  <c:v>57.752190476190478</c:v>
                </c:pt>
                <c:pt idx="10">
                  <c:v>57.554351851851855</c:v>
                </c:pt>
                <c:pt idx="11">
                  <c:v>57.397117117117126</c:v>
                </c:pt>
                <c:pt idx="12">
                  <c:v>58.966086956521742</c:v>
                </c:pt>
                <c:pt idx="13">
                  <c:v>58.314416666666666</c:v>
                </c:pt>
                <c:pt idx="14">
                  <c:v>58.233333333333327</c:v>
                </c:pt>
                <c:pt idx="15">
                  <c:v>57.883478260869566</c:v>
                </c:pt>
                <c:pt idx="16">
                  <c:v>57.785945945945947</c:v>
                </c:pt>
                <c:pt idx="17">
                  <c:v>57.950225563909775</c:v>
                </c:pt>
                <c:pt idx="18">
                  <c:v>57.595311355311352</c:v>
                </c:pt>
                <c:pt idx="19">
                  <c:v>57.275928571428572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'Figur 4.2'!$J$2</c:f>
              <c:strCache>
                <c:ptCount val="1"/>
                <c:pt idx="0">
                  <c:v>Detaljhandelsavtalet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4.2'!$J$3:$J$22</c:f>
              <c:numCache>
                <c:formatCode>0</c:formatCode>
                <c:ptCount val="20"/>
                <c:pt idx="0">
                  <c:v>63.455205479452061</c:v>
                </c:pt>
                <c:pt idx="1">
                  <c:v>63.00503225806451</c:v>
                </c:pt>
                <c:pt idx="2">
                  <c:v>63.366913580246916</c:v>
                </c:pt>
                <c:pt idx="3">
                  <c:v>62.892261904761902</c:v>
                </c:pt>
                <c:pt idx="4">
                  <c:v>62.440804597701153</c:v>
                </c:pt>
                <c:pt idx="5">
                  <c:v>61.685966850828741</c:v>
                </c:pt>
                <c:pt idx="6">
                  <c:v>61.655894736842107</c:v>
                </c:pt>
                <c:pt idx="7">
                  <c:v>62.641827411167512</c:v>
                </c:pt>
                <c:pt idx="8">
                  <c:v>64.110344827586218</c:v>
                </c:pt>
                <c:pt idx="9">
                  <c:v>64.265714285714282</c:v>
                </c:pt>
                <c:pt idx="10">
                  <c:v>64.793796296296293</c:v>
                </c:pt>
                <c:pt idx="11">
                  <c:v>65.383063063063062</c:v>
                </c:pt>
                <c:pt idx="12">
                  <c:v>66.428869565217397</c:v>
                </c:pt>
                <c:pt idx="13">
                  <c:v>66.97408333333334</c:v>
                </c:pt>
                <c:pt idx="14">
                  <c:v>68.073333333333323</c:v>
                </c:pt>
                <c:pt idx="15">
                  <c:v>68.479920948616609</c:v>
                </c:pt>
                <c:pt idx="16">
                  <c:v>68.44455598455599</c:v>
                </c:pt>
                <c:pt idx="17">
                  <c:v>68.777669172932335</c:v>
                </c:pt>
                <c:pt idx="18">
                  <c:v>68.753186813186815</c:v>
                </c:pt>
                <c:pt idx="19">
                  <c:v>68.729928571428573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'Figur 4.2'!$K$2</c:f>
              <c:strCache>
                <c:ptCount val="1"/>
                <c:pt idx="0">
                  <c:v>Hotell- och restaurangavtalet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4.2'!$K$3:$K$22</c:f>
              <c:numCache>
                <c:formatCode>0</c:formatCode>
                <c:ptCount val="20"/>
                <c:pt idx="0">
                  <c:v>64.045547945205485</c:v>
                </c:pt>
                <c:pt idx="1">
                  <c:v>65.6841935483871</c:v>
                </c:pt>
                <c:pt idx="2">
                  <c:v>65.408950617283949</c:v>
                </c:pt>
                <c:pt idx="3">
                  <c:v>64.875</c:v>
                </c:pt>
                <c:pt idx="4">
                  <c:v>64.377873563218387</c:v>
                </c:pt>
                <c:pt idx="5">
                  <c:v>63.560773480662981</c:v>
                </c:pt>
                <c:pt idx="6">
                  <c:v>63.827894736842104</c:v>
                </c:pt>
                <c:pt idx="7">
                  <c:v>64.853045685279184</c:v>
                </c:pt>
                <c:pt idx="8">
                  <c:v>66.515517241379314</c:v>
                </c:pt>
                <c:pt idx="9">
                  <c:v>66.440238095238101</c:v>
                </c:pt>
                <c:pt idx="10">
                  <c:v>66.677083333333329</c:v>
                </c:pt>
                <c:pt idx="11">
                  <c:v>67.602477477477478</c:v>
                </c:pt>
                <c:pt idx="12">
                  <c:v>68.974347826086955</c:v>
                </c:pt>
                <c:pt idx="13">
                  <c:v>69.48833333333333</c:v>
                </c:pt>
                <c:pt idx="14">
                  <c:v>70.172690763052202</c:v>
                </c:pt>
                <c:pt idx="15">
                  <c:v>70.280395256916989</c:v>
                </c:pt>
                <c:pt idx="16">
                  <c:v>70.335521235521227</c:v>
                </c:pt>
                <c:pt idx="17">
                  <c:v>70.565789473684205</c:v>
                </c:pt>
                <c:pt idx="18">
                  <c:v>70.594139194139188</c:v>
                </c:pt>
                <c:pt idx="19">
                  <c:v>70.559285714285721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'Figur 4.2'!$L$2</c:f>
              <c:strCache>
                <c:ptCount val="1"/>
                <c:pt idx="0">
                  <c:v>HÖK</c:v>
                </c:pt>
              </c:strCache>
            </c:strRef>
          </c:tx>
          <c:marker>
            <c:symbol val="none"/>
          </c:marker>
          <c:cat>
            <c:numRef>
              <c:f>'Figur 4.2'!$H$3:$H$22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'Figur 4.2'!$L$3:$L$22</c:f>
              <c:numCache>
                <c:formatCode>0</c:formatCode>
                <c:ptCount val="20"/>
                <c:pt idx="0">
                  <c:v>69.178082191780817</c:v>
                </c:pt>
                <c:pt idx="1">
                  <c:v>66.451612903225808</c:v>
                </c:pt>
                <c:pt idx="2">
                  <c:v>64.81481481481481</c:v>
                </c:pt>
                <c:pt idx="3">
                  <c:v>65.476190476190482</c:v>
                </c:pt>
                <c:pt idx="4">
                  <c:v>64.367816091954026</c:v>
                </c:pt>
                <c:pt idx="5">
                  <c:v>61.878453038674031</c:v>
                </c:pt>
                <c:pt idx="6">
                  <c:v>61.05263157894737</c:v>
                </c:pt>
                <c:pt idx="7">
                  <c:v>60.913705583756347</c:v>
                </c:pt>
                <c:pt idx="8">
                  <c:v>64.039408866995075</c:v>
                </c:pt>
                <c:pt idx="9">
                  <c:v>61.904761904761905</c:v>
                </c:pt>
                <c:pt idx="10">
                  <c:v>62.037037037037038</c:v>
                </c:pt>
                <c:pt idx="11">
                  <c:v>62.162162162162161</c:v>
                </c:pt>
                <c:pt idx="12">
                  <c:v>60</c:v>
                </c:pt>
                <c:pt idx="13">
                  <c:v>57.5</c:v>
                </c:pt>
                <c:pt idx="14">
                  <c:v>61.445783132530117</c:v>
                </c:pt>
                <c:pt idx="15">
                  <c:v>61.996047430830039</c:v>
                </c:pt>
                <c:pt idx="16">
                  <c:v>62.046332046332047</c:v>
                </c:pt>
                <c:pt idx="17">
                  <c:v>62.857142857142854</c:v>
                </c:pt>
                <c:pt idx="18">
                  <c:v>62.857142857142854</c:v>
                </c:pt>
                <c:pt idx="19">
                  <c:v>62.857142857142854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10464"/>
        <c:axId val="54116352"/>
      </c:lineChart>
      <c:catAx>
        <c:axId val="541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116352"/>
        <c:crosses val="autoZero"/>
        <c:auto val="1"/>
        <c:lblAlgn val="ctr"/>
        <c:lblOffset val="100"/>
        <c:tickLblSkip val="2"/>
        <c:noMultiLvlLbl val="0"/>
      </c:catAx>
      <c:valAx>
        <c:axId val="54116352"/>
        <c:scaling>
          <c:orientation val="minMax"/>
          <c:max val="80"/>
          <c:min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541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600578703703704"/>
          <c:w val="1"/>
          <c:h val="0.137615740740740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32174103237096"/>
          <c:y val="5.1400554097404488E-2"/>
          <c:w val="0.80798293963254586"/>
          <c:h val="0.66541944444444445"/>
        </c:manualLayout>
      </c:layout>
      <c:lineChart>
        <c:grouping val="standard"/>
        <c:varyColors val="0"/>
        <c:ser>
          <c:idx val="0"/>
          <c:order val="0"/>
          <c:tx>
            <c:strRef>
              <c:f>[3]Tidsserie!$B$22</c:f>
              <c:strCache>
                <c:ptCount val="1"/>
                <c:pt idx="0">
                  <c:v>Teknikavtalet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[3]Tidsserie!$B$23:$B$41</c:f>
              <c:numCache>
                <c:formatCode>General</c:formatCode>
                <c:ptCount val="19"/>
                <c:pt idx="0">
                  <c:v>100</c:v>
                </c:pt>
                <c:pt idx="1">
                  <c:v>103.02884685344226</c:v>
                </c:pt>
                <c:pt idx="2">
                  <c:v>102.79856752177452</c:v>
                </c:pt>
                <c:pt idx="3">
                  <c:v>105.53766671753505</c:v>
                </c:pt>
                <c:pt idx="4">
                  <c:v>106.5484613961336</c:v>
                </c:pt>
                <c:pt idx="5">
                  <c:v>107.73393165771073</c:v>
                </c:pt>
                <c:pt idx="6">
                  <c:v>109.49297525929457</c:v>
                </c:pt>
                <c:pt idx="7">
                  <c:v>111.08969585014108</c:v>
                </c:pt>
                <c:pt idx="8">
                  <c:v>113.77462854056274</c:v>
                </c:pt>
                <c:pt idx="9">
                  <c:v>115.33266904459074</c:v>
                </c:pt>
                <c:pt idx="10">
                  <c:v>125.82458626003331</c:v>
                </c:pt>
                <c:pt idx="11">
                  <c:v>127.15554474985284</c:v>
                </c:pt>
                <c:pt idx="12">
                  <c:v>133.93349356417914</c:v>
                </c:pt>
                <c:pt idx="13">
                  <c:v>135.03258639584226</c:v>
                </c:pt>
                <c:pt idx="14">
                  <c:v>134.29133538806767</c:v>
                </c:pt>
                <c:pt idx="15">
                  <c:v>137.01192520591331</c:v>
                </c:pt>
                <c:pt idx="16">
                  <c:v>139.54322737328025</c:v>
                </c:pt>
                <c:pt idx="17">
                  <c:v>143.71819601077405</c:v>
                </c:pt>
                <c:pt idx="18">
                  <c:v>145.38155211197702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[3]Tidsserie!$C$22</c:f>
              <c:strCache>
                <c:ptCount val="1"/>
                <c:pt idx="0">
                  <c:v>Detaljhandelsavtalet</c:v>
                </c:pt>
              </c:strCache>
            </c:strRef>
          </c:tx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[3]Tidsserie!$C$23:$C$41</c:f>
              <c:numCache>
                <c:formatCode>General</c:formatCode>
                <c:ptCount val="19"/>
                <c:pt idx="0">
                  <c:v>100</c:v>
                </c:pt>
                <c:pt idx="1">
                  <c:v>102.78618052718508</c:v>
                </c:pt>
                <c:pt idx="2">
                  <c:v>105.16794093731626</c:v>
                </c:pt>
                <c:pt idx="3">
                  <c:v>107.86753243757417</c:v>
                </c:pt>
                <c:pt idx="4">
                  <c:v>110.24559212409491</c:v>
                </c:pt>
                <c:pt idx="5">
                  <c:v>113.75686512070051</c:v>
                </c:pt>
                <c:pt idx="6">
                  <c:v>117.96511113541001</c:v>
                </c:pt>
                <c:pt idx="7">
                  <c:v>121.14156895490936</c:v>
                </c:pt>
                <c:pt idx="8">
                  <c:v>125.30626892513871</c:v>
                </c:pt>
                <c:pt idx="9">
                  <c:v>128.33311498344008</c:v>
                </c:pt>
                <c:pt idx="10">
                  <c:v>138.65104549644278</c:v>
                </c:pt>
                <c:pt idx="11">
                  <c:v>142.60997405916731</c:v>
                </c:pt>
                <c:pt idx="12">
                  <c:v>152.61416231345092</c:v>
                </c:pt>
                <c:pt idx="13">
                  <c:v>155.57653650393223</c:v>
                </c:pt>
                <c:pt idx="14">
                  <c:v>154.91750605202239</c:v>
                </c:pt>
                <c:pt idx="15">
                  <c:v>158.3429928704908</c:v>
                </c:pt>
                <c:pt idx="16">
                  <c:v>162.12091673277928</c:v>
                </c:pt>
                <c:pt idx="17">
                  <c:v>167.70066752455153</c:v>
                </c:pt>
                <c:pt idx="18">
                  <c:v>170.23075696999655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[3]Tidsserie!$D$22</c:f>
              <c:strCache>
                <c:ptCount val="1"/>
                <c:pt idx="0">
                  <c:v>Hotell- och restaurangavtalet</c:v>
                </c:pt>
              </c:strCache>
            </c:strRef>
          </c:tx>
          <c:spPr>
            <a:ln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[3]Tidsserie!$D$23:$D$41</c:f>
              <c:numCache>
                <c:formatCode>General</c:formatCode>
                <c:ptCount val="19"/>
                <c:pt idx="0">
                  <c:v>99.999999999999986</c:v>
                </c:pt>
                <c:pt idx="1">
                  <c:v>102.7311284903689</c:v>
                </c:pt>
                <c:pt idx="2">
                  <c:v>105.07553432399138</c:v>
                </c:pt>
                <c:pt idx="3">
                  <c:v>107.73031107824367</c:v>
                </c:pt>
                <c:pt idx="4">
                  <c:v>110.5746181393297</c:v>
                </c:pt>
                <c:pt idx="5">
                  <c:v>114.10323193777374</c:v>
                </c:pt>
                <c:pt idx="6">
                  <c:v>118.50421383166582</c:v>
                </c:pt>
                <c:pt idx="7">
                  <c:v>121.30791373838731</c:v>
                </c:pt>
                <c:pt idx="8">
                  <c:v>124.94737754330698</c:v>
                </c:pt>
                <c:pt idx="9">
                  <c:v>128.50552399288418</c:v>
                </c:pt>
                <c:pt idx="10">
                  <c:v>139.36447809929101</c:v>
                </c:pt>
                <c:pt idx="11">
                  <c:v>143.27119340588757</c:v>
                </c:pt>
                <c:pt idx="12">
                  <c:v>152.43744872064502</c:v>
                </c:pt>
                <c:pt idx="13">
                  <c:v>154.78883211297426</c:v>
                </c:pt>
                <c:pt idx="14">
                  <c:v>154.31955303888586</c:v>
                </c:pt>
                <c:pt idx="15">
                  <c:v>157.50610170653064</c:v>
                </c:pt>
                <c:pt idx="16">
                  <c:v>161.37784938705917</c:v>
                </c:pt>
                <c:pt idx="17">
                  <c:v>166.9024922253648</c:v>
                </c:pt>
                <c:pt idx="18">
                  <c:v>169.11865493818831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[3]Tidsserie!$E$22</c:f>
              <c:strCache>
                <c:ptCount val="1"/>
                <c:pt idx="0">
                  <c:v>HÖK</c:v>
                </c:pt>
              </c:strCache>
            </c:strRef>
          </c:tx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[3]Tidsserie!$E$23:$E$41</c:f>
              <c:numCache>
                <c:formatCode>General</c:formatCode>
                <c:ptCount val="19"/>
                <c:pt idx="0">
                  <c:v>100</c:v>
                </c:pt>
                <c:pt idx="1">
                  <c:v>104.4438993923292</c:v>
                </c:pt>
                <c:pt idx="2">
                  <c:v>105.9265975979481</c:v>
                </c:pt>
                <c:pt idx="3">
                  <c:v>106.00042728051714</c:v>
                </c:pt>
                <c:pt idx="4">
                  <c:v>107.07164606298458</c:v>
                </c:pt>
                <c:pt idx="5">
                  <c:v>108.68053861203235</c:v>
                </c:pt>
                <c:pt idx="6">
                  <c:v>115.48107460257108</c:v>
                </c:pt>
                <c:pt idx="7">
                  <c:v>114.80029627849895</c:v>
                </c:pt>
                <c:pt idx="8">
                  <c:v>118.12299246817989</c:v>
                </c:pt>
                <c:pt idx="9">
                  <c:v>120.22725449619395</c:v>
                </c:pt>
                <c:pt idx="10">
                  <c:v>124.12951714649627</c:v>
                </c:pt>
                <c:pt idx="11">
                  <c:v>122.01051568614446</c:v>
                </c:pt>
                <c:pt idx="12">
                  <c:v>136.46289090584395</c:v>
                </c:pt>
                <c:pt idx="13">
                  <c:v>139.4404838431152</c:v>
                </c:pt>
                <c:pt idx="14">
                  <c:v>138.99681660789449</c:v>
                </c:pt>
                <c:pt idx="15">
                  <c:v>143.10447538719791</c:v>
                </c:pt>
                <c:pt idx="16">
                  <c:v>146.5552642289031</c:v>
                </c:pt>
                <c:pt idx="17">
                  <c:v>151.66472138452428</c:v>
                </c:pt>
                <c:pt idx="18">
                  <c:v>154.14174424320362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[3]Tidsserie!$F$22</c:f>
              <c:strCache>
                <c:ptCount val="1"/>
                <c:pt idx="0">
                  <c:v>Prognos, teknik</c:v>
                </c:pt>
              </c:strCache>
            </c:strRef>
          </c:tx>
          <c:spPr>
            <a:ln>
              <a:solidFill>
                <a:schemeClr val="accent1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[3]Tidsserie!$F$23:$F$41</c:f>
              <c:numCache>
                <c:formatCode>General</c:formatCode>
                <c:ptCount val="19"/>
                <c:pt idx="9">
                  <c:v>115.33266904459074</c:v>
                </c:pt>
                <c:pt idx="10">
                  <c:v>119.49360557923373</c:v>
                </c:pt>
                <c:pt idx="11">
                  <c:v>119.12231031409009</c:v>
                </c:pt>
                <c:pt idx="12">
                  <c:v>123.80298638581004</c:v>
                </c:pt>
                <c:pt idx="13">
                  <c:v>123.143041636098</c:v>
                </c:pt>
                <c:pt idx="14">
                  <c:v>122.47406783404745</c:v>
                </c:pt>
                <c:pt idx="15">
                  <c:v>124.93184968053917</c:v>
                </c:pt>
                <c:pt idx="16">
                  <c:v>127.1785636144168</c:v>
                </c:pt>
                <c:pt idx="17">
                  <c:v>129.4396136775064</c:v>
                </c:pt>
                <c:pt idx="18">
                  <c:v>130.87777806844798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[3]Tidsserie!$G$22</c:f>
              <c:strCache>
                <c:ptCount val="1"/>
                <c:pt idx="0">
                  <c:v>Prognos, detalj</c:v>
                </c:pt>
              </c:strCache>
            </c:strRef>
          </c:tx>
          <c:spPr>
            <a:ln>
              <a:solidFill>
                <a:schemeClr val="accent2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[3]Tidsserie!$G$23:$G$41</c:f>
              <c:numCache>
                <c:formatCode>General</c:formatCode>
                <c:ptCount val="19"/>
                <c:pt idx="9">
                  <c:v>128.33311498344008</c:v>
                </c:pt>
                <c:pt idx="10">
                  <c:v>131.73114223298245</c:v>
                </c:pt>
                <c:pt idx="11">
                  <c:v>133.64811532379093</c:v>
                </c:pt>
                <c:pt idx="12">
                  <c:v>141.10328306772283</c:v>
                </c:pt>
                <c:pt idx="13">
                  <c:v>141.91303261484956</c:v>
                </c:pt>
                <c:pt idx="14">
                  <c:v>141.31993758091176</c:v>
                </c:pt>
                <c:pt idx="15">
                  <c:v>144.41762988302531</c:v>
                </c:pt>
                <c:pt idx="16">
                  <c:v>147.79168420550295</c:v>
                </c:pt>
                <c:pt idx="17">
                  <c:v>151.17162546558515</c:v>
                </c:pt>
                <c:pt idx="18">
                  <c:v>153.38153042661835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[3]Tidsserie!$H$22</c:f>
              <c:strCache>
                <c:ptCount val="1"/>
                <c:pt idx="0">
                  <c:v>Prognos, H&amp;R</c:v>
                </c:pt>
              </c:strCache>
            </c:strRef>
          </c:tx>
          <c:spPr>
            <a:ln>
              <a:solidFill>
                <a:srgbClr val="9BBB59">
                  <a:lumMod val="75000"/>
                </a:srgbClr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[3]Tidsserie!$H$23:$H$41</c:f>
              <c:numCache>
                <c:formatCode>General</c:formatCode>
                <c:ptCount val="19"/>
                <c:pt idx="9">
                  <c:v>128.50552399288418</c:v>
                </c:pt>
                <c:pt idx="10">
                  <c:v>132.42580607867626</c:v>
                </c:pt>
                <c:pt idx="11">
                  <c:v>134.27968909979722</c:v>
                </c:pt>
                <c:pt idx="12">
                  <c:v>140.9457801073776</c:v>
                </c:pt>
                <c:pt idx="13">
                  <c:v>141.19947128233795</c:v>
                </c:pt>
                <c:pt idx="14">
                  <c:v>140.77961759768493</c:v>
                </c:pt>
                <c:pt idx="15">
                  <c:v>143.65921727116128</c:v>
                </c:pt>
                <c:pt idx="16">
                  <c:v>147.11921971921271</c:v>
                </c:pt>
                <c:pt idx="17">
                  <c:v>150.46956004735691</c:v>
                </c:pt>
                <c:pt idx="18">
                  <c:v>152.39541560522989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[3]Tidsserie!$I$22</c:f>
              <c:strCache>
                <c:ptCount val="1"/>
                <c:pt idx="0">
                  <c:v>Prognos, HÖK</c:v>
                </c:pt>
              </c:strCache>
            </c:strRef>
          </c:tx>
          <c:spPr>
            <a:ln>
              <a:solidFill>
                <a:schemeClr val="accent4"/>
              </a:solidFill>
              <a:prstDash val="sysDot"/>
            </a:ln>
          </c:spPr>
          <c:marker>
            <c:symbol val="none"/>
          </c:marker>
          <c:cat>
            <c:numRef>
              <c:f>[3]Tidsserie!$A$23:$A$41</c:f>
              <c:numCache>
                <c:formatCode>General</c:formatCode>
                <c:ptCount val="19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</c:numCache>
            </c:numRef>
          </c:cat>
          <c:val>
            <c:numRef>
              <c:f>[3]Tidsserie!$I$23:$I$41</c:f>
              <c:numCache>
                <c:formatCode>General</c:formatCode>
                <c:ptCount val="19"/>
                <c:pt idx="9">
                  <c:v>120.22725449619395</c:v>
                </c:pt>
                <c:pt idx="10">
                  <c:v>117.89148943315941</c:v>
                </c:pt>
                <c:pt idx="11">
                  <c:v>114.2979270182116</c:v>
                </c:pt>
                <c:pt idx="12">
                  <c:v>126.15149427826677</c:v>
                </c:pt>
                <c:pt idx="13">
                  <c:v>127.17610832479532</c:v>
                </c:pt>
                <c:pt idx="14">
                  <c:v>126.77908885537603</c:v>
                </c:pt>
                <c:pt idx="15">
                  <c:v>130.50296624753634</c:v>
                </c:pt>
                <c:pt idx="16">
                  <c:v>133.58591197050907</c:v>
                </c:pt>
                <c:pt idx="17">
                  <c:v>136.65977905046105</c:v>
                </c:pt>
                <c:pt idx="18">
                  <c:v>138.83006514938273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28704"/>
        <c:axId val="54596736"/>
      </c:lineChart>
      <c:catAx>
        <c:axId val="543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4596736"/>
        <c:crosses val="autoZero"/>
        <c:auto val="1"/>
        <c:lblAlgn val="ctr"/>
        <c:lblOffset val="100"/>
        <c:tickLblSkip val="2"/>
        <c:noMultiLvlLbl val="0"/>
      </c:catAx>
      <c:valAx>
        <c:axId val="54596736"/>
        <c:scaling>
          <c:orientation val="minMax"/>
          <c:min val="80"/>
        </c:scaling>
        <c:delete val="0"/>
        <c:axPos val="l"/>
        <c:majorGridlines>
          <c:spPr>
            <a:ln>
              <a:solidFill>
                <a:srgbClr val="4F81BD">
                  <a:lumMod val="75000"/>
                </a:srgb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54328704"/>
        <c:crosses val="autoZero"/>
        <c:crossBetween val="between"/>
      </c:valAx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1.9638013998250239E-2"/>
          <c:y val="0.85031641878098574"/>
          <c:w val="0.97202865266841643"/>
          <c:h val="0.1496835812190142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DAAF-0DF9-41A1-B273-D2F66C984766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3E070-2A55-474E-A69B-CBF831696FF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621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E070-2A55-474E-A69B-CBF831696FFE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824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7939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853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452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944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9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36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548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90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05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60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19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2645-4014-47C9-8EE3-17FF1C76C8F8}" type="datetimeFigureOut">
              <a:rPr lang="sv-SE" smtClean="0"/>
              <a:t>2016-02-22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289C0-7AD3-427A-8ED1-3575607026D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21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2060"/>
                </a:solidFill>
              </a:rPr>
              <a:t>Sysselsättning, lönespridning och flyktinginvandring</a:t>
            </a:r>
            <a:endParaRPr lang="sv-SE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tx1"/>
                </a:solidFill>
              </a:rPr>
              <a:t>Lars Calmfors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Fredhällshemmet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18/2-2016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864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Ökad efterfrågan kommer före ökat utbud i ekonomin</a:t>
            </a:r>
            <a:endParaRPr lang="sv-SE" dirty="0"/>
          </a:p>
        </p:txBody>
      </p:sp>
      <p:pic>
        <p:nvPicPr>
          <p:cNvPr id="4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5" y="2204864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793312" y="1700808"/>
            <a:ext cx="63134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Revidering sedan augustiprognosen, procent, fasta priser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5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… driver först ner, sedan upp arbetslösheten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972810" cy="4043680"/>
          </a:xfrm>
          <a:prstGeom prst="rect">
            <a:avLst/>
          </a:prstGeom>
        </p:spPr>
      </p:pic>
      <p:sp>
        <p:nvSpPr>
          <p:cNvPr id="4" name="Rectangle 2"/>
          <p:cNvSpPr>
            <a:spLocks noGrp="1"/>
          </p:cNvSpPr>
          <p:nvPr/>
        </p:nvSpPr>
        <p:spPr bwMode="auto">
          <a:xfrm>
            <a:off x="1619672" y="1854200"/>
            <a:ext cx="63341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Procent av arbetskraften, säsongsrensade kvartalsvärden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87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-315416"/>
            <a:ext cx="8990498" cy="1728192"/>
          </a:xfrm>
        </p:spPr>
        <p:txBody>
          <a:bodyPr>
            <a:normAutofit/>
          </a:bodyPr>
          <a:lstStyle/>
          <a:p>
            <a:r>
              <a:rPr lang="sv-SE" sz="5400" dirty="0" smtClean="0">
                <a:solidFill>
                  <a:srgbClr val="002060"/>
                </a:solidFill>
              </a:rPr>
              <a:t>Två trender</a:t>
            </a:r>
            <a:endParaRPr lang="sv-SE" sz="54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248844" cy="4392488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Förskjutning av efterfrågan från låg- till högutbildade (</a:t>
            </a:r>
            <a:r>
              <a:rPr lang="sv-SE" i="1" dirty="0" err="1" smtClean="0"/>
              <a:t>skill-biased</a:t>
            </a:r>
            <a:r>
              <a:rPr lang="sv-SE" i="1" dirty="0" smtClean="0"/>
              <a:t> </a:t>
            </a:r>
            <a:r>
              <a:rPr lang="sv-SE" i="1" dirty="0" err="1" smtClean="0"/>
              <a:t>technological</a:t>
            </a:r>
            <a:r>
              <a:rPr lang="sv-SE" i="1" dirty="0" smtClean="0"/>
              <a:t> </a:t>
            </a:r>
            <a:r>
              <a:rPr lang="sv-SE" i="1" dirty="0" err="1" smtClean="0"/>
              <a:t>growth</a:t>
            </a:r>
            <a:r>
              <a:rPr lang="sv-SE" i="1" dirty="0" smtClean="0"/>
              <a:t>)</a:t>
            </a:r>
          </a:p>
          <a:p>
            <a:r>
              <a:rPr lang="sv-SE" dirty="0" smtClean="0"/>
              <a:t>Sjunkande färdighetsnivå i befolkningen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fler med en produktivitetsnivå som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understiger arbetsgivarens löne-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kostnad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problemet förvärras av den stora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flyktinginvandringen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9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Skillnader i lön och skolelevers kunskaper (90/10)</a:t>
            </a:r>
          </a:p>
        </p:txBody>
      </p:sp>
      <p:pic>
        <p:nvPicPr>
          <p:cNvPr id="4" name="table"/>
          <p:cNvPicPr/>
          <p:nvPr/>
        </p:nvPicPr>
        <p:blipFill>
          <a:blip r:embed="rId2"/>
          <a:stretch>
            <a:fillRect/>
          </a:stretch>
        </p:blipFill>
        <p:spPr>
          <a:xfrm>
            <a:off x="1759267" y="1772816"/>
            <a:ext cx="5625465" cy="493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62038"/>
            <a:ext cx="81343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474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607534" cy="334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4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43996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0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Sysselsättningsproblem för lågutbildade/utomeuropeiska invandrare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Ojämnt fördelad sysselsättning/arbetslöshet</a:t>
            </a:r>
          </a:p>
          <a:p>
            <a:r>
              <a:rPr lang="sv-SE" dirty="0" smtClean="0"/>
              <a:t>OECD-studie (PIAAC 2012) av den vuxna befolkningens färdigheter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PIAAC: </a:t>
            </a:r>
            <a:r>
              <a:rPr lang="sv-SE" i="1" dirty="0" err="1" smtClean="0"/>
              <a:t>Programme</a:t>
            </a:r>
            <a:r>
              <a:rPr lang="sv-SE" i="1" dirty="0" smtClean="0"/>
              <a:t> for International </a:t>
            </a:r>
            <a:r>
              <a:rPr lang="sv-SE" i="1" dirty="0" err="1" smtClean="0"/>
              <a:t>Assessment</a:t>
            </a:r>
            <a:r>
              <a:rPr lang="sv-SE" i="1" dirty="0" smtClean="0"/>
              <a:t> </a:t>
            </a:r>
            <a:r>
              <a:rPr lang="sv-SE" i="1" dirty="0" err="1" smtClean="0"/>
              <a:t>of</a:t>
            </a:r>
            <a:endParaRPr lang="sv-SE" i="1" dirty="0" smtClean="0"/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       Adult </a:t>
            </a:r>
            <a:r>
              <a:rPr lang="sv-SE" i="1" dirty="0" err="1" smtClean="0"/>
              <a:t>Competencies</a:t>
            </a:r>
            <a:r>
              <a:rPr lang="sv-SE" i="1" dirty="0" smtClean="0"/>
              <a:t> (2012)</a:t>
            </a:r>
          </a:p>
          <a:p>
            <a:pPr marL="0" indent="0">
              <a:buNone/>
            </a:pPr>
            <a:r>
              <a:rPr lang="sv-SE" i="1" dirty="0"/>
              <a:t> </a:t>
            </a:r>
            <a:r>
              <a:rPr lang="sv-SE" i="1" dirty="0" smtClean="0"/>
              <a:t>     - </a:t>
            </a:r>
            <a:r>
              <a:rPr lang="sv-SE" dirty="0" smtClean="0"/>
              <a:t>läs- och skrivkunnighet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matematik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problemlösning</a:t>
            </a:r>
          </a:p>
          <a:p>
            <a:r>
              <a:rPr lang="sv-SE" dirty="0" smtClean="0"/>
              <a:t> Jämförbar studie (IALS</a:t>
            </a:r>
            <a:r>
              <a:rPr lang="sv-SE" b="1" dirty="0" smtClean="0"/>
              <a:t> </a:t>
            </a:r>
            <a:r>
              <a:rPr lang="sv-SE" dirty="0" smtClean="0"/>
              <a:t>1994-98) av den vuxna</a:t>
            </a:r>
          </a:p>
          <a:p>
            <a:pPr marL="0" indent="0">
              <a:buNone/>
            </a:pPr>
            <a:r>
              <a:rPr lang="sv-SE" dirty="0" smtClean="0"/>
              <a:t>      befolkningens läs-</a:t>
            </a:r>
            <a:r>
              <a:rPr lang="sv-SE" dirty="0"/>
              <a:t> </a:t>
            </a:r>
            <a:r>
              <a:rPr lang="sv-SE" dirty="0" smtClean="0"/>
              <a:t>och skrivkunnighet 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</a:t>
            </a:r>
            <a:r>
              <a:rPr lang="sv-SE" i="1" dirty="0" smtClean="0"/>
              <a:t>International Adult Literacy Survey</a:t>
            </a:r>
            <a:r>
              <a:rPr lang="sv-SE" dirty="0" smtClean="0"/>
              <a:t> </a:t>
            </a:r>
          </a:p>
          <a:p>
            <a:r>
              <a:rPr lang="sv-SE" dirty="0" smtClean="0"/>
              <a:t>Också data på sysselsättning och löner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>
                <a:solidFill>
                  <a:srgbClr val="002060"/>
                </a:solidFill>
              </a:rPr>
              <a:t>OECD </a:t>
            </a:r>
            <a:r>
              <a:rPr lang="sv-SE" sz="3600" dirty="0" err="1">
                <a:solidFill>
                  <a:srgbClr val="002060"/>
                </a:solidFill>
              </a:rPr>
              <a:t>Economic</a:t>
            </a:r>
            <a:r>
              <a:rPr lang="sv-SE" sz="3600" dirty="0">
                <a:solidFill>
                  <a:srgbClr val="002060"/>
                </a:solidFill>
              </a:rPr>
              <a:t> Survey </a:t>
            </a:r>
            <a:r>
              <a:rPr lang="sv-SE" sz="3600" dirty="0" err="1">
                <a:solidFill>
                  <a:srgbClr val="002060"/>
                </a:solidFill>
              </a:rPr>
              <a:t>of</a:t>
            </a:r>
            <a:r>
              <a:rPr lang="sv-SE" sz="3600" dirty="0">
                <a:solidFill>
                  <a:srgbClr val="002060"/>
                </a:solidFill>
              </a:rPr>
              <a:t> Sweden 2015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37" y="1772816"/>
            <a:ext cx="6915150" cy="45224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600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>
                <a:solidFill>
                  <a:srgbClr val="002060"/>
                </a:solidFill>
              </a:rPr>
              <a:t/>
            </a:r>
            <a:br>
              <a:rPr lang="sv-SE" sz="3200" b="1" dirty="0" smtClean="0">
                <a:solidFill>
                  <a:srgbClr val="002060"/>
                </a:solidFill>
              </a:rPr>
            </a:br>
            <a:r>
              <a:rPr lang="sv-SE" sz="3200" b="1" dirty="0">
                <a:solidFill>
                  <a:srgbClr val="002060"/>
                </a:solidFill>
              </a:rPr>
              <a:t/>
            </a:r>
            <a:br>
              <a:rPr lang="sv-SE" sz="3200" b="1" dirty="0">
                <a:solidFill>
                  <a:srgbClr val="002060"/>
                </a:solidFill>
              </a:rPr>
            </a:br>
            <a:r>
              <a:rPr lang="sv-SE" sz="3200" b="1" dirty="0" smtClean="0">
                <a:solidFill>
                  <a:srgbClr val="002060"/>
                </a:solidFill>
              </a:rPr>
              <a:t>Sysselsättningsgrad </a:t>
            </a:r>
            <a:r>
              <a:rPr lang="sv-SE" sz="3200" b="1" dirty="0">
                <a:solidFill>
                  <a:srgbClr val="002060"/>
                </a:solidFill>
              </a:rPr>
              <a:t>efter </a:t>
            </a:r>
            <a:r>
              <a:rPr lang="sv-SE" sz="3200" b="1" dirty="0" smtClean="0">
                <a:solidFill>
                  <a:srgbClr val="002060"/>
                </a:solidFill>
              </a:rPr>
              <a:t>prestationsnivå </a:t>
            </a:r>
            <a:r>
              <a:rPr lang="sv-SE" sz="3200" b="1" dirty="0">
                <a:solidFill>
                  <a:srgbClr val="002060"/>
                </a:solidFill>
              </a:rPr>
              <a:t>i läs- och skrivkunnighet i IALS </a:t>
            </a:r>
            <a:r>
              <a:rPr lang="sv-SE" sz="3200" b="1" dirty="0" smtClean="0">
                <a:solidFill>
                  <a:srgbClr val="002060"/>
                </a:solidFill>
              </a:rPr>
              <a:t>1994 </a:t>
            </a:r>
            <a:r>
              <a:rPr lang="sv-SE" sz="3200" b="1" dirty="0">
                <a:solidFill>
                  <a:srgbClr val="002060"/>
                </a:solidFill>
              </a:rPr>
              <a:t>och PIAAC 2012</a:t>
            </a:r>
            <a:r>
              <a:rPr lang="sv-SE" sz="3200" b="1" dirty="0" smtClean="0">
                <a:solidFill>
                  <a:srgbClr val="002060"/>
                </a:solidFill>
              </a:rPr>
              <a:t>, procent</a:t>
            </a:r>
            <a:r>
              <a:rPr lang="sv-SE" sz="3200" dirty="0">
                <a:solidFill>
                  <a:srgbClr val="002060"/>
                </a:solidFill>
              </a:rPr>
              <a:t/>
            </a:r>
            <a:br>
              <a:rPr lang="sv-SE" sz="3200" dirty="0">
                <a:solidFill>
                  <a:srgbClr val="002060"/>
                </a:solidFill>
              </a:rPr>
            </a:br>
            <a:r>
              <a:rPr lang="sv-SE" sz="3200" dirty="0">
                <a:solidFill>
                  <a:srgbClr val="002060"/>
                </a:solidFill>
              </a:rPr>
              <a:t/>
            </a:r>
            <a:br>
              <a:rPr lang="sv-SE" sz="3200" dirty="0">
                <a:solidFill>
                  <a:srgbClr val="002060"/>
                </a:solidFill>
              </a:rPr>
            </a:br>
            <a:endParaRPr lang="sv-SE" sz="3200" dirty="0">
              <a:solidFill>
                <a:srgbClr val="00206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32613"/>
              </p:ext>
            </p:extLst>
          </p:nvPr>
        </p:nvGraphicFramePr>
        <p:xfrm>
          <a:off x="467545" y="1988840"/>
          <a:ext cx="8352928" cy="2592288"/>
        </p:xfrm>
        <a:graphic>
          <a:graphicData uri="http://schemas.openxmlformats.org/drawingml/2006/table">
            <a:tbl>
              <a:tblPr/>
              <a:tblGrid>
                <a:gridCol w="936103"/>
                <a:gridCol w="1296144"/>
                <a:gridCol w="1296144"/>
                <a:gridCol w="1296144"/>
                <a:gridCol w="1296144"/>
                <a:gridCol w="2232249"/>
              </a:tblGrid>
              <a:tr h="1156648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Nivå 1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Relativ sysselsättningsgrad nivå </a:t>
                      </a: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1/nivå 3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536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IALS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PIAAC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Relativ </a:t>
            </a:r>
            <a:r>
              <a:rPr lang="sv-SE" sz="4000" dirty="0" smtClean="0">
                <a:solidFill>
                  <a:srgbClr val="002060"/>
                </a:solidFill>
              </a:rPr>
              <a:t>arbetslöshet </a:t>
            </a:r>
            <a:r>
              <a:rPr lang="sv-SE" sz="4000" dirty="0">
                <a:solidFill>
                  <a:srgbClr val="002060"/>
                </a:solidFill>
              </a:rPr>
              <a:t>efter födelseregion och utbildningsnivå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86" y="1628800"/>
            <a:ext cx="6908800" cy="507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418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Förändringar </a:t>
            </a:r>
            <a:r>
              <a:rPr lang="sv-SE" sz="2400" b="1" dirty="0">
                <a:solidFill>
                  <a:srgbClr val="002060"/>
                </a:solidFill>
              </a:rPr>
              <a:t>i den </a:t>
            </a:r>
            <a:r>
              <a:rPr lang="sv-SE" sz="2400" b="1" dirty="0" smtClean="0">
                <a:solidFill>
                  <a:srgbClr val="002060"/>
                </a:solidFill>
              </a:rPr>
              <a:t>genomsnittliga läsförståelsepoängen mellan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IALS </a:t>
            </a:r>
            <a:r>
              <a:rPr lang="sv-SE" sz="2400" b="1" dirty="0">
                <a:solidFill>
                  <a:srgbClr val="002060"/>
                </a:solidFill>
              </a:rPr>
              <a:t>1994–98 och PIAAC 2012 för personer med </a:t>
            </a:r>
            <a:r>
              <a:rPr lang="sv-SE" sz="2400" b="1" dirty="0" smtClean="0">
                <a:solidFill>
                  <a:srgbClr val="002060"/>
                </a:solidFill>
              </a:rPr>
              <a:t>inhemsk respektive</a:t>
            </a:r>
            <a:r>
              <a:rPr lang="sv-SE" sz="2400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invandrarbakgrund</a:t>
            </a:r>
            <a:r>
              <a:rPr lang="sv-SE" sz="2400" dirty="0">
                <a:solidFill>
                  <a:srgbClr val="002060"/>
                </a:solidFill>
              </a:rPr>
              <a:t/>
            </a:r>
            <a:br>
              <a:rPr lang="sv-SE" sz="2400" dirty="0">
                <a:solidFill>
                  <a:srgbClr val="002060"/>
                </a:solidFill>
              </a:rPr>
            </a:br>
            <a:r>
              <a:rPr lang="sv-SE" sz="2400" dirty="0">
                <a:solidFill>
                  <a:srgbClr val="002060"/>
                </a:solidFill>
              </a:rPr>
              <a:t/>
            </a:r>
            <a:br>
              <a:rPr lang="sv-SE" sz="2400" dirty="0">
                <a:solidFill>
                  <a:srgbClr val="002060"/>
                </a:solidFill>
              </a:rPr>
            </a:br>
            <a:endParaRPr lang="sv-SE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050196"/>
              </p:ext>
            </p:extLst>
          </p:nvPr>
        </p:nvGraphicFramePr>
        <p:xfrm>
          <a:off x="467544" y="2060848"/>
          <a:ext cx="763284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b="1" dirty="0" smtClean="0">
                <a:solidFill>
                  <a:srgbClr val="002060"/>
                </a:solidFill>
              </a:rPr>
              <a:t/>
            </a:r>
            <a:br>
              <a:rPr lang="sv-SE" sz="4000" b="1" dirty="0" smtClean="0">
                <a:solidFill>
                  <a:srgbClr val="002060"/>
                </a:solidFill>
              </a:rPr>
            </a:br>
            <a:r>
              <a:rPr lang="sv-SE" sz="4000" b="1" dirty="0">
                <a:solidFill>
                  <a:srgbClr val="002060"/>
                </a:solidFill>
              </a:rPr>
              <a:t/>
            </a:r>
            <a:br>
              <a:rPr lang="sv-SE" sz="4000" b="1" dirty="0">
                <a:solidFill>
                  <a:srgbClr val="002060"/>
                </a:solidFill>
              </a:rPr>
            </a:br>
            <a:r>
              <a:rPr lang="sv-SE" sz="4000" b="1" dirty="0" smtClean="0">
                <a:solidFill>
                  <a:srgbClr val="002060"/>
                </a:solidFill>
              </a:rPr>
              <a:t>Minimilönebett </a:t>
            </a:r>
            <a:r>
              <a:rPr lang="sv-SE" sz="4000" b="1" dirty="0">
                <a:solidFill>
                  <a:srgbClr val="002060"/>
                </a:solidFill>
              </a:rPr>
              <a:t>i olika länder, procent</a:t>
            </a: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481255"/>
              </p:ext>
            </p:extLst>
          </p:nvPr>
        </p:nvGraphicFramePr>
        <p:xfrm>
          <a:off x="323528" y="1268760"/>
          <a:ext cx="76328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/>
            </a:r>
            <a:br>
              <a:rPr lang="sv-SE" b="1" dirty="0" smtClean="0">
                <a:solidFill>
                  <a:srgbClr val="002060"/>
                </a:solidFill>
              </a:rPr>
            </a:br>
            <a:r>
              <a:rPr lang="sv-SE" b="1" dirty="0">
                <a:solidFill>
                  <a:srgbClr val="002060"/>
                </a:solidFill>
              </a:rPr>
              <a:t/>
            </a:r>
            <a:br>
              <a:rPr lang="sv-SE" b="1" dirty="0">
                <a:solidFill>
                  <a:srgbClr val="002060"/>
                </a:solidFill>
              </a:rPr>
            </a:br>
            <a:r>
              <a:rPr lang="sv-SE" b="1" dirty="0" smtClean="0">
                <a:solidFill>
                  <a:srgbClr val="002060"/>
                </a:solidFill>
              </a:rPr>
              <a:t>Minimilönebettet </a:t>
            </a:r>
            <a:r>
              <a:rPr lang="sv-SE" b="1" dirty="0">
                <a:solidFill>
                  <a:srgbClr val="002060"/>
                </a:solidFill>
              </a:rPr>
              <a:t>i fyra av LOs kollektivavtal, procent</a:t>
            </a: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5420626"/>
              </p:ext>
            </p:extLst>
          </p:nvPr>
        </p:nvGraphicFramePr>
        <p:xfrm>
          <a:off x="755576" y="1628800"/>
          <a:ext cx="71287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417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Hur påverkar förändrade minimilöner sysselsättningen</a:t>
            </a:r>
            <a:r>
              <a:rPr lang="sv-SE" sz="3600" dirty="0" smtClean="0">
                <a:solidFill>
                  <a:srgbClr val="002060"/>
                </a:solidFill>
              </a:rPr>
              <a:t>?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Vanligt påstående att forskningen inte ger någon vägledning</a:t>
            </a:r>
          </a:p>
          <a:p>
            <a:r>
              <a:rPr lang="sv-SE" dirty="0" smtClean="0"/>
              <a:t>Detta stämmer inte!</a:t>
            </a:r>
          </a:p>
          <a:p>
            <a:r>
              <a:rPr lang="sv-SE" b="1" dirty="0" smtClean="0"/>
              <a:t>Teorin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Höjda minimilöner ökar syssel-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sättningen om de är låga initialt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Höjda minimilöner minskar syssel-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sättningen om de är höga initialt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Den internationella empiriska forskningen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Många studier</a:t>
            </a:r>
          </a:p>
          <a:p>
            <a:r>
              <a:rPr lang="sv-SE" dirty="0" smtClean="0"/>
              <a:t>Varierande resultat</a:t>
            </a:r>
          </a:p>
          <a:p>
            <a:r>
              <a:rPr lang="sv-SE" dirty="0" smtClean="0"/>
              <a:t>Men övervikt för studier som finner att höjda minimilöner minskar sysselsättningen</a:t>
            </a:r>
          </a:p>
          <a:p>
            <a:r>
              <a:rPr lang="sv-SE" dirty="0" smtClean="0"/>
              <a:t>Stöd för att sådana effekter är troligare om minimilönerna är höga till att börja med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- Frankrike jämfört med USA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dirty="0" smtClean="0">
                <a:solidFill>
                  <a:srgbClr val="002060"/>
                </a:solidFill>
              </a:rPr>
              <a:t>Svenska empiriska studier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smtClean="0"/>
              <a:t>Inte så många studier (sex stycken)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en avser flyktinginvandrare</a:t>
            </a:r>
          </a:p>
          <a:p>
            <a:r>
              <a:rPr lang="sv-SE" dirty="0" smtClean="0"/>
              <a:t>Större övervikt för studier som finner negativa sysselsättningseffekter än internationellt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fyra av sex (två med nolleffekt på avslutade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anställningar)  </a:t>
            </a:r>
          </a:p>
          <a:p>
            <a:r>
              <a:rPr lang="sv-SE" dirty="0" smtClean="0"/>
              <a:t>I linje med teorin (negativa effekter om höga initiala minimilöner)</a:t>
            </a:r>
          </a:p>
          <a:p>
            <a:r>
              <a:rPr lang="sv-SE" dirty="0" smtClean="0"/>
              <a:t>Negativa sammansättningseffekter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högre minimilöner minskar sysselsättningen för de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svagaste grupperna också i studierna med total </a:t>
            </a:r>
            <a:r>
              <a:rPr lang="sv-SE" dirty="0" err="1" smtClean="0"/>
              <a:t>nolleffekt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 på avslutade anställningar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36746" cy="1066130"/>
          </a:xfrm>
        </p:spPr>
        <p:txBody>
          <a:bodyPr>
            <a:normAutofit fontScale="90000"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/>
            </a:r>
            <a:br>
              <a:rPr lang="sv-SE" b="1" dirty="0" smtClean="0">
                <a:solidFill>
                  <a:srgbClr val="002060"/>
                </a:solidFill>
              </a:rPr>
            </a:br>
            <a:r>
              <a:rPr lang="sv-SE" b="1" dirty="0">
                <a:solidFill>
                  <a:srgbClr val="002060"/>
                </a:solidFill>
              </a:rPr>
              <a:t/>
            </a:r>
            <a:br>
              <a:rPr lang="sv-SE" b="1" dirty="0">
                <a:solidFill>
                  <a:srgbClr val="002060"/>
                </a:solidFill>
              </a:rPr>
            </a:br>
            <a:r>
              <a:rPr lang="sv-SE" b="1" dirty="0" smtClean="0">
                <a:solidFill>
                  <a:srgbClr val="002060"/>
                </a:solidFill>
              </a:rPr>
              <a:t>Översikt </a:t>
            </a:r>
            <a:r>
              <a:rPr lang="sv-SE" b="1" dirty="0">
                <a:solidFill>
                  <a:srgbClr val="002060"/>
                </a:solidFill>
              </a:rPr>
              <a:t>över empiriska studier för Sverige</a:t>
            </a: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r>
              <a:rPr lang="sv-SE" dirty="0">
                <a:solidFill>
                  <a:srgbClr val="002060"/>
                </a:solidFill>
              </a:rPr>
              <a:t/>
            </a:r>
            <a:br>
              <a:rPr lang="sv-SE" dirty="0">
                <a:solidFill>
                  <a:srgbClr val="002060"/>
                </a:solidFill>
              </a:rPr>
            </a:br>
            <a:endParaRPr lang="sv-SE" dirty="0">
              <a:solidFill>
                <a:srgbClr val="00206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6408712" cy="498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Befintliga studier underskattar sannolikt effekterna av </a:t>
            </a:r>
            <a:r>
              <a:rPr lang="sv-SE" sz="3600" b="1" dirty="0" smtClean="0">
                <a:solidFill>
                  <a:srgbClr val="002060"/>
                </a:solidFill>
              </a:rPr>
              <a:t>sänkta </a:t>
            </a:r>
            <a:r>
              <a:rPr lang="sv-SE" sz="3600" dirty="0" smtClean="0">
                <a:solidFill>
                  <a:srgbClr val="002060"/>
                </a:solidFill>
              </a:rPr>
              <a:t>minimilöner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Olika effekter på arbetslösheten av förändringar i avslutade anställningar för svagare och starkare grupper</a:t>
            </a:r>
          </a:p>
          <a:p>
            <a:r>
              <a:rPr lang="sv-SE" dirty="0" smtClean="0"/>
              <a:t>Studier av avslutade anställningar ger ofullständig bild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nyanställningarna också viktiga</a:t>
            </a:r>
          </a:p>
          <a:p>
            <a:r>
              <a:rPr lang="sv-SE" dirty="0" smtClean="0"/>
              <a:t>Studierna mäter i regel bara kortsiktiga effekter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- större möjligheter byta ut kapital och (låg-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 utbildad) arbetskraft mot varandra på lång sikt</a:t>
            </a:r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   - helt nya marknader kan etableras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342426" cy="1584176"/>
          </a:xfrm>
        </p:spPr>
        <p:txBody>
          <a:bodyPr>
            <a:noAutofit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/>
            </a:r>
            <a:br>
              <a:rPr lang="sv-SE" sz="4000" dirty="0" smtClean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 smtClean="0">
                <a:solidFill>
                  <a:srgbClr val="002060"/>
                </a:solidFill>
              </a:rPr>
              <a:t>Real </a:t>
            </a:r>
            <a:r>
              <a:rPr lang="sv-SE" sz="4000" dirty="0">
                <a:solidFill>
                  <a:srgbClr val="002060"/>
                </a:solidFill>
              </a:rPr>
              <a:t>minimilön i fyra av LOs kollektivavtal</a:t>
            </a:r>
            <a:br>
              <a:rPr lang="sv-SE" sz="4000" dirty="0">
                <a:solidFill>
                  <a:srgbClr val="002060"/>
                </a:solidFill>
              </a:rPr>
            </a:br>
            <a:r>
              <a:rPr lang="sv-SE" sz="4000" dirty="0">
                <a:solidFill>
                  <a:srgbClr val="002060"/>
                </a:solidFill>
              </a:rPr>
              <a:t/>
            </a:r>
            <a:br>
              <a:rPr lang="sv-SE" sz="4000" dirty="0">
                <a:solidFill>
                  <a:srgbClr val="002060"/>
                </a:solidFill>
              </a:rPr>
            </a:b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963259"/>
              </p:ext>
            </p:extLst>
          </p:nvPr>
        </p:nvGraphicFramePr>
        <p:xfrm>
          <a:off x="468313" y="1268413"/>
          <a:ext cx="724852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00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Hur tänka?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00000" cy="4525963"/>
          </a:xfrm>
        </p:spPr>
        <p:txBody>
          <a:bodyPr>
            <a:noAutofit/>
          </a:bodyPr>
          <a:lstStyle/>
          <a:p>
            <a:r>
              <a:rPr lang="sv-SE" sz="2400" dirty="0" smtClean="0"/>
              <a:t>Det behövs ett batteri av sysselsättningsskapande åtgärder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utbildning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jobbskatteavdrag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anställningsstöd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RUT-avdrag</a:t>
            </a:r>
          </a:p>
          <a:p>
            <a:pPr marL="0" indent="0">
              <a:buNone/>
            </a:pPr>
            <a:r>
              <a:rPr lang="sv-SE" sz="2400" dirty="0"/>
              <a:t> </a:t>
            </a:r>
            <a:r>
              <a:rPr lang="sv-SE" sz="2400" dirty="0" smtClean="0"/>
              <a:t>   - lägre ingångslöner</a:t>
            </a:r>
          </a:p>
          <a:p>
            <a:r>
              <a:rPr lang="sv-SE" sz="2400" dirty="0" smtClean="0"/>
              <a:t>Ingen enskild åtgärd har påfallande stora effekter</a:t>
            </a:r>
          </a:p>
          <a:p>
            <a:r>
              <a:rPr lang="sv-SE" sz="2400" dirty="0" smtClean="0"/>
              <a:t>Olika åtgärder är </a:t>
            </a:r>
            <a:r>
              <a:rPr lang="sv-SE" sz="2400" b="1" dirty="0" smtClean="0"/>
              <a:t>komplement</a:t>
            </a:r>
            <a:r>
              <a:rPr lang="sv-SE" sz="2400" dirty="0" smtClean="0"/>
              <a:t> och inte </a:t>
            </a:r>
            <a:r>
              <a:rPr lang="sv-SE" sz="2400" b="1" dirty="0" smtClean="0"/>
              <a:t>substitut</a:t>
            </a:r>
          </a:p>
          <a:p>
            <a:r>
              <a:rPr lang="sv-SE" sz="2400" dirty="0" smtClean="0"/>
              <a:t>Rimligt acceptera större lönespridning om det blivit svårare att uppnå hög och jämn sysselsättning </a:t>
            </a:r>
            <a:r>
              <a:rPr lang="sv-SE" sz="2400" b="1" dirty="0" smtClean="0"/>
              <a:t>ifall </a:t>
            </a:r>
            <a:r>
              <a:rPr lang="sv-SE" sz="2400" dirty="0" smtClean="0"/>
              <a:t>sysselsättningsmålet är viktigt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692696"/>
            <a:ext cx="6768752" cy="55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711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Relativlön för prestationsnivå 1 i </a:t>
            </a:r>
            <a:r>
              <a:rPr lang="sv-SE" sz="2400" b="1" dirty="0">
                <a:solidFill>
                  <a:srgbClr val="002060"/>
                </a:solidFill>
              </a:rPr>
              <a:t>läs- och skrivkunnighet </a:t>
            </a:r>
            <a:r>
              <a:rPr lang="sv-SE" sz="2400" b="1" dirty="0" smtClean="0">
                <a:solidFill>
                  <a:srgbClr val="002060"/>
                </a:solidFill>
              </a:rPr>
              <a:t>i</a:t>
            </a:r>
            <a:r>
              <a:rPr lang="sv-SE" sz="2400" b="1" dirty="0">
                <a:solidFill>
                  <a:srgbClr val="002060"/>
                </a:solidFill>
              </a:rPr>
              <a:t> </a:t>
            </a:r>
            <a:r>
              <a:rPr lang="sv-SE" sz="2400" b="1" dirty="0" smtClean="0">
                <a:solidFill>
                  <a:srgbClr val="002060"/>
                </a:solidFill>
              </a:rPr>
              <a:t>IALS och PIAAC (nivå 1/nivå 3)</a:t>
            </a: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766635"/>
              </p:ext>
            </p:extLst>
          </p:nvPr>
        </p:nvGraphicFramePr>
        <p:xfrm>
          <a:off x="588991" y="1340768"/>
          <a:ext cx="7128792" cy="1620183"/>
        </p:xfrm>
        <a:graphic>
          <a:graphicData uri="http://schemas.openxmlformats.org/drawingml/2006/table">
            <a:tbl>
              <a:tblPr firstRow="1" firstCol="1" bandRow="1"/>
              <a:tblGrid>
                <a:gridCol w="3685996"/>
                <a:gridCol w="1721398"/>
                <a:gridCol w="1721398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0,89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0,85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0,86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0,73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1073" y="335699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 sysselsättningsgrad för prestationsnivå 1 i läs- och skrivkunnighet i IALS och PIAAC (nivå 1/nivå 3)</a:t>
            </a:r>
            <a:br>
              <a:rPr lang="sv-SE" sz="2400" b="1" dirty="0" smtClean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/>
            </a:r>
            <a:br>
              <a:rPr lang="sv-SE" sz="2400" b="1" dirty="0" smtClean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745093"/>
              </p:ext>
            </p:extLst>
          </p:nvPr>
        </p:nvGraphicFramePr>
        <p:xfrm>
          <a:off x="535373" y="4283968"/>
          <a:ext cx="7200801" cy="1620183"/>
        </p:xfrm>
        <a:graphic>
          <a:graphicData uri="http://schemas.openxmlformats.org/drawingml/2006/table">
            <a:tbl>
              <a:tblPr firstRow="1" firstCol="1" bandRow="1"/>
              <a:tblGrid>
                <a:gridCol w="3723229"/>
                <a:gridCol w="1738786"/>
                <a:gridCol w="1738786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8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 smtClean="0">
                <a:solidFill>
                  <a:srgbClr val="002060"/>
                </a:solidFill>
              </a:rPr>
              <a:t>Relativ sysselsättningsgrad för prestationsnivå 1 i </a:t>
            </a:r>
            <a:r>
              <a:rPr lang="sv-SE" sz="2400" b="1" dirty="0">
                <a:solidFill>
                  <a:srgbClr val="002060"/>
                </a:solidFill>
              </a:rPr>
              <a:t>läs- </a:t>
            </a:r>
            <a:r>
              <a:rPr lang="sv-SE" sz="2400" b="1" dirty="0" smtClean="0">
                <a:solidFill>
                  <a:srgbClr val="002060"/>
                </a:solidFill>
              </a:rPr>
              <a:t>och skrivkunnighet </a:t>
            </a:r>
            <a:r>
              <a:rPr lang="sv-SE" sz="2400" b="1" dirty="0">
                <a:solidFill>
                  <a:srgbClr val="002060"/>
                </a:solidFill>
              </a:rPr>
              <a:t>i </a:t>
            </a:r>
            <a:r>
              <a:rPr lang="sv-SE" sz="2400" b="1" dirty="0" smtClean="0">
                <a:solidFill>
                  <a:srgbClr val="002060"/>
                </a:solidFill>
              </a:rPr>
              <a:t>IALS och PIAAC (invandrare nivå 1/invandrare nivå 3)</a:t>
            </a: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r>
              <a:rPr lang="sv-SE" sz="2400" b="1" dirty="0">
                <a:solidFill>
                  <a:srgbClr val="002060"/>
                </a:solidFill>
              </a:rPr>
              <a:t/>
            </a:r>
            <a:br>
              <a:rPr lang="sv-SE" sz="2400" b="1" dirty="0">
                <a:solidFill>
                  <a:srgbClr val="002060"/>
                </a:solidFill>
              </a:rPr>
            </a:br>
            <a:endParaRPr lang="sv-SE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223724"/>
              </p:ext>
            </p:extLst>
          </p:nvPr>
        </p:nvGraphicFramePr>
        <p:xfrm>
          <a:off x="539552" y="1628800"/>
          <a:ext cx="7416824" cy="1944214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  <a:gridCol w="2376264"/>
                <a:gridCol w="1944216"/>
              </a:tblGrid>
              <a:tr h="54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IALS 1994</a:t>
                      </a:r>
                      <a:endParaRPr lang="sv-SE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PIAAC 2012</a:t>
                      </a:r>
                      <a:endParaRPr lang="sv-SE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40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Sverige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  <a:endParaRPr lang="sv-S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20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2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Tyskland</a:t>
                      </a:r>
                      <a:endParaRPr lang="sv-S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Målkonflikter vid sänkta minimilöner</a:t>
            </a:r>
            <a:endParaRPr lang="sv-SE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189656" cy="4857403"/>
          </a:xfrm>
        </p:spPr>
        <p:txBody>
          <a:bodyPr>
            <a:noAutofit/>
          </a:bodyPr>
          <a:lstStyle/>
          <a:p>
            <a:r>
              <a:rPr lang="sv-SE" sz="2400" dirty="0" smtClean="0"/>
              <a:t>Undvika att nyanlända flyktingar fastnar i permanent utanförskap</a:t>
            </a:r>
          </a:p>
          <a:p>
            <a:r>
              <a:rPr lang="sv-SE" sz="2400" dirty="0" smtClean="0"/>
              <a:t>Undvika generella lönesänkningar för lågutbildade/invandrare som redan har jobb</a:t>
            </a:r>
          </a:p>
          <a:p>
            <a:r>
              <a:rPr lang="sv-SE" sz="2400" dirty="0" smtClean="0"/>
              <a:t>Undvika oacceptabelt låg levnadsstandard för nyanlända </a:t>
            </a:r>
          </a:p>
          <a:p>
            <a:r>
              <a:rPr lang="sv-SE" sz="2400" dirty="0" smtClean="0"/>
              <a:t>Undvika att nyanlända långsiktigt fastnar på jobb med mycket låga löner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err="1" smtClean="0">
                <a:solidFill>
                  <a:srgbClr val="002060"/>
                </a:solidFill>
              </a:rPr>
              <a:t>AERs</a:t>
            </a:r>
            <a:r>
              <a:rPr lang="sv-SE" sz="3600" dirty="0" smtClean="0">
                <a:solidFill>
                  <a:srgbClr val="002060"/>
                </a:solidFill>
              </a:rPr>
              <a:t> förslag till särskilda </a:t>
            </a:r>
            <a:r>
              <a:rPr lang="sv-SE" sz="3600" b="1" dirty="0" smtClean="0">
                <a:solidFill>
                  <a:srgbClr val="002060"/>
                </a:solidFill>
              </a:rPr>
              <a:t>ingångsjobb</a:t>
            </a:r>
            <a:endParaRPr lang="sv-SE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200800" cy="4896544"/>
          </a:xfrm>
        </p:spPr>
        <p:txBody>
          <a:bodyPr>
            <a:noAutofit/>
          </a:bodyPr>
          <a:lstStyle/>
          <a:p>
            <a:r>
              <a:rPr lang="sv-SE" sz="2000" b="1" dirty="0" smtClean="0"/>
              <a:t>Arbetsmarknadsparterna</a:t>
            </a:r>
            <a:r>
              <a:rPr lang="sv-SE" sz="2000" dirty="0" smtClean="0"/>
              <a:t> förhandlar fram avtalsvillkoren för dessa</a:t>
            </a:r>
          </a:p>
          <a:p>
            <a:r>
              <a:rPr lang="sv-SE" sz="2000" b="1" dirty="0" smtClean="0"/>
              <a:t>Ingångslöner</a:t>
            </a:r>
            <a:r>
              <a:rPr lang="sv-SE" sz="2000" dirty="0" smtClean="0"/>
              <a:t> som ligger väsentligt under nuvarande minimilöner</a:t>
            </a:r>
          </a:p>
          <a:p>
            <a:r>
              <a:rPr lang="sv-SE" sz="2000" dirty="0" smtClean="0"/>
              <a:t>Ingångsjobben kan komma i fråga för </a:t>
            </a:r>
            <a:r>
              <a:rPr lang="sv-SE" sz="2000" b="1" dirty="0" smtClean="0"/>
              <a:t>alla</a:t>
            </a:r>
            <a:r>
              <a:rPr lang="sv-SE" sz="2000" dirty="0" smtClean="0"/>
              <a:t> </a:t>
            </a:r>
            <a:r>
              <a:rPr lang="sv-SE" sz="2000" b="1" dirty="0" err="1" smtClean="0"/>
              <a:t>nyinträdande</a:t>
            </a:r>
            <a:r>
              <a:rPr lang="sv-SE" sz="2000" dirty="0" smtClean="0"/>
              <a:t> på arbetsmarknaden som inte lyckas få andra jobb</a:t>
            </a:r>
          </a:p>
          <a:p>
            <a:r>
              <a:rPr lang="sv-SE" sz="2000" dirty="0" smtClean="0"/>
              <a:t>En arbetstagare kan inneha sådana jobb i längst </a:t>
            </a:r>
            <a:r>
              <a:rPr lang="sv-SE" sz="2000" b="1" dirty="0" smtClean="0"/>
              <a:t>tre år</a:t>
            </a:r>
          </a:p>
          <a:p>
            <a:r>
              <a:rPr lang="sv-SE" sz="2000" b="1" dirty="0" smtClean="0"/>
              <a:t>Slopade sociala avgifter </a:t>
            </a:r>
            <a:r>
              <a:rPr lang="sv-SE" sz="2000" dirty="0" smtClean="0"/>
              <a:t>för dessa jobb</a:t>
            </a:r>
          </a:p>
          <a:p>
            <a:r>
              <a:rPr lang="sv-SE" sz="2000" b="1" dirty="0" smtClean="0"/>
              <a:t>Extra jobbskatteavdrag </a:t>
            </a:r>
            <a:r>
              <a:rPr lang="sv-SE" sz="2000" dirty="0" smtClean="0"/>
              <a:t>för innehavarna</a:t>
            </a:r>
          </a:p>
          <a:p>
            <a:r>
              <a:rPr lang="sv-SE" sz="2000" b="1" dirty="0" smtClean="0"/>
              <a:t>Inga utbildnings- eller handledningskrav på arbetsgivarna</a:t>
            </a:r>
          </a:p>
          <a:p>
            <a:r>
              <a:rPr lang="sv-SE" sz="2000" dirty="0" smtClean="0"/>
              <a:t>Särskilt förmånliga villkor för utbildning </a:t>
            </a:r>
            <a:r>
              <a:rPr lang="sv-SE" sz="2000" b="1" dirty="0" smtClean="0"/>
              <a:t>riktade direkt till arbetstagarna</a:t>
            </a:r>
            <a:r>
              <a:rPr lang="sv-SE" sz="2000" dirty="0" smtClean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Ansvaret för sysselsättningen</a:t>
            </a:r>
            <a:endParaRPr lang="sv-SE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200800" cy="4896544"/>
          </a:xfrm>
        </p:spPr>
        <p:txBody>
          <a:bodyPr>
            <a:noAutofit/>
          </a:bodyPr>
          <a:lstStyle/>
          <a:p>
            <a:r>
              <a:rPr lang="sv-SE" sz="2400" dirty="0" smtClean="0"/>
              <a:t>Hög och jämnt fördelad sysselsättning är ett </a:t>
            </a:r>
            <a:r>
              <a:rPr lang="sv-SE" sz="2400" b="1" dirty="0" smtClean="0"/>
              <a:t>gemensamt ansvar</a:t>
            </a:r>
            <a:r>
              <a:rPr lang="sv-SE" sz="2400" dirty="0" smtClean="0"/>
              <a:t> för statsmakter (regering samt Riksbank) och arbetsmarknadens parter</a:t>
            </a:r>
          </a:p>
          <a:p>
            <a:r>
              <a:rPr lang="sv-SE" sz="2400" dirty="0" smtClean="0"/>
              <a:t>Det är det som är den </a:t>
            </a:r>
            <a:r>
              <a:rPr lang="sv-SE" sz="2400" b="1" dirty="0" smtClean="0"/>
              <a:t>svenska modellen</a:t>
            </a:r>
          </a:p>
          <a:p>
            <a:r>
              <a:rPr lang="sv-SE" sz="2400" dirty="0" smtClean="0"/>
              <a:t>Arbetsmarknadens parter har tagit det ansvaret när det gäller de totala löneökningarna</a:t>
            </a:r>
          </a:p>
          <a:p>
            <a:r>
              <a:rPr lang="sv-SE" sz="2400" dirty="0" smtClean="0"/>
              <a:t>Men så har inte skett i fråga om relativlönerna</a:t>
            </a:r>
            <a:r>
              <a:rPr lang="sv-SE" sz="2000" dirty="0" smtClean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92" y="530120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Arbetslösheten faller, men fortfarande mycket hög bland utrikes födda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07160"/>
            <a:ext cx="6298773" cy="439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8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08504" cy="1143000"/>
          </a:xfrm>
        </p:spPr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Stigande trend för arbetskraftsdeltagandet bland utrikesfödda</a:t>
            </a:r>
          </a:p>
        </p:txBody>
      </p:sp>
      <p:sp>
        <p:nvSpPr>
          <p:cNvPr id="3" name="Rectangle 5"/>
          <p:cNvSpPr>
            <a:spLocks noGrp="1"/>
          </p:cNvSpPr>
          <p:nvPr/>
        </p:nvSpPr>
        <p:spPr bwMode="auto">
          <a:xfrm>
            <a:off x="1064988" y="1815158"/>
            <a:ext cx="3492501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Procent av befolkningen, 15-74 år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latshållare för innehåll 6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6" y="2712095"/>
            <a:ext cx="3221038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264" y="2708920"/>
            <a:ext cx="3209925" cy="217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/>
          </p:cNvSpPr>
          <p:nvPr/>
        </p:nvSpPr>
        <p:spPr bwMode="auto">
          <a:xfrm>
            <a:off x="2076226" y="2407295"/>
            <a:ext cx="3381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Utrikes födda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/>
          </p:cNvSpPr>
          <p:nvPr/>
        </p:nvSpPr>
        <p:spPr bwMode="auto">
          <a:xfrm>
            <a:off x="4584824" y="2407295"/>
            <a:ext cx="33813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Inrikes födda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sv-SE" sz="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en-GB" altLang="sv-S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en-GB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2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Kraftigt ökad flyktinginvandring innebär osäker prognos 2017</a:t>
            </a:r>
          </a:p>
        </p:txBody>
      </p:sp>
      <p:pic>
        <p:nvPicPr>
          <p:cNvPr id="3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5972810" cy="4043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1" y="1916832"/>
            <a:ext cx="2986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Asylsökande, tusental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290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dirty="0">
                <a:solidFill>
                  <a:srgbClr val="002060"/>
                </a:solidFill>
              </a:rPr>
              <a:t>Flyktinginvandring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befolkning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arbetskraft</a:t>
            </a:r>
            <a:endParaRPr lang="sv-SE" sz="1600" dirty="0"/>
          </a:p>
          <a:p>
            <a:pPr lvl="0" hangingPunct="0"/>
            <a:r>
              <a:rPr lang="en-GB" sz="3100" dirty="0" err="1"/>
              <a:t>Befolkningsökning</a:t>
            </a:r>
            <a:r>
              <a:rPr lang="en-GB" sz="3100" dirty="0"/>
              <a:t> </a:t>
            </a:r>
            <a:r>
              <a:rPr lang="en-GB" sz="3100" dirty="0" err="1"/>
              <a:t>först</a:t>
            </a:r>
            <a:r>
              <a:rPr lang="en-GB" sz="3100" dirty="0"/>
              <a:t> </a:t>
            </a:r>
            <a:r>
              <a:rPr lang="en-GB" sz="3100" dirty="0" err="1"/>
              <a:t>när</a:t>
            </a:r>
            <a:r>
              <a:rPr lang="en-GB" sz="3100" dirty="0"/>
              <a:t> </a:t>
            </a:r>
            <a:r>
              <a:rPr lang="en-GB" sz="3100" dirty="0" err="1"/>
              <a:t>flyktingar</a:t>
            </a:r>
            <a:r>
              <a:rPr lang="en-GB" sz="3100" dirty="0"/>
              <a:t> </a:t>
            </a:r>
            <a:r>
              <a:rPr lang="en-GB" sz="3100" dirty="0" err="1"/>
              <a:t>har</a:t>
            </a:r>
            <a:r>
              <a:rPr lang="en-GB" sz="3100" dirty="0"/>
              <a:t> </a:t>
            </a:r>
            <a:r>
              <a:rPr lang="en-GB" sz="3100" dirty="0" err="1"/>
              <a:t>fått</a:t>
            </a:r>
            <a:r>
              <a:rPr lang="en-GB" sz="3100" dirty="0"/>
              <a:t> </a:t>
            </a:r>
            <a:r>
              <a:rPr lang="en-GB" sz="3100" dirty="0" err="1"/>
              <a:t>uppehållstillstånd</a:t>
            </a:r>
            <a:endParaRPr lang="sv-SE" sz="3100" dirty="0"/>
          </a:p>
          <a:p>
            <a:pPr lvl="1" hangingPunct="0"/>
            <a:r>
              <a:rPr lang="en-GB" dirty="0" smtClean="0"/>
              <a:t>Tar 15-24 </a:t>
            </a:r>
            <a:r>
              <a:rPr lang="sv-SE" dirty="0" smtClean="0"/>
              <a:t>månader</a:t>
            </a:r>
            <a:endParaRPr lang="sv-SE" sz="1400" dirty="0"/>
          </a:p>
          <a:p>
            <a:pPr lvl="1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arbetskraften</a:t>
            </a:r>
            <a:r>
              <a:rPr lang="en-GB" dirty="0" smtClean="0"/>
              <a:t>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senare</a:t>
            </a:r>
            <a:endParaRPr lang="sv-SE" sz="1400" dirty="0"/>
          </a:p>
          <a:p>
            <a:pPr lvl="0" hangingPunct="0"/>
            <a:r>
              <a:rPr lang="en-GB" sz="3100" dirty="0" err="1"/>
              <a:t>Högre</a:t>
            </a:r>
            <a:r>
              <a:rPr lang="en-GB" sz="3100" dirty="0"/>
              <a:t> </a:t>
            </a:r>
            <a:r>
              <a:rPr lang="en-GB" sz="3100" dirty="0" err="1"/>
              <a:t>flyktingkostnader</a:t>
            </a:r>
            <a:r>
              <a:rPr lang="en-GB" sz="3100" dirty="0"/>
              <a:t> </a:t>
            </a:r>
            <a:r>
              <a:rPr lang="en-GB" sz="3100" dirty="0" err="1"/>
              <a:t>ökar</a:t>
            </a:r>
            <a:r>
              <a:rPr lang="en-GB" sz="3100" dirty="0"/>
              <a:t> </a:t>
            </a:r>
            <a:r>
              <a:rPr lang="en-GB" sz="3100" dirty="0" err="1"/>
              <a:t>efterfrågan</a:t>
            </a:r>
            <a:r>
              <a:rPr lang="en-GB" sz="3100" dirty="0"/>
              <a:t> I </a:t>
            </a:r>
            <a:r>
              <a:rPr lang="en-GB" sz="3100" dirty="0" err="1"/>
              <a:t>ekonomin</a:t>
            </a:r>
            <a:r>
              <a:rPr lang="en-GB" sz="3100" dirty="0"/>
              <a:t> </a:t>
            </a:r>
            <a:r>
              <a:rPr lang="en-GB" sz="3100" dirty="0" err="1"/>
              <a:t>och</a:t>
            </a:r>
            <a:r>
              <a:rPr lang="en-GB" sz="3100" dirty="0"/>
              <a:t> </a:t>
            </a:r>
            <a:r>
              <a:rPr lang="en-GB" sz="3100" dirty="0" err="1"/>
              <a:t>arbetskraftefterfrågan</a:t>
            </a:r>
            <a:r>
              <a:rPr lang="en-GB" sz="3100" dirty="0"/>
              <a:t>.</a:t>
            </a:r>
            <a:endParaRPr lang="sv-SE" sz="3100" dirty="0"/>
          </a:p>
          <a:p>
            <a:pPr lvl="1" hangingPunct="0"/>
            <a:r>
              <a:rPr lang="en-GB" dirty="0" err="1" smtClean="0"/>
              <a:t>Först</a:t>
            </a:r>
            <a:r>
              <a:rPr lang="en-GB" dirty="0" smtClean="0"/>
              <a:t> </a:t>
            </a:r>
            <a:r>
              <a:rPr lang="en-GB" dirty="0" err="1" smtClean="0"/>
              <a:t>minskning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arbetslösheten</a:t>
            </a:r>
            <a:endParaRPr lang="sv-SE" sz="1400" dirty="0"/>
          </a:p>
          <a:p>
            <a:pPr lvl="0" hangingPunct="0"/>
            <a:r>
              <a:rPr lang="en-GB" dirty="0" smtClean="0"/>
              <a:t>Tar </a:t>
            </a:r>
            <a:r>
              <a:rPr lang="en-GB" dirty="0" err="1" smtClean="0"/>
              <a:t>tid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flyktinginvandrare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hitta</a:t>
            </a:r>
            <a:r>
              <a:rPr lang="en-GB" dirty="0" smtClean="0"/>
              <a:t> </a:t>
            </a:r>
            <a:r>
              <a:rPr lang="en-GB" dirty="0" err="1" smtClean="0"/>
              <a:t>jobb</a:t>
            </a:r>
            <a:r>
              <a:rPr lang="en-GB" dirty="0" smtClean="0"/>
              <a:t> </a:t>
            </a:r>
            <a:r>
              <a:rPr lang="en-GB" dirty="0" err="1" smtClean="0"/>
              <a:t>när</a:t>
            </a:r>
            <a:r>
              <a:rPr lang="en-GB" dirty="0" smtClean="0"/>
              <a:t> de </a:t>
            </a:r>
            <a:r>
              <a:rPr lang="en-GB" dirty="0" err="1" smtClean="0"/>
              <a:t>är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arbetskraften</a:t>
            </a:r>
            <a:endParaRPr lang="sv-SE" sz="1600" dirty="0"/>
          </a:p>
          <a:p>
            <a:pPr lvl="1" hangingPunct="0"/>
            <a:r>
              <a:rPr lang="en-GB" dirty="0" err="1" smtClean="0"/>
              <a:t>matchingsproblem</a:t>
            </a:r>
            <a:r>
              <a:rPr lang="en-GB" dirty="0" smtClean="0"/>
              <a:t>: </a:t>
            </a:r>
            <a:r>
              <a:rPr lang="en-GB" dirty="0" err="1" smtClean="0"/>
              <a:t>färdigheter</a:t>
            </a:r>
            <a:r>
              <a:rPr lang="en-GB" dirty="0" smtClean="0"/>
              <a:t>, </a:t>
            </a:r>
            <a:r>
              <a:rPr lang="en-GB" dirty="0" err="1" smtClean="0"/>
              <a:t>språk</a:t>
            </a:r>
            <a:r>
              <a:rPr lang="en-GB" dirty="0" smtClean="0"/>
              <a:t>, </a:t>
            </a:r>
            <a:r>
              <a:rPr lang="en-GB" dirty="0" err="1" smtClean="0"/>
              <a:t>inga</a:t>
            </a:r>
            <a:r>
              <a:rPr lang="en-GB" dirty="0" smtClean="0"/>
              <a:t> </a:t>
            </a:r>
            <a:r>
              <a:rPr lang="en-GB" dirty="0" err="1" smtClean="0"/>
              <a:t>nätverk</a:t>
            </a:r>
            <a:endParaRPr lang="sv-SE" sz="1400" dirty="0"/>
          </a:p>
          <a:p>
            <a:pPr lvl="0" hangingPunct="0"/>
            <a:r>
              <a:rPr lang="en-GB" dirty="0" err="1" smtClean="0"/>
              <a:t>Lägre</a:t>
            </a:r>
            <a:r>
              <a:rPr lang="en-GB" dirty="0" smtClean="0"/>
              <a:t> </a:t>
            </a:r>
            <a:r>
              <a:rPr lang="en-GB" dirty="0" err="1" smtClean="0"/>
              <a:t>sysselsättningsgrad</a:t>
            </a:r>
            <a:r>
              <a:rPr lang="en-GB" dirty="0" smtClean="0"/>
              <a:t> </a:t>
            </a:r>
            <a:r>
              <a:rPr lang="en-GB" dirty="0" err="1" smtClean="0"/>
              <a:t>än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inrikes</a:t>
            </a:r>
            <a:r>
              <a:rPr lang="en-GB" dirty="0" smtClean="0"/>
              <a:t> </a:t>
            </a:r>
            <a:r>
              <a:rPr lang="en-GB" dirty="0" err="1" smtClean="0"/>
              <a:t>födda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tidigare</a:t>
            </a:r>
            <a:r>
              <a:rPr lang="en-GB" dirty="0" smtClean="0"/>
              <a:t> </a:t>
            </a:r>
            <a:r>
              <a:rPr lang="en-GB" dirty="0" err="1" smtClean="0"/>
              <a:t>invandrare</a:t>
            </a:r>
            <a:endParaRPr lang="en-GB" dirty="0" smtClean="0"/>
          </a:p>
          <a:p>
            <a:pPr lvl="0" hangingPunct="0"/>
            <a:r>
              <a:rPr lang="en-GB" dirty="0" err="1" smtClean="0"/>
              <a:t>Ökning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jämviktsarbetslöshet</a:t>
            </a:r>
            <a:r>
              <a:rPr lang="en-GB" dirty="0" smtClean="0"/>
              <a:t> </a:t>
            </a:r>
            <a:r>
              <a:rPr lang="en-GB" dirty="0" err="1" smtClean="0"/>
              <a:t>och</a:t>
            </a:r>
            <a:r>
              <a:rPr lang="en-GB" dirty="0" smtClean="0"/>
              <a:t> </a:t>
            </a:r>
            <a:r>
              <a:rPr lang="en-GB" dirty="0" err="1" smtClean="0"/>
              <a:t>faktisk</a:t>
            </a:r>
            <a:r>
              <a:rPr lang="en-GB" dirty="0" smtClean="0"/>
              <a:t> </a:t>
            </a:r>
            <a:r>
              <a:rPr lang="en-GB" dirty="0" err="1" smtClean="0"/>
              <a:t>arbetslöshet</a:t>
            </a:r>
            <a:r>
              <a:rPr lang="en-GB" dirty="0" smtClean="0"/>
              <a:t> </a:t>
            </a:r>
            <a:r>
              <a:rPr lang="en-GB" dirty="0" err="1" smtClean="0"/>
              <a:t>från</a:t>
            </a:r>
            <a:r>
              <a:rPr lang="en-GB" dirty="0" smtClean="0"/>
              <a:t> </a:t>
            </a:r>
            <a:r>
              <a:rPr lang="en-GB" dirty="0"/>
              <a:t>2017</a:t>
            </a:r>
            <a:endParaRPr lang="sv-SE" sz="1600" dirty="0"/>
          </a:p>
          <a:p>
            <a:r>
              <a:rPr lang="en-GB" dirty="0" err="1" smtClean="0"/>
              <a:t>Förhoppningsviss</a:t>
            </a:r>
            <a:r>
              <a:rPr lang="en-GB" dirty="0" smtClean="0"/>
              <a:t> </a:t>
            </a:r>
            <a:r>
              <a:rPr lang="en-GB" dirty="0" err="1" smtClean="0"/>
              <a:t>minskning</a:t>
            </a:r>
            <a:r>
              <a:rPr lang="en-GB" dirty="0" smtClean="0"/>
              <a:t> </a:t>
            </a:r>
            <a:r>
              <a:rPr lang="en-GB" dirty="0" err="1" smtClean="0"/>
              <a:t>igen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lång</a:t>
            </a:r>
            <a:r>
              <a:rPr lang="en-GB" dirty="0" smtClean="0"/>
              <a:t> </a:t>
            </a:r>
            <a:r>
              <a:rPr lang="en-GB" dirty="0" err="1" smtClean="0"/>
              <a:t>sikt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79167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sv-SE" sz="4000" dirty="0" smtClean="0">
                <a:solidFill>
                  <a:srgbClr val="002060"/>
                </a:solidFill>
              </a:rPr>
              <a:t>Större arbetskraft, men först </a:t>
            </a:r>
            <a:r>
              <a:rPr lang="sv-SE" sz="4000" dirty="0" err="1" smtClean="0">
                <a:solidFill>
                  <a:srgbClr val="002060"/>
                </a:solidFill>
              </a:rPr>
              <a:t>fr</a:t>
            </a:r>
            <a:r>
              <a:rPr lang="sv-SE" sz="4000" dirty="0" smtClean="0">
                <a:solidFill>
                  <a:srgbClr val="002060"/>
                </a:solidFill>
              </a:rPr>
              <a:t> o m 2017 när årets flyktinginvandrare har fått uppehållstillstånd</a:t>
            </a:r>
            <a:endParaRPr lang="sv-SE" sz="4000" dirty="0">
              <a:solidFill>
                <a:srgbClr val="002060"/>
              </a:solidFill>
            </a:endParaRPr>
          </a:p>
        </p:txBody>
      </p:sp>
      <p:pic>
        <p:nvPicPr>
          <p:cNvPr id="4" name="Platshållare för innehåll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22" y="2492896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794299" y="2130946"/>
            <a:ext cx="6334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Tusental personer respektive procentuell förändring</a:t>
            </a: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0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600" dirty="0" smtClean="0">
                <a:solidFill>
                  <a:srgbClr val="002060"/>
                </a:solidFill>
              </a:rPr>
              <a:t>Högre jämviktsarbetslöshet </a:t>
            </a:r>
            <a:r>
              <a:rPr lang="sv-SE" sz="3600" dirty="0" err="1" smtClean="0">
                <a:solidFill>
                  <a:srgbClr val="002060"/>
                </a:solidFill>
              </a:rPr>
              <a:t>fr</a:t>
            </a:r>
            <a:r>
              <a:rPr lang="sv-SE" sz="3600" dirty="0" smtClean="0">
                <a:solidFill>
                  <a:srgbClr val="002060"/>
                </a:solidFill>
              </a:rPr>
              <a:t> o m 2017, som sedan långsamt faller tillbaka</a:t>
            </a:r>
            <a:endParaRPr lang="sv-SE" sz="3600" dirty="0">
              <a:solidFill>
                <a:srgbClr val="002060"/>
              </a:solidFill>
            </a:endParaRPr>
          </a:p>
        </p:txBody>
      </p:sp>
      <p:pic>
        <p:nvPicPr>
          <p:cNvPr id="4" name="Platshållare för innehåll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95" y="1988840"/>
            <a:ext cx="5972810" cy="4043680"/>
          </a:xfrm>
          <a:prstGeom prst="rect">
            <a:avLst/>
          </a:prstGeom>
        </p:spPr>
      </p:pic>
      <p:sp>
        <p:nvSpPr>
          <p:cNvPr id="5" name="Rectangle 2"/>
          <p:cNvSpPr>
            <a:spLocks noGrp="1"/>
          </p:cNvSpPr>
          <p:nvPr/>
        </p:nvSpPr>
        <p:spPr bwMode="auto">
          <a:xfrm>
            <a:off x="1404937" y="1576388"/>
            <a:ext cx="633412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25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cs typeface="Arial" pitchFamily="34" charset="0"/>
              </a:rPr>
              <a:t>Procent av potentiell arbetskraft respektive procentenheter</a:t>
            </a:r>
            <a:endParaRPr kumimoji="0" lang="sv-SE" altLang="sv-S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0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825</Words>
  <Application>Microsoft Office PowerPoint</Application>
  <PresentationFormat>On-screen Show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Sysselsättning, lönespridning och flyktinginvandring</vt:lpstr>
      <vt:lpstr>Relativ arbetslöshet efter födelseregion och utbildningsnivå</vt:lpstr>
      <vt:lpstr>PowerPoint Presentation</vt:lpstr>
      <vt:lpstr>Arbetslösheten faller, men fortfarande mycket hög bland utrikes födda</vt:lpstr>
      <vt:lpstr>Stigande trend för arbetskraftsdeltagandet bland utrikesfödda</vt:lpstr>
      <vt:lpstr>Kraftigt ökad flyktinginvandring innebär osäker prognos 2017</vt:lpstr>
      <vt:lpstr>Flyktinginvandring</vt:lpstr>
      <vt:lpstr>Större arbetskraft, men först fr o m 2017 när årets flyktinginvandrare har fått uppehållstillstånd</vt:lpstr>
      <vt:lpstr>Högre jämviktsarbetslöshet fr o m 2017, som sedan långsamt faller tillbaka</vt:lpstr>
      <vt:lpstr>Ökad efterfrågan kommer före ökat utbud i ekonomin</vt:lpstr>
      <vt:lpstr>… driver först ner, sedan upp arbetslösheten</vt:lpstr>
      <vt:lpstr>Två trender</vt:lpstr>
      <vt:lpstr>Skillnader i lön och skolelevers kunskaper (90/10)</vt:lpstr>
      <vt:lpstr>PowerPoint Presentation</vt:lpstr>
      <vt:lpstr>PowerPoint Presentation</vt:lpstr>
      <vt:lpstr>PowerPoint Presentation</vt:lpstr>
      <vt:lpstr>Sysselsättningsproblem för lågutbildade/utomeuropeiska invandrare</vt:lpstr>
      <vt:lpstr>OECD Economic Survey of Sweden 2015</vt:lpstr>
      <vt:lpstr>  Sysselsättningsgrad efter prestationsnivå i läs- och skrivkunnighet i IALS 1994 och PIAAC 2012, procent  </vt:lpstr>
      <vt:lpstr>   Förändringar i den genomsnittliga läsförståelsepoängen mellan IALS 1994–98 och PIAAC 2012 för personer med inhemsk respektive invandrarbakgrund  </vt:lpstr>
      <vt:lpstr>  Minimilönebett i olika länder, procent  </vt:lpstr>
      <vt:lpstr>  Minimilönebettet i fyra av LOs kollektivavtal, procent  </vt:lpstr>
      <vt:lpstr>Hur påverkar förändrade minimilöner sysselsättningen?</vt:lpstr>
      <vt:lpstr>Den internationella empiriska forskningen</vt:lpstr>
      <vt:lpstr>Svenska empiriska studier</vt:lpstr>
      <vt:lpstr>  Översikt över empiriska studier för Sverige  </vt:lpstr>
      <vt:lpstr>Befintliga studier underskattar sannolikt effekterna av sänkta minimilöner</vt:lpstr>
      <vt:lpstr>  Real minimilön i fyra av LOs kollektivavtal  </vt:lpstr>
      <vt:lpstr>Hur tänka?</vt:lpstr>
      <vt:lpstr>  Relativlön för prestationsnivå 1 i läs- och skrivkunnighet i IALS och PIAAC (nivå 1/nivå 3)  </vt:lpstr>
      <vt:lpstr>  Relativ sysselsättningsgrad för prestationsnivå 1 i läs- och skrivkunnighet i IALS och PIAAC (invandrare nivå 1/invandrare nivå 3)  </vt:lpstr>
      <vt:lpstr>Målkonflikter vid sänkta minimilöner</vt:lpstr>
      <vt:lpstr>AERs förslag till särskilda ingångsjobb</vt:lpstr>
      <vt:lpstr>Ansvaret för sysselsättningen</vt:lpstr>
    </vt:vector>
  </TitlesOfParts>
  <Company>Stockholm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Inför avtalsrörelsen 2016</dc:title>
  <dc:creator>calmf</dc:creator>
  <cp:lastModifiedBy>Petter Danielsson</cp:lastModifiedBy>
  <cp:revision>130</cp:revision>
  <cp:lastPrinted>2016-02-03T15:42:55Z</cp:lastPrinted>
  <dcterms:created xsi:type="dcterms:W3CDTF">2015-12-13T10:21:30Z</dcterms:created>
  <dcterms:modified xsi:type="dcterms:W3CDTF">2016-02-22T09:10:50Z</dcterms:modified>
</cp:coreProperties>
</file>