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1.xml" ContentType="application/vnd.openxmlformats-officedocument.drawingml.char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38"/>
  </p:notesMasterIdLst>
  <p:handoutMasterIdLst>
    <p:handoutMasterId r:id="rId39"/>
  </p:handoutMasterIdLst>
  <p:sldIdLst>
    <p:sldId id="263" r:id="rId5"/>
    <p:sldId id="265" r:id="rId6"/>
    <p:sldId id="273" r:id="rId7"/>
    <p:sldId id="259" r:id="rId8"/>
    <p:sldId id="270" r:id="rId9"/>
    <p:sldId id="268" r:id="rId10"/>
    <p:sldId id="267" r:id="rId11"/>
    <p:sldId id="269" r:id="rId12"/>
    <p:sldId id="271" r:id="rId13"/>
    <p:sldId id="272" r:id="rId14"/>
    <p:sldId id="258" r:id="rId15"/>
    <p:sldId id="276" r:id="rId16"/>
    <p:sldId id="278" r:id="rId17"/>
    <p:sldId id="279" r:id="rId18"/>
    <p:sldId id="280" r:id="rId19"/>
    <p:sldId id="281" r:id="rId20"/>
    <p:sldId id="282" r:id="rId21"/>
    <p:sldId id="283" r:id="rId22"/>
    <p:sldId id="285" r:id="rId23"/>
    <p:sldId id="293" r:id="rId24"/>
    <p:sldId id="299" r:id="rId25"/>
    <p:sldId id="300" r:id="rId26"/>
    <p:sldId id="295" r:id="rId27"/>
    <p:sldId id="296" r:id="rId28"/>
    <p:sldId id="297" r:id="rId29"/>
    <p:sldId id="289" r:id="rId30"/>
    <p:sldId id="301" r:id="rId31"/>
    <p:sldId id="290" r:id="rId32"/>
    <p:sldId id="302" r:id="rId33"/>
    <p:sldId id="277" r:id="rId34"/>
    <p:sldId id="287" r:id="rId35"/>
    <p:sldId id="298" r:id="rId36"/>
    <p:sldId id="294" r:id="rId37"/>
  </p:sldIdLst>
  <p:sldSz cx="9144000" cy="6858000" type="screen4x3"/>
  <p:notesSz cx="6797675" cy="99282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6633"/>
    <a:srgbClr val="6051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80336" autoAdjust="0"/>
  </p:normalViewPr>
  <p:slideViewPr>
    <p:cSldViewPr snapToGrid="0">
      <p:cViewPr>
        <p:scale>
          <a:sx n="93" d="100"/>
          <a:sy n="93" d="100"/>
        </p:scale>
        <p:origin x="-1518" y="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1" d="100"/>
          <a:sy n="71" d="100"/>
        </p:scale>
        <p:origin x="-2323" y="-8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\\ifndc02\users$\petterd\Desktop\Lars%20kapitel\Indesign\Figurer\Figurer.xlsx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  <c:perspective val="30"/>
    </c:view3D>
    <c:floor>
      <c:thickness val="0"/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/>
      <c:bar3DChart>
        <c:barDir val="col"/>
        <c:grouping val="standar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93943296"/>
        <c:axId val="93944832"/>
        <c:axId val="92240512"/>
      </c:bar3DChart>
      <c:catAx>
        <c:axId val="93943296"/>
        <c:scaling>
          <c:orientation val="minMax"/>
        </c:scaling>
        <c:delete val="0"/>
        <c:axPos val="b"/>
        <c:majorTickMark val="none"/>
        <c:minorTickMark val="none"/>
        <c:tickLblPos val="nextTo"/>
        <c:crossAx val="93944832"/>
        <c:crosses val="autoZero"/>
        <c:auto val="1"/>
        <c:lblAlgn val="ctr"/>
        <c:lblOffset val="100"/>
        <c:noMultiLvlLbl val="0"/>
      </c:catAx>
      <c:valAx>
        <c:axId val="93944832"/>
        <c:scaling>
          <c:orientation val="minMax"/>
        </c:scaling>
        <c:delete val="0"/>
        <c:axPos val="l"/>
        <c:majorGridlines/>
        <c:title>
          <c:overlay val="0"/>
        </c:title>
        <c:numFmt formatCode="General" sourceLinked="1"/>
        <c:majorTickMark val="none"/>
        <c:minorTickMark val="none"/>
        <c:tickLblPos val="nextTo"/>
        <c:crossAx val="93943296"/>
        <c:crosses val="autoZero"/>
        <c:crossBetween val="between"/>
      </c:valAx>
      <c:serAx>
        <c:axId val="92240512"/>
        <c:scaling>
          <c:orientation val="minMax"/>
        </c:scaling>
        <c:delete val="0"/>
        <c:axPos val="b"/>
        <c:majorTickMark val="none"/>
        <c:minorTickMark val="none"/>
        <c:tickLblPos val="nextTo"/>
        <c:crossAx val="93944832"/>
        <c:crosses val="autoZero"/>
      </c:serAx>
      <c:dTable>
        <c:showHorzBorder val="1"/>
        <c:showVertBorder val="1"/>
        <c:showOutline val="1"/>
        <c:showKeys val="1"/>
      </c:dTable>
    </c:plotArea>
    <c:plotVisOnly val="1"/>
    <c:dispBlanksAs val="gap"/>
    <c:showDLblsOverMax val="0"/>
  </c:chart>
  <c:txPr>
    <a:bodyPr/>
    <a:lstStyle/>
    <a:p>
      <a:pPr>
        <a:defRPr sz="1800"/>
      </a:pPr>
      <a:endParaRPr lang="sv-SE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7.8919072615923014E-2"/>
          <c:y val="5.1400554097404488E-2"/>
          <c:w val="0.89530096237970258"/>
          <c:h val="0.64389144065325155"/>
        </c:manualLayout>
      </c:layout>
      <c:lineChart>
        <c:grouping val="standard"/>
        <c:varyColors val="0"/>
        <c:ser>
          <c:idx val="0"/>
          <c:order val="0"/>
          <c:tx>
            <c:strRef>
              <c:f>'Figur 12-13'!$B$3</c:f>
              <c:strCache>
                <c:ptCount val="1"/>
                <c:pt idx="0">
                  <c:v>Relativ enhetsarbetskostnad i nationella valutor </c:v>
                </c:pt>
              </c:strCache>
            </c:strRef>
          </c:tx>
          <c:marker>
            <c:symbol val="none"/>
          </c:marker>
          <c:cat>
            <c:numRef>
              <c:f>'Figur 12-13'!$A$4:$A$25</c:f>
              <c:numCache>
                <c:formatCode>General</c:formatCode>
                <c:ptCount val="22"/>
                <c:pt idx="0">
                  <c:v>1993</c:v>
                </c:pt>
                <c:pt idx="1">
                  <c:v>1994</c:v>
                </c:pt>
                <c:pt idx="2">
                  <c:v>1995</c:v>
                </c:pt>
                <c:pt idx="3">
                  <c:v>1996</c:v>
                </c:pt>
                <c:pt idx="4">
                  <c:v>1997</c:v>
                </c:pt>
                <c:pt idx="5">
                  <c:v>1998</c:v>
                </c:pt>
                <c:pt idx="6">
                  <c:v>1999</c:v>
                </c:pt>
                <c:pt idx="7">
                  <c:v>2000</c:v>
                </c:pt>
                <c:pt idx="8">
                  <c:v>2001</c:v>
                </c:pt>
                <c:pt idx="9">
                  <c:v>2002</c:v>
                </c:pt>
                <c:pt idx="10">
                  <c:v>2003</c:v>
                </c:pt>
                <c:pt idx="11">
                  <c:v>2004</c:v>
                </c:pt>
                <c:pt idx="12">
                  <c:v>2005</c:v>
                </c:pt>
                <c:pt idx="13">
                  <c:v>2006</c:v>
                </c:pt>
                <c:pt idx="14">
                  <c:v>2007</c:v>
                </c:pt>
                <c:pt idx="15">
                  <c:v>2008</c:v>
                </c:pt>
                <c:pt idx="16">
                  <c:v>2009</c:v>
                </c:pt>
                <c:pt idx="17">
                  <c:v>2010</c:v>
                </c:pt>
                <c:pt idx="18">
                  <c:v>2011</c:v>
                </c:pt>
                <c:pt idx="19">
                  <c:v>2012</c:v>
                </c:pt>
                <c:pt idx="20">
                  <c:v>2013</c:v>
                </c:pt>
                <c:pt idx="21">
                  <c:v>2014</c:v>
                </c:pt>
              </c:numCache>
            </c:numRef>
          </c:cat>
          <c:val>
            <c:numRef>
              <c:f>'Figur 12-13'!$B$4:$B$25</c:f>
              <c:numCache>
                <c:formatCode>0.0</c:formatCode>
                <c:ptCount val="22"/>
                <c:pt idx="0" formatCode="General">
                  <c:v>1</c:v>
                </c:pt>
                <c:pt idx="1">
                  <c:v>0.95204354076812503</c:v>
                </c:pt>
                <c:pt idx="2">
                  <c:v>0.92435535858178886</c:v>
                </c:pt>
                <c:pt idx="3">
                  <c:v>0.94249483928044819</c:v>
                </c:pt>
                <c:pt idx="4">
                  <c:v>0.9130779916650128</c:v>
                </c:pt>
                <c:pt idx="5">
                  <c:v>0.88051236921873477</c:v>
                </c:pt>
                <c:pt idx="6">
                  <c:v>0.84036232589850979</c:v>
                </c:pt>
                <c:pt idx="7">
                  <c:v>0.8263252291749702</c:v>
                </c:pt>
                <c:pt idx="8">
                  <c:v>0.8659289002056606</c:v>
                </c:pt>
                <c:pt idx="9">
                  <c:v>0.83367356858170505</c:v>
                </c:pt>
                <c:pt idx="10">
                  <c:v>0.81381527669524556</c:v>
                </c:pt>
                <c:pt idx="11">
                  <c:v>0.77157057654075556</c:v>
                </c:pt>
                <c:pt idx="12">
                  <c:v>0.7570401437986819</c:v>
                </c:pt>
                <c:pt idx="13">
                  <c:v>0.73176470588235298</c:v>
                </c:pt>
                <c:pt idx="14">
                  <c:v>0.75279745406015808</c:v>
                </c:pt>
                <c:pt idx="15">
                  <c:v>0.76358483189992177</c:v>
                </c:pt>
                <c:pt idx="16">
                  <c:v>0.79543834640057021</c:v>
                </c:pt>
                <c:pt idx="17">
                  <c:v>0.70170015455950541</c:v>
                </c:pt>
                <c:pt idx="18">
                  <c:v>0.70854517012123586</c:v>
                </c:pt>
                <c:pt idx="19">
                  <c:v>0.7507587253414264</c:v>
                </c:pt>
                <c:pt idx="20">
                  <c:v>0.73532152842497678</c:v>
                </c:pt>
                <c:pt idx="21">
                  <c:v>0.73976283120251984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'Figur 12-13'!$C$3</c:f>
              <c:strCache>
                <c:ptCount val="1"/>
                <c:pt idx="0">
                  <c:v>Relativ enhetsarbetskostnad i gemensam valuta</c:v>
                </c:pt>
              </c:strCache>
            </c:strRef>
          </c:tx>
          <c:marker>
            <c:symbol val="none"/>
          </c:marker>
          <c:cat>
            <c:numRef>
              <c:f>'Figur 12-13'!$A$4:$A$25</c:f>
              <c:numCache>
                <c:formatCode>General</c:formatCode>
                <c:ptCount val="22"/>
                <c:pt idx="0">
                  <c:v>1993</c:v>
                </c:pt>
                <c:pt idx="1">
                  <c:v>1994</c:v>
                </c:pt>
                <c:pt idx="2">
                  <c:v>1995</c:v>
                </c:pt>
                <c:pt idx="3">
                  <c:v>1996</c:v>
                </c:pt>
                <c:pt idx="4">
                  <c:v>1997</c:v>
                </c:pt>
                <c:pt idx="5">
                  <c:v>1998</c:v>
                </c:pt>
                <c:pt idx="6">
                  <c:v>1999</c:v>
                </c:pt>
                <c:pt idx="7">
                  <c:v>2000</c:v>
                </c:pt>
                <c:pt idx="8">
                  <c:v>2001</c:v>
                </c:pt>
                <c:pt idx="9">
                  <c:v>2002</c:v>
                </c:pt>
                <c:pt idx="10">
                  <c:v>2003</c:v>
                </c:pt>
                <c:pt idx="11">
                  <c:v>2004</c:v>
                </c:pt>
                <c:pt idx="12">
                  <c:v>2005</c:v>
                </c:pt>
                <c:pt idx="13">
                  <c:v>2006</c:v>
                </c:pt>
                <c:pt idx="14">
                  <c:v>2007</c:v>
                </c:pt>
                <c:pt idx="15">
                  <c:v>2008</c:v>
                </c:pt>
                <c:pt idx="16">
                  <c:v>2009</c:v>
                </c:pt>
                <c:pt idx="17">
                  <c:v>2010</c:v>
                </c:pt>
                <c:pt idx="18">
                  <c:v>2011</c:v>
                </c:pt>
                <c:pt idx="19">
                  <c:v>2012</c:v>
                </c:pt>
                <c:pt idx="20">
                  <c:v>2013</c:v>
                </c:pt>
                <c:pt idx="21">
                  <c:v>2014</c:v>
                </c:pt>
              </c:numCache>
            </c:numRef>
          </c:cat>
          <c:val>
            <c:numRef>
              <c:f>'Figur 12-13'!$C$4:$C$25</c:f>
              <c:numCache>
                <c:formatCode>0.0</c:formatCode>
                <c:ptCount val="22"/>
                <c:pt idx="0" formatCode="General">
                  <c:v>1</c:v>
                </c:pt>
                <c:pt idx="1">
                  <c:v>0.94544156638792565</c:v>
                </c:pt>
                <c:pt idx="2">
                  <c:v>0.90014713094654231</c:v>
                </c:pt>
                <c:pt idx="3">
                  <c:v>1.0071428571428571</c:v>
                </c:pt>
                <c:pt idx="4">
                  <c:v>0.94846423417851988</c:v>
                </c:pt>
                <c:pt idx="5">
                  <c:v>0.89096665677253395</c:v>
                </c:pt>
                <c:pt idx="6">
                  <c:v>0.85341246290801198</c:v>
                </c:pt>
                <c:pt idx="7">
                  <c:v>0.86457464553794838</c:v>
                </c:pt>
                <c:pt idx="8">
                  <c:v>0.82681877688423422</c:v>
                </c:pt>
                <c:pt idx="9">
                  <c:v>0.80382416346424224</c:v>
                </c:pt>
                <c:pt idx="10">
                  <c:v>0.80001915525332823</c:v>
                </c:pt>
                <c:pt idx="11">
                  <c:v>0.75734217972485129</c:v>
                </c:pt>
                <c:pt idx="12">
                  <c:v>0.72726400613967768</c:v>
                </c:pt>
                <c:pt idx="13">
                  <c:v>0.70382760995768967</c:v>
                </c:pt>
                <c:pt idx="14">
                  <c:v>0.72274788093830089</c:v>
                </c:pt>
                <c:pt idx="15">
                  <c:v>0.71091901728844398</c:v>
                </c:pt>
                <c:pt idx="16">
                  <c:v>0.68371879307704087</c:v>
                </c:pt>
                <c:pt idx="17">
                  <c:v>0.66514055489424051</c:v>
                </c:pt>
                <c:pt idx="18">
                  <c:v>0.71083864639529182</c:v>
                </c:pt>
                <c:pt idx="19">
                  <c:v>0.77760314341846759</c:v>
                </c:pt>
                <c:pt idx="20">
                  <c:v>0.77095954660934141</c:v>
                </c:pt>
                <c:pt idx="21">
                  <c:v>0.73479341124505382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6459392"/>
        <c:axId val="96543104"/>
      </c:lineChart>
      <c:catAx>
        <c:axId val="964593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96543104"/>
        <c:crosses val="autoZero"/>
        <c:auto val="1"/>
        <c:lblAlgn val="ctr"/>
        <c:lblOffset val="100"/>
        <c:tickLblSkip val="3"/>
        <c:noMultiLvlLbl val="0"/>
      </c:catAx>
      <c:valAx>
        <c:axId val="96543104"/>
        <c:scaling>
          <c:orientation val="minMax"/>
          <c:min val="0.60000000000000009"/>
        </c:scaling>
        <c:delete val="0"/>
        <c:axPos val="l"/>
        <c:majorGridlines>
          <c:spPr>
            <a:ln>
              <a:solidFill>
                <a:srgbClr val="4F81BD">
                  <a:lumMod val="60000"/>
                  <a:lumOff val="40000"/>
                </a:srgbClr>
              </a:solidFill>
              <a:prstDash val="sysDash"/>
            </a:ln>
          </c:spPr>
        </c:majorGridlines>
        <c:numFmt formatCode="#,##0.00" sourceLinked="0"/>
        <c:majorTickMark val="out"/>
        <c:minorTickMark val="none"/>
        <c:tickLblPos val="nextTo"/>
        <c:crossAx val="9645939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25644313210848646"/>
          <c:y val="0.82755212890055407"/>
          <c:w val="0.74077909011373577"/>
          <c:h val="0.16896981627296589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sv-SE"/>
    </a:p>
  </c:txPr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443" y="0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0091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443" y="9430091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C28AC858-E3B7-4C69-AD1C-516707D8AA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8221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907"/>
            <a:ext cx="5438140" cy="44677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Klicka här för att ändra format på bakgrundstexten</a:t>
            </a:r>
          </a:p>
          <a:p>
            <a:pPr lvl="1"/>
            <a:r>
              <a:rPr lang="en-US" noProof="0" smtClean="0"/>
              <a:t>Nivå två</a:t>
            </a:r>
          </a:p>
          <a:p>
            <a:pPr lvl="2"/>
            <a:r>
              <a:rPr lang="en-US" noProof="0" smtClean="0"/>
              <a:t>Nivå tre</a:t>
            </a:r>
          </a:p>
          <a:p>
            <a:pPr lvl="3"/>
            <a:r>
              <a:rPr lang="en-US" noProof="0" smtClean="0"/>
              <a:t>Nivå fyra</a:t>
            </a:r>
          </a:p>
          <a:p>
            <a:pPr lvl="4"/>
            <a:r>
              <a:rPr lang="en-US" noProof="0" smtClean="0"/>
              <a:t>Nivå fem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091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30091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428E5307-B2DD-418A-97CF-9DA318C98B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3626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sv-SE" dirty="0" smtClean="0"/>
              <a:t>Använd denna layout om du lyckas hålla nere mängden text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8E5307-B2DD-418A-97CF-9DA318C98B84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Layout för mycket text </a:t>
            </a:r>
          </a:p>
          <a:p>
            <a:r>
              <a:rPr lang="sv-SE" dirty="0" smtClean="0"/>
              <a:t>Om du inte lyckas få ner mängden text i dina bilder så är denna layout anpassad för mer text.</a:t>
            </a:r>
          </a:p>
          <a:p>
            <a:r>
              <a:rPr lang="sv-SE" dirty="0" smtClean="0"/>
              <a:t>Och helst 3 punkter per sida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8E5307-B2DD-418A-97CF-9DA318C98B84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Layout för mycket text </a:t>
            </a:r>
          </a:p>
          <a:p>
            <a:r>
              <a:rPr lang="sv-SE" dirty="0" smtClean="0"/>
              <a:t>Om du inte lyckas få ner mängden text i dina bilder så är denna layout anpassad för mer text.</a:t>
            </a:r>
          </a:p>
          <a:p>
            <a:r>
              <a:rPr lang="sv-SE" dirty="0" smtClean="0"/>
              <a:t>Och helst 3 punkter per sida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8E5307-B2DD-418A-97CF-9DA318C98B84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sv-SE" dirty="0" smtClean="0"/>
              <a:t>Använd denna layout om du lyckas hålla nere mängden text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8E5307-B2DD-418A-97CF-9DA318C98B84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sv-SE" dirty="0" smtClean="0"/>
              <a:t>Använd denna layout om du lyckas hålla nere mängden text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8E5307-B2DD-418A-97CF-9DA318C98B84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Layout för mycket text </a:t>
            </a:r>
          </a:p>
          <a:p>
            <a:r>
              <a:rPr lang="sv-SE" dirty="0" smtClean="0"/>
              <a:t>Om du inte lyckas få ner mängden text i dina bilder så är denna layout anpassad för mer text.</a:t>
            </a:r>
          </a:p>
          <a:p>
            <a:r>
              <a:rPr lang="sv-SE" dirty="0" smtClean="0"/>
              <a:t>Och helst 3 punkter per sida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8E5307-B2DD-418A-97CF-9DA318C98B84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sv-SE" dirty="0" smtClean="0"/>
              <a:t>Använd denna layout om du lyckas hålla nere mängden text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8E5307-B2DD-418A-97CF-9DA318C98B84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Layout för mycket text </a:t>
            </a:r>
          </a:p>
          <a:p>
            <a:r>
              <a:rPr lang="sv-SE" dirty="0" smtClean="0"/>
              <a:t>Om du inte lyckas få ner mängden text i dina bilder så är denna layout anpassad för mer text.</a:t>
            </a:r>
          </a:p>
          <a:p>
            <a:r>
              <a:rPr lang="sv-SE" dirty="0" smtClean="0"/>
              <a:t>Och helst 3 punkter per sida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8E5307-B2DD-418A-97CF-9DA318C98B84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Layout för mycket text </a:t>
            </a:r>
          </a:p>
          <a:p>
            <a:r>
              <a:rPr lang="sv-SE" dirty="0" smtClean="0"/>
              <a:t>Om du inte lyckas få ner mängden text i dina bilder så är denna layout anpassad för mer text.</a:t>
            </a:r>
          </a:p>
          <a:p>
            <a:r>
              <a:rPr lang="sv-SE" dirty="0" smtClean="0"/>
              <a:t>Och helst 3 punkter per sida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8E5307-B2DD-418A-97CF-9DA318C98B84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Layout för mycket text </a:t>
            </a:r>
          </a:p>
          <a:p>
            <a:r>
              <a:rPr lang="sv-SE" dirty="0" smtClean="0"/>
              <a:t>Om du inte lyckas få ner mängden text i dina bilder så är denna layout anpassad för mer text.</a:t>
            </a:r>
          </a:p>
          <a:p>
            <a:r>
              <a:rPr lang="sv-SE" dirty="0" smtClean="0"/>
              <a:t>Och helst 3 punkter per sida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8E5307-B2DD-418A-97CF-9DA318C98B84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Layout för mycket text </a:t>
            </a:r>
          </a:p>
          <a:p>
            <a:r>
              <a:rPr lang="sv-SE" dirty="0" smtClean="0"/>
              <a:t>Om du inte lyckas få ner mängden text i dina bilder så är denna layout anpassad för mer text.</a:t>
            </a:r>
          </a:p>
          <a:p>
            <a:r>
              <a:rPr lang="sv-SE" dirty="0" smtClean="0"/>
              <a:t>Och helst 3 punkter per sida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8E5307-B2DD-418A-97CF-9DA318C98B84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sv-SE" dirty="0" smtClean="0"/>
              <a:t>Använd denna layout om du lyckas hålla nere mängden text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8E5307-B2DD-418A-97CF-9DA318C98B84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sv-SE" dirty="0" smtClean="0"/>
              <a:t>Använd denna layout om du lyckas hålla nere mängden text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8E5307-B2DD-418A-97CF-9DA318C98B84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sv-SE" dirty="0" smtClean="0"/>
              <a:t>Använd denna layout om du lyckas hålla nere mängden text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8E5307-B2DD-418A-97CF-9DA318C98B84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sv-SE" dirty="0" smtClean="0"/>
              <a:t>Använd denna layout om du lyckas hålla nere mängden text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8E5307-B2DD-418A-97CF-9DA318C98B84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Layout för mycket text </a:t>
            </a:r>
          </a:p>
          <a:p>
            <a:r>
              <a:rPr lang="sv-SE" dirty="0" smtClean="0"/>
              <a:t>Om du inte lyckas få ner mängden text i dina bilder så är denna layout anpassad för mer text.</a:t>
            </a:r>
          </a:p>
          <a:p>
            <a:r>
              <a:rPr lang="sv-SE" dirty="0" smtClean="0"/>
              <a:t>Och helst 3 punkter per sida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8E5307-B2DD-418A-97CF-9DA318C98B84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Layout för mycket text </a:t>
            </a:r>
          </a:p>
          <a:p>
            <a:r>
              <a:rPr lang="sv-SE" dirty="0" smtClean="0"/>
              <a:t>Om du inte lyckas få ner mängden text i dina bilder så är denna layout anpassad för mer text.</a:t>
            </a:r>
          </a:p>
          <a:p>
            <a:r>
              <a:rPr lang="sv-SE" dirty="0" smtClean="0"/>
              <a:t>Och helst 3 punkter per sida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8E5307-B2DD-418A-97CF-9DA318C98B84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Layout för mycket text </a:t>
            </a:r>
          </a:p>
          <a:p>
            <a:r>
              <a:rPr lang="sv-SE" dirty="0" smtClean="0"/>
              <a:t>Om du inte lyckas få ner mängden text i dina bilder så är denna layout anpassad för mer text.</a:t>
            </a:r>
          </a:p>
          <a:p>
            <a:r>
              <a:rPr lang="sv-SE" dirty="0" smtClean="0"/>
              <a:t>Och helst 3 punkter per sida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8E5307-B2DD-418A-97CF-9DA318C98B84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sv-SE" dirty="0" smtClean="0"/>
              <a:t>Använd denna layout om du lyckas hålla nere mängden text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8E5307-B2DD-418A-97CF-9DA318C98B84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sv-SE" dirty="0" smtClean="0"/>
              <a:t>Använd denna layout om du lyckas hålla nere mängden text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8E5307-B2DD-418A-97CF-9DA318C98B84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Layout för mycket text </a:t>
            </a:r>
          </a:p>
          <a:p>
            <a:r>
              <a:rPr lang="sv-SE" dirty="0" smtClean="0"/>
              <a:t>Om du inte lyckas få ner mängden text i dina bilder så är denna layout anpassad för mer text.</a:t>
            </a:r>
          </a:p>
          <a:p>
            <a:r>
              <a:rPr lang="sv-SE" dirty="0" smtClean="0"/>
              <a:t>Och helst 3 punkter per sida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8E5307-B2DD-418A-97CF-9DA318C98B84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Layout för mycket text </a:t>
            </a:r>
          </a:p>
          <a:p>
            <a:r>
              <a:rPr lang="sv-SE" dirty="0" smtClean="0"/>
              <a:t>Om du inte lyckas få ner mängden text i dina bilder så är denna layout anpassad för mer text.</a:t>
            </a:r>
          </a:p>
          <a:p>
            <a:r>
              <a:rPr lang="sv-SE" dirty="0" smtClean="0"/>
              <a:t>Och helst 3 punkter per sida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8E5307-B2DD-418A-97CF-9DA318C98B84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sv-SE" dirty="0" smtClean="0"/>
              <a:t>Använd denna layout om du lyckas hålla nere mängden text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8E5307-B2DD-418A-97CF-9DA318C98B84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sv-SE" dirty="0" smtClean="0"/>
              <a:t>Använd denna layout om du lyckas hålla nere mängden text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8E5307-B2DD-418A-97CF-9DA318C98B84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sv-SE" dirty="0" smtClean="0"/>
              <a:t>Använd denna layout om du lyckas hålla nere mängden text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8E5307-B2DD-418A-97CF-9DA318C98B84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sv-SE" dirty="0" smtClean="0"/>
              <a:t>Använd denna layout om du lyckas hålla nere mängden text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8E5307-B2DD-418A-97CF-9DA318C98B84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sv-SE" dirty="0" smtClean="0"/>
              <a:t>Använd denna layout om du lyckas hålla nere mängden text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8E5307-B2DD-418A-97CF-9DA318C98B84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Layout för mycket text </a:t>
            </a:r>
          </a:p>
          <a:p>
            <a:r>
              <a:rPr lang="sv-SE" dirty="0" smtClean="0"/>
              <a:t>Om du inte lyckas få ner mängden text i dina bilder så är denna layout anpassad för mer text.</a:t>
            </a:r>
          </a:p>
          <a:p>
            <a:r>
              <a:rPr lang="sv-SE" dirty="0" smtClean="0"/>
              <a:t>Och helst 3 punkter per sida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8E5307-B2DD-418A-97CF-9DA318C98B84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Layout för mycket text </a:t>
            </a:r>
          </a:p>
          <a:p>
            <a:r>
              <a:rPr lang="sv-SE" dirty="0" smtClean="0"/>
              <a:t>Om du inte lyckas få ner mängden text i dina bilder så är denna layout anpassad för mer text.</a:t>
            </a:r>
          </a:p>
          <a:p>
            <a:r>
              <a:rPr lang="sv-SE" dirty="0" smtClean="0"/>
              <a:t>Och helst 3 punkter per sida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8E5307-B2DD-418A-97CF-9DA318C98B84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objekt 5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100"/>
          <a:stretch/>
        </p:blipFill>
        <p:spPr>
          <a:xfrm>
            <a:off x="0" y="542175"/>
            <a:ext cx="9144000" cy="5319782"/>
          </a:xfrm>
          <a:prstGeom prst="rect">
            <a:avLst/>
          </a:prstGeom>
        </p:spPr>
      </p:pic>
      <p:sp>
        <p:nvSpPr>
          <p:cNvPr id="3075" name="Rectangle 3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2203450" y="2371725"/>
            <a:ext cx="6400800" cy="603250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sv-SE" noProof="0" dirty="0" err="1" smtClean="0"/>
              <a:t>Heading</a:t>
            </a:r>
            <a:r>
              <a:rPr lang="sv-SE" noProof="0" dirty="0" smtClean="0"/>
              <a:t> </a:t>
            </a:r>
            <a:r>
              <a:rPr lang="sv-SE" noProof="0" dirty="0" err="1" smtClean="0"/>
              <a:t>here</a:t>
            </a:r>
            <a:r>
              <a:rPr lang="sv-SE" noProof="0" dirty="0" smtClean="0"/>
              <a:t> …</a:t>
            </a:r>
            <a:endParaRPr lang="sv-SE" noProof="0" dirty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2203450" y="3260725"/>
            <a:ext cx="6400800" cy="1752600"/>
          </a:xfrm>
        </p:spPr>
        <p:txBody>
          <a:bodyPr/>
          <a:lstStyle>
            <a:lvl1pPr marL="0" indent="0">
              <a:buFontTx/>
              <a:buNone/>
              <a:defRPr sz="2200" baseline="0">
                <a:solidFill>
                  <a:schemeClr val="bg1"/>
                </a:solidFill>
              </a:defRPr>
            </a:lvl1pPr>
          </a:lstStyle>
          <a:p>
            <a:r>
              <a:rPr lang="sv-SE" noProof="0" dirty="0" err="1" smtClean="0"/>
              <a:t>Subtitle</a:t>
            </a:r>
            <a:r>
              <a:rPr lang="sv-SE" noProof="0" dirty="0" smtClean="0"/>
              <a:t>, </a:t>
            </a:r>
            <a:r>
              <a:rPr lang="sv-SE" noProof="0" dirty="0" err="1" smtClean="0"/>
              <a:t>your</a:t>
            </a:r>
            <a:r>
              <a:rPr lang="sv-SE" noProof="0" dirty="0" smtClean="0"/>
              <a:t> </a:t>
            </a:r>
            <a:r>
              <a:rPr lang="sv-SE" noProof="0" dirty="0" err="1" smtClean="0"/>
              <a:t>name</a:t>
            </a:r>
            <a:r>
              <a:rPr lang="sv-SE" noProof="0" dirty="0" smtClean="0"/>
              <a:t>, date, and so on …</a:t>
            </a:r>
            <a:endParaRPr lang="sv-SE" noProof="0" dirty="0"/>
          </a:p>
        </p:txBody>
      </p:sp>
      <p:pic>
        <p:nvPicPr>
          <p:cNvPr id="2055" name="Picture 7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9015" y="5633072"/>
            <a:ext cx="3554503" cy="10591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Rubrik och 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971600" y="274638"/>
            <a:ext cx="7715200" cy="1143000"/>
          </a:xfrm>
        </p:spPr>
        <p:txBody>
          <a:bodyPr/>
          <a:lstStyle/>
          <a:p>
            <a:r>
              <a:rPr lang="sv-SE" dirty="0" err="1" smtClean="0"/>
              <a:t>Heading</a:t>
            </a:r>
            <a:r>
              <a:rPr lang="sv-SE" dirty="0" smtClean="0"/>
              <a:t> </a:t>
            </a:r>
            <a:r>
              <a:rPr lang="sv-SE" dirty="0" err="1" smtClean="0"/>
              <a:t>here</a:t>
            </a:r>
            <a:r>
              <a:rPr lang="sv-SE" dirty="0" smtClean="0"/>
              <a:t>… </a:t>
            </a:r>
            <a:r>
              <a:rPr lang="sv-SE" dirty="0" err="1" smtClean="0"/>
              <a:t>click</a:t>
            </a:r>
            <a:r>
              <a:rPr lang="sv-SE" dirty="0" smtClean="0"/>
              <a:t> </a:t>
            </a:r>
            <a:r>
              <a:rPr lang="sv-SE" dirty="0" err="1" smtClean="0"/>
              <a:t>to</a:t>
            </a:r>
            <a:r>
              <a:rPr lang="sv-SE" dirty="0" smtClean="0"/>
              <a:t> </a:t>
            </a:r>
            <a:r>
              <a:rPr lang="sv-SE" dirty="0" err="1" smtClean="0"/>
              <a:t>change</a:t>
            </a:r>
            <a:r>
              <a:rPr lang="sv-SE" dirty="0" smtClean="0"/>
              <a:t> format</a:t>
            </a:r>
            <a:endParaRPr lang="sv-SE" noProof="0" dirty="0"/>
          </a:p>
        </p:txBody>
      </p:sp>
      <p:sp>
        <p:nvSpPr>
          <p:cNvPr id="3" name="Platshållare för diagram 2"/>
          <p:cNvSpPr>
            <a:spLocks noGrp="1"/>
          </p:cNvSpPr>
          <p:nvPr>
            <p:ph type="chart" idx="1" hasCustomPrompt="1"/>
          </p:nvPr>
        </p:nvSpPr>
        <p:spPr>
          <a:xfrm>
            <a:off x="971600" y="1600200"/>
            <a:ext cx="7715200" cy="4421188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sv-SE" noProof="0" dirty="0" err="1" smtClean="0"/>
              <a:t>Click</a:t>
            </a:r>
            <a:r>
              <a:rPr lang="sv-SE" noProof="0" dirty="0" smtClean="0"/>
              <a:t> on the </a:t>
            </a:r>
            <a:r>
              <a:rPr lang="sv-SE" noProof="0" dirty="0" err="1" smtClean="0"/>
              <a:t>icon</a:t>
            </a:r>
            <a:r>
              <a:rPr lang="sv-SE" noProof="0" dirty="0" smtClean="0"/>
              <a:t> </a:t>
            </a:r>
            <a:r>
              <a:rPr lang="sv-SE" noProof="0" dirty="0" err="1" smtClean="0"/>
              <a:t>to</a:t>
            </a:r>
            <a:r>
              <a:rPr lang="sv-SE" noProof="0" dirty="0" smtClean="0"/>
              <a:t> </a:t>
            </a:r>
            <a:r>
              <a:rPr lang="sv-SE" noProof="0" dirty="0" err="1" smtClean="0"/>
              <a:t>add</a:t>
            </a:r>
            <a:r>
              <a:rPr lang="sv-SE" noProof="0" dirty="0" smtClean="0"/>
              <a:t> a </a:t>
            </a:r>
            <a:r>
              <a:rPr lang="sv-SE" noProof="0" dirty="0" err="1" smtClean="0"/>
              <a:t>graph</a:t>
            </a:r>
            <a:endParaRPr lang="sv-SE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971600" y="274638"/>
            <a:ext cx="7632848" cy="1143000"/>
          </a:xfrm>
        </p:spPr>
        <p:txBody>
          <a:bodyPr/>
          <a:lstStyle/>
          <a:p>
            <a:r>
              <a:rPr lang="sv-SE" dirty="0" err="1" smtClean="0"/>
              <a:t>Heading</a:t>
            </a:r>
            <a:r>
              <a:rPr lang="sv-SE" dirty="0" smtClean="0"/>
              <a:t> </a:t>
            </a:r>
            <a:r>
              <a:rPr lang="sv-SE" dirty="0" err="1" smtClean="0"/>
              <a:t>here</a:t>
            </a:r>
            <a:r>
              <a:rPr lang="sv-SE" dirty="0" smtClean="0"/>
              <a:t>… </a:t>
            </a:r>
            <a:r>
              <a:rPr lang="sv-SE" dirty="0" err="1" smtClean="0"/>
              <a:t>click</a:t>
            </a:r>
            <a:r>
              <a:rPr lang="sv-SE" dirty="0" smtClean="0"/>
              <a:t> </a:t>
            </a:r>
            <a:r>
              <a:rPr lang="sv-SE" dirty="0" err="1" smtClean="0"/>
              <a:t>to</a:t>
            </a:r>
            <a:r>
              <a:rPr lang="sv-SE" dirty="0" smtClean="0"/>
              <a:t> </a:t>
            </a:r>
            <a:r>
              <a:rPr lang="sv-SE" dirty="0" err="1" smtClean="0"/>
              <a:t>change</a:t>
            </a:r>
            <a:r>
              <a:rPr lang="sv-SE" dirty="0" smtClean="0"/>
              <a:t> format</a:t>
            </a:r>
            <a:endParaRPr lang="sv-SE" noProof="0" dirty="0"/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3" hasCustomPrompt="1"/>
          </p:nvPr>
        </p:nvSpPr>
        <p:spPr>
          <a:xfrm>
            <a:off x="971600" y="1557338"/>
            <a:ext cx="7632080" cy="4392612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sv-SE" noProof="0" dirty="0" smtClean="0"/>
              <a:t>Text, text, text … </a:t>
            </a:r>
            <a:r>
              <a:rPr lang="sv-SE" noProof="0" dirty="0" err="1" smtClean="0"/>
              <a:t>click</a:t>
            </a:r>
            <a:r>
              <a:rPr lang="sv-SE" noProof="0" dirty="0" smtClean="0"/>
              <a:t> </a:t>
            </a:r>
            <a:r>
              <a:rPr lang="sv-SE" noProof="0" dirty="0" err="1" smtClean="0"/>
              <a:t>to</a:t>
            </a:r>
            <a:r>
              <a:rPr lang="sv-SE" noProof="0" dirty="0" smtClean="0"/>
              <a:t> </a:t>
            </a:r>
            <a:r>
              <a:rPr lang="sv-SE" noProof="0" dirty="0" err="1" smtClean="0"/>
              <a:t>change</a:t>
            </a:r>
            <a:r>
              <a:rPr lang="sv-SE" noProof="0" dirty="0" smtClean="0"/>
              <a:t> format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971600" y="274638"/>
            <a:ext cx="7715200" cy="1143000"/>
          </a:xfrm>
        </p:spPr>
        <p:txBody>
          <a:bodyPr/>
          <a:lstStyle/>
          <a:p>
            <a:r>
              <a:rPr lang="sv-SE" dirty="0" err="1" smtClean="0"/>
              <a:t>Heading</a:t>
            </a:r>
            <a:r>
              <a:rPr lang="sv-SE" dirty="0" smtClean="0"/>
              <a:t> </a:t>
            </a:r>
            <a:r>
              <a:rPr lang="sv-SE" dirty="0" err="1" smtClean="0"/>
              <a:t>here</a:t>
            </a:r>
            <a:r>
              <a:rPr lang="sv-SE" dirty="0" smtClean="0"/>
              <a:t>… </a:t>
            </a:r>
            <a:r>
              <a:rPr lang="sv-SE" dirty="0" err="1" smtClean="0"/>
              <a:t>click</a:t>
            </a:r>
            <a:r>
              <a:rPr lang="sv-SE" dirty="0" smtClean="0"/>
              <a:t> </a:t>
            </a:r>
            <a:r>
              <a:rPr lang="sv-SE" dirty="0" err="1" smtClean="0"/>
              <a:t>to</a:t>
            </a:r>
            <a:r>
              <a:rPr lang="sv-SE" dirty="0" smtClean="0"/>
              <a:t> </a:t>
            </a:r>
            <a:r>
              <a:rPr lang="sv-SE" dirty="0" err="1" smtClean="0"/>
              <a:t>change</a:t>
            </a:r>
            <a:r>
              <a:rPr lang="sv-SE" dirty="0" smtClean="0"/>
              <a:t> format</a:t>
            </a:r>
            <a:endParaRPr lang="sv-SE" noProof="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sv-SE" noProof="0" dirty="0" smtClean="0"/>
              <a:t>Text, text, text … </a:t>
            </a:r>
            <a:r>
              <a:rPr lang="sv-SE" noProof="0" dirty="0" err="1" smtClean="0"/>
              <a:t>click</a:t>
            </a:r>
            <a:r>
              <a:rPr lang="sv-SE" noProof="0" dirty="0" smtClean="0"/>
              <a:t> </a:t>
            </a:r>
            <a:r>
              <a:rPr lang="sv-SE" noProof="0" dirty="0" err="1" smtClean="0"/>
              <a:t>to</a:t>
            </a:r>
            <a:r>
              <a:rPr lang="sv-SE" noProof="0" dirty="0" smtClean="0"/>
              <a:t> </a:t>
            </a:r>
            <a:r>
              <a:rPr lang="sv-SE" noProof="0" dirty="0" err="1" smtClean="0"/>
              <a:t>change</a:t>
            </a:r>
            <a:r>
              <a:rPr lang="sv-SE" noProof="0" dirty="0" smtClean="0"/>
              <a:t> format </a:t>
            </a:r>
          </a:p>
          <a:p>
            <a:pPr lvl="1"/>
            <a:r>
              <a:rPr lang="sv-SE" noProof="0" dirty="0" err="1" smtClean="0"/>
              <a:t>Level</a:t>
            </a:r>
            <a:r>
              <a:rPr lang="sv-SE" noProof="0" dirty="0" smtClean="0"/>
              <a:t> </a:t>
            </a:r>
            <a:r>
              <a:rPr lang="sv-SE" noProof="0" dirty="0" err="1" smtClean="0"/>
              <a:t>two</a:t>
            </a:r>
            <a:endParaRPr lang="sv-SE" noProof="0" dirty="0" smtClean="0"/>
          </a:p>
          <a:p>
            <a:pPr lvl="2"/>
            <a:r>
              <a:rPr lang="sv-SE" noProof="0" dirty="0" err="1" smtClean="0"/>
              <a:t>Level</a:t>
            </a:r>
            <a:r>
              <a:rPr lang="sv-SE" noProof="0" dirty="0" smtClean="0"/>
              <a:t> </a:t>
            </a:r>
            <a:r>
              <a:rPr lang="sv-SE" noProof="0" dirty="0" err="1" smtClean="0"/>
              <a:t>three</a:t>
            </a:r>
            <a:endParaRPr lang="sv-SE" noProof="0" dirty="0" smtClean="0"/>
          </a:p>
          <a:p>
            <a:pPr lvl="3"/>
            <a:r>
              <a:rPr lang="sv-SE" noProof="0" dirty="0" err="1" smtClean="0"/>
              <a:t>Level</a:t>
            </a:r>
            <a:r>
              <a:rPr lang="sv-SE" noProof="0" dirty="0" smtClean="0"/>
              <a:t> </a:t>
            </a:r>
            <a:r>
              <a:rPr lang="sv-SE" noProof="0" dirty="0" err="1" smtClean="0"/>
              <a:t>four</a:t>
            </a:r>
            <a:endParaRPr lang="sv-SE" noProof="0" dirty="0" smtClean="0"/>
          </a:p>
          <a:p>
            <a:pPr lvl="4"/>
            <a:r>
              <a:rPr lang="sv-SE" noProof="0" dirty="0" err="1" smtClean="0"/>
              <a:t>Level</a:t>
            </a:r>
            <a:r>
              <a:rPr lang="sv-SE" noProof="0" dirty="0" smtClean="0"/>
              <a:t> </a:t>
            </a:r>
            <a:r>
              <a:rPr lang="sv-SE" noProof="0" dirty="0" err="1" smtClean="0"/>
              <a:t>five</a:t>
            </a:r>
            <a:endParaRPr lang="sv-SE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1691680" y="274638"/>
            <a:ext cx="6228184" cy="1143000"/>
          </a:xfrm>
        </p:spPr>
        <p:txBody>
          <a:bodyPr/>
          <a:lstStyle/>
          <a:p>
            <a:r>
              <a:rPr lang="sv-SE" dirty="0" err="1" smtClean="0"/>
              <a:t>Heading</a:t>
            </a:r>
            <a:r>
              <a:rPr lang="sv-SE" dirty="0" smtClean="0"/>
              <a:t> </a:t>
            </a:r>
            <a:r>
              <a:rPr lang="sv-SE" dirty="0" err="1" smtClean="0"/>
              <a:t>here</a:t>
            </a:r>
            <a:r>
              <a:rPr lang="sv-SE" dirty="0" smtClean="0"/>
              <a:t>… </a:t>
            </a:r>
            <a:r>
              <a:rPr lang="sv-SE" dirty="0" err="1" smtClean="0"/>
              <a:t>click</a:t>
            </a:r>
            <a:r>
              <a:rPr lang="sv-SE" dirty="0" smtClean="0"/>
              <a:t> </a:t>
            </a:r>
            <a:r>
              <a:rPr lang="sv-SE" dirty="0" err="1" smtClean="0"/>
              <a:t>to</a:t>
            </a:r>
            <a:r>
              <a:rPr lang="sv-SE" dirty="0" smtClean="0"/>
              <a:t> </a:t>
            </a:r>
            <a:r>
              <a:rPr lang="sv-SE" dirty="0" err="1" smtClean="0"/>
              <a:t>change</a:t>
            </a:r>
            <a:r>
              <a:rPr lang="sv-SE" dirty="0" smtClean="0"/>
              <a:t> format</a:t>
            </a:r>
            <a:endParaRPr lang="sv-SE" noProof="0" dirty="0"/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3" hasCustomPrompt="1"/>
          </p:nvPr>
        </p:nvSpPr>
        <p:spPr>
          <a:xfrm>
            <a:off x="1691680" y="1557338"/>
            <a:ext cx="6228184" cy="43926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noProof="0" dirty="0" smtClean="0"/>
              <a:t>Text, text, text … </a:t>
            </a:r>
            <a:r>
              <a:rPr lang="sv-SE" noProof="0" dirty="0" err="1" smtClean="0"/>
              <a:t>click</a:t>
            </a:r>
            <a:r>
              <a:rPr lang="sv-SE" noProof="0" dirty="0" smtClean="0"/>
              <a:t> </a:t>
            </a:r>
            <a:r>
              <a:rPr lang="sv-SE" noProof="0" dirty="0" err="1" smtClean="0"/>
              <a:t>to</a:t>
            </a:r>
            <a:r>
              <a:rPr lang="sv-SE" noProof="0" dirty="0" smtClean="0"/>
              <a:t> </a:t>
            </a:r>
            <a:r>
              <a:rPr lang="sv-SE" noProof="0" dirty="0" err="1" smtClean="0"/>
              <a:t>change</a:t>
            </a:r>
            <a:r>
              <a:rPr lang="sv-SE" noProof="0" dirty="0" smtClean="0"/>
              <a:t> format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1691680" y="2276872"/>
            <a:ext cx="6192688" cy="1143000"/>
          </a:xfrm>
        </p:spPr>
        <p:txBody>
          <a:bodyPr/>
          <a:lstStyle>
            <a:lvl1pPr>
              <a:defRPr sz="4000"/>
            </a:lvl1pPr>
          </a:lstStyle>
          <a:p>
            <a:r>
              <a:rPr lang="sv-SE" dirty="0" smtClean="0"/>
              <a:t>Skriv här… klicka för att ändra format</a:t>
            </a:r>
            <a:endParaRPr lang="sv-SE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noProof="0" smtClean="0"/>
              <a:t>Klicka här för att ändra format</a:t>
            </a:r>
            <a:endParaRPr lang="sv-SE" noProof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971599" y="1600200"/>
            <a:ext cx="3672409" cy="44211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noProof="0" smtClean="0"/>
              <a:t>Klicka här för att ändra format på bakgrundstexten</a:t>
            </a:r>
          </a:p>
          <a:p>
            <a:pPr lvl="1"/>
            <a:r>
              <a:rPr lang="sv-SE" noProof="0" smtClean="0"/>
              <a:t>Nivå två</a:t>
            </a:r>
          </a:p>
          <a:p>
            <a:pPr lvl="2"/>
            <a:r>
              <a:rPr lang="sv-SE" noProof="0" smtClean="0"/>
              <a:t>Nivå tre</a:t>
            </a:r>
          </a:p>
          <a:p>
            <a:pPr lvl="3"/>
            <a:r>
              <a:rPr lang="sv-SE" noProof="0" smtClean="0"/>
              <a:t>Nivå fyra</a:t>
            </a:r>
          </a:p>
          <a:p>
            <a:pPr lvl="4"/>
            <a:r>
              <a:rPr lang="sv-SE" noProof="0" smtClean="0"/>
              <a:t>Nivå fem</a:t>
            </a:r>
            <a:endParaRPr lang="sv-SE" noProof="0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860032" y="1600200"/>
            <a:ext cx="3826768" cy="44211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noProof="0" smtClean="0"/>
              <a:t>Klicka här för att ändra format på bakgrundstexten</a:t>
            </a:r>
          </a:p>
          <a:p>
            <a:pPr lvl="1"/>
            <a:r>
              <a:rPr lang="sv-SE" noProof="0" smtClean="0"/>
              <a:t>Nivå två</a:t>
            </a:r>
          </a:p>
          <a:p>
            <a:pPr lvl="2"/>
            <a:r>
              <a:rPr lang="sv-SE" noProof="0" smtClean="0"/>
              <a:t>Nivå tre</a:t>
            </a:r>
          </a:p>
          <a:p>
            <a:pPr lvl="3"/>
            <a:r>
              <a:rPr lang="sv-SE" noProof="0" smtClean="0"/>
              <a:t>Nivå fyra</a:t>
            </a:r>
          </a:p>
          <a:p>
            <a:pPr lvl="4"/>
            <a:r>
              <a:rPr lang="sv-SE" noProof="0" smtClean="0"/>
              <a:t>Nivå fem</a:t>
            </a:r>
            <a:endParaRPr lang="sv-SE" noProof="0" dirty="0"/>
          </a:p>
        </p:txBody>
      </p:sp>
      <p:graphicFrame>
        <p:nvGraphicFramePr>
          <p:cNvPr id="13" name="Diagram 12"/>
          <p:cNvGraphicFramePr/>
          <p:nvPr userDrawn="1">
            <p:extLst>
              <p:ext uri="{D42A27DB-BD31-4B8C-83A1-F6EECF244321}">
                <p14:modId xmlns:p14="http://schemas.microsoft.com/office/powerpoint/2010/main" val="4066047455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971600" y="274638"/>
            <a:ext cx="7715200" cy="1143000"/>
          </a:xfrm>
        </p:spPr>
        <p:txBody>
          <a:bodyPr/>
          <a:lstStyle/>
          <a:p>
            <a:r>
              <a:rPr lang="sv-SE" dirty="0" err="1" smtClean="0"/>
              <a:t>Heading</a:t>
            </a:r>
            <a:r>
              <a:rPr lang="sv-SE" dirty="0" smtClean="0"/>
              <a:t> </a:t>
            </a:r>
            <a:r>
              <a:rPr lang="sv-SE" dirty="0" err="1" smtClean="0"/>
              <a:t>here</a:t>
            </a:r>
            <a:r>
              <a:rPr lang="sv-SE" dirty="0" smtClean="0"/>
              <a:t>… </a:t>
            </a:r>
            <a:r>
              <a:rPr lang="sv-SE" dirty="0" err="1" smtClean="0"/>
              <a:t>click</a:t>
            </a:r>
            <a:r>
              <a:rPr lang="sv-SE" dirty="0" smtClean="0"/>
              <a:t> </a:t>
            </a:r>
            <a:r>
              <a:rPr lang="sv-SE" dirty="0" err="1" smtClean="0"/>
              <a:t>to</a:t>
            </a:r>
            <a:r>
              <a:rPr lang="sv-SE" dirty="0" smtClean="0"/>
              <a:t> </a:t>
            </a:r>
            <a:r>
              <a:rPr lang="sv-SE" dirty="0" err="1" smtClean="0"/>
              <a:t>change</a:t>
            </a:r>
            <a:r>
              <a:rPr lang="sv-SE" dirty="0" smtClean="0"/>
              <a:t> format</a:t>
            </a:r>
            <a:endParaRPr lang="sv-S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noProof="0" dirty="0" smtClean="0"/>
              <a:t>Text … </a:t>
            </a:r>
            <a:r>
              <a:rPr lang="sv-SE" noProof="0" dirty="0" err="1" smtClean="0"/>
              <a:t>click</a:t>
            </a:r>
            <a:r>
              <a:rPr lang="sv-SE" noProof="0" dirty="0" smtClean="0"/>
              <a:t> </a:t>
            </a:r>
            <a:r>
              <a:rPr lang="sv-SE" noProof="0" dirty="0" err="1" smtClean="0"/>
              <a:t>to</a:t>
            </a:r>
            <a:r>
              <a:rPr lang="sv-SE" noProof="0" dirty="0" smtClean="0"/>
              <a:t> </a:t>
            </a:r>
            <a:r>
              <a:rPr lang="sv-SE" noProof="0" dirty="0" err="1" smtClean="0"/>
              <a:t>change</a:t>
            </a:r>
            <a:r>
              <a:rPr lang="sv-SE" noProof="0" dirty="0" smtClean="0"/>
              <a:t> format</a:t>
            </a:r>
            <a:endParaRPr lang="sv-SE" noProof="0" dirty="0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 hasCustomPrompt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sv-SE" noProof="0" dirty="0" err="1" smtClean="0"/>
              <a:t>Click</a:t>
            </a:r>
            <a:r>
              <a:rPr lang="sv-SE" noProof="0" dirty="0" smtClean="0"/>
              <a:t> on the </a:t>
            </a:r>
            <a:r>
              <a:rPr lang="sv-SE" noProof="0" dirty="0" err="1" smtClean="0"/>
              <a:t>icon</a:t>
            </a:r>
            <a:r>
              <a:rPr lang="sv-SE" noProof="0" dirty="0" smtClean="0"/>
              <a:t> </a:t>
            </a:r>
            <a:r>
              <a:rPr lang="sv-SE" noProof="0" dirty="0" err="1" smtClean="0"/>
              <a:t>to</a:t>
            </a:r>
            <a:r>
              <a:rPr lang="sv-SE" noProof="0" dirty="0" smtClean="0"/>
              <a:t> </a:t>
            </a:r>
            <a:r>
              <a:rPr lang="sv-SE" noProof="0" dirty="0" err="1" smtClean="0"/>
              <a:t>insert</a:t>
            </a:r>
            <a:r>
              <a:rPr lang="sv-SE" noProof="0" dirty="0" smtClean="0"/>
              <a:t> a </a:t>
            </a:r>
            <a:r>
              <a:rPr lang="sv-SE" noProof="0" dirty="0" err="1" smtClean="0"/>
              <a:t>picture</a:t>
            </a:r>
            <a:endParaRPr lang="sv-SE" noProof="0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noProof="0" dirty="0" smtClean="0"/>
              <a:t>Text … </a:t>
            </a:r>
            <a:r>
              <a:rPr lang="sv-SE" noProof="0" dirty="0" err="1" smtClean="0"/>
              <a:t>click</a:t>
            </a:r>
            <a:r>
              <a:rPr lang="sv-SE" noProof="0" dirty="0" smtClean="0"/>
              <a:t> </a:t>
            </a:r>
            <a:r>
              <a:rPr lang="sv-SE" noProof="0" dirty="0" err="1" smtClean="0"/>
              <a:t>to</a:t>
            </a:r>
            <a:r>
              <a:rPr lang="sv-SE" noProof="0" dirty="0" smtClean="0"/>
              <a:t> </a:t>
            </a:r>
            <a:r>
              <a:rPr lang="sv-SE" noProof="0" dirty="0" err="1" smtClean="0"/>
              <a:t>change</a:t>
            </a:r>
            <a:r>
              <a:rPr lang="sv-SE" noProof="0" dirty="0" smtClean="0"/>
              <a:t> format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71550" y="274638"/>
            <a:ext cx="77152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dirty="0" err="1" smtClean="0"/>
              <a:t>Heading</a:t>
            </a:r>
            <a:r>
              <a:rPr lang="sv-SE" dirty="0" smtClean="0"/>
              <a:t> </a:t>
            </a:r>
            <a:r>
              <a:rPr lang="sv-SE" dirty="0" err="1" smtClean="0"/>
              <a:t>here</a:t>
            </a:r>
            <a:r>
              <a:rPr lang="sv-SE" dirty="0" smtClean="0"/>
              <a:t>… </a:t>
            </a:r>
            <a:r>
              <a:rPr lang="sv-SE" dirty="0" err="1" smtClean="0"/>
              <a:t>click</a:t>
            </a:r>
            <a:r>
              <a:rPr lang="sv-SE" dirty="0" smtClean="0"/>
              <a:t> </a:t>
            </a:r>
            <a:r>
              <a:rPr lang="sv-SE" dirty="0" err="1" smtClean="0"/>
              <a:t>to</a:t>
            </a:r>
            <a:r>
              <a:rPr lang="sv-SE" dirty="0" smtClean="0"/>
              <a:t> </a:t>
            </a:r>
            <a:r>
              <a:rPr lang="sv-SE" dirty="0" err="1" smtClean="0"/>
              <a:t>change</a:t>
            </a:r>
            <a:r>
              <a:rPr lang="sv-SE" dirty="0" smtClean="0"/>
              <a:t> format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1550" y="1600200"/>
            <a:ext cx="7715250" cy="4421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dirty="0" smtClean="0"/>
              <a:t>Text, text, text …. Klick </a:t>
            </a:r>
            <a:r>
              <a:rPr lang="sv-SE" dirty="0" err="1" smtClean="0"/>
              <a:t>to</a:t>
            </a:r>
            <a:r>
              <a:rPr lang="sv-SE" dirty="0" smtClean="0"/>
              <a:t> </a:t>
            </a:r>
            <a:r>
              <a:rPr lang="sv-SE" dirty="0" err="1" smtClean="0"/>
              <a:t>change</a:t>
            </a:r>
            <a:r>
              <a:rPr lang="sv-SE" dirty="0" smtClean="0"/>
              <a:t> format </a:t>
            </a:r>
          </a:p>
          <a:p>
            <a:pPr lvl="1"/>
            <a:r>
              <a:rPr lang="sv-SE" dirty="0" err="1" smtClean="0"/>
              <a:t>Level</a:t>
            </a:r>
            <a:r>
              <a:rPr lang="sv-SE" dirty="0" smtClean="0"/>
              <a:t> </a:t>
            </a:r>
            <a:r>
              <a:rPr lang="sv-SE" dirty="0" err="1" smtClean="0"/>
              <a:t>two</a:t>
            </a:r>
            <a:endParaRPr lang="sv-SE" dirty="0" smtClean="0"/>
          </a:p>
          <a:p>
            <a:pPr lvl="2"/>
            <a:r>
              <a:rPr lang="sv-SE" dirty="0" err="1" smtClean="0"/>
              <a:t>Level</a:t>
            </a:r>
            <a:r>
              <a:rPr lang="sv-SE" dirty="0" smtClean="0"/>
              <a:t> </a:t>
            </a:r>
            <a:r>
              <a:rPr lang="sv-SE" dirty="0" err="1" smtClean="0"/>
              <a:t>three</a:t>
            </a:r>
            <a:endParaRPr lang="sv-SE" dirty="0" smtClean="0"/>
          </a:p>
          <a:p>
            <a:pPr lvl="3"/>
            <a:r>
              <a:rPr lang="sv-SE" noProof="0" dirty="0" err="1" smtClean="0"/>
              <a:t>Level</a:t>
            </a:r>
            <a:r>
              <a:rPr lang="sv-SE" noProof="0" dirty="0" smtClean="0"/>
              <a:t> </a:t>
            </a:r>
            <a:r>
              <a:rPr lang="sv-SE" noProof="0" dirty="0" err="1" smtClean="0"/>
              <a:t>four</a:t>
            </a:r>
            <a:endParaRPr lang="sv-SE" noProof="0" dirty="0" smtClean="0"/>
          </a:p>
          <a:p>
            <a:pPr lvl="4"/>
            <a:r>
              <a:rPr lang="sv-SE" noProof="0" dirty="0" err="1" smtClean="0"/>
              <a:t>Level</a:t>
            </a:r>
            <a:r>
              <a:rPr lang="sv-SE" noProof="0" dirty="0" smtClean="0"/>
              <a:t> </a:t>
            </a:r>
            <a:r>
              <a:rPr lang="sv-SE" noProof="0" dirty="0" err="1" smtClean="0"/>
              <a:t>five</a:t>
            </a:r>
            <a:endParaRPr lang="sv-SE" noProof="0" dirty="0" smtClean="0"/>
          </a:p>
          <a:p>
            <a:pPr lvl="2"/>
            <a:endParaRPr lang="sv-SE" dirty="0" smtClean="0"/>
          </a:p>
        </p:txBody>
      </p:sp>
      <p:pic>
        <p:nvPicPr>
          <p:cNvPr id="3" name="Bildobjekt 2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41" y="0"/>
            <a:ext cx="487031" cy="6858000"/>
          </a:xfrm>
          <a:prstGeom prst="rect">
            <a:avLst/>
          </a:prstGeom>
        </p:spPr>
      </p:pic>
      <p:sp>
        <p:nvSpPr>
          <p:cNvPr id="2" name="textruta 1"/>
          <p:cNvSpPr txBox="1"/>
          <p:nvPr/>
        </p:nvSpPr>
        <p:spPr>
          <a:xfrm>
            <a:off x="1347107" y="1869621"/>
            <a:ext cx="457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v-SE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1543" y="6067771"/>
            <a:ext cx="2180378" cy="6735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68" r:id="rId3"/>
    <p:sldLayoutId id="2147483676" r:id="rId4"/>
    <p:sldLayoutId id="2147483677" r:id="rId5"/>
    <p:sldLayoutId id="2147483669" r:id="rId6"/>
    <p:sldLayoutId id="2147483670" r:id="rId7"/>
    <p:sldLayoutId id="2147483671" r:id="rId8"/>
    <p:sldLayoutId id="2147483672" r:id="rId9"/>
    <p:sldLayoutId id="2147483673" r:id="rId10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+mj-lt"/>
          <a:ea typeface="+mj-ea"/>
          <a:cs typeface="NettoOT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accent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60513A"/>
        </a:buClr>
        <a:buChar char="•"/>
        <a:defRPr sz="2600" b="0">
          <a:solidFill>
            <a:schemeClr val="tx1"/>
          </a:solidFill>
          <a:latin typeface="+mn-lt"/>
          <a:ea typeface="+mn-ea"/>
          <a:cs typeface="NettoOT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 b="0">
          <a:solidFill>
            <a:schemeClr val="tx1"/>
          </a:solidFill>
          <a:latin typeface="+mn-lt"/>
          <a:cs typeface="NettoOT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b="0">
          <a:solidFill>
            <a:schemeClr val="tx1"/>
          </a:solidFill>
          <a:latin typeface="+mn-lt"/>
          <a:cs typeface="NettoOT-Italic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102178" y="1330779"/>
            <a:ext cx="7576458" cy="1289957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err="1" smtClean="0"/>
              <a:t>Labour</a:t>
            </a:r>
            <a:r>
              <a:rPr lang="en-US" dirty="0" smtClean="0"/>
              <a:t> Markets in Finland and Sweden – A Swedish Perspective</a:t>
            </a:r>
            <a:r>
              <a:rPr lang="en-US" dirty="0" smtClean="0">
                <a:solidFill>
                  <a:prstClr val="white"/>
                </a:solidFill>
              </a:rPr>
              <a:t/>
            </a:r>
            <a:br>
              <a:rPr lang="en-US" dirty="0" smtClean="0">
                <a:solidFill>
                  <a:prstClr val="white"/>
                </a:solidFill>
              </a:rPr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400" dirty="0" smtClean="0"/>
              <a:t>Finnish Economic Association</a:t>
            </a:r>
            <a:br>
              <a:rPr lang="en-US" sz="2400" dirty="0" smtClean="0"/>
            </a:br>
            <a:r>
              <a:rPr lang="en-US" sz="2400" dirty="0" smtClean="0"/>
              <a:t>Pori, February 5, 2016</a:t>
            </a:r>
            <a:endParaRPr lang="en-US" sz="2400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045029" y="3935187"/>
            <a:ext cx="6914243" cy="1143000"/>
          </a:xfrm>
        </p:spPr>
        <p:txBody>
          <a:bodyPr/>
          <a:lstStyle/>
          <a:p>
            <a:r>
              <a:rPr lang="en-US" dirty="0" smtClean="0"/>
              <a:t>Per Skedinger </a:t>
            </a:r>
          </a:p>
          <a:p>
            <a:r>
              <a:rPr lang="en-US" sz="1600" dirty="0" smtClean="0"/>
              <a:t>Research Institute of Industrial Economics, Stockholm</a:t>
            </a:r>
          </a:p>
          <a:p>
            <a:r>
              <a:rPr lang="en-US" sz="1600" dirty="0" smtClean="0"/>
              <a:t>Centre for the Study of </a:t>
            </a:r>
            <a:r>
              <a:rPr lang="en-US" sz="1600" dirty="0" err="1" smtClean="0"/>
              <a:t>Labour</a:t>
            </a:r>
            <a:r>
              <a:rPr lang="en-US" sz="1600" dirty="0" smtClean="0"/>
              <a:t> Markets and Discrimination, Linnaeus University, </a:t>
            </a:r>
            <a:r>
              <a:rPr lang="en-US" sz="1600" dirty="0" err="1" smtClean="0"/>
              <a:t>Växjö</a:t>
            </a:r>
            <a:endParaRPr lang="en-US" sz="1600" dirty="0" smtClean="0"/>
          </a:p>
          <a:p>
            <a:r>
              <a:rPr lang="en-US" sz="1600" dirty="0" smtClean="0"/>
              <a:t>Swedish </a:t>
            </a:r>
            <a:r>
              <a:rPr lang="en-US" sz="1600" dirty="0" err="1" smtClean="0"/>
              <a:t>Labour</a:t>
            </a:r>
            <a:r>
              <a:rPr lang="en-US" sz="1600" dirty="0" smtClean="0"/>
              <a:t> Policy Council </a:t>
            </a:r>
          </a:p>
        </p:txBody>
      </p:sp>
    </p:spTree>
    <p:extLst>
      <p:ext uri="{BB962C8B-B14F-4D97-AF65-F5344CB8AC3E}">
        <p14:creationId xmlns:p14="http://schemas.microsoft.com/office/powerpoint/2010/main" val="2545416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ubrik 1"/>
          <p:cNvSpPr>
            <a:spLocks noGrp="1"/>
          </p:cNvSpPr>
          <p:nvPr>
            <p:ph type="title"/>
          </p:nvPr>
        </p:nvSpPr>
        <p:spPr>
          <a:xfrm>
            <a:off x="742950" y="258309"/>
            <a:ext cx="7641771" cy="1186769"/>
          </a:xfrm>
        </p:spPr>
        <p:txBody>
          <a:bodyPr/>
          <a:lstStyle/>
          <a:p>
            <a:r>
              <a:rPr lang="en-US" sz="3200" smtClean="0"/>
              <a:t>Employment protection, fixed-term contracts. Index </a:t>
            </a:r>
            <a:br>
              <a:rPr lang="en-US" sz="3200" smtClean="0"/>
            </a:br>
            <a:r>
              <a:rPr lang="en-US" sz="2000" smtClean="0"/>
              <a:t>Source: OECD</a:t>
            </a:r>
            <a:endParaRPr lang="en-US" sz="2000" dirty="0" smtClean="0"/>
          </a:p>
        </p:txBody>
      </p:sp>
      <p:pic>
        <p:nvPicPr>
          <p:cNvPr id="5122" name="Picture 2" descr="C:\Users\Pers\AppData\Local\Microsoft\Windows\Temporary Internet Files\Content.Outlook\88JKPS8M\temporary (2)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3243" y="1755321"/>
            <a:ext cx="6672078" cy="3988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7213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>
                <a:solidFill>
                  <a:srgbClr val="880A26"/>
                </a:solidFill>
              </a:rPr>
              <a:t>Joint Finnish-Swedish research project on effects of </a:t>
            </a:r>
            <a:r>
              <a:rPr lang="en-US" sz="2800" dirty="0" err="1" smtClean="0">
                <a:solidFill>
                  <a:srgbClr val="880A26"/>
                </a:solidFill>
              </a:rPr>
              <a:t>labour</a:t>
            </a:r>
            <a:r>
              <a:rPr lang="en-US" sz="2800" dirty="0" smtClean="0">
                <a:solidFill>
                  <a:srgbClr val="880A26"/>
                </a:solidFill>
              </a:rPr>
              <a:t> market institutions</a:t>
            </a:r>
            <a:endParaRPr lang="en-US" sz="2800" dirty="0" smtClean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With Petri Böckerman (Turku School of Economics and PT) and Roope Uusitalo (</a:t>
            </a:r>
            <a:r>
              <a:rPr lang="en-US" dirty="0" err="1" smtClean="0"/>
              <a:t>Jyväskylä</a:t>
            </a:r>
            <a:r>
              <a:rPr lang="en-US" dirty="0" smtClean="0"/>
              <a:t> University)</a:t>
            </a:r>
          </a:p>
          <a:p>
            <a:endParaRPr lang="en-US" dirty="0" smtClean="0"/>
          </a:p>
          <a:p>
            <a:r>
              <a:rPr lang="en-US" dirty="0" smtClean="0"/>
              <a:t>We assembled a data set linking 150 multinational firms operating in both countries</a:t>
            </a:r>
          </a:p>
          <a:p>
            <a:endParaRPr lang="en-US" dirty="0" smtClean="0"/>
          </a:p>
          <a:p>
            <a:r>
              <a:rPr lang="en-US" dirty="0" smtClean="0"/>
              <a:t>Data containing payroll records, obtained from  Finnish and Swedish employer organizations (EK/SN)  </a:t>
            </a:r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 </a:t>
            </a:r>
          </a:p>
          <a:p>
            <a:pPr marL="0" indent="0">
              <a:buNone/>
            </a:pPr>
            <a:endParaRPr lang="sv-SE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>
                <a:solidFill>
                  <a:srgbClr val="880A26"/>
                </a:solidFill>
              </a:rPr>
              <a:t>Joint Finnish-Swedish research project</a:t>
            </a:r>
            <a:endParaRPr lang="en-US" sz="2800" dirty="0" smtClean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lvl="0"/>
            <a:r>
              <a:rPr lang="en-US" dirty="0">
                <a:solidFill>
                  <a:srgbClr val="000000"/>
                </a:solidFill>
              </a:rPr>
              <a:t>2 million worker-year </a:t>
            </a:r>
            <a:r>
              <a:rPr lang="en-US" dirty="0" smtClean="0">
                <a:solidFill>
                  <a:srgbClr val="000000"/>
                </a:solidFill>
              </a:rPr>
              <a:t>observations </a:t>
            </a:r>
            <a:r>
              <a:rPr lang="en-US" dirty="0">
                <a:solidFill>
                  <a:srgbClr val="000000"/>
                </a:solidFill>
              </a:rPr>
              <a:t>over period 2000-2011  </a:t>
            </a:r>
          </a:p>
          <a:p>
            <a:endParaRPr lang="en-US" dirty="0" smtClean="0"/>
          </a:p>
          <a:p>
            <a:r>
              <a:rPr lang="en-US" dirty="0"/>
              <a:t>Information on personal characteristics and wage </a:t>
            </a:r>
            <a:r>
              <a:rPr lang="en-US" dirty="0" smtClean="0"/>
              <a:t>components</a:t>
            </a:r>
          </a:p>
          <a:p>
            <a:endParaRPr lang="en-US" dirty="0"/>
          </a:p>
          <a:p>
            <a:r>
              <a:rPr lang="en-US" dirty="0"/>
              <a:t>Focus on three large industries (engineering, retail trade, and hotels </a:t>
            </a:r>
            <a:r>
              <a:rPr lang="en-US" dirty="0" smtClean="0"/>
              <a:t>&amp; restaurants</a:t>
            </a:r>
            <a:r>
              <a:rPr lang="en-US" dirty="0"/>
              <a:t>)</a:t>
            </a:r>
          </a:p>
          <a:p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 </a:t>
            </a:r>
          </a:p>
          <a:p>
            <a:pPr marL="0" indent="0">
              <a:buNone/>
            </a:pPr>
            <a:endParaRPr lang="sv-SE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5790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>
                <a:solidFill>
                  <a:srgbClr val="880A26"/>
                </a:solidFill>
              </a:rPr>
              <a:t>Joint Finnish-Swedish research project</a:t>
            </a:r>
            <a:endParaRPr lang="en-US" sz="2800" dirty="0" smtClean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quarter" idx="13"/>
          </p:nvPr>
        </p:nvSpPr>
        <p:spPr>
          <a:xfrm>
            <a:off x="653143" y="1289957"/>
            <a:ext cx="8221435" cy="4659993"/>
          </a:xfrm>
        </p:spPr>
        <p:txBody>
          <a:bodyPr/>
          <a:lstStyle/>
          <a:p>
            <a:pPr lvl="0"/>
            <a:r>
              <a:rPr lang="en-US" sz="2400" dirty="0" smtClean="0">
                <a:solidFill>
                  <a:srgbClr val="000000"/>
                </a:solidFill>
              </a:rPr>
              <a:t>Database suitable for examining key </a:t>
            </a:r>
            <a:r>
              <a:rPr lang="en-US" sz="2400" dirty="0" err="1" smtClean="0">
                <a:solidFill>
                  <a:srgbClr val="000000"/>
                </a:solidFill>
              </a:rPr>
              <a:t>labour</a:t>
            </a:r>
            <a:r>
              <a:rPr lang="en-US" sz="2400" dirty="0" smtClean="0">
                <a:solidFill>
                  <a:srgbClr val="000000"/>
                </a:solidFill>
              </a:rPr>
              <a:t> market institutions and their impacts </a:t>
            </a:r>
            <a:endParaRPr lang="en-US" sz="2400" dirty="0">
              <a:solidFill>
                <a:srgbClr val="000000"/>
              </a:solidFill>
            </a:endParaRPr>
          </a:p>
          <a:p>
            <a:endParaRPr lang="en-US" sz="2000" dirty="0" smtClean="0"/>
          </a:p>
          <a:p>
            <a:r>
              <a:rPr lang="en-US" sz="2400" dirty="0" smtClean="0"/>
              <a:t>We started out by looking at EPL: </a:t>
            </a:r>
          </a:p>
          <a:p>
            <a:pPr marL="0" indent="0">
              <a:buNone/>
            </a:pPr>
            <a:r>
              <a:rPr lang="en-US" sz="2000" dirty="0" smtClean="0"/>
              <a:t>	Key difference is seniority rules – laid down by law in Sweden</a:t>
            </a:r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smtClean="0"/>
              <a:t>but absent in Finnish legislation</a:t>
            </a:r>
          </a:p>
          <a:p>
            <a:endParaRPr lang="en-US" sz="2000" dirty="0"/>
          </a:p>
          <a:p>
            <a:r>
              <a:rPr lang="en-US" sz="2400" dirty="0" smtClean="0"/>
              <a:t>What are the effects of these rules on worker mobility and wages?</a:t>
            </a:r>
          </a:p>
          <a:p>
            <a:endParaRPr lang="en-US" sz="2000" dirty="0"/>
          </a:p>
          <a:p>
            <a:r>
              <a:rPr lang="en-US" sz="2400" dirty="0" smtClean="0"/>
              <a:t>As measures of seniority we used</a:t>
            </a:r>
          </a:p>
          <a:p>
            <a:pPr marL="0" indent="0">
              <a:buNone/>
            </a:pPr>
            <a:r>
              <a:rPr lang="en-US" sz="2000" dirty="0" smtClean="0"/>
              <a:t>	- age</a:t>
            </a:r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smtClean="0"/>
              <a:t>- tenure</a:t>
            </a:r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smtClean="0"/>
              <a:t>- seniority [relative tenure (rank) within firm]   </a:t>
            </a:r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 </a:t>
            </a:r>
          </a:p>
          <a:p>
            <a:pPr marL="0" indent="0">
              <a:buNone/>
            </a:pPr>
            <a:endParaRPr lang="sv-SE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1552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>
                <a:solidFill>
                  <a:srgbClr val="880A26"/>
                </a:solidFill>
              </a:rPr>
              <a:t>Joint Finnish-Swedish research project</a:t>
            </a:r>
            <a:endParaRPr lang="en-US" sz="2800" dirty="0" smtClean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US" dirty="0" smtClean="0">
                <a:solidFill>
                  <a:srgbClr val="000000"/>
                </a:solidFill>
              </a:rPr>
              <a:t>Main findings on worker mobility: 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 dirty="0" smtClean="0"/>
              <a:t>Regardless of measure, older and more senior workers are less likely to exit employment in Sweden than in Finland 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endParaRPr lang="en-US" dirty="0"/>
          </a:p>
          <a:p>
            <a:r>
              <a:rPr lang="en-US" dirty="0" smtClean="0"/>
              <a:t>These effects are more pronounced in </a:t>
            </a:r>
            <a:r>
              <a:rPr lang="en-US" i="1" dirty="0" smtClean="0"/>
              <a:t>shrinking</a:t>
            </a:r>
            <a:r>
              <a:rPr lang="en-US" dirty="0" smtClean="0"/>
              <a:t> firms (in which seniority rules should have more bite)</a:t>
            </a:r>
          </a:p>
          <a:p>
            <a:endParaRPr lang="en-US" dirty="0"/>
          </a:p>
          <a:p>
            <a:r>
              <a:rPr lang="en-US" dirty="0" smtClean="0"/>
              <a:t>No difference in entry rates for older workers 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 </a:t>
            </a:r>
          </a:p>
          <a:p>
            <a:pPr marL="0" indent="0">
              <a:buNone/>
            </a:pPr>
            <a:endParaRPr lang="sv-SE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7614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ubrik 1"/>
          <p:cNvSpPr>
            <a:spLocks noGrp="1"/>
          </p:cNvSpPr>
          <p:nvPr>
            <p:ph type="title"/>
          </p:nvPr>
        </p:nvSpPr>
        <p:spPr>
          <a:xfrm>
            <a:off x="1518557" y="258309"/>
            <a:ext cx="6866164" cy="1186769"/>
          </a:xfrm>
        </p:spPr>
        <p:txBody>
          <a:bodyPr/>
          <a:lstStyle/>
          <a:p>
            <a:r>
              <a:rPr lang="en-US" sz="2800" dirty="0" smtClean="0"/>
              <a:t>Effect of seniority rules on exit rates 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2000" dirty="0" smtClean="0"/>
              <a:t>Source: Böckerman et al. (2016)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8507" y="1273629"/>
            <a:ext cx="6604908" cy="487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  <a:ext uri="{FAA26D3D-D897-4be2-8F04-BA451C77F1D7}"/>
          </a:extLst>
        </p:spPr>
      </p:pic>
    </p:spTree>
    <p:extLst>
      <p:ext uri="{BB962C8B-B14F-4D97-AF65-F5344CB8AC3E}">
        <p14:creationId xmlns:p14="http://schemas.microsoft.com/office/powerpoint/2010/main" val="4242584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ubrik 1"/>
          <p:cNvSpPr>
            <a:spLocks noGrp="1"/>
          </p:cNvSpPr>
          <p:nvPr>
            <p:ph type="title"/>
          </p:nvPr>
        </p:nvSpPr>
        <p:spPr>
          <a:xfrm>
            <a:off x="1420586" y="265568"/>
            <a:ext cx="6368144" cy="1186769"/>
          </a:xfrm>
        </p:spPr>
        <p:txBody>
          <a:bodyPr/>
          <a:lstStyle/>
          <a:p>
            <a:r>
              <a:rPr lang="en-US" sz="2800" dirty="0" smtClean="0"/>
              <a:t>Effect of seniority rules on exit rates </a:t>
            </a:r>
            <a:br>
              <a:rPr lang="en-US" sz="2800" dirty="0" smtClean="0"/>
            </a:br>
            <a:r>
              <a:rPr lang="en-US" sz="2000" dirty="0" smtClean="0"/>
              <a:t>Source: Böckerman et al. (2016)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2614" y="1452337"/>
            <a:ext cx="6337621" cy="476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  <a:ext uri="{FAA26D3D-D897-4be2-8F04-BA451C77F1D7}"/>
          </a:extLst>
        </p:spPr>
      </p:pic>
    </p:spTree>
    <p:extLst>
      <p:ext uri="{BB962C8B-B14F-4D97-AF65-F5344CB8AC3E}">
        <p14:creationId xmlns:p14="http://schemas.microsoft.com/office/powerpoint/2010/main" val="67457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>
                <a:solidFill>
                  <a:srgbClr val="880A26"/>
                </a:solidFill>
              </a:rPr>
              <a:t>Joint Finnish-Swedish research project</a:t>
            </a:r>
            <a:endParaRPr lang="en-US" sz="2800" dirty="0" smtClean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US" dirty="0" smtClean="0">
                <a:solidFill>
                  <a:srgbClr val="000000"/>
                </a:solidFill>
              </a:rPr>
              <a:t>Main findings on wages: 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sv-SE" dirty="0" err="1" smtClean="0"/>
              <a:t>Higher</a:t>
            </a:r>
            <a:r>
              <a:rPr lang="sv-SE" dirty="0" smtClean="0"/>
              <a:t> </a:t>
            </a:r>
            <a:r>
              <a:rPr lang="sv-SE" dirty="0" err="1" smtClean="0"/>
              <a:t>wages</a:t>
            </a:r>
            <a:r>
              <a:rPr lang="sv-SE" dirty="0" smtClean="0"/>
              <a:t> for </a:t>
            </a:r>
            <a:r>
              <a:rPr lang="sv-SE" dirty="0" err="1" smtClean="0"/>
              <a:t>employees</a:t>
            </a:r>
            <a:r>
              <a:rPr lang="sv-SE" dirty="0" smtClean="0"/>
              <a:t> </a:t>
            </a:r>
            <a:r>
              <a:rPr lang="sv-SE" dirty="0" err="1" smtClean="0"/>
              <a:t>with</a:t>
            </a:r>
            <a:r>
              <a:rPr lang="sv-SE" dirty="0" smtClean="0"/>
              <a:t> </a:t>
            </a:r>
            <a:r>
              <a:rPr lang="sv-SE" dirty="0" err="1" smtClean="0"/>
              <a:t>above</a:t>
            </a:r>
            <a:r>
              <a:rPr lang="sv-SE" dirty="0" smtClean="0"/>
              <a:t>-median </a:t>
            </a:r>
            <a:r>
              <a:rPr lang="sv-SE" dirty="0" err="1" smtClean="0"/>
              <a:t>seniority</a:t>
            </a:r>
            <a:r>
              <a:rPr lang="sv-SE" dirty="0" smtClean="0"/>
              <a:t> in Sweden </a:t>
            </a:r>
            <a:r>
              <a:rPr lang="sv-SE" dirty="0" err="1" smtClean="0"/>
              <a:t>than</a:t>
            </a:r>
            <a:r>
              <a:rPr lang="sv-SE" dirty="0" smtClean="0"/>
              <a:t> in Finland</a:t>
            </a:r>
            <a:endParaRPr lang="sv-SE" dirty="0"/>
          </a:p>
          <a:p>
            <a:endParaRPr lang="sv-SE" dirty="0"/>
          </a:p>
          <a:p>
            <a:r>
              <a:rPr lang="sv-SE" dirty="0" err="1" smtClean="0"/>
              <a:t>Consistent</a:t>
            </a:r>
            <a:r>
              <a:rPr lang="sv-SE" dirty="0" smtClean="0"/>
              <a:t> </a:t>
            </a:r>
            <a:r>
              <a:rPr lang="sv-SE" dirty="0" err="1" smtClean="0"/>
              <a:t>with</a:t>
            </a:r>
            <a:r>
              <a:rPr lang="sv-SE" dirty="0" smtClean="0"/>
              <a:t> </a:t>
            </a:r>
            <a:r>
              <a:rPr lang="sv-SE" dirty="0" err="1" smtClean="0"/>
              <a:t>seniority</a:t>
            </a:r>
            <a:r>
              <a:rPr lang="sv-SE" dirty="0" smtClean="0"/>
              <a:t> </a:t>
            </a:r>
            <a:r>
              <a:rPr lang="sv-SE" dirty="0" err="1" smtClean="0"/>
              <a:t>rules</a:t>
            </a:r>
            <a:r>
              <a:rPr lang="sv-SE" dirty="0" smtClean="0"/>
              <a:t> </a:t>
            </a:r>
            <a:r>
              <a:rPr lang="sv-SE" dirty="0" err="1" smtClean="0"/>
              <a:t>increasing</a:t>
            </a:r>
            <a:r>
              <a:rPr lang="sv-SE" dirty="0" smtClean="0"/>
              <a:t> </a:t>
            </a:r>
            <a:r>
              <a:rPr lang="sv-SE" dirty="0" err="1" smtClean="0"/>
              <a:t>bargaining</a:t>
            </a:r>
            <a:r>
              <a:rPr lang="sv-SE" dirty="0" smtClean="0"/>
              <a:t> </a:t>
            </a:r>
            <a:r>
              <a:rPr lang="sv-SE" dirty="0" err="1" smtClean="0"/>
              <a:t>power</a:t>
            </a:r>
            <a:r>
              <a:rPr lang="sv-SE" dirty="0" smtClean="0"/>
              <a:t> </a:t>
            </a:r>
            <a:r>
              <a:rPr lang="sv-SE" dirty="0" err="1" smtClean="0"/>
              <a:t>of</a:t>
            </a:r>
            <a:r>
              <a:rPr lang="sv-SE" dirty="0" smtClean="0"/>
              <a:t> </a:t>
            </a:r>
            <a:r>
              <a:rPr lang="sv-SE" dirty="0" err="1" smtClean="0"/>
              <a:t>more</a:t>
            </a:r>
            <a:r>
              <a:rPr lang="sv-SE" dirty="0" smtClean="0"/>
              <a:t> senior </a:t>
            </a:r>
            <a:r>
              <a:rPr lang="sv-SE" dirty="0" err="1" smtClean="0"/>
              <a:t>workers</a:t>
            </a:r>
            <a:endParaRPr lang="sv-SE" dirty="0"/>
          </a:p>
          <a:p>
            <a:endParaRPr lang="sv-SE" dirty="0"/>
          </a:p>
          <a:p>
            <a:r>
              <a:rPr lang="sv-SE" dirty="0" err="1" smtClean="0"/>
              <a:t>Effect</a:t>
            </a:r>
            <a:r>
              <a:rPr lang="sv-SE" dirty="0" smtClean="0"/>
              <a:t> </a:t>
            </a:r>
            <a:r>
              <a:rPr lang="sv-SE" dirty="0" err="1" smtClean="0"/>
              <a:t>prevails</a:t>
            </a:r>
            <a:r>
              <a:rPr lang="sv-SE" dirty="0" smtClean="0"/>
              <a:t> for </a:t>
            </a:r>
            <a:r>
              <a:rPr lang="sv-SE" dirty="0" err="1" smtClean="0"/>
              <a:t>blue-collar</a:t>
            </a:r>
            <a:r>
              <a:rPr lang="sv-SE" dirty="0" smtClean="0"/>
              <a:t> </a:t>
            </a:r>
            <a:r>
              <a:rPr lang="sv-SE" dirty="0" err="1" smtClean="0"/>
              <a:t>workers</a:t>
            </a:r>
            <a:r>
              <a:rPr lang="sv-SE" dirty="0" smtClean="0"/>
              <a:t> </a:t>
            </a:r>
            <a:r>
              <a:rPr lang="sv-SE" dirty="0" err="1" smtClean="0"/>
              <a:t>only</a:t>
            </a:r>
            <a:r>
              <a:rPr lang="sv-SE" dirty="0" smtClean="0"/>
              <a:t>  </a:t>
            </a:r>
            <a:endParaRPr lang="sv-SE" dirty="0"/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 </a:t>
            </a:r>
          </a:p>
          <a:p>
            <a:pPr marL="0" indent="0">
              <a:buNone/>
            </a:pPr>
            <a:endParaRPr lang="sv-SE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92954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ubrik 1"/>
          <p:cNvSpPr>
            <a:spLocks noGrp="1"/>
          </p:cNvSpPr>
          <p:nvPr>
            <p:ph type="title"/>
          </p:nvPr>
        </p:nvSpPr>
        <p:spPr>
          <a:xfrm>
            <a:off x="1420586" y="265568"/>
            <a:ext cx="6368144" cy="1186769"/>
          </a:xfrm>
        </p:spPr>
        <p:txBody>
          <a:bodyPr/>
          <a:lstStyle/>
          <a:p>
            <a:r>
              <a:rPr lang="en-US" sz="2800" dirty="0" smtClean="0"/>
              <a:t>Effect of seniority rules on wages </a:t>
            </a:r>
            <a:br>
              <a:rPr lang="en-US" sz="2800" dirty="0" smtClean="0"/>
            </a:br>
            <a:r>
              <a:rPr lang="en-US" sz="2000" dirty="0" smtClean="0"/>
              <a:t>Source: Böckerman et al. (2016)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3436" y="1470941"/>
            <a:ext cx="5861957" cy="42678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  <a:ext uri="{FAA26D3D-D897-4be2-8F04-BA451C77F1D7}"/>
          </a:extLst>
        </p:spPr>
      </p:pic>
    </p:spTree>
    <p:extLst>
      <p:ext uri="{BB962C8B-B14F-4D97-AF65-F5344CB8AC3E}">
        <p14:creationId xmlns:p14="http://schemas.microsoft.com/office/powerpoint/2010/main" val="146025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ubrik 1"/>
          <p:cNvSpPr>
            <a:spLocks noGrp="1"/>
          </p:cNvSpPr>
          <p:nvPr>
            <p:ph type="title"/>
          </p:nvPr>
        </p:nvSpPr>
        <p:spPr>
          <a:xfrm>
            <a:off x="947058" y="274638"/>
            <a:ext cx="7657390" cy="1143000"/>
          </a:xfrm>
        </p:spPr>
        <p:txBody>
          <a:bodyPr/>
          <a:lstStyle/>
          <a:p>
            <a:r>
              <a:rPr lang="en-US" sz="3200" dirty="0" smtClean="0">
                <a:solidFill>
                  <a:srgbClr val="880A26"/>
                </a:solidFill>
              </a:rPr>
              <a:t>Seniority rules </a:t>
            </a:r>
            <a:endParaRPr lang="en-US" sz="3200" dirty="0" smtClean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 dirty="0" smtClean="0"/>
          </a:p>
          <a:p>
            <a:r>
              <a:rPr lang="sv-SE" dirty="0" err="1" smtClean="0"/>
              <a:t>Clearly</a:t>
            </a:r>
            <a:r>
              <a:rPr lang="sv-SE" dirty="0" smtClean="0"/>
              <a:t> </a:t>
            </a:r>
            <a:r>
              <a:rPr lang="sv-SE" dirty="0" err="1" smtClean="0"/>
              <a:t>protects</a:t>
            </a:r>
            <a:r>
              <a:rPr lang="sv-SE" dirty="0" smtClean="0"/>
              <a:t> </a:t>
            </a:r>
            <a:r>
              <a:rPr lang="sv-SE" dirty="0" err="1" smtClean="0"/>
              <a:t>older</a:t>
            </a:r>
            <a:r>
              <a:rPr lang="sv-SE" dirty="0" smtClean="0"/>
              <a:t> and </a:t>
            </a:r>
            <a:r>
              <a:rPr lang="sv-SE" dirty="0" err="1" smtClean="0"/>
              <a:t>more</a:t>
            </a:r>
            <a:r>
              <a:rPr lang="sv-SE" dirty="0" smtClean="0"/>
              <a:t> senior </a:t>
            </a:r>
            <a:r>
              <a:rPr lang="sv-SE" dirty="0" err="1" smtClean="0"/>
              <a:t>workers</a:t>
            </a:r>
            <a:r>
              <a:rPr lang="sv-SE" dirty="0" smtClean="0"/>
              <a:t> from dismissals in Sweden</a:t>
            </a:r>
          </a:p>
          <a:p>
            <a:endParaRPr lang="sv-SE" dirty="0"/>
          </a:p>
          <a:p>
            <a:r>
              <a:rPr lang="sv-SE" dirty="0" err="1" smtClean="0"/>
              <a:t>However</a:t>
            </a:r>
            <a:r>
              <a:rPr lang="sv-SE" dirty="0" smtClean="0"/>
              <a:t> </a:t>
            </a:r>
            <a:r>
              <a:rPr lang="sv-SE" dirty="0" err="1" smtClean="0"/>
              <a:t>there</a:t>
            </a:r>
            <a:r>
              <a:rPr lang="sv-SE" dirty="0" smtClean="0"/>
              <a:t> </a:t>
            </a:r>
            <a:r>
              <a:rPr lang="sv-SE" dirty="0" err="1" smtClean="0"/>
              <a:t>are</a:t>
            </a:r>
            <a:r>
              <a:rPr lang="sv-SE" dirty="0" smtClean="0"/>
              <a:t> negative </a:t>
            </a:r>
            <a:r>
              <a:rPr lang="sv-SE" dirty="0" err="1" smtClean="0"/>
              <a:t>side</a:t>
            </a:r>
            <a:r>
              <a:rPr lang="sv-SE" dirty="0" smtClean="0"/>
              <a:t> </a:t>
            </a:r>
            <a:r>
              <a:rPr lang="sv-SE" dirty="0" err="1" smtClean="0"/>
              <a:t>effects</a:t>
            </a:r>
            <a:endParaRPr lang="sv-SE" dirty="0" smtClean="0"/>
          </a:p>
          <a:p>
            <a:pPr lvl="1"/>
            <a:r>
              <a:rPr lang="sv-SE" dirty="0" smtClean="0"/>
              <a:t>Less </a:t>
            </a:r>
            <a:r>
              <a:rPr lang="sv-SE" dirty="0" err="1" smtClean="0"/>
              <a:t>of</a:t>
            </a:r>
            <a:r>
              <a:rPr lang="sv-SE" dirty="0" smtClean="0"/>
              <a:t> </a:t>
            </a:r>
            <a:r>
              <a:rPr lang="sv-SE" dirty="0" err="1" smtClean="0"/>
              <a:t>wage</a:t>
            </a:r>
            <a:r>
              <a:rPr lang="sv-SE" dirty="0" smtClean="0"/>
              <a:t> moderation in </a:t>
            </a:r>
            <a:r>
              <a:rPr lang="sv-SE" dirty="0" err="1" smtClean="0"/>
              <a:t>protected</a:t>
            </a:r>
            <a:r>
              <a:rPr lang="sv-SE" dirty="0" smtClean="0"/>
              <a:t> </a:t>
            </a:r>
            <a:r>
              <a:rPr lang="sv-SE" dirty="0" err="1" smtClean="0"/>
              <a:t>groups</a:t>
            </a:r>
            <a:endParaRPr lang="sv-SE" dirty="0" smtClean="0"/>
          </a:p>
          <a:p>
            <a:pPr lvl="1"/>
            <a:r>
              <a:rPr lang="sv-SE" dirty="0" smtClean="0"/>
              <a:t>Less </a:t>
            </a:r>
            <a:r>
              <a:rPr lang="sv-SE" dirty="0" err="1" smtClean="0"/>
              <a:t>of</a:t>
            </a:r>
            <a:r>
              <a:rPr lang="sv-SE" dirty="0" smtClean="0"/>
              <a:t> </a:t>
            </a:r>
            <a:r>
              <a:rPr lang="sv-SE" dirty="0" err="1" smtClean="0"/>
              <a:t>job-to-job</a:t>
            </a:r>
            <a:r>
              <a:rPr lang="sv-SE" dirty="0" smtClean="0"/>
              <a:t> </a:t>
            </a:r>
            <a:r>
              <a:rPr lang="sv-SE" dirty="0" err="1" smtClean="0"/>
              <a:t>mobility</a:t>
            </a:r>
            <a:r>
              <a:rPr lang="sv-SE" dirty="0" smtClean="0"/>
              <a:t> </a:t>
            </a:r>
            <a:r>
              <a:rPr lang="sv-SE" dirty="0" err="1" smtClean="0"/>
              <a:t>due</a:t>
            </a:r>
            <a:r>
              <a:rPr lang="sv-SE" dirty="0" smtClean="0"/>
              <a:t> </a:t>
            </a:r>
            <a:r>
              <a:rPr lang="sv-SE" dirty="0" err="1" smtClean="0"/>
              <a:t>to</a:t>
            </a:r>
            <a:r>
              <a:rPr lang="sv-SE" dirty="0" smtClean="0"/>
              <a:t> loss </a:t>
            </a:r>
            <a:r>
              <a:rPr lang="sv-SE" dirty="0" err="1" smtClean="0"/>
              <a:t>of</a:t>
            </a:r>
            <a:r>
              <a:rPr lang="sv-SE" dirty="0" smtClean="0"/>
              <a:t> </a:t>
            </a:r>
            <a:r>
              <a:rPr lang="sv-SE" dirty="0" err="1" smtClean="0"/>
              <a:t>seniority</a:t>
            </a:r>
            <a:r>
              <a:rPr lang="sv-SE" dirty="0" smtClean="0"/>
              <a:t> </a:t>
            </a:r>
            <a:r>
              <a:rPr lang="sv-SE" dirty="0" err="1" smtClean="0"/>
              <a:t>capital</a:t>
            </a:r>
            <a:r>
              <a:rPr lang="sv-SE" dirty="0" smtClean="0"/>
              <a:t>?</a:t>
            </a:r>
          </a:p>
          <a:p>
            <a:pPr lvl="1"/>
            <a:r>
              <a:rPr lang="sv-SE" dirty="0" err="1" smtClean="0"/>
              <a:t>Rules</a:t>
            </a:r>
            <a:r>
              <a:rPr lang="sv-SE" dirty="0" smtClean="0"/>
              <a:t> </a:t>
            </a:r>
            <a:r>
              <a:rPr lang="sv-SE" dirty="0" err="1" smtClean="0"/>
              <a:t>criticized</a:t>
            </a:r>
            <a:r>
              <a:rPr lang="sv-SE" dirty="0" smtClean="0"/>
              <a:t> by Pierre </a:t>
            </a:r>
            <a:r>
              <a:rPr lang="sv-SE" dirty="0" err="1" smtClean="0"/>
              <a:t>Cahuc</a:t>
            </a:r>
            <a:r>
              <a:rPr lang="sv-SE" dirty="0" smtClean="0"/>
              <a:t> for </a:t>
            </a:r>
            <a:r>
              <a:rPr lang="sv-SE" dirty="0" err="1" smtClean="0"/>
              <a:t>contributing</a:t>
            </a:r>
            <a:r>
              <a:rPr lang="sv-SE" dirty="0" smtClean="0"/>
              <a:t> </a:t>
            </a:r>
            <a:r>
              <a:rPr lang="sv-SE" dirty="0" err="1" smtClean="0"/>
              <a:t>to</a:t>
            </a:r>
            <a:r>
              <a:rPr lang="sv-SE" dirty="0" smtClean="0"/>
              <a:t> </a:t>
            </a:r>
            <a:r>
              <a:rPr lang="sv-SE" dirty="0" err="1" smtClean="0"/>
              <a:t>duality</a:t>
            </a:r>
            <a:r>
              <a:rPr lang="sv-SE" dirty="0" smtClean="0"/>
              <a:t>  (</a:t>
            </a:r>
            <a:r>
              <a:rPr lang="sv-SE" dirty="0" err="1" smtClean="0"/>
              <a:t>report</a:t>
            </a:r>
            <a:r>
              <a:rPr lang="sv-SE" dirty="0" smtClean="0"/>
              <a:t> </a:t>
            </a:r>
            <a:r>
              <a:rPr lang="sv-SE" dirty="0" err="1" smtClean="0"/>
              <a:t>to</a:t>
            </a:r>
            <a:r>
              <a:rPr lang="sv-SE" dirty="0" smtClean="0"/>
              <a:t> the </a:t>
            </a:r>
            <a:r>
              <a:rPr lang="sv-SE" dirty="0" err="1" smtClean="0"/>
              <a:t>Government</a:t>
            </a:r>
            <a:r>
              <a:rPr lang="sv-SE" dirty="0" smtClean="0"/>
              <a:t> in 2010)</a:t>
            </a:r>
            <a:endParaRPr lang="sv-SE" dirty="0"/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 </a:t>
            </a:r>
          </a:p>
          <a:p>
            <a:pPr marL="0" indent="0">
              <a:buNone/>
            </a:pPr>
            <a:endParaRPr lang="sv-SE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79799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 of talk</a:t>
            </a:r>
            <a:endParaRPr lang="en-US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Finnish and Swedish </a:t>
            </a:r>
            <a:r>
              <a:rPr lang="en-US" dirty="0" err="1" smtClean="0"/>
              <a:t>labour</a:t>
            </a:r>
            <a:r>
              <a:rPr lang="en-US" dirty="0" smtClean="0"/>
              <a:t> markets – common features and a few statistics </a:t>
            </a:r>
          </a:p>
          <a:p>
            <a:endParaRPr lang="en-US" dirty="0"/>
          </a:p>
          <a:p>
            <a:r>
              <a:rPr lang="en-US" dirty="0" smtClean="0"/>
              <a:t>Joint Finnish-Swedish research project on effects of </a:t>
            </a:r>
            <a:r>
              <a:rPr lang="en-US" dirty="0" err="1" smtClean="0"/>
              <a:t>labour</a:t>
            </a:r>
            <a:r>
              <a:rPr lang="en-US" dirty="0" smtClean="0"/>
              <a:t> market institutions </a:t>
            </a:r>
          </a:p>
          <a:p>
            <a:endParaRPr lang="en-US" dirty="0"/>
          </a:p>
          <a:p>
            <a:r>
              <a:rPr lang="en-US" dirty="0" smtClean="0"/>
              <a:t>Wage formation in Sweden – any lessons to be learned? </a:t>
            </a:r>
          </a:p>
          <a:p>
            <a:endParaRPr lang="en-US" dirty="0"/>
          </a:p>
          <a:p>
            <a:r>
              <a:rPr lang="en-US" dirty="0" smtClean="0"/>
              <a:t>Challenges to the Swedish model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1335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ubrik 1"/>
          <p:cNvSpPr>
            <a:spLocks noGrp="1"/>
          </p:cNvSpPr>
          <p:nvPr>
            <p:ph type="title"/>
          </p:nvPr>
        </p:nvSpPr>
        <p:spPr>
          <a:xfrm>
            <a:off x="963386" y="274638"/>
            <a:ext cx="7641061" cy="1143000"/>
          </a:xfrm>
        </p:spPr>
        <p:txBody>
          <a:bodyPr/>
          <a:lstStyle/>
          <a:p>
            <a:r>
              <a:rPr lang="en-US" sz="3200" dirty="0" smtClean="0">
                <a:solidFill>
                  <a:srgbClr val="880A26"/>
                </a:solidFill>
              </a:rPr>
              <a:t>Swedish wage formation – any lessons to be learned?</a:t>
            </a:r>
            <a:endParaRPr lang="en-US" sz="3200" dirty="0" smtClean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 err="1" smtClean="0"/>
              <a:t>Aggregate</a:t>
            </a:r>
            <a:r>
              <a:rPr lang="sv-SE" dirty="0" smtClean="0"/>
              <a:t> </a:t>
            </a:r>
            <a:r>
              <a:rPr lang="sv-SE" dirty="0" err="1" smtClean="0"/>
              <a:t>wage</a:t>
            </a:r>
            <a:r>
              <a:rPr lang="sv-SE" dirty="0" smtClean="0"/>
              <a:t> formation has </a:t>
            </a:r>
            <a:r>
              <a:rPr lang="sv-SE" dirty="0" err="1" smtClean="0"/>
              <a:t>worked</a:t>
            </a:r>
            <a:r>
              <a:rPr lang="sv-SE" dirty="0" smtClean="0"/>
              <a:t> </a:t>
            </a:r>
            <a:r>
              <a:rPr lang="sv-SE" dirty="0" err="1" smtClean="0"/>
              <a:t>well</a:t>
            </a:r>
            <a:r>
              <a:rPr lang="sv-SE" dirty="0" smtClean="0"/>
              <a:t> (</a:t>
            </a:r>
            <a:r>
              <a:rPr lang="sv-SE" dirty="0" err="1" smtClean="0"/>
              <a:t>since</a:t>
            </a:r>
            <a:r>
              <a:rPr lang="sv-SE" dirty="0" smtClean="0"/>
              <a:t> implementation </a:t>
            </a:r>
            <a:r>
              <a:rPr lang="sv-SE" dirty="0" err="1" smtClean="0"/>
              <a:t>of</a:t>
            </a:r>
            <a:r>
              <a:rPr lang="sv-SE" dirty="0" smtClean="0"/>
              <a:t> ”</a:t>
            </a:r>
            <a:r>
              <a:rPr lang="sv-SE" dirty="0" err="1" smtClean="0"/>
              <a:t>industry</a:t>
            </a:r>
            <a:r>
              <a:rPr lang="sv-SE" dirty="0" smtClean="0"/>
              <a:t> norm” and co-ordination in 1997)</a:t>
            </a:r>
          </a:p>
          <a:p>
            <a:endParaRPr lang="sv-SE" dirty="0" smtClean="0"/>
          </a:p>
          <a:p>
            <a:r>
              <a:rPr lang="sv-SE" dirty="0" smtClean="0"/>
              <a:t>Relative </a:t>
            </a:r>
            <a:r>
              <a:rPr lang="sv-SE" dirty="0" err="1" smtClean="0"/>
              <a:t>wage</a:t>
            </a:r>
            <a:r>
              <a:rPr lang="sv-SE" dirty="0" smtClean="0"/>
              <a:t> formation has </a:t>
            </a:r>
            <a:r>
              <a:rPr lang="sv-SE" dirty="0" err="1" smtClean="0"/>
              <a:t>worked</a:t>
            </a:r>
            <a:r>
              <a:rPr lang="sv-SE" dirty="0" smtClean="0"/>
              <a:t> less </a:t>
            </a:r>
            <a:r>
              <a:rPr lang="sv-SE" dirty="0" err="1" smtClean="0"/>
              <a:t>well</a:t>
            </a:r>
            <a:endParaRPr lang="sv-SE" dirty="0" smtClean="0"/>
          </a:p>
          <a:p>
            <a:endParaRPr lang="sv-SE" dirty="0"/>
          </a:p>
          <a:p>
            <a:r>
              <a:rPr lang="sv-SE" dirty="0" smtClean="0"/>
              <a:t>Trend </a:t>
            </a:r>
            <a:r>
              <a:rPr lang="sv-SE" dirty="0" err="1" smtClean="0"/>
              <a:t>towards</a:t>
            </a:r>
            <a:r>
              <a:rPr lang="sv-SE" dirty="0" smtClean="0"/>
              <a:t> </a:t>
            </a:r>
            <a:r>
              <a:rPr lang="sv-SE" dirty="0" err="1" smtClean="0"/>
              <a:t>more</a:t>
            </a:r>
            <a:r>
              <a:rPr lang="sv-SE" dirty="0" smtClean="0"/>
              <a:t> </a:t>
            </a:r>
            <a:r>
              <a:rPr lang="sv-SE" dirty="0" err="1" smtClean="0"/>
              <a:t>decentralized</a:t>
            </a:r>
            <a:r>
              <a:rPr lang="sv-SE" dirty="0" smtClean="0"/>
              <a:t> </a:t>
            </a:r>
            <a:r>
              <a:rPr lang="sv-SE" dirty="0" err="1" smtClean="0"/>
              <a:t>wage</a:t>
            </a:r>
            <a:r>
              <a:rPr lang="sv-SE" dirty="0" smtClean="0"/>
              <a:t> formation, </a:t>
            </a:r>
            <a:r>
              <a:rPr lang="sv-SE" dirty="0" err="1" smtClean="0"/>
              <a:t>mainly</a:t>
            </a:r>
            <a:r>
              <a:rPr lang="sv-SE" dirty="0" smtClean="0"/>
              <a:t> in public </a:t>
            </a:r>
            <a:r>
              <a:rPr lang="sv-SE" dirty="0" err="1" smtClean="0"/>
              <a:t>sector</a:t>
            </a:r>
            <a:r>
              <a:rPr lang="sv-SE" dirty="0" smtClean="0"/>
              <a:t> and </a:t>
            </a:r>
            <a:r>
              <a:rPr lang="sv-SE" dirty="0" err="1" smtClean="0"/>
              <a:t>among</a:t>
            </a:r>
            <a:r>
              <a:rPr lang="sv-SE" dirty="0" smtClean="0"/>
              <a:t> </a:t>
            </a:r>
            <a:r>
              <a:rPr lang="sv-SE" dirty="0" err="1" smtClean="0"/>
              <a:t>white-collar</a:t>
            </a:r>
            <a:r>
              <a:rPr lang="sv-SE" dirty="0" smtClean="0"/>
              <a:t> </a:t>
            </a:r>
            <a:r>
              <a:rPr lang="sv-SE" dirty="0" err="1" smtClean="0"/>
              <a:t>workers</a:t>
            </a:r>
            <a:endParaRPr lang="sv-SE" dirty="0"/>
          </a:p>
          <a:p>
            <a:pPr marL="0" indent="0">
              <a:buNone/>
            </a:pPr>
            <a:r>
              <a:rPr lang="sv-SE" dirty="0" smtClean="0"/>
              <a:t>	</a:t>
            </a:r>
            <a:endParaRPr lang="sv-SE" dirty="0"/>
          </a:p>
          <a:p>
            <a:pPr marL="0" indent="0">
              <a:buNone/>
            </a:pPr>
            <a:endParaRPr lang="sv-SE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75588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ubrik 1"/>
          <p:cNvSpPr>
            <a:spLocks noGrp="1"/>
          </p:cNvSpPr>
          <p:nvPr>
            <p:ph type="title"/>
          </p:nvPr>
        </p:nvSpPr>
        <p:spPr>
          <a:xfrm>
            <a:off x="963386" y="274638"/>
            <a:ext cx="7641061" cy="1143000"/>
          </a:xfrm>
        </p:spPr>
        <p:txBody>
          <a:bodyPr/>
          <a:lstStyle/>
          <a:p>
            <a:r>
              <a:rPr lang="en-US" sz="2400" dirty="0" smtClean="0">
                <a:solidFill>
                  <a:srgbClr val="880A26"/>
                </a:solidFill>
              </a:rPr>
              <a:t>Relative unit </a:t>
            </a:r>
            <a:r>
              <a:rPr lang="en-US" sz="2400" dirty="0" err="1" smtClean="0">
                <a:solidFill>
                  <a:srgbClr val="880A26"/>
                </a:solidFill>
              </a:rPr>
              <a:t>labour</a:t>
            </a:r>
            <a:r>
              <a:rPr lang="en-US" sz="2400" dirty="0" smtClean="0">
                <a:solidFill>
                  <a:srgbClr val="880A26"/>
                </a:solidFill>
              </a:rPr>
              <a:t> cost in manufacturing (against 15 EU countries, in national and common currency)</a:t>
            </a:r>
            <a:br>
              <a:rPr lang="en-US" sz="2400" dirty="0" smtClean="0">
                <a:solidFill>
                  <a:srgbClr val="880A26"/>
                </a:solidFill>
              </a:rPr>
            </a:br>
            <a:r>
              <a:rPr lang="en-US" sz="1800" dirty="0" smtClean="0">
                <a:solidFill>
                  <a:srgbClr val="880A26"/>
                </a:solidFill>
              </a:rPr>
              <a:t>Source: Swedish </a:t>
            </a:r>
            <a:r>
              <a:rPr lang="en-US" sz="1800" dirty="0" err="1" smtClean="0">
                <a:solidFill>
                  <a:srgbClr val="880A26"/>
                </a:solidFill>
              </a:rPr>
              <a:t>Labour</a:t>
            </a:r>
            <a:r>
              <a:rPr lang="en-US" sz="1800" dirty="0" smtClean="0">
                <a:solidFill>
                  <a:srgbClr val="880A26"/>
                </a:solidFill>
              </a:rPr>
              <a:t> Policy Council, 2015</a:t>
            </a:r>
            <a:endParaRPr lang="en-US" sz="1800" dirty="0" smtClean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 smtClean="0"/>
              <a:t>	</a:t>
            </a:r>
            <a:endParaRPr lang="sv-SE" dirty="0"/>
          </a:p>
          <a:p>
            <a:pPr marL="0" indent="0">
              <a:buNone/>
            </a:pPr>
            <a:endParaRPr lang="sv-SE" dirty="0">
              <a:solidFill>
                <a:schemeClr val="accent3">
                  <a:lumMod val="50000"/>
                </a:schemeClr>
              </a:solidFill>
            </a:endParaRPr>
          </a:p>
        </p:txBody>
      </p:sp>
      <p:graphicFrame>
        <p:nvGraphicFramePr>
          <p:cNvPr id="5" name="Content Placeholder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1866698"/>
              </p:ext>
            </p:extLst>
          </p:nvPr>
        </p:nvGraphicFramePr>
        <p:xfrm>
          <a:off x="972000" y="1641021"/>
          <a:ext cx="7020836" cy="40509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941655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ubrik 1"/>
          <p:cNvSpPr>
            <a:spLocks noGrp="1"/>
          </p:cNvSpPr>
          <p:nvPr>
            <p:ph type="title"/>
          </p:nvPr>
        </p:nvSpPr>
        <p:spPr>
          <a:xfrm>
            <a:off x="963386" y="274638"/>
            <a:ext cx="7641061" cy="1143000"/>
          </a:xfrm>
        </p:spPr>
        <p:txBody>
          <a:bodyPr/>
          <a:lstStyle/>
          <a:p>
            <a:r>
              <a:rPr lang="en-US" dirty="0" smtClean="0">
                <a:solidFill>
                  <a:srgbClr val="880A26"/>
                </a:solidFill>
              </a:rPr>
              <a:t>Aggregate wage formation</a:t>
            </a:r>
            <a:endParaRPr lang="en-US" dirty="0" smtClean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 smtClean="0"/>
              <a:t>In recent </a:t>
            </a:r>
            <a:r>
              <a:rPr lang="sv-SE" dirty="0" err="1" smtClean="0"/>
              <a:t>years</a:t>
            </a:r>
            <a:r>
              <a:rPr lang="sv-SE" dirty="0" smtClean="0"/>
              <a:t> Sweden </a:t>
            </a:r>
            <a:r>
              <a:rPr lang="sv-SE" dirty="0" err="1" smtClean="0"/>
              <a:t>seems</a:t>
            </a:r>
            <a:r>
              <a:rPr lang="sv-SE" dirty="0" smtClean="0"/>
              <a:t> </a:t>
            </a:r>
            <a:r>
              <a:rPr lang="sv-SE" dirty="0" err="1" smtClean="0"/>
              <a:t>to</a:t>
            </a:r>
            <a:r>
              <a:rPr lang="sv-SE" dirty="0" smtClean="0"/>
              <a:t> </a:t>
            </a:r>
            <a:r>
              <a:rPr lang="sv-SE" dirty="0" err="1" smtClean="0"/>
              <a:t>have</a:t>
            </a:r>
            <a:r>
              <a:rPr lang="sv-SE" dirty="0" smtClean="0"/>
              <a:t> </a:t>
            </a:r>
            <a:r>
              <a:rPr lang="sv-SE" dirty="0" err="1" smtClean="0"/>
              <a:t>performed</a:t>
            </a:r>
            <a:r>
              <a:rPr lang="sv-SE" dirty="0" smtClean="0"/>
              <a:t> </a:t>
            </a:r>
            <a:r>
              <a:rPr lang="sv-SE" dirty="0" err="1" smtClean="0"/>
              <a:t>better</a:t>
            </a:r>
            <a:r>
              <a:rPr lang="sv-SE" dirty="0" smtClean="0"/>
              <a:t> </a:t>
            </a:r>
            <a:r>
              <a:rPr lang="sv-SE" dirty="0" err="1" smtClean="0"/>
              <a:t>than</a:t>
            </a:r>
            <a:r>
              <a:rPr lang="sv-SE" dirty="0" smtClean="0"/>
              <a:t> Finland in terms </a:t>
            </a:r>
            <a:r>
              <a:rPr lang="sv-SE" dirty="0" err="1" smtClean="0"/>
              <a:t>of</a:t>
            </a:r>
            <a:r>
              <a:rPr lang="sv-SE" dirty="0" smtClean="0"/>
              <a:t> RULC </a:t>
            </a:r>
          </a:p>
          <a:p>
            <a:endParaRPr lang="sv-SE" dirty="0"/>
          </a:p>
          <a:p>
            <a:r>
              <a:rPr lang="sv-SE" dirty="0" smtClean="0"/>
              <a:t>Is </a:t>
            </a:r>
            <a:r>
              <a:rPr lang="sv-SE" dirty="0" err="1" smtClean="0"/>
              <a:t>this</a:t>
            </a:r>
            <a:r>
              <a:rPr lang="sv-SE" dirty="0" smtClean="0"/>
              <a:t> </a:t>
            </a:r>
            <a:r>
              <a:rPr lang="sv-SE" dirty="0" err="1" smtClean="0"/>
              <a:t>due</a:t>
            </a:r>
            <a:r>
              <a:rPr lang="sv-SE" dirty="0" smtClean="0"/>
              <a:t> </a:t>
            </a:r>
            <a:r>
              <a:rPr lang="sv-SE" dirty="0" err="1" smtClean="0"/>
              <a:t>to</a:t>
            </a:r>
            <a:r>
              <a:rPr lang="sv-SE" dirty="0" smtClean="0"/>
              <a:t> </a:t>
            </a:r>
            <a:r>
              <a:rPr lang="sv-SE" dirty="0" err="1" smtClean="0"/>
              <a:t>more</a:t>
            </a:r>
            <a:r>
              <a:rPr lang="sv-SE" dirty="0" smtClean="0"/>
              <a:t> </a:t>
            </a:r>
            <a:r>
              <a:rPr lang="sv-SE" dirty="0" err="1" smtClean="0"/>
              <a:t>decentralized</a:t>
            </a:r>
            <a:r>
              <a:rPr lang="sv-SE" dirty="0" smtClean="0"/>
              <a:t> </a:t>
            </a:r>
            <a:r>
              <a:rPr lang="sv-SE" dirty="0" err="1" smtClean="0"/>
              <a:t>wage</a:t>
            </a:r>
            <a:r>
              <a:rPr lang="sv-SE" dirty="0" smtClean="0"/>
              <a:t> </a:t>
            </a:r>
            <a:r>
              <a:rPr lang="sv-SE" dirty="0" err="1" smtClean="0"/>
              <a:t>bargaining</a:t>
            </a:r>
            <a:r>
              <a:rPr lang="sv-SE" dirty="0" smtClean="0"/>
              <a:t> in Sweden </a:t>
            </a:r>
            <a:r>
              <a:rPr lang="sv-SE" dirty="0" err="1" smtClean="0"/>
              <a:t>than</a:t>
            </a:r>
            <a:r>
              <a:rPr lang="sv-SE" dirty="0" smtClean="0"/>
              <a:t> in Finland?</a:t>
            </a:r>
          </a:p>
          <a:p>
            <a:endParaRPr lang="sv-SE" dirty="0"/>
          </a:p>
          <a:p>
            <a:r>
              <a:rPr lang="sv-SE" dirty="0" smtClean="0"/>
              <a:t>I </a:t>
            </a:r>
            <a:r>
              <a:rPr lang="sv-SE" dirty="0" err="1" smtClean="0"/>
              <a:t>think</a:t>
            </a:r>
            <a:r>
              <a:rPr lang="sv-SE" dirty="0" smtClean="0"/>
              <a:t> not – co-ordinated </a:t>
            </a:r>
            <a:r>
              <a:rPr lang="sv-SE" dirty="0" err="1" smtClean="0"/>
              <a:t>wage</a:t>
            </a:r>
            <a:r>
              <a:rPr lang="sv-SE" dirty="0" smtClean="0"/>
              <a:t> </a:t>
            </a:r>
            <a:r>
              <a:rPr lang="sv-SE" dirty="0" err="1" smtClean="0"/>
              <a:t>agreements</a:t>
            </a:r>
            <a:r>
              <a:rPr lang="sv-SE" dirty="0" smtClean="0"/>
              <a:t> </a:t>
            </a:r>
            <a:r>
              <a:rPr lang="sv-SE" dirty="0" err="1" smtClean="0"/>
              <a:t>with</a:t>
            </a:r>
            <a:r>
              <a:rPr lang="sv-SE" dirty="0" smtClean="0"/>
              <a:t> ”</a:t>
            </a:r>
            <a:r>
              <a:rPr lang="sv-SE" dirty="0" err="1" smtClean="0"/>
              <a:t>industry</a:t>
            </a:r>
            <a:r>
              <a:rPr lang="sv-SE" dirty="0" smtClean="0"/>
              <a:t> norm” </a:t>
            </a:r>
            <a:r>
              <a:rPr lang="sv-SE" dirty="0" err="1" smtClean="0"/>
              <a:t>more</a:t>
            </a:r>
            <a:r>
              <a:rPr lang="sv-SE" dirty="0" smtClean="0"/>
              <a:t> </a:t>
            </a:r>
            <a:r>
              <a:rPr lang="sv-SE" dirty="0" err="1" smtClean="0"/>
              <a:t>persuasive</a:t>
            </a:r>
            <a:r>
              <a:rPr lang="sv-SE" dirty="0" smtClean="0"/>
              <a:t> </a:t>
            </a:r>
            <a:r>
              <a:rPr lang="sv-SE" dirty="0" err="1" smtClean="0"/>
              <a:t>explanation</a:t>
            </a:r>
            <a:r>
              <a:rPr lang="sv-SE" dirty="0" smtClean="0"/>
              <a:t> 	</a:t>
            </a:r>
            <a:endParaRPr lang="sv-SE" dirty="0"/>
          </a:p>
          <a:p>
            <a:pPr marL="0" indent="0">
              <a:buNone/>
            </a:pPr>
            <a:endParaRPr lang="sv-SE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375182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ubrik 1"/>
          <p:cNvSpPr>
            <a:spLocks noGrp="1"/>
          </p:cNvSpPr>
          <p:nvPr>
            <p:ph type="title"/>
          </p:nvPr>
        </p:nvSpPr>
        <p:spPr>
          <a:xfrm>
            <a:off x="1420586" y="265568"/>
            <a:ext cx="6368144" cy="1186769"/>
          </a:xfrm>
        </p:spPr>
        <p:txBody>
          <a:bodyPr/>
          <a:lstStyle/>
          <a:p>
            <a:r>
              <a:rPr lang="en-US" sz="2800" dirty="0" smtClean="0"/>
              <a:t>Anatomy of wage agreements 2015 </a:t>
            </a:r>
            <a:br>
              <a:rPr lang="en-US" sz="2800" dirty="0" smtClean="0"/>
            </a:br>
            <a:r>
              <a:rPr lang="en-US" sz="1600" dirty="0" smtClean="0"/>
              <a:t>Source: National Mediation Office (2015)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7308" y="1462088"/>
            <a:ext cx="7915326" cy="43182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53849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ubrik 1"/>
          <p:cNvSpPr>
            <a:spLocks noGrp="1"/>
          </p:cNvSpPr>
          <p:nvPr>
            <p:ph type="title"/>
          </p:nvPr>
        </p:nvSpPr>
        <p:spPr>
          <a:xfrm>
            <a:off x="1420586" y="265568"/>
            <a:ext cx="6368144" cy="1186769"/>
          </a:xfrm>
        </p:spPr>
        <p:txBody>
          <a:bodyPr/>
          <a:lstStyle/>
          <a:p>
            <a:r>
              <a:rPr lang="en-US" sz="2800" dirty="0" smtClean="0"/>
              <a:t>Anatomy of wage agreements 2015 </a:t>
            </a:r>
            <a:br>
              <a:rPr lang="en-US" sz="2800" dirty="0" smtClean="0"/>
            </a:br>
            <a:r>
              <a:rPr lang="en-US" sz="1600" dirty="0" smtClean="0"/>
              <a:t>Source: National Mediation Office (2015)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7187" y="1428750"/>
            <a:ext cx="7369855" cy="44576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04884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ubrik 1"/>
          <p:cNvSpPr>
            <a:spLocks noGrp="1"/>
          </p:cNvSpPr>
          <p:nvPr>
            <p:ph type="title"/>
          </p:nvPr>
        </p:nvSpPr>
        <p:spPr>
          <a:xfrm>
            <a:off x="1420586" y="265568"/>
            <a:ext cx="6368144" cy="1186769"/>
          </a:xfrm>
        </p:spPr>
        <p:txBody>
          <a:bodyPr/>
          <a:lstStyle/>
          <a:p>
            <a:r>
              <a:rPr lang="en-US" sz="2800" dirty="0" smtClean="0"/>
              <a:t>Change in anatomy of wage agreements 2004-2015</a:t>
            </a:r>
            <a:br>
              <a:rPr lang="en-US" sz="2800" dirty="0" smtClean="0"/>
            </a:br>
            <a:r>
              <a:rPr lang="en-US" sz="1600" dirty="0" smtClean="0"/>
              <a:t>Source: National Mediation Office (2004, 2015)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7188" y="1428750"/>
            <a:ext cx="7898422" cy="4400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84431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ubrik 1"/>
          <p:cNvSpPr>
            <a:spLocks noGrp="1"/>
          </p:cNvSpPr>
          <p:nvPr>
            <p:ph type="title"/>
          </p:nvPr>
        </p:nvSpPr>
        <p:spPr>
          <a:xfrm>
            <a:off x="963386" y="274638"/>
            <a:ext cx="7641061" cy="1143000"/>
          </a:xfrm>
        </p:spPr>
        <p:txBody>
          <a:bodyPr/>
          <a:lstStyle/>
          <a:p>
            <a:r>
              <a:rPr lang="en-US" sz="3200" dirty="0" smtClean="0">
                <a:solidFill>
                  <a:srgbClr val="880A26"/>
                </a:solidFill>
              </a:rPr>
              <a:t>Effects of local wage formation </a:t>
            </a:r>
            <a:endParaRPr lang="en-US" sz="3200" dirty="0" smtClean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quarter" idx="13"/>
          </p:nvPr>
        </p:nvSpPr>
        <p:spPr>
          <a:xfrm>
            <a:off x="881792" y="1216478"/>
            <a:ext cx="7632080" cy="4676321"/>
          </a:xfrm>
        </p:spPr>
        <p:txBody>
          <a:bodyPr/>
          <a:lstStyle/>
          <a:p>
            <a:endParaRPr lang="sv-SE" dirty="0" smtClean="0"/>
          </a:p>
          <a:p>
            <a:r>
              <a:rPr lang="sv-SE" dirty="0" smtClean="0"/>
              <a:t>In </a:t>
            </a:r>
            <a:r>
              <a:rPr lang="sv-SE" dirty="0" err="1" smtClean="0"/>
              <a:t>theory</a:t>
            </a:r>
            <a:r>
              <a:rPr lang="sv-SE" dirty="0" smtClean="0"/>
              <a:t>, </a:t>
            </a:r>
            <a:r>
              <a:rPr lang="sv-SE" dirty="0" err="1" smtClean="0"/>
              <a:t>should</a:t>
            </a:r>
            <a:r>
              <a:rPr lang="sv-SE" dirty="0" smtClean="0"/>
              <a:t> </a:t>
            </a:r>
            <a:r>
              <a:rPr lang="sv-SE" dirty="0" err="1" smtClean="0"/>
              <a:t>contribute</a:t>
            </a:r>
            <a:r>
              <a:rPr lang="sv-SE" dirty="0" smtClean="0"/>
              <a:t> </a:t>
            </a:r>
            <a:r>
              <a:rPr lang="sv-SE" dirty="0" err="1" smtClean="0"/>
              <a:t>to</a:t>
            </a:r>
            <a:r>
              <a:rPr lang="sv-SE" dirty="0" smtClean="0"/>
              <a:t> </a:t>
            </a:r>
            <a:r>
              <a:rPr lang="sv-SE" dirty="0" err="1" smtClean="0"/>
              <a:t>more</a:t>
            </a:r>
            <a:r>
              <a:rPr lang="sv-SE" dirty="0" smtClean="0"/>
              <a:t> </a:t>
            </a:r>
            <a:r>
              <a:rPr lang="sv-SE" dirty="0" err="1" smtClean="0"/>
              <a:t>flexibility</a:t>
            </a:r>
            <a:r>
              <a:rPr lang="sv-SE" dirty="0" smtClean="0"/>
              <a:t> in </a:t>
            </a:r>
            <a:r>
              <a:rPr lang="sv-SE" dirty="0" err="1" smtClean="0"/>
              <a:t>wage</a:t>
            </a:r>
            <a:r>
              <a:rPr lang="sv-SE" dirty="0" smtClean="0"/>
              <a:t> </a:t>
            </a:r>
            <a:r>
              <a:rPr lang="sv-SE" dirty="0" err="1" smtClean="0"/>
              <a:t>setting</a:t>
            </a:r>
            <a:endParaRPr lang="sv-SE" dirty="0" smtClean="0"/>
          </a:p>
          <a:p>
            <a:endParaRPr lang="sv-SE" dirty="0" smtClean="0"/>
          </a:p>
          <a:p>
            <a:r>
              <a:rPr lang="sv-SE" dirty="0" smtClean="0"/>
              <a:t>Little </a:t>
            </a:r>
            <a:r>
              <a:rPr lang="sv-SE" dirty="0" err="1" smtClean="0"/>
              <a:t>empirical</a:t>
            </a:r>
            <a:r>
              <a:rPr lang="sv-SE" dirty="0" smtClean="0"/>
              <a:t> </a:t>
            </a:r>
            <a:r>
              <a:rPr lang="sv-SE" dirty="0" err="1" smtClean="0"/>
              <a:t>evidence</a:t>
            </a:r>
            <a:r>
              <a:rPr lang="sv-SE" dirty="0" smtClean="0"/>
              <a:t> </a:t>
            </a:r>
            <a:r>
              <a:rPr lang="sv-SE" dirty="0" err="1" smtClean="0"/>
              <a:t>available</a:t>
            </a:r>
            <a:r>
              <a:rPr lang="sv-SE" dirty="0" smtClean="0"/>
              <a:t> </a:t>
            </a:r>
          </a:p>
          <a:p>
            <a:endParaRPr lang="sv-SE" dirty="0" smtClean="0"/>
          </a:p>
          <a:p>
            <a:r>
              <a:rPr lang="sv-SE" dirty="0" smtClean="0"/>
              <a:t>No </a:t>
            </a:r>
            <a:r>
              <a:rPr lang="sv-SE" dirty="0" err="1" smtClean="0"/>
              <a:t>clear</a:t>
            </a:r>
            <a:r>
              <a:rPr lang="sv-SE" dirty="0" smtClean="0"/>
              <a:t> relationship </a:t>
            </a:r>
            <a:r>
              <a:rPr lang="sv-SE" dirty="0" err="1" smtClean="0"/>
              <a:t>between</a:t>
            </a:r>
            <a:r>
              <a:rPr lang="sv-SE" dirty="0" smtClean="0"/>
              <a:t> </a:t>
            </a:r>
            <a:r>
              <a:rPr lang="sv-SE" dirty="0" err="1" smtClean="0"/>
              <a:t>wage</a:t>
            </a:r>
            <a:r>
              <a:rPr lang="sv-SE" dirty="0" smtClean="0"/>
              <a:t> </a:t>
            </a:r>
            <a:r>
              <a:rPr lang="sv-SE" dirty="0" err="1" smtClean="0"/>
              <a:t>agreement</a:t>
            </a:r>
            <a:r>
              <a:rPr lang="sv-SE" dirty="0" smtClean="0"/>
              <a:t> </a:t>
            </a:r>
            <a:r>
              <a:rPr lang="sv-SE" dirty="0" err="1" smtClean="0"/>
              <a:t>model</a:t>
            </a:r>
            <a:r>
              <a:rPr lang="sv-SE" dirty="0" smtClean="0"/>
              <a:t> and </a:t>
            </a:r>
            <a:r>
              <a:rPr lang="sv-SE" dirty="0" err="1" smtClean="0"/>
              <a:t>wage</a:t>
            </a:r>
            <a:r>
              <a:rPr lang="sv-SE" dirty="0" smtClean="0"/>
              <a:t> </a:t>
            </a:r>
            <a:r>
              <a:rPr lang="sv-SE" dirty="0" err="1" smtClean="0"/>
              <a:t>increases</a:t>
            </a:r>
            <a:r>
              <a:rPr lang="sv-SE" dirty="0" smtClean="0"/>
              <a:t> 2009-2013 (National </a:t>
            </a:r>
            <a:r>
              <a:rPr lang="sv-SE" dirty="0" err="1" smtClean="0"/>
              <a:t>Mediation</a:t>
            </a:r>
            <a:r>
              <a:rPr lang="sv-SE" dirty="0" smtClean="0"/>
              <a:t> Office, 2015)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1362682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ubrik 1"/>
          <p:cNvSpPr>
            <a:spLocks noGrp="1"/>
          </p:cNvSpPr>
          <p:nvPr>
            <p:ph type="title"/>
          </p:nvPr>
        </p:nvSpPr>
        <p:spPr>
          <a:xfrm>
            <a:off x="963386" y="274638"/>
            <a:ext cx="7641061" cy="1143000"/>
          </a:xfrm>
        </p:spPr>
        <p:txBody>
          <a:bodyPr/>
          <a:lstStyle/>
          <a:p>
            <a:r>
              <a:rPr lang="en-US" sz="3200" dirty="0" smtClean="0">
                <a:solidFill>
                  <a:srgbClr val="880A26"/>
                </a:solidFill>
              </a:rPr>
              <a:t>Effects of local wage formation </a:t>
            </a:r>
            <a:endParaRPr lang="en-US" sz="3200" dirty="0" smtClean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quarter" idx="13"/>
          </p:nvPr>
        </p:nvSpPr>
        <p:spPr>
          <a:xfrm>
            <a:off x="881792" y="1216478"/>
            <a:ext cx="7632080" cy="4676321"/>
          </a:xfrm>
        </p:spPr>
        <p:txBody>
          <a:bodyPr/>
          <a:lstStyle/>
          <a:p>
            <a:endParaRPr lang="sv-SE" dirty="0" smtClean="0"/>
          </a:p>
          <a:p>
            <a:r>
              <a:rPr lang="sv-SE" sz="2800" dirty="0" err="1" smtClean="0"/>
              <a:t>Difficult</a:t>
            </a:r>
            <a:r>
              <a:rPr lang="sv-SE" sz="2800" dirty="0" smtClean="0"/>
              <a:t> </a:t>
            </a:r>
            <a:r>
              <a:rPr lang="sv-SE" sz="2800" dirty="0" err="1" smtClean="0"/>
              <a:t>to</a:t>
            </a:r>
            <a:r>
              <a:rPr lang="sv-SE" sz="2800" dirty="0" smtClean="0"/>
              <a:t> </a:t>
            </a:r>
            <a:r>
              <a:rPr lang="sv-SE" sz="2800" dirty="0" err="1" smtClean="0"/>
              <a:t>identify</a:t>
            </a:r>
            <a:r>
              <a:rPr lang="sv-SE" sz="2800" dirty="0" smtClean="0"/>
              <a:t> </a:t>
            </a:r>
            <a:r>
              <a:rPr lang="sv-SE" sz="2800" dirty="0" err="1" smtClean="0"/>
              <a:t>causal</a:t>
            </a:r>
            <a:r>
              <a:rPr lang="sv-SE" sz="2800" dirty="0" smtClean="0"/>
              <a:t> </a:t>
            </a:r>
            <a:r>
              <a:rPr lang="sv-SE" sz="2800" dirty="0" err="1" smtClean="0"/>
              <a:t>mechanisms</a:t>
            </a:r>
            <a:endParaRPr lang="sv-SE" sz="2800" dirty="0" smtClean="0"/>
          </a:p>
          <a:p>
            <a:pPr marL="0" indent="0">
              <a:buNone/>
            </a:pPr>
            <a:r>
              <a:rPr lang="sv-SE" dirty="0" smtClean="0"/>
              <a:t>     - </a:t>
            </a:r>
            <a:r>
              <a:rPr lang="sv-SE" sz="2400" dirty="0" err="1" smtClean="0"/>
              <a:t>Wage</a:t>
            </a:r>
            <a:r>
              <a:rPr lang="sv-SE" sz="2400" dirty="0" smtClean="0"/>
              <a:t> </a:t>
            </a:r>
            <a:r>
              <a:rPr lang="sv-SE" sz="2400" dirty="0" err="1" smtClean="0"/>
              <a:t>agreement</a:t>
            </a:r>
            <a:r>
              <a:rPr lang="sv-SE" sz="2400" dirty="0" smtClean="0"/>
              <a:t> </a:t>
            </a:r>
            <a:r>
              <a:rPr lang="sv-SE" sz="2400" dirty="0" err="1" smtClean="0"/>
              <a:t>models</a:t>
            </a:r>
            <a:r>
              <a:rPr lang="sv-SE" sz="2400" dirty="0" smtClean="0"/>
              <a:t> </a:t>
            </a:r>
            <a:r>
              <a:rPr lang="sv-SE" sz="2400" dirty="0" err="1" smtClean="0"/>
              <a:t>rarely</a:t>
            </a:r>
            <a:r>
              <a:rPr lang="sv-SE" sz="2400" dirty="0" smtClean="0"/>
              <a:t> </a:t>
            </a:r>
            <a:r>
              <a:rPr lang="sv-SE" sz="2400" dirty="0" err="1" smtClean="0"/>
              <a:t>change</a:t>
            </a:r>
            <a:endParaRPr lang="sv-SE" sz="2400" dirty="0" smtClean="0"/>
          </a:p>
          <a:p>
            <a:pPr marL="0" indent="0">
              <a:buNone/>
            </a:pPr>
            <a:r>
              <a:rPr lang="sv-SE" sz="2400" dirty="0"/>
              <a:t> </a:t>
            </a:r>
            <a:r>
              <a:rPr lang="sv-SE" sz="2400" dirty="0" smtClean="0"/>
              <a:t>    -  </a:t>
            </a:r>
            <a:r>
              <a:rPr lang="sv-SE" sz="2400" dirty="0" err="1" smtClean="0"/>
              <a:t>Effects</a:t>
            </a:r>
            <a:r>
              <a:rPr lang="sv-SE" sz="2400" dirty="0" smtClean="0"/>
              <a:t> </a:t>
            </a:r>
            <a:r>
              <a:rPr lang="sv-SE" sz="2400" dirty="0" err="1" smtClean="0"/>
              <a:t>take</a:t>
            </a:r>
            <a:r>
              <a:rPr lang="sv-SE" sz="2400" dirty="0" smtClean="0"/>
              <a:t> </a:t>
            </a:r>
            <a:r>
              <a:rPr lang="sv-SE" sz="2400" dirty="0" err="1" smtClean="0"/>
              <a:t>time</a:t>
            </a:r>
            <a:r>
              <a:rPr lang="sv-SE" sz="2400" dirty="0" smtClean="0"/>
              <a:t> </a:t>
            </a:r>
            <a:r>
              <a:rPr lang="sv-SE" sz="2400" dirty="0" err="1" smtClean="0"/>
              <a:t>to</a:t>
            </a:r>
            <a:r>
              <a:rPr lang="sv-SE" sz="2400" dirty="0" smtClean="0"/>
              <a:t> </a:t>
            </a:r>
            <a:r>
              <a:rPr lang="sv-SE" sz="2400" dirty="0" err="1" smtClean="0"/>
              <a:t>materialize</a:t>
            </a:r>
            <a:r>
              <a:rPr lang="sv-SE" sz="2400" dirty="0" smtClean="0"/>
              <a:t>   </a:t>
            </a:r>
          </a:p>
          <a:p>
            <a:endParaRPr lang="sv-SE" dirty="0" smtClean="0"/>
          </a:p>
          <a:p>
            <a:r>
              <a:rPr lang="sv-SE" sz="2800" dirty="0" smtClean="0"/>
              <a:t>Research </a:t>
            </a:r>
            <a:r>
              <a:rPr lang="sv-SE" sz="2800" dirty="0" err="1" smtClean="0"/>
              <a:t>using</a:t>
            </a:r>
            <a:r>
              <a:rPr lang="sv-SE" sz="2800" dirty="0" smtClean="0"/>
              <a:t> the </a:t>
            </a:r>
            <a:r>
              <a:rPr lang="sv-SE" sz="2800" dirty="0" err="1" smtClean="0"/>
              <a:t>Finnish</a:t>
            </a:r>
            <a:r>
              <a:rPr lang="sv-SE" sz="2800" dirty="0" smtClean="0"/>
              <a:t>-Swedish </a:t>
            </a:r>
            <a:r>
              <a:rPr lang="sv-SE" sz="2800" dirty="0" err="1" smtClean="0"/>
              <a:t>database</a:t>
            </a:r>
            <a:r>
              <a:rPr lang="sv-SE" sz="2800" dirty="0" smtClean="0"/>
              <a:t> </a:t>
            </a:r>
            <a:r>
              <a:rPr lang="sv-SE" sz="2800" dirty="0" err="1" smtClean="0"/>
              <a:t>could</a:t>
            </a:r>
            <a:r>
              <a:rPr lang="sv-SE" sz="2800" dirty="0" smtClean="0"/>
              <a:t> </a:t>
            </a:r>
            <a:r>
              <a:rPr lang="sv-SE" sz="2800" dirty="0" err="1" smtClean="0"/>
              <a:t>improve</a:t>
            </a:r>
            <a:r>
              <a:rPr lang="sv-SE" sz="2800" dirty="0" smtClean="0"/>
              <a:t> </a:t>
            </a:r>
            <a:r>
              <a:rPr lang="sv-SE" sz="2800" dirty="0" err="1" smtClean="0"/>
              <a:t>knowledge</a:t>
            </a:r>
            <a:r>
              <a:rPr lang="sv-SE" sz="28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1628166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ubrik 1"/>
          <p:cNvSpPr>
            <a:spLocks noGrp="1"/>
          </p:cNvSpPr>
          <p:nvPr>
            <p:ph type="title"/>
          </p:nvPr>
        </p:nvSpPr>
        <p:spPr>
          <a:xfrm>
            <a:off x="963386" y="274638"/>
            <a:ext cx="7641061" cy="1143000"/>
          </a:xfrm>
        </p:spPr>
        <p:txBody>
          <a:bodyPr/>
          <a:lstStyle/>
          <a:p>
            <a:r>
              <a:rPr lang="en-US" sz="3200" dirty="0" smtClean="0">
                <a:solidFill>
                  <a:srgbClr val="880A26"/>
                </a:solidFill>
              </a:rPr>
              <a:t>Relative wages </a:t>
            </a:r>
            <a:endParaRPr lang="en-US" sz="3200" dirty="0" smtClean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quarter" idx="13"/>
          </p:nvPr>
        </p:nvSpPr>
        <p:spPr>
          <a:xfrm>
            <a:off x="881792" y="1216478"/>
            <a:ext cx="7632080" cy="4676321"/>
          </a:xfrm>
        </p:spPr>
        <p:txBody>
          <a:bodyPr/>
          <a:lstStyle/>
          <a:p>
            <a:pPr lvl="0"/>
            <a:endParaRPr lang="sv-SE" sz="2800" dirty="0" smtClean="0">
              <a:solidFill>
                <a:srgbClr val="000000"/>
              </a:solidFill>
            </a:endParaRPr>
          </a:p>
          <a:p>
            <a:pPr lvl="0"/>
            <a:r>
              <a:rPr lang="sv-SE" sz="2800" dirty="0" err="1" smtClean="0">
                <a:solidFill>
                  <a:srgbClr val="000000"/>
                </a:solidFill>
              </a:rPr>
              <a:t>Difficult</a:t>
            </a:r>
            <a:r>
              <a:rPr lang="sv-SE" sz="2800" dirty="0" smtClean="0">
                <a:solidFill>
                  <a:srgbClr val="000000"/>
                </a:solidFill>
              </a:rPr>
              <a:t> </a:t>
            </a:r>
            <a:r>
              <a:rPr lang="sv-SE" sz="2800" dirty="0" err="1" smtClean="0">
                <a:solidFill>
                  <a:srgbClr val="000000"/>
                </a:solidFill>
              </a:rPr>
              <a:t>to</a:t>
            </a:r>
            <a:r>
              <a:rPr lang="sv-SE" sz="2800" dirty="0" smtClean="0">
                <a:solidFill>
                  <a:srgbClr val="000000"/>
                </a:solidFill>
              </a:rPr>
              <a:t> </a:t>
            </a:r>
            <a:r>
              <a:rPr lang="sv-SE" sz="2800" dirty="0" err="1" smtClean="0">
                <a:solidFill>
                  <a:srgbClr val="000000"/>
                </a:solidFill>
              </a:rPr>
              <a:t>increase</a:t>
            </a:r>
            <a:r>
              <a:rPr lang="sv-SE" sz="2800" dirty="0" smtClean="0">
                <a:solidFill>
                  <a:srgbClr val="000000"/>
                </a:solidFill>
              </a:rPr>
              <a:t> relative </a:t>
            </a:r>
            <a:r>
              <a:rPr lang="sv-SE" sz="2800" dirty="0" err="1" smtClean="0">
                <a:solidFill>
                  <a:srgbClr val="000000"/>
                </a:solidFill>
              </a:rPr>
              <a:t>wages</a:t>
            </a:r>
            <a:r>
              <a:rPr lang="sv-SE" sz="2800" dirty="0" smtClean="0">
                <a:solidFill>
                  <a:srgbClr val="000000"/>
                </a:solidFill>
              </a:rPr>
              <a:t> for </a:t>
            </a:r>
            <a:r>
              <a:rPr lang="sv-SE" sz="2800" dirty="0" err="1">
                <a:solidFill>
                  <a:srgbClr val="000000"/>
                </a:solidFill>
              </a:rPr>
              <a:t>groups</a:t>
            </a:r>
            <a:r>
              <a:rPr lang="sv-SE" sz="2800" dirty="0">
                <a:solidFill>
                  <a:srgbClr val="000000"/>
                </a:solidFill>
              </a:rPr>
              <a:t> </a:t>
            </a:r>
            <a:r>
              <a:rPr lang="sv-SE" sz="2800" dirty="0" err="1">
                <a:solidFill>
                  <a:srgbClr val="000000"/>
                </a:solidFill>
              </a:rPr>
              <a:t>with</a:t>
            </a:r>
            <a:r>
              <a:rPr lang="sv-SE" sz="2800" dirty="0">
                <a:solidFill>
                  <a:srgbClr val="000000"/>
                </a:solidFill>
              </a:rPr>
              <a:t> </a:t>
            </a:r>
            <a:r>
              <a:rPr lang="sv-SE" sz="2800" dirty="0" err="1">
                <a:solidFill>
                  <a:srgbClr val="000000"/>
                </a:solidFill>
              </a:rPr>
              <a:t>chronic</a:t>
            </a:r>
            <a:r>
              <a:rPr lang="sv-SE" sz="2800" dirty="0">
                <a:solidFill>
                  <a:srgbClr val="000000"/>
                </a:solidFill>
              </a:rPr>
              <a:t> </a:t>
            </a:r>
            <a:r>
              <a:rPr lang="sv-SE" sz="2800" dirty="0" err="1">
                <a:solidFill>
                  <a:srgbClr val="000000"/>
                </a:solidFill>
              </a:rPr>
              <a:t>labour</a:t>
            </a:r>
            <a:r>
              <a:rPr lang="sv-SE" sz="2800" dirty="0">
                <a:solidFill>
                  <a:srgbClr val="000000"/>
                </a:solidFill>
              </a:rPr>
              <a:t> </a:t>
            </a:r>
            <a:r>
              <a:rPr lang="sv-SE" sz="2800" dirty="0" err="1">
                <a:solidFill>
                  <a:srgbClr val="000000"/>
                </a:solidFill>
              </a:rPr>
              <a:t>shortages</a:t>
            </a:r>
            <a:r>
              <a:rPr lang="sv-SE" sz="2800" dirty="0">
                <a:solidFill>
                  <a:srgbClr val="000000"/>
                </a:solidFill>
              </a:rPr>
              <a:t> (</a:t>
            </a:r>
            <a:r>
              <a:rPr lang="sv-SE" sz="2800" dirty="0" err="1">
                <a:solidFill>
                  <a:srgbClr val="000000"/>
                </a:solidFill>
              </a:rPr>
              <a:t>teachers</a:t>
            </a:r>
            <a:r>
              <a:rPr lang="sv-SE" sz="2800" dirty="0">
                <a:solidFill>
                  <a:srgbClr val="000000"/>
                </a:solidFill>
              </a:rPr>
              <a:t>, </a:t>
            </a:r>
            <a:r>
              <a:rPr lang="sv-SE" sz="2800" dirty="0" err="1">
                <a:solidFill>
                  <a:srgbClr val="000000"/>
                </a:solidFill>
              </a:rPr>
              <a:t>nurses</a:t>
            </a:r>
            <a:r>
              <a:rPr lang="sv-SE" sz="2800" dirty="0">
                <a:solidFill>
                  <a:srgbClr val="000000"/>
                </a:solidFill>
              </a:rPr>
              <a:t>, </a:t>
            </a:r>
            <a:r>
              <a:rPr lang="sv-SE" sz="2800" dirty="0" smtClean="0">
                <a:solidFill>
                  <a:srgbClr val="000000"/>
                </a:solidFill>
              </a:rPr>
              <a:t>civil </a:t>
            </a:r>
            <a:r>
              <a:rPr lang="sv-SE" sz="2800" dirty="0" err="1" smtClean="0">
                <a:solidFill>
                  <a:srgbClr val="000000"/>
                </a:solidFill>
              </a:rPr>
              <a:t>engineers</a:t>
            </a:r>
            <a:r>
              <a:rPr lang="sv-SE" sz="2800" dirty="0" smtClean="0">
                <a:solidFill>
                  <a:srgbClr val="000000"/>
                </a:solidFill>
              </a:rPr>
              <a:t>) </a:t>
            </a:r>
          </a:p>
          <a:p>
            <a:pPr lvl="0"/>
            <a:endParaRPr lang="sv-SE" sz="2800" dirty="0">
              <a:solidFill>
                <a:srgbClr val="000000"/>
              </a:solidFill>
            </a:endParaRPr>
          </a:p>
          <a:p>
            <a:pPr lvl="0"/>
            <a:r>
              <a:rPr lang="sv-SE" sz="2800" dirty="0" err="1" smtClean="0">
                <a:solidFill>
                  <a:srgbClr val="000000"/>
                </a:solidFill>
              </a:rPr>
              <a:t>This</a:t>
            </a:r>
            <a:r>
              <a:rPr lang="sv-SE" sz="2800" dirty="0" smtClean="0">
                <a:solidFill>
                  <a:srgbClr val="000000"/>
                </a:solidFill>
              </a:rPr>
              <a:t> is </a:t>
            </a:r>
            <a:r>
              <a:rPr lang="sv-SE" sz="2800" dirty="0" err="1" smtClean="0">
                <a:solidFill>
                  <a:srgbClr val="000000"/>
                </a:solidFill>
              </a:rPr>
              <a:t>despite</a:t>
            </a:r>
            <a:r>
              <a:rPr lang="sv-SE" sz="2800" dirty="0" smtClean="0">
                <a:solidFill>
                  <a:srgbClr val="000000"/>
                </a:solidFill>
              </a:rPr>
              <a:t> </a:t>
            </a:r>
            <a:r>
              <a:rPr lang="sv-SE" sz="2800" dirty="0" err="1" smtClean="0">
                <a:solidFill>
                  <a:srgbClr val="000000"/>
                </a:solidFill>
              </a:rPr>
              <a:t>local</a:t>
            </a:r>
            <a:r>
              <a:rPr lang="sv-SE" sz="2800" dirty="0" smtClean="0">
                <a:solidFill>
                  <a:srgbClr val="000000"/>
                </a:solidFill>
              </a:rPr>
              <a:t> </a:t>
            </a:r>
            <a:r>
              <a:rPr lang="sv-SE" sz="2800" dirty="0" err="1" smtClean="0">
                <a:solidFill>
                  <a:srgbClr val="000000"/>
                </a:solidFill>
              </a:rPr>
              <a:t>wage</a:t>
            </a:r>
            <a:r>
              <a:rPr lang="sv-SE" sz="2800" dirty="0" smtClean="0">
                <a:solidFill>
                  <a:srgbClr val="000000"/>
                </a:solidFill>
              </a:rPr>
              <a:t> formation</a:t>
            </a:r>
          </a:p>
          <a:p>
            <a:pPr lvl="0"/>
            <a:endParaRPr lang="sv-SE" sz="2800" dirty="0">
              <a:solidFill>
                <a:srgbClr val="000000"/>
              </a:solidFill>
            </a:endParaRPr>
          </a:p>
          <a:p>
            <a:pPr lvl="0"/>
            <a:r>
              <a:rPr lang="sv-SE" sz="2800" dirty="0" smtClean="0">
                <a:solidFill>
                  <a:srgbClr val="000000"/>
                </a:solidFill>
              </a:rPr>
              <a:t>A </a:t>
            </a:r>
            <a:r>
              <a:rPr lang="sv-SE" sz="2800" dirty="0" err="1" smtClean="0">
                <a:solidFill>
                  <a:srgbClr val="000000"/>
                </a:solidFill>
              </a:rPr>
              <a:t>failure</a:t>
            </a:r>
            <a:r>
              <a:rPr lang="sv-SE" sz="2800" dirty="0" smtClean="0">
                <a:solidFill>
                  <a:srgbClr val="000000"/>
                </a:solidFill>
              </a:rPr>
              <a:t> </a:t>
            </a:r>
            <a:r>
              <a:rPr lang="sv-SE" sz="2800" dirty="0" err="1" smtClean="0">
                <a:solidFill>
                  <a:srgbClr val="000000"/>
                </a:solidFill>
              </a:rPr>
              <a:t>that</a:t>
            </a:r>
            <a:r>
              <a:rPr lang="sv-SE" sz="2800" dirty="0" smtClean="0">
                <a:solidFill>
                  <a:srgbClr val="000000"/>
                </a:solidFill>
              </a:rPr>
              <a:t> prompted </a:t>
            </a:r>
            <a:r>
              <a:rPr lang="sv-SE" sz="2800" dirty="0" err="1" smtClean="0">
                <a:solidFill>
                  <a:srgbClr val="000000"/>
                </a:solidFill>
              </a:rPr>
              <a:t>government</a:t>
            </a:r>
            <a:r>
              <a:rPr lang="sv-SE" sz="2800" dirty="0" smtClean="0">
                <a:solidFill>
                  <a:srgbClr val="000000"/>
                </a:solidFill>
              </a:rPr>
              <a:t> intervention in </a:t>
            </a:r>
            <a:r>
              <a:rPr lang="sv-SE" sz="2800" dirty="0" err="1" smtClean="0">
                <a:solidFill>
                  <a:srgbClr val="000000"/>
                </a:solidFill>
              </a:rPr>
              <a:t>current</a:t>
            </a:r>
            <a:r>
              <a:rPr lang="sv-SE" sz="2800" dirty="0" smtClean="0">
                <a:solidFill>
                  <a:srgbClr val="000000"/>
                </a:solidFill>
              </a:rPr>
              <a:t> </a:t>
            </a:r>
            <a:r>
              <a:rPr lang="sv-SE" sz="2800" dirty="0" err="1" smtClean="0">
                <a:solidFill>
                  <a:srgbClr val="000000"/>
                </a:solidFill>
              </a:rPr>
              <a:t>wage</a:t>
            </a:r>
            <a:r>
              <a:rPr lang="sv-SE" sz="2800" dirty="0" smtClean="0">
                <a:solidFill>
                  <a:srgbClr val="000000"/>
                </a:solidFill>
              </a:rPr>
              <a:t> </a:t>
            </a:r>
            <a:r>
              <a:rPr lang="sv-SE" sz="2800" dirty="0" err="1" smtClean="0">
                <a:solidFill>
                  <a:srgbClr val="000000"/>
                </a:solidFill>
              </a:rPr>
              <a:t>negotiations</a:t>
            </a:r>
            <a:r>
              <a:rPr lang="sv-SE" sz="2800" dirty="0" smtClean="0">
                <a:solidFill>
                  <a:srgbClr val="000000"/>
                </a:solidFill>
              </a:rPr>
              <a:t> for </a:t>
            </a:r>
            <a:r>
              <a:rPr lang="sv-SE" sz="2800" dirty="0" err="1" smtClean="0">
                <a:solidFill>
                  <a:srgbClr val="000000"/>
                </a:solidFill>
              </a:rPr>
              <a:t>teachers</a:t>
            </a:r>
            <a:r>
              <a:rPr lang="sv-SE" sz="2800" dirty="0" smtClean="0">
                <a:solidFill>
                  <a:srgbClr val="000000"/>
                </a:solidFill>
              </a:rPr>
              <a:t> </a:t>
            </a:r>
          </a:p>
          <a:p>
            <a:pPr lvl="0"/>
            <a:endParaRPr lang="sv-SE" sz="2800" dirty="0">
              <a:solidFill>
                <a:srgbClr val="000000"/>
              </a:solidFill>
            </a:endParaRPr>
          </a:p>
          <a:p>
            <a:pPr lvl="0"/>
            <a:endParaRPr lang="sv-SE" sz="2800" dirty="0">
              <a:solidFill>
                <a:srgbClr val="559398">
                  <a:lumMod val="50000"/>
                </a:srgbClr>
              </a:solidFill>
            </a:endParaRPr>
          </a:p>
          <a:p>
            <a:endParaRPr lang="sv-SE" dirty="0" smtClean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452634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ubrik 1"/>
          <p:cNvSpPr>
            <a:spLocks noGrp="1"/>
          </p:cNvSpPr>
          <p:nvPr>
            <p:ph type="title"/>
          </p:nvPr>
        </p:nvSpPr>
        <p:spPr>
          <a:xfrm>
            <a:off x="1289957" y="274638"/>
            <a:ext cx="6629907" cy="1143000"/>
          </a:xfrm>
        </p:spPr>
        <p:txBody>
          <a:bodyPr/>
          <a:lstStyle/>
          <a:p>
            <a:r>
              <a:rPr lang="sv-SE" sz="3200" dirty="0">
                <a:solidFill>
                  <a:srgbClr val="880A26"/>
                </a:solidFill>
              </a:rPr>
              <a:t>Relative </a:t>
            </a:r>
            <a:r>
              <a:rPr lang="sv-SE" sz="3200" dirty="0" err="1">
                <a:solidFill>
                  <a:srgbClr val="880A26"/>
                </a:solidFill>
              </a:rPr>
              <a:t>wage</a:t>
            </a:r>
            <a:r>
              <a:rPr lang="sv-SE" sz="3200" dirty="0">
                <a:solidFill>
                  <a:srgbClr val="880A26"/>
                </a:solidFill>
              </a:rPr>
              <a:t> </a:t>
            </a:r>
            <a:r>
              <a:rPr lang="sv-SE" sz="3200" dirty="0" err="1">
                <a:solidFill>
                  <a:srgbClr val="880A26"/>
                </a:solidFill>
              </a:rPr>
              <a:t>of</a:t>
            </a:r>
            <a:r>
              <a:rPr lang="sv-SE" sz="3200" dirty="0">
                <a:solidFill>
                  <a:srgbClr val="880A26"/>
                </a:solidFill>
              </a:rPr>
              <a:t> </a:t>
            </a:r>
            <a:r>
              <a:rPr lang="sv-SE" sz="3200" dirty="0" err="1">
                <a:solidFill>
                  <a:srgbClr val="880A26"/>
                </a:solidFill>
              </a:rPr>
              <a:t>teachers</a:t>
            </a:r>
            <a:r>
              <a:rPr lang="sv-SE" sz="3200" dirty="0">
                <a:solidFill>
                  <a:srgbClr val="880A26"/>
                </a:solidFill>
              </a:rPr>
              <a:t> in Finland and Sweden</a:t>
            </a:r>
            <a:endParaRPr lang="en-US" sz="3200" dirty="0" smtClean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8121" y="1571264"/>
            <a:ext cx="7225393" cy="48785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31766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Finland and Sweden – common features </a:t>
            </a:r>
            <a:endParaRPr lang="en-US" sz="3200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 </a:t>
            </a:r>
            <a:r>
              <a:rPr lang="fi-FI" sz="2400" dirty="0" smtClean="0"/>
              <a:t>Labour </a:t>
            </a:r>
            <a:r>
              <a:rPr lang="fi-FI" sz="2400" dirty="0" err="1" smtClean="0"/>
              <a:t>market</a:t>
            </a:r>
            <a:r>
              <a:rPr lang="fi-FI" sz="2400" dirty="0" smtClean="0"/>
              <a:t> </a:t>
            </a:r>
            <a:r>
              <a:rPr lang="fi-FI" sz="2400" dirty="0" err="1" smtClean="0"/>
              <a:t>institutions</a:t>
            </a:r>
            <a:r>
              <a:rPr lang="fi-FI" sz="2400" dirty="0" smtClean="0"/>
              <a:t> </a:t>
            </a:r>
            <a:r>
              <a:rPr lang="fi-FI" sz="2400" dirty="0" err="1" smtClean="0"/>
              <a:t>similar</a:t>
            </a:r>
            <a:r>
              <a:rPr lang="fi-FI" sz="2400" dirty="0"/>
              <a:t>:</a:t>
            </a:r>
          </a:p>
          <a:p>
            <a:pPr lvl="1">
              <a:defRPr/>
            </a:pPr>
            <a:r>
              <a:rPr lang="fi-FI" dirty="0"/>
              <a:t>Union </a:t>
            </a:r>
            <a:r>
              <a:rPr lang="fi-FI" dirty="0" err="1"/>
              <a:t>contracts</a:t>
            </a:r>
            <a:endParaRPr lang="fi-FI" dirty="0"/>
          </a:p>
          <a:p>
            <a:pPr lvl="1">
              <a:defRPr/>
            </a:pPr>
            <a:r>
              <a:rPr lang="fi-FI" dirty="0" err="1"/>
              <a:t>Wage</a:t>
            </a:r>
            <a:r>
              <a:rPr lang="fi-FI" dirty="0"/>
              <a:t> </a:t>
            </a:r>
            <a:r>
              <a:rPr lang="fi-FI" dirty="0" err="1" smtClean="0"/>
              <a:t>formation</a:t>
            </a:r>
            <a:endParaRPr lang="fi-FI" dirty="0" smtClean="0"/>
          </a:p>
          <a:p>
            <a:pPr lvl="1">
              <a:defRPr/>
            </a:pPr>
            <a:r>
              <a:rPr lang="fi-FI" dirty="0" err="1" smtClean="0"/>
              <a:t>Employment</a:t>
            </a:r>
            <a:r>
              <a:rPr lang="fi-FI" dirty="0" smtClean="0"/>
              <a:t> </a:t>
            </a:r>
            <a:r>
              <a:rPr lang="fi-FI" dirty="0" err="1" smtClean="0"/>
              <a:t>protection</a:t>
            </a:r>
            <a:r>
              <a:rPr lang="fi-FI" dirty="0" smtClean="0"/>
              <a:t> </a:t>
            </a:r>
            <a:r>
              <a:rPr lang="fi-FI" dirty="0" err="1" smtClean="0"/>
              <a:t>legislation</a:t>
            </a:r>
            <a:r>
              <a:rPr lang="fi-FI" dirty="0" smtClean="0"/>
              <a:t> (EPL)</a:t>
            </a:r>
            <a:endParaRPr lang="fi-FI" dirty="0"/>
          </a:p>
          <a:p>
            <a:pPr lvl="1">
              <a:defRPr/>
            </a:pPr>
            <a:r>
              <a:rPr lang="fi-FI" dirty="0" err="1"/>
              <a:t>Unemployment</a:t>
            </a:r>
            <a:r>
              <a:rPr lang="fi-FI" dirty="0"/>
              <a:t> </a:t>
            </a:r>
            <a:r>
              <a:rPr lang="fi-FI" dirty="0" err="1"/>
              <a:t>insurance</a:t>
            </a:r>
            <a:endParaRPr lang="fi-FI" dirty="0"/>
          </a:p>
          <a:p>
            <a:pPr lvl="1">
              <a:defRPr/>
            </a:pPr>
            <a:r>
              <a:rPr lang="fi-FI" dirty="0" err="1" smtClean="0"/>
              <a:t>Educational</a:t>
            </a:r>
            <a:r>
              <a:rPr lang="fi-FI" dirty="0" smtClean="0"/>
              <a:t> </a:t>
            </a:r>
            <a:r>
              <a:rPr lang="fi-FI" dirty="0" err="1"/>
              <a:t>level</a:t>
            </a:r>
            <a:r>
              <a:rPr lang="fi-FI" dirty="0"/>
              <a:t> of the labour </a:t>
            </a:r>
            <a:r>
              <a:rPr lang="fi-FI" dirty="0" err="1"/>
              <a:t>force</a:t>
            </a:r>
            <a:endParaRPr lang="fi-FI" dirty="0"/>
          </a:p>
          <a:p>
            <a:pPr lvl="1">
              <a:defRPr/>
            </a:pPr>
            <a:endParaRPr lang="fi-FI" dirty="0"/>
          </a:p>
          <a:p>
            <a:pPr>
              <a:defRPr/>
            </a:pPr>
            <a:r>
              <a:rPr lang="fi-FI" sz="2400" dirty="0" err="1"/>
              <a:t>Macroeconomic</a:t>
            </a:r>
            <a:r>
              <a:rPr lang="fi-FI" sz="2400" dirty="0"/>
              <a:t> </a:t>
            </a:r>
            <a:r>
              <a:rPr lang="fi-FI" sz="2400" dirty="0" err="1"/>
              <a:t>environment</a:t>
            </a:r>
            <a:r>
              <a:rPr lang="fi-FI" sz="2400" dirty="0"/>
              <a:t> </a:t>
            </a:r>
            <a:r>
              <a:rPr lang="fi-FI" sz="2400" dirty="0" err="1"/>
              <a:t>similar</a:t>
            </a:r>
            <a:r>
              <a:rPr lang="fi-FI" sz="2400" dirty="0"/>
              <a:t>:</a:t>
            </a:r>
          </a:p>
          <a:p>
            <a:pPr lvl="1">
              <a:defRPr/>
            </a:pPr>
            <a:r>
              <a:rPr lang="fi-FI" dirty="0" err="1"/>
              <a:t>Both</a:t>
            </a:r>
            <a:r>
              <a:rPr lang="fi-FI" dirty="0"/>
              <a:t> </a:t>
            </a:r>
            <a:r>
              <a:rPr lang="fi-FI" dirty="0" err="1"/>
              <a:t>Sweden</a:t>
            </a:r>
            <a:r>
              <a:rPr lang="fi-FI" dirty="0"/>
              <a:t> and Finland </a:t>
            </a:r>
            <a:r>
              <a:rPr lang="fi-FI" dirty="0" err="1"/>
              <a:t>are</a:t>
            </a:r>
            <a:r>
              <a:rPr lang="fi-FI" dirty="0"/>
              <a:t> </a:t>
            </a:r>
            <a:r>
              <a:rPr lang="fi-FI" dirty="0" err="1"/>
              <a:t>small</a:t>
            </a:r>
            <a:r>
              <a:rPr lang="fi-FI" dirty="0"/>
              <a:t> open </a:t>
            </a:r>
            <a:r>
              <a:rPr lang="fi-FI" dirty="0" err="1"/>
              <a:t>economies</a:t>
            </a:r>
            <a:endParaRPr lang="fi-FI" dirty="0"/>
          </a:p>
          <a:p>
            <a:pPr lvl="1">
              <a:defRPr/>
            </a:pPr>
            <a:r>
              <a:rPr lang="fi-FI" dirty="0" err="1" smtClean="0"/>
              <a:t>Employment</a:t>
            </a:r>
            <a:r>
              <a:rPr lang="fi-FI" dirty="0" smtClean="0"/>
              <a:t> </a:t>
            </a:r>
            <a:r>
              <a:rPr lang="fi-FI" dirty="0" err="1" smtClean="0"/>
              <a:t>growth</a:t>
            </a:r>
            <a:r>
              <a:rPr lang="fi-FI" dirty="0" smtClean="0"/>
              <a:t> </a:t>
            </a:r>
            <a:r>
              <a:rPr lang="fi-FI" dirty="0" err="1"/>
              <a:t>nearly</a:t>
            </a:r>
            <a:r>
              <a:rPr lang="fi-FI" dirty="0"/>
              <a:t> </a:t>
            </a:r>
            <a:r>
              <a:rPr lang="fi-FI" dirty="0" err="1"/>
              <a:t>identical</a:t>
            </a:r>
            <a:r>
              <a:rPr lang="fi-FI" dirty="0"/>
              <a:t> </a:t>
            </a:r>
            <a:r>
              <a:rPr lang="fi-FI" dirty="0" err="1"/>
              <a:t>over</a:t>
            </a:r>
            <a:r>
              <a:rPr lang="fi-FI" dirty="0"/>
              <a:t> the </a:t>
            </a:r>
            <a:r>
              <a:rPr lang="fi-FI" dirty="0" err="1"/>
              <a:t>period</a:t>
            </a:r>
            <a:r>
              <a:rPr lang="fi-FI" dirty="0"/>
              <a:t> </a:t>
            </a:r>
            <a:r>
              <a:rPr lang="fi-FI" dirty="0" smtClean="0"/>
              <a:t>2000-2011, </a:t>
            </a:r>
            <a:r>
              <a:rPr lang="fi-FI" dirty="0" err="1" smtClean="0"/>
              <a:t>but</a:t>
            </a:r>
            <a:r>
              <a:rPr lang="fi-FI" dirty="0" smtClean="0"/>
              <a:t> </a:t>
            </a:r>
            <a:r>
              <a:rPr lang="fi-FI" dirty="0" err="1" smtClean="0"/>
              <a:t>divergence</a:t>
            </a:r>
            <a:r>
              <a:rPr lang="fi-FI" dirty="0" smtClean="0"/>
              <a:t> </a:t>
            </a:r>
            <a:r>
              <a:rPr lang="fi-FI" dirty="0" err="1" smtClean="0"/>
              <a:t>from</a:t>
            </a:r>
            <a:r>
              <a:rPr lang="fi-FI" dirty="0" smtClean="0"/>
              <a:t> </a:t>
            </a:r>
            <a:r>
              <a:rPr lang="fi-FI" dirty="0" err="1" smtClean="0"/>
              <a:t>circa</a:t>
            </a:r>
            <a:r>
              <a:rPr lang="fi-FI" dirty="0" smtClean="0"/>
              <a:t> 2012</a:t>
            </a:r>
            <a:endParaRPr lang="fi-FI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9849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ubrik 1"/>
          <p:cNvSpPr>
            <a:spLocks noGrp="1"/>
          </p:cNvSpPr>
          <p:nvPr>
            <p:ph type="title"/>
          </p:nvPr>
        </p:nvSpPr>
        <p:spPr>
          <a:xfrm>
            <a:off x="1289957" y="274638"/>
            <a:ext cx="6629907" cy="1143000"/>
          </a:xfrm>
        </p:spPr>
        <p:txBody>
          <a:bodyPr/>
          <a:lstStyle/>
          <a:p>
            <a:r>
              <a:rPr lang="en-US" sz="2800" dirty="0" smtClean="0"/>
              <a:t>Relative minimum wages higher in Sweden than in Finland</a:t>
            </a:r>
            <a:br>
              <a:rPr lang="en-US" sz="2800" dirty="0" smtClean="0"/>
            </a:br>
            <a:r>
              <a:rPr lang="en-US" sz="2000" dirty="0" smtClean="0"/>
              <a:t>Source: Skedinger (2010)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7906" y="1566328"/>
            <a:ext cx="5874444" cy="43854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93054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ubrik 1"/>
          <p:cNvSpPr>
            <a:spLocks noGrp="1"/>
          </p:cNvSpPr>
          <p:nvPr>
            <p:ph type="title"/>
          </p:nvPr>
        </p:nvSpPr>
        <p:spPr>
          <a:xfrm>
            <a:off x="963386" y="274638"/>
            <a:ext cx="7641061" cy="1143000"/>
          </a:xfrm>
        </p:spPr>
        <p:txBody>
          <a:bodyPr/>
          <a:lstStyle/>
          <a:p>
            <a:r>
              <a:rPr lang="en-US" sz="3200" dirty="0" smtClean="0">
                <a:solidFill>
                  <a:srgbClr val="880A26"/>
                </a:solidFill>
              </a:rPr>
              <a:t>Minimum wages</a:t>
            </a:r>
            <a:endParaRPr lang="en-US" sz="3200" dirty="0" smtClean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quarter" idx="13"/>
          </p:nvPr>
        </p:nvSpPr>
        <p:spPr>
          <a:xfrm>
            <a:off x="971600" y="1126671"/>
            <a:ext cx="7837664" cy="4823279"/>
          </a:xfrm>
        </p:spPr>
        <p:txBody>
          <a:bodyPr/>
          <a:lstStyle/>
          <a:p>
            <a:r>
              <a:rPr lang="sv-SE" sz="2400" dirty="0" smtClean="0"/>
              <a:t>All </a:t>
            </a:r>
            <a:r>
              <a:rPr lang="sv-SE" sz="2400" dirty="0" err="1" smtClean="0"/>
              <a:t>theories</a:t>
            </a:r>
            <a:r>
              <a:rPr lang="sv-SE" sz="2400" dirty="0" smtClean="0"/>
              <a:t> </a:t>
            </a:r>
            <a:r>
              <a:rPr lang="sv-SE" sz="2400" dirty="0" err="1" smtClean="0"/>
              <a:t>predict</a:t>
            </a:r>
            <a:r>
              <a:rPr lang="sv-SE" sz="2400" dirty="0" smtClean="0"/>
              <a:t> </a:t>
            </a:r>
            <a:r>
              <a:rPr lang="sv-SE" sz="2400" dirty="0" err="1" smtClean="0"/>
              <a:t>disemployment</a:t>
            </a:r>
            <a:r>
              <a:rPr lang="sv-SE" sz="2400" dirty="0" smtClean="0"/>
              <a:t> </a:t>
            </a:r>
            <a:r>
              <a:rPr lang="sv-SE" sz="2400" dirty="0" err="1" smtClean="0"/>
              <a:t>effects</a:t>
            </a:r>
            <a:r>
              <a:rPr lang="sv-SE" sz="2400" dirty="0" smtClean="0"/>
              <a:t> </a:t>
            </a:r>
            <a:r>
              <a:rPr lang="sv-SE" sz="2400" dirty="0" err="1" smtClean="0"/>
              <a:t>with</a:t>
            </a:r>
            <a:r>
              <a:rPr lang="sv-SE" sz="2400" dirty="0" smtClean="0"/>
              <a:t> </a:t>
            </a:r>
            <a:r>
              <a:rPr lang="sv-SE" sz="2400" dirty="0" err="1" smtClean="0"/>
              <a:t>high</a:t>
            </a:r>
            <a:r>
              <a:rPr lang="sv-SE" sz="2400" dirty="0" smtClean="0"/>
              <a:t> minimum </a:t>
            </a:r>
            <a:r>
              <a:rPr lang="sv-SE" sz="2400" dirty="0" err="1" smtClean="0"/>
              <a:t>wage</a:t>
            </a:r>
            <a:r>
              <a:rPr lang="sv-SE" sz="2400" dirty="0" smtClean="0"/>
              <a:t> (</a:t>
            </a:r>
            <a:r>
              <a:rPr lang="sv-SE" sz="2400" dirty="0" err="1" smtClean="0"/>
              <a:t>perfect</a:t>
            </a:r>
            <a:r>
              <a:rPr lang="sv-SE" sz="2400" dirty="0" smtClean="0"/>
              <a:t> </a:t>
            </a:r>
            <a:r>
              <a:rPr lang="sv-SE" sz="2400" dirty="0" err="1" smtClean="0"/>
              <a:t>competition</a:t>
            </a:r>
            <a:r>
              <a:rPr lang="sv-SE" sz="2400" dirty="0" smtClean="0"/>
              <a:t>, </a:t>
            </a:r>
            <a:r>
              <a:rPr lang="sv-SE" sz="2400" dirty="0" err="1" smtClean="0"/>
              <a:t>monopsony</a:t>
            </a:r>
            <a:r>
              <a:rPr lang="sv-SE" sz="2400" dirty="0" smtClean="0"/>
              <a:t>, </a:t>
            </a:r>
            <a:r>
              <a:rPr lang="sv-SE" sz="2400" dirty="0" err="1" smtClean="0"/>
              <a:t>search</a:t>
            </a:r>
            <a:r>
              <a:rPr lang="sv-SE" sz="2400" dirty="0" smtClean="0"/>
              <a:t> </a:t>
            </a:r>
            <a:r>
              <a:rPr lang="sv-SE" sz="2400" dirty="0" err="1" smtClean="0"/>
              <a:t>models</a:t>
            </a:r>
            <a:r>
              <a:rPr lang="sv-SE" sz="2400" dirty="0" smtClean="0"/>
              <a:t>)</a:t>
            </a:r>
          </a:p>
          <a:p>
            <a:pPr marL="0" indent="0">
              <a:buNone/>
            </a:pPr>
            <a:r>
              <a:rPr lang="sv-SE" sz="2400" dirty="0"/>
              <a:t>	</a:t>
            </a:r>
            <a:endParaRPr lang="sv-SE" sz="2400" dirty="0" smtClean="0"/>
          </a:p>
          <a:p>
            <a:r>
              <a:rPr lang="sv-SE" sz="2400" dirty="0" err="1" smtClean="0"/>
              <a:t>Empirics</a:t>
            </a:r>
            <a:r>
              <a:rPr lang="sv-SE" sz="2400" dirty="0" smtClean="0"/>
              <a:t> for Sweden </a:t>
            </a:r>
            <a:r>
              <a:rPr lang="sv-SE" sz="2400" dirty="0" err="1" smtClean="0"/>
              <a:t>bear</a:t>
            </a:r>
            <a:r>
              <a:rPr lang="sv-SE" sz="2400" dirty="0" smtClean="0"/>
              <a:t> </a:t>
            </a:r>
            <a:r>
              <a:rPr lang="sv-SE" sz="2400" dirty="0" err="1" smtClean="0"/>
              <a:t>out</a:t>
            </a:r>
            <a:r>
              <a:rPr lang="sv-SE" sz="2400" dirty="0" smtClean="0"/>
              <a:t> </a:t>
            </a:r>
            <a:r>
              <a:rPr lang="sv-SE" sz="2400" dirty="0" err="1" smtClean="0"/>
              <a:t>this</a:t>
            </a:r>
            <a:r>
              <a:rPr lang="sv-SE" sz="2400" dirty="0" smtClean="0"/>
              <a:t> </a:t>
            </a:r>
            <a:r>
              <a:rPr lang="sv-SE" sz="2400" dirty="0" err="1" smtClean="0"/>
              <a:t>prediction</a:t>
            </a:r>
            <a:r>
              <a:rPr lang="sv-SE" sz="2400" dirty="0" smtClean="0"/>
              <a:t> </a:t>
            </a:r>
          </a:p>
          <a:p>
            <a:endParaRPr lang="sv-SE" sz="2400" dirty="0"/>
          </a:p>
          <a:p>
            <a:r>
              <a:rPr lang="sv-SE" sz="2400" dirty="0" err="1" smtClean="0"/>
              <a:t>Disemployment</a:t>
            </a:r>
            <a:r>
              <a:rPr lang="sv-SE" sz="2400" dirty="0" smtClean="0"/>
              <a:t> and/or substitution </a:t>
            </a:r>
            <a:r>
              <a:rPr lang="sv-SE" sz="2400" dirty="0" err="1" smtClean="0"/>
              <a:t>to</a:t>
            </a:r>
            <a:r>
              <a:rPr lang="sv-SE" sz="2400" dirty="0" smtClean="0"/>
              <a:t> the </a:t>
            </a:r>
            <a:r>
              <a:rPr lang="sv-SE" sz="2400" dirty="0" err="1" smtClean="0"/>
              <a:t>detriment</a:t>
            </a:r>
            <a:r>
              <a:rPr lang="sv-SE" sz="2400" dirty="0" smtClean="0"/>
              <a:t> </a:t>
            </a:r>
            <a:r>
              <a:rPr lang="sv-SE" sz="2400" dirty="0" err="1" smtClean="0"/>
              <a:t>of</a:t>
            </a:r>
            <a:r>
              <a:rPr lang="sv-SE" sz="2400" dirty="0" smtClean="0"/>
              <a:t> marginal </a:t>
            </a:r>
            <a:r>
              <a:rPr lang="sv-SE" sz="2400" dirty="0" err="1" smtClean="0"/>
              <a:t>groups</a:t>
            </a:r>
            <a:endParaRPr lang="sv-SE" sz="2400" dirty="0" smtClean="0"/>
          </a:p>
          <a:p>
            <a:pPr marL="0" indent="0">
              <a:buNone/>
            </a:pPr>
            <a:r>
              <a:rPr lang="sv-SE" sz="2000" dirty="0" smtClean="0"/>
              <a:t>     </a:t>
            </a:r>
            <a:r>
              <a:rPr lang="sv-SE" sz="1800" dirty="0" smtClean="0"/>
              <a:t>(Edin &amp; Holmlund, 1994; Forslund et al., 2014; Lundborg &amp;  Skedinger,</a:t>
            </a:r>
          </a:p>
          <a:p>
            <a:pPr marL="0" indent="0">
              <a:buNone/>
            </a:pPr>
            <a:r>
              <a:rPr lang="sv-SE" sz="1800" dirty="0"/>
              <a:t> </a:t>
            </a:r>
            <a:r>
              <a:rPr lang="sv-SE" sz="1800" dirty="0" smtClean="0"/>
              <a:t>    2014; Eliasson &amp; Nordström Skans, 2014; Skedinger, 2006, 2015)</a:t>
            </a:r>
          </a:p>
          <a:p>
            <a:pPr marL="0" indent="0">
              <a:buNone/>
            </a:pPr>
            <a:endParaRPr lang="sv-SE" sz="1800" dirty="0"/>
          </a:p>
          <a:p>
            <a:r>
              <a:rPr lang="sv-SE" sz="2400" dirty="0" smtClean="0"/>
              <a:t>No </a:t>
            </a:r>
            <a:r>
              <a:rPr lang="sv-SE" sz="2400" dirty="0" err="1" smtClean="0"/>
              <a:t>disemployment</a:t>
            </a:r>
            <a:r>
              <a:rPr lang="sv-SE" sz="2400" dirty="0" smtClean="0"/>
              <a:t> </a:t>
            </a:r>
            <a:r>
              <a:rPr lang="sv-SE" sz="2400" dirty="0" err="1" smtClean="0"/>
              <a:t>found</a:t>
            </a:r>
            <a:r>
              <a:rPr lang="sv-SE" sz="2400" dirty="0" smtClean="0"/>
              <a:t> for Finland</a:t>
            </a:r>
          </a:p>
          <a:p>
            <a:pPr marL="0" indent="0">
              <a:buNone/>
            </a:pPr>
            <a:r>
              <a:rPr lang="sv-SE" sz="2000" dirty="0" smtClean="0"/>
              <a:t>    </a:t>
            </a:r>
            <a:r>
              <a:rPr lang="sv-SE" sz="1800" dirty="0" smtClean="0"/>
              <a:t>(Böckerman &amp; Uusitalo, 2009)</a:t>
            </a:r>
            <a:endParaRPr lang="sv-SE" sz="1800" dirty="0"/>
          </a:p>
          <a:p>
            <a:pPr marL="0" indent="0">
              <a:buNone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 </a:t>
            </a:r>
          </a:p>
          <a:p>
            <a:pPr marL="0" indent="0">
              <a:buNone/>
            </a:pPr>
            <a:endParaRPr lang="sv-SE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01945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ubrik 1"/>
          <p:cNvSpPr>
            <a:spLocks noGrp="1"/>
          </p:cNvSpPr>
          <p:nvPr>
            <p:ph type="title"/>
          </p:nvPr>
        </p:nvSpPr>
        <p:spPr>
          <a:xfrm>
            <a:off x="963386" y="274638"/>
            <a:ext cx="7641061" cy="1143000"/>
          </a:xfrm>
        </p:spPr>
        <p:txBody>
          <a:bodyPr/>
          <a:lstStyle/>
          <a:p>
            <a:r>
              <a:rPr lang="en-US" sz="3200" dirty="0" smtClean="0">
                <a:solidFill>
                  <a:srgbClr val="880A26"/>
                </a:solidFill>
              </a:rPr>
              <a:t>Dual problem with relative wages</a:t>
            </a:r>
            <a:endParaRPr lang="en-US" sz="3200" dirty="0" smtClean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quarter" idx="13"/>
          </p:nvPr>
        </p:nvSpPr>
        <p:spPr>
          <a:xfrm>
            <a:off x="963435" y="1532845"/>
            <a:ext cx="7632080" cy="4392612"/>
          </a:xfrm>
        </p:spPr>
        <p:txBody>
          <a:bodyPr/>
          <a:lstStyle/>
          <a:p>
            <a:endParaRPr lang="sv-SE" dirty="0" smtClean="0"/>
          </a:p>
          <a:p>
            <a:r>
              <a:rPr lang="sv-SE" sz="2800" dirty="0" err="1" smtClean="0"/>
              <a:t>Difficulty</a:t>
            </a:r>
            <a:r>
              <a:rPr lang="sv-SE" sz="2800" dirty="0" smtClean="0"/>
              <a:t> </a:t>
            </a:r>
            <a:r>
              <a:rPr lang="sv-SE" sz="2800" dirty="0" err="1" smtClean="0"/>
              <a:t>integrating</a:t>
            </a:r>
            <a:r>
              <a:rPr lang="sv-SE" sz="2800" dirty="0" smtClean="0"/>
              <a:t> </a:t>
            </a:r>
            <a:r>
              <a:rPr lang="sv-SE" sz="2800" dirty="0" err="1" smtClean="0"/>
              <a:t>low-skilled</a:t>
            </a:r>
            <a:r>
              <a:rPr lang="sv-SE" sz="2800" dirty="0" smtClean="0"/>
              <a:t> immigrants</a:t>
            </a:r>
          </a:p>
          <a:p>
            <a:endParaRPr lang="sv-SE" dirty="0" smtClean="0"/>
          </a:p>
          <a:p>
            <a:r>
              <a:rPr lang="sv-SE" sz="2800" dirty="0" err="1" smtClean="0"/>
              <a:t>Chronic</a:t>
            </a:r>
            <a:r>
              <a:rPr lang="sv-SE" sz="2800" dirty="0" smtClean="0"/>
              <a:t> </a:t>
            </a:r>
            <a:r>
              <a:rPr lang="sv-SE" sz="2800" dirty="0" err="1" smtClean="0"/>
              <a:t>shortages</a:t>
            </a:r>
            <a:r>
              <a:rPr lang="sv-SE" sz="2800" dirty="0" smtClean="0"/>
              <a:t> </a:t>
            </a:r>
            <a:r>
              <a:rPr lang="sv-SE" sz="2800" dirty="0" err="1" smtClean="0"/>
              <a:t>of</a:t>
            </a:r>
            <a:r>
              <a:rPr lang="sv-SE" sz="2800" dirty="0" smtClean="0"/>
              <a:t> </a:t>
            </a:r>
            <a:r>
              <a:rPr lang="sv-SE" sz="2800" dirty="0" err="1" smtClean="0"/>
              <a:t>important</a:t>
            </a:r>
            <a:r>
              <a:rPr lang="sv-SE" sz="2800" dirty="0" smtClean="0"/>
              <a:t> </a:t>
            </a:r>
            <a:r>
              <a:rPr lang="sv-SE" sz="2800" dirty="0" err="1" smtClean="0"/>
              <a:t>skilled</a:t>
            </a:r>
            <a:r>
              <a:rPr lang="sv-SE" sz="2800" dirty="0" smtClean="0"/>
              <a:t> </a:t>
            </a:r>
            <a:r>
              <a:rPr lang="sv-SE" sz="2800" dirty="0" err="1" smtClean="0"/>
              <a:t>worker</a:t>
            </a:r>
            <a:r>
              <a:rPr lang="sv-SE" sz="2800" dirty="0" smtClean="0"/>
              <a:t> </a:t>
            </a:r>
            <a:r>
              <a:rPr lang="sv-SE" sz="2800" dirty="0" err="1" smtClean="0"/>
              <a:t>groups</a:t>
            </a:r>
            <a:endParaRPr lang="sv-SE" sz="2800" dirty="0" smtClean="0"/>
          </a:p>
          <a:p>
            <a:endParaRPr lang="sv-SE" dirty="0"/>
          </a:p>
          <a:p>
            <a:pPr marL="0" indent="0">
              <a:buNone/>
            </a:pPr>
            <a:endParaRPr lang="sv-SE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49759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Challenges </a:t>
            </a:r>
            <a:r>
              <a:rPr lang="sv-SE" dirty="0" err="1" smtClean="0"/>
              <a:t>to</a:t>
            </a:r>
            <a:r>
              <a:rPr lang="sv-SE" dirty="0" smtClean="0"/>
              <a:t> Swedish </a:t>
            </a:r>
            <a:r>
              <a:rPr lang="sv-SE" dirty="0" err="1" smtClean="0"/>
              <a:t>labour</a:t>
            </a:r>
            <a:r>
              <a:rPr lang="sv-SE" dirty="0" smtClean="0"/>
              <a:t> market </a:t>
            </a:r>
            <a:r>
              <a:rPr lang="sv-SE" dirty="0" err="1" smtClean="0"/>
              <a:t>model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lvl="0"/>
            <a:endParaRPr lang="sv-SE" dirty="0" smtClean="0">
              <a:solidFill>
                <a:srgbClr val="000000"/>
              </a:solidFill>
            </a:endParaRPr>
          </a:p>
          <a:p>
            <a:pPr lvl="0"/>
            <a:r>
              <a:rPr lang="sv-SE" dirty="0" err="1" smtClean="0">
                <a:solidFill>
                  <a:srgbClr val="000000"/>
                </a:solidFill>
              </a:rPr>
              <a:t>Large</a:t>
            </a:r>
            <a:r>
              <a:rPr lang="sv-SE" dirty="0" smtClean="0">
                <a:solidFill>
                  <a:srgbClr val="000000"/>
                </a:solidFill>
              </a:rPr>
              <a:t> </a:t>
            </a:r>
            <a:r>
              <a:rPr lang="sv-SE" dirty="0" err="1">
                <a:solidFill>
                  <a:srgbClr val="000000"/>
                </a:solidFill>
              </a:rPr>
              <a:t>influx</a:t>
            </a:r>
            <a:r>
              <a:rPr lang="sv-SE" dirty="0">
                <a:solidFill>
                  <a:srgbClr val="000000"/>
                </a:solidFill>
              </a:rPr>
              <a:t> </a:t>
            </a:r>
            <a:r>
              <a:rPr lang="sv-SE" dirty="0" err="1">
                <a:solidFill>
                  <a:srgbClr val="000000"/>
                </a:solidFill>
              </a:rPr>
              <a:t>of</a:t>
            </a:r>
            <a:r>
              <a:rPr lang="sv-SE" dirty="0">
                <a:solidFill>
                  <a:srgbClr val="000000"/>
                </a:solidFill>
              </a:rPr>
              <a:t> </a:t>
            </a:r>
            <a:r>
              <a:rPr lang="sv-SE" dirty="0" err="1" smtClean="0">
                <a:solidFill>
                  <a:srgbClr val="000000"/>
                </a:solidFill>
              </a:rPr>
              <a:t>mostly</a:t>
            </a:r>
            <a:r>
              <a:rPr lang="sv-SE" dirty="0" smtClean="0">
                <a:solidFill>
                  <a:srgbClr val="000000"/>
                </a:solidFill>
              </a:rPr>
              <a:t> </a:t>
            </a:r>
            <a:r>
              <a:rPr lang="sv-SE" dirty="0" err="1" smtClean="0">
                <a:solidFill>
                  <a:srgbClr val="000000"/>
                </a:solidFill>
              </a:rPr>
              <a:t>low-skilled</a:t>
            </a:r>
            <a:r>
              <a:rPr lang="sv-SE" dirty="0" smtClean="0">
                <a:solidFill>
                  <a:srgbClr val="000000"/>
                </a:solidFill>
              </a:rPr>
              <a:t> </a:t>
            </a:r>
            <a:r>
              <a:rPr lang="sv-SE" dirty="0" err="1">
                <a:solidFill>
                  <a:srgbClr val="000000"/>
                </a:solidFill>
              </a:rPr>
              <a:t>asylum</a:t>
            </a:r>
            <a:r>
              <a:rPr lang="sv-SE" dirty="0">
                <a:solidFill>
                  <a:srgbClr val="000000"/>
                </a:solidFill>
              </a:rPr>
              <a:t> </a:t>
            </a:r>
            <a:r>
              <a:rPr lang="sv-SE" dirty="0" err="1">
                <a:solidFill>
                  <a:srgbClr val="000000"/>
                </a:solidFill>
              </a:rPr>
              <a:t>seekers</a:t>
            </a:r>
            <a:r>
              <a:rPr lang="sv-SE" dirty="0">
                <a:solidFill>
                  <a:srgbClr val="000000"/>
                </a:solidFill>
              </a:rPr>
              <a:t> </a:t>
            </a:r>
            <a:r>
              <a:rPr lang="sv-SE" dirty="0" smtClean="0">
                <a:solidFill>
                  <a:srgbClr val="000000"/>
                </a:solidFill>
              </a:rPr>
              <a:t>– 160,000 in 2015 - and </a:t>
            </a:r>
            <a:r>
              <a:rPr lang="sv-SE" dirty="0" err="1">
                <a:solidFill>
                  <a:srgbClr val="000000"/>
                </a:solidFill>
              </a:rPr>
              <a:t>drastic</a:t>
            </a:r>
            <a:r>
              <a:rPr lang="sv-SE" dirty="0">
                <a:solidFill>
                  <a:srgbClr val="000000"/>
                </a:solidFill>
              </a:rPr>
              <a:t> </a:t>
            </a:r>
            <a:r>
              <a:rPr lang="sv-SE" dirty="0" err="1">
                <a:solidFill>
                  <a:srgbClr val="000000"/>
                </a:solidFill>
              </a:rPr>
              <a:t>decline</a:t>
            </a:r>
            <a:r>
              <a:rPr lang="sv-SE" dirty="0">
                <a:solidFill>
                  <a:srgbClr val="000000"/>
                </a:solidFill>
              </a:rPr>
              <a:t> in PISA </a:t>
            </a:r>
            <a:r>
              <a:rPr lang="sv-SE" dirty="0" err="1">
                <a:solidFill>
                  <a:srgbClr val="000000"/>
                </a:solidFill>
              </a:rPr>
              <a:t>results</a:t>
            </a:r>
            <a:r>
              <a:rPr lang="sv-SE" dirty="0">
                <a:solidFill>
                  <a:srgbClr val="000000"/>
                </a:solidFill>
              </a:rPr>
              <a:t> </a:t>
            </a:r>
            <a:endParaRPr lang="sv-SE" dirty="0" smtClean="0">
              <a:solidFill>
                <a:srgbClr val="000000"/>
              </a:solidFill>
            </a:endParaRPr>
          </a:p>
          <a:p>
            <a:pPr lvl="0"/>
            <a:endParaRPr lang="sv-SE" dirty="0">
              <a:solidFill>
                <a:srgbClr val="000000"/>
              </a:solidFill>
            </a:endParaRPr>
          </a:p>
          <a:p>
            <a:pPr lvl="0"/>
            <a:r>
              <a:rPr lang="sv-SE" dirty="0" err="1" smtClean="0">
                <a:solidFill>
                  <a:srgbClr val="000000"/>
                </a:solidFill>
              </a:rPr>
              <a:t>More</a:t>
            </a:r>
            <a:r>
              <a:rPr lang="sv-SE" dirty="0" smtClean="0">
                <a:solidFill>
                  <a:srgbClr val="000000"/>
                </a:solidFill>
              </a:rPr>
              <a:t> </a:t>
            </a:r>
            <a:r>
              <a:rPr lang="sv-SE" dirty="0" err="1">
                <a:solidFill>
                  <a:srgbClr val="000000"/>
                </a:solidFill>
              </a:rPr>
              <a:t>of</a:t>
            </a:r>
            <a:r>
              <a:rPr lang="sv-SE" dirty="0">
                <a:solidFill>
                  <a:srgbClr val="000000"/>
                </a:solidFill>
              </a:rPr>
              <a:t> </a:t>
            </a:r>
            <a:r>
              <a:rPr lang="sv-SE" dirty="0" err="1">
                <a:solidFill>
                  <a:srgbClr val="000000"/>
                </a:solidFill>
              </a:rPr>
              <a:t>wage</a:t>
            </a:r>
            <a:r>
              <a:rPr lang="sv-SE" dirty="0">
                <a:solidFill>
                  <a:srgbClr val="000000"/>
                </a:solidFill>
              </a:rPr>
              <a:t> dispersion is </a:t>
            </a:r>
            <a:r>
              <a:rPr lang="sv-SE" dirty="0" err="1">
                <a:solidFill>
                  <a:srgbClr val="000000"/>
                </a:solidFill>
              </a:rPr>
              <a:t>probably</a:t>
            </a:r>
            <a:r>
              <a:rPr lang="sv-SE" dirty="0">
                <a:solidFill>
                  <a:srgbClr val="000000"/>
                </a:solidFill>
              </a:rPr>
              <a:t> </a:t>
            </a:r>
            <a:r>
              <a:rPr lang="sv-SE" dirty="0" err="1">
                <a:solidFill>
                  <a:srgbClr val="000000"/>
                </a:solidFill>
              </a:rPr>
              <a:t>needed</a:t>
            </a:r>
            <a:r>
              <a:rPr lang="sv-SE" dirty="0">
                <a:solidFill>
                  <a:srgbClr val="000000"/>
                </a:solidFill>
              </a:rPr>
              <a:t> </a:t>
            </a:r>
            <a:endParaRPr lang="sv-SE" dirty="0" smtClean="0">
              <a:solidFill>
                <a:srgbClr val="000000"/>
              </a:solidFill>
            </a:endParaRPr>
          </a:p>
          <a:p>
            <a:pPr lvl="0"/>
            <a:endParaRPr lang="sv-SE" dirty="0">
              <a:solidFill>
                <a:srgbClr val="000000"/>
              </a:solidFill>
            </a:endParaRPr>
          </a:p>
          <a:p>
            <a:pPr lvl="0"/>
            <a:r>
              <a:rPr lang="sv-SE" dirty="0" err="1" smtClean="0">
                <a:solidFill>
                  <a:srgbClr val="000000"/>
                </a:solidFill>
              </a:rPr>
              <a:t>But</a:t>
            </a:r>
            <a:r>
              <a:rPr lang="sv-SE" dirty="0" smtClean="0">
                <a:solidFill>
                  <a:srgbClr val="000000"/>
                </a:solidFill>
              </a:rPr>
              <a:t> </a:t>
            </a:r>
            <a:r>
              <a:rPr lang="sv-SE" dirty="0" err="1" smtClean="0">
                <a:solidFill>
                  <a:srgbClr val="000000"/>
                </a:solidFill>
              </a:rPr>
              <a:t>this</a:t>
            </a:r>
            <a:r>
              <a:rPr lang="sv-SE" dirty="0" smtClean="0">
                <a:solidFill>
                  <a:srgbClr val="000000"/>
                </a:solidFill>
              </a:rPr>
              <a:t> is not </a:t>
            </a:r>
            <a:r>
              <a:rPr lang="sv-SE" dirty="0" err="1" smtClean="0">
                <a:solidFill>
                  <a:srgbClr val="000000"/>
                </a:solidFill>
              </a:rPr>
              <a:t>enough</a:t>
            </a:r>
            <a:r>
              <a:rPr lang="sv-SE" dirty="0" smtClean="0">
                <a:solidFill>
                  <a:srgbClr val="000000"/>
                </a:solidFill>
              </a:rPr>
              <a:t> </a:t>
            </a:r>
            <a:endParaRPr lang="sv-SE" dirty="0">
              <a:solidFill>
                <a:srgbClr val="000000"/>
              </a:solidFill>
            </a:endParaRPr>
          </a:p>
          <a:p>
            <a:pPr lvl="0"/>
            <a:endParaRPr lang="sv-SE" dirty="0">
              <a:solidFill>
                <a:srgbClr val="000000"/>
              </a:solidFill>
            </a:endParaRPr>
          </a:p>
          <a:p>
            <a:pPr lvl="0"/>
            <a:endParaRPr lang="en-US" dirty="0">
              <a:solidFill>
                <a:srgbClr val="000000"/>
              </a:solidFill>
            </a:endParaRPr>
          </a:p>
          <a:p>
            <a:pPr marL="0" lvl="0" indent="0">
              <a:buNone/>
            </a:pPr>
            <a:r>
              <a:rPr lang="en-US" dirty="0">
                <a:solidFill>
                  <a:srgbClr val="559398">
                    <a:lumMod val="50000"/>
                  </a:srgbClr>
                </a:solidFill>
              </a:rPr>
              <a:t> 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860267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Employment growth</a:t>
            </a:r>
            <a:br>
              <a:rPr lang="en-US" sz="3200" dirty="0" smtClean="0"/>
            </a:br>
            <a:r>
              <a:rPr lang="en-US" sz="2000" dirty="0" smtClean="0"/>
              <a:t>Source: Eurostat</a:t>
            </a:r>
          </a:p>
        </p:txBody>
      </p:sp>
      <p:pic>
        <p:nvPicPr>
          <p:cNvPr id="1028" name="Picture 4" descr="C:\Users\Pers\AppData\Local\Microsoft\Windows\Temporary Internet Files\Content.Outlook\88JKPS8M\empgrowth (2)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0779" y="1434202"/>
            <a:ext cx="6719208" cy="48882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Employment rate, native-born</a:t>
            </a:r>
            <a:br>
              <a:rPr lang="en-US" sz="3200" dirty="0" smtClean="0"/>
            </a:br>
            <a:r>
              <a:rPr lang="en-US" sz="2000" dirty="0" smtClean="0"/>
              <a:t>Source: OECD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7106" y="1596877"/>
            <a:ext cx="5897699" cy="44283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54718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ubrik 1"/>
          <p:cNvSpPr>
            <a:spLocks noGrp="1"/>
          </p:cNvSpPr>
          <p:nvPr>
            <p:ph type="title"/>
          </p:nvPr>
        </p:nvSpPr>
        <p:spPr>
          <a:xfrm>
            <a:off x="1691679" y="274638"/>
            <a:ext cx="6497099" cy="1143000"/>
          </a:xfrm>
        </p:spPr>
        <p:txBody>
          <a:bodyPr/>
          <a:lstStyle/>
          <a:p>
            <a:r>
              <a:rPr lang="en-US" sz="3200" dirty="0" smtClean="0"/>
              <a:t>Employment rate, foreign-born</a:t>
            </a:r>
            <a:br>
              <a:rPr lang="en-US" sz="3200" dirty="0" smtClean="0"/>
            </a:br>
            <a:r>
              <a:rPr lang="en-US" sz="2000" dirty="0" smtClean="0"/>
              <a:t>Source: OECD</a:t>
            </a:r>
          </a:p>
        </p:txBody>
      </p:sp>
      <p:pic>
        <p:nvPicPr>
          <p:cNvPr id="2050" name="Picture 2" descr="C:\Users\Pers\AppData\Local\Microsoft\Windows\Temporary Internet Files\Content.Outlook\88JKPS8M\emp_foreign (2)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9956" y="1363436"/>
            <a:ext cx="6049737" cy="4610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14513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ubrik 1"/>
          <p:cNvSpPr>
            <a:spLocks noGrp="1"/>
          </p:cNvSpPr>
          <p:nvPr>
            <p:ph type="title"/>
          </p:nvPr>
        </p:nvSpPr>
        <p:spPr>
          <a:xfrm>
            <a:off x="1642693" y="258310"/>
            <a:ext cx="6872657" cy="1143000"/>
          </a:xfrm>
        </p:spPr>
        <p:txBody>
          <a:bodyPr/>
          <a:lstStyle/>
          <a:p>
            <a:r>
              <a:rPr lang="en-US" sz="3200" dirty="0" smtClean="0"/>
              <a:t>Unemployment rate, native-born</a:t>
            </a:r>
            <a:br>
              <a:rPr lang="en-US" sz="3200" dirty="0" smtClean="0"/>
            </a:br>
            <a:r>
              <a:rPr lang="en-US" sz="2000" dirty="0" smtClean="0"/>
              <a:t>Source: OECD</a:t>
            </a:r>
          </a:p>
        </p:txBody>
      </p:sp>
      <p:pic>
        <p:nvPicPr>
          <p:cNvPr id="2051" name="Picture 3" descr="C:\Users\Pers\AppData\Local\Microsoft\Windows\Temporary Internet Files\Content.Outlook\88JKPS8M\unemp_native (3)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8121" y="1351414"/>
            <a:ext cx="6400800" cy="5098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4422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ubrik 1"/>
          <p:cNvSpPr>
            <a:spLocks noGrp="1"/>
          </p:cNvSpPr>
          <p:nvPr>
            <p:ph type="title"/>
          </p:nvPr>
        </p:nvSpPr>
        <p:spPr>
          <a:xfrm>
            <a:off x="1642693" y="258310"/>
            <a:ext cx="6872657" cy="1143000"/>
          </a:xfrm>
        </p:spPr>
        <p:txBody>
          <a:bodyPr/>
          <a:lstStyle/>
          <a:p>
            <a:r>
              <a:rPr lang="en-US" sz="3200" dirty="0" smtClean="0"/>
              <a:t>Unemployment rate, foreign-born</a:t>
            </a:r>
            <a:br>
              <a:rPr lang="en-US" sz="3200" dirty="0" smtClean="0"/>
            </a:br>
            <a:r>
              <a:rPr lang="en-US" sz="2000" dirty="0" smtClean="0"/>
              <a:t>Source: OECD</a:t>
            </a:r>
          </a:p>
        </p:txBody>
      </p:sp>
      <p:pic>
        <p:nvPicPr>
          <p:cNvPr id="3074" name="Picture 2" descr="C:\Users\Pers\AppData\Local\Microsoft\Windows\Temporary Internet Files\Content.Outlook\88JKPS8M\unemp_foreign (3)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4257" y="1445080"/>
            <a:ext cx="6466113" cy="4598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9105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ubrik 1"/>
          <p:cNvSpPr>
            <a:spLocks noGrp="1"/>
          </p:cNvSpPr>
          <p:nvPr>
            <p:ph type="title"/>
          </p:nvPr>
        </p:nvSpPr>
        <p:spPr>
          <a:xfrm>
            <a:off x="742950" y="258309"/>
            <a:ext cx="7641771" cy="1186769"/>
          </a:xfrm>
        </p:spPr>
        <p:txBody>
          <a:bodyPr/>
          <a:lstStyle/>
          <a:p>
            <a:r>
              <a:rPr lang="en-US" sz="3200" dirty="0" smtClean="0"/>
              <a:t>Employment protection, open-ended contracts. Index </a:t>
            </a:r>
            <a:br>
              <a:rPr lang="en-US" sz="3200" dirty="0" smtClean="0"/>
            </a:br>
            <a:r>
              <a:rPr lang="en-US" sz="2000" dirty="0" smtClean="0"/>
              <a:t>Source: OECD</a:t>
            </a:r>
          </a:p>
        </p:txBody>
      </p:sp>
      <p:pic>
        <p:nvPicPr>
          <p:cNvPr id="4098" name="Picture 2" descr="C:\Users\Pers\AppData\Local\Microsoft\Windows\Temporary Internet Files\Content.Outlook\88JKPS8M\regular (2)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5469" y="1514207"/>
            <a:ext cx="6482874" cy="43232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7809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werpointmall IFN English design 2014">
  <a:themeElements>
    <a:clrScheme name="Design IFN 2014">
      <a:dk1>
        <a:srgbClr val="000000"/>
      </a:dk1>
      <a:lt1>
        <a:sysClr val="window" lastClr="FFFFFF"/>
      </a:lt1>
      <a:dk2>
        <a:srgbClr val="FFFFFF"/>
      </a:dk2>
      <a:lt2>
        <a:srgbClr val="EEECE1"/>
      </a:lt2>
      <a:accent1>
        <a:srgbClr val="880A26"/>
      </a:accent1>
      <a:accent2>
        <a:srgbClr val="76741E"/>
      </a:accent2>
      <a:accent3>
        <a:srgbClr val="559398"/>
      </a:accent3>
      <a:accent4>
        <a:srgbClr val="706F6F"/>
      </a:accent4>
      <a:accent5>
        <a:srgbClr val="BA7300"/>
      </a:accent5>
      <a:accent6>
        <a:srgbClr val="63496E"/>
      </a:accent6>
      <a:hlink>
        <a:srgbClr val="880A26"/>
      </a:hlink>
      <a:folHlink>
        <a:srgbClr val="76741E"/>
      </a:folHlink>
    </a:clrScheme>
    <a:fontScheme name="IUI Engelsk Färg (2)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IUI Engelsk Färg (2)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3071B"/>
        </a:accent1>
        <a:accent2>
          <a:srgbClr val="60513A"/>
        </a:accent2>
        <a:accent3>
          <a:srgbClr val="FFFFFF"/>
        </a:accent3>
        <a:accent4>
          <a:srgbClr val="000000"/>
        </a:accent4>
        <a:accent5>
          <a:srgbClr val="D6AAAB"/>
        </a:accent5>
        <a:accent6>
          <a:srgbClr val="564934"/>
        </a:accent6>
        <a:hlink>
          <a:srgbClr val="828437"/>
        </a:hlink>
        <a:folHlink>
          <a:srgbClr val="CED89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>
    <Kommentar xmlns="92425ebc-dc68-45d8-981e-595ae18a012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550796245E2294CA63FF42EF0CDF6BA" ma:contentTypeVersion="1" ma:contentTypeDescription="Skapa ett nytt dokument." ma:contentTypeScope="" ma:versionID="2444ad6187875c81de7337e36a37306b">
  <xsd:schema xmlns:xsd="http://www.w3.org/2001/XMLSchema" xmlns:p="http://schemas.microsoft.com/office/2006/metadata/properties" xmlns:ns2="92425ebc-dc68-45d8-981e-595ae18a0127" targetNamespace="http://schemas.microsoft.com/office/2006/metadata/properties" ma:root="true" ma:fieldsID="fcf698fe2826a25d70077c3543c68c6b" ns2:_="">
    <xsd:import namespace="92425ebc-dc68-45d8-981e-595ae18a0127"/>
    <xsd:element name="properties">
      <xsd:complexType>
        <xsd:sequence>
          <xsd:element name="documentManagement">
            <xsd:complexType>
              <xsd:all>
                <xsd:element ref="ns2:Kommentar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92425ebc-dc68-45d8-981e-595ae18a0127" elementFormDefault="qualified">
    <xsd:import namespace="http://schemas.microsoft.com/office/2006/documentManagement/types"/>
    <xsd:element name="Kommentar" ma:index="8" nillable="true" ma:displayName="Kommentar" ma:internalName="Kommenta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 ma:readOnly="true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1387EBF-152E-4B54-80A6-E1C9C8776E7F}">
  <ds:schemaRefs>
    <ds:schemaRef ds:uri="http://schemas.microsoft.com/office/2006/documentManagement/types"/>
    <ds:schemaRef ds:uri="92425ebc-dc68-45d8-981e-595ae18a0127"/>
    <ds:schemaRef ds:uri="http://purl.org/dc/elements/1.1/"/>
    <ds:schemaRef ds:uri="http://purl.org/dc/terms/"/>
    <ds:schemaRef ds:uri="http://schemas.microsoft.com/office/2006/metadata/properties"/>
    <ds:schemaRef ds:uri="http://purl.org/dc/dcmitype/"/>
    <ds:schemaRef ds:uri="http://www.w3.org/XML/1998/namespace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185572F8-C947-43D0-B8D2-D630AA5C79F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2425ebc-dc68-45d8-981e-595ae18a0127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D961C328-8776-4E1F-853C-D49368CA312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Powerpointmall IFN English design 2014</Template>
  <TotalTime>1000</TotalTime>
  <Words>1341</Words>
  <Application>Microsoft Office PowerPoint</Application>
  <PresentationFormat>On-screen Show (4:3)</PresentationFormat>
  <Paragraphs>250</Paragraphs>
  <Slides>33</Slides>
  <Notes>29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Powerpointmall IFN English design 2014</vt:lpstr>
      <vt:lpstr>  Labour Markets in Finland and Sweden – A Swedish Perspective  Finnish Economic Association Pori, February 5, 2016</vt:lpstr>
      <vt:lpstr>Plan of talk</vt:lpstr>
      <vt:lpstr>Finland and Sweden – common features </vt:lpstr>
      <vt:lpstr>Employment growth Source: Eurostat</vt:lpstr>
      <vt:lpstr>Employment rate, native-born Source: OECD</vt:lpstr>
      <vt:lpstr>Employment rate, foreign-born Source: OECD</vt:lpstr>
      <vt:lpstr>Unemployment rate, native-born Source: OECD</vt:lpstr>
      <vt:lpstr>Unemployment rate, foreign-born Source: OECD</vt:lpstr>
      <vt:lpstr>Employment protection, open-ended contracts. Index  Source: OECD</vt:lpstr>
      <vt:lpstr>Employment protection, fixed-term contracts. Index  Source: OECD</vt:lpstr>
      <vt:lpstr>Joint Finnish-Swedish research project on effects of labour market institutions</vt:lpstr>
      <vt:lpstr>Joint Finnish-Swedish research project</vt:lpstr>
      <vt:lpstr>Joint Finnish-Swedish research project</vt:lpstr>
      <vt:lpstr>Joint Finnish-Swedish research project</vt:lpstr>
      <vt:lpstr>Effect of seniority rules on exit rates  Source: Böckerman et al. (2016)</vt:lpstr>
      <vt:lpstr>Effect of seniority rules on exit rates  Source: Böckerman et al. (2016)</vt:lpstr>
      <vt:lpstr>Joint Finnish-Swedish research project</vt:lpstr>
      <vt:lpstr>Effect of seniority rules on wages  Source: Böckerman et al. (2016)</vt:lpstr>
      <vt:lpstr>Seniority rules </vt:lpstr>
      <vt:lpstr>Swedish wage formation – any lessons to be learned?</vt:lpstr>
      <vt:lpstr>Relative unit labour cost in manufacturing (against 15 EU countries, in national and common currency) Source: Swedish Labour Policy Council, 2015</vt:lpstr>
      <vt:lpstr>Aggregate wage formation</vt:lpstr>
      <vt:lpstr>Anatomy of wage agreements 2015  Source: National Mediation Office (2015)</vt:lpstr>
      <vt:lpstr>Anatomy of wage agreements 2015  Source: National Mediation Office (2015)</vt:lpstr>
      <vt:lpstr>Change in anatomy of wage agreements 2004-2015 Source: National Mediation Office (2004, 2015)</vt:lpstr>
      <vt:lpstr>Effects of local wage formation </vt:lpstr>
      <vt:lpstr>Effects of local wage formation </vt:lpstr>
      <vt:lpstr>Relative wages </vt:lpstr>
      <vt:lpstr>Relative wage of teachers in Finland and Sweden</vt:lpstr>
      <vt:lpstr>Relative minimum wages higher in Sweden than in Finland Source: Skedinger (2010)</vt:lpstr>
      <vt:lpstr>Minimum wages</vt:lpstr>
      <vt:lpstr>Dual problem with relative wages</vt:lpstr>
      <vt:lpstr>Challenges to Swedish labour market model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Heading here ─ no more than two lines</dc:title>
  <dc:creator>Per Skedinger</dc:creator>
  <cp:lastModifiedBy>Petter Danielsson</cp:lastModifiedBy>
  <cp:revision>163</cp:revision>
  <cp:lastPrinted>2016-02-01T12:48:01Z</cp:lastPrinted>
  <dcterms:created xsi:type="dcterms:W3CDTF">2016-02-01T11:46:56Z</dcterms:created>
  <dcterms:modified xsi:type="dcterms:W3CDTF">2016-02-18T08:26:14Z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ommentar">
    <vt:lpwstr/>
  </property>
  <property fmtid="{D5CDD505-2E9C-101B-9397-08002B2CF9AE}" pid="3" name="ContentTypeId">
    <vt:lpwstr>0x010100B550796245E2294CA63FF42EF0CDF6BA</vt:lpwstr>
  </property>
</Properties>
</file>