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73" r:id="rId19"/>
    <p:sldId id="274" r:id="rId20"/>
    <p:sldId id="275" r:id="rId21"/>
    <p:sldId id="276" r:id="rId22"/>
    <p:sldId id="278" r:id="rId23"/>
    <p:sldId id="277" r:id="rId24"/>
    <p:sldId id="279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6FD3-A5AE-415E-A1B4-B1C7FDF42C24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2EC4-EF0D-4C43-892D-F164EDB23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Arbetsmarknadsekonomi –lönebildning, arbetsmarknadsparter och ekonomisk politik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400800" cy="1752600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Lars Calmfors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Föreläsning 1 för Riksrevisionen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2016-02-09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68863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v-SE" sz="2400" dirty="0" smtClean="0"/>
                  <a:t>Lönen </a:t>
                </a:r>
                <a:r>
                  <a:rPr lang="sv-SE" sz="2400" dirty="0"/>
                  <a:t>sätts så att Nashs förhandlingsprodukt maximeras</a:t>
                </a:r>
                <a:r>
                  <a:rPr lang="sv-SE" sz="2400" dirty="0" smtClean="0"/>
                  <a:t>:</a:t>
                </a:r>
              </a:p>
              <a:p>
                <a:pPr marL="0" indent="0">
                  <a:buNone/>
                </a:pPr>
                <a:endParaRPr lang="sv-SE" sz="2400" dirty="0"/>
              </a:p>
              <a:p>
                <a:pPr marL="0" indent="0">
                  <a:buNone/>
                </a:pPr>
                <a:r>
                  <a:rPr lang="sv-SE" sz="2400" i="1" dirty="0"/>
                  <a:t>B</a:t>
                </a:r>
                <a:r>
                  <a:rPr lang="sv-SE" sz="2400" dirty="0"/>
                  <a:t> = (</a:t>
                </a:r>
                <a:r>
                  <a:rPr lang="sv-SE" sz="2400" i="1" dirty="0"/>
                  <a:t>U – U</a:t>
                </a:r>
                <a:r>
                  <a:rPr lang="sv-SE" sz="2400" i="1" baseline="-25000" dirty="0"/>
                  <a:t>o</a:t>
                </a:r>
                <a:r>
                  <a:rPr lang="sv-SE" sz="2400" dirty="0"/>
                  <a:t>) </a:t>
                </a:r>
                <a:r>
                  <a:rPr lang="sv-SE" sz="2400" baseline="30000" dirty="0"/>
                  <a:t>γ </a:t>
                </a:r>
                <a:r>
                  <a:rPr lang="sv-SE" sz="2400" dirty="0"/>
                  <a:t>(</a:t>
                </a:r>
                <a:r>
                  <a:rPr lang="sv-SE" sz="2400" i="1" dirty="0"/>
                  <a:t>Π </a:t>
                </a:r>
                <a:r>
                  <a:rPr lang="sv-SE" sz="2400" dirty="0"/>
                  <a:t>– </a:t>
                </a:r>
                <a:r>
                  <a:rPr lang="sv-SE" sz="2400" i="1" dirty="0"/>
                  <a:t>Π</a:t>
                </a:r>
                <a:r>
                  <a:rPr lang="sv-SE" sz="2400" i="1" baseline="-25000" dirty="0"/>
                  <a:t>o</a:t>
                </a:r>
                <a:r>
                  <a:rPr lang="sv-SE" sz="2400" dirty="0"/>
                  <a:t>) </a:t>
                </a:r>
                <a:r>
                  <a:rPr lang="sv-SE" sz="2400" baseline="30000" dirty="0"/>
                  <a:t>1 </a:t>
                </a:r>
                <a:r>
                  <a:rPr lang="sv-SE" sz="2400" baseline="30000" dirty="0" smtClean="0"/>
                  <a:t>– γ</a:t>
                </a:r>
              </a:p>
              <a:p>
                <a:pPr marL="0" indent="0">
                  <a:buNone/>
                </a:pPr>
                <a:endParaRPr lang="sv-SE" sz="2400" dirty="0"/>
              </a:p>
              <a:p>
                <a:pPr marL="0" indent="0">
                  <a:buNone/>
                </a:pPr>
                <a:r>
                  <a:rPr lang="sv-SE" sz="2400" i="1" dirty="0"/>
                  <a:t>B </a:t>
                </a:r>
                <a:r>
                  <a:rPr lang="sv-SE" sz="2400" dirty="0"/>
                  <a:t>är ett vägt geometriskt medeltal av ”rents” för fack och arbetsgivare</a:t>
                </a:r>
                <a:r>
                  <a:rPr lang="sv-SE" sz="2400" dirty="0" smtClean="0"/>
                  <a:t>.</a:t>
                </a:r>
              </a:p>
              <a:p>
                <a:pPr marL="0" indent="0">
                  <a:buNone/>
                </a:pPr>
                <a:endParaRPr lang="sv-SE" sz="2400" dirty="0"/>
              </a:p>
              <a:p>
                <a:pPr marL="0" indent="0">
                  <a:buNone/>
                </a:pPr>
                <a:r>
                  <a:rPr lang="sv-SE" sz="2400" dirty="0"/>
                  <a:t>”Rents” är ”vinsten” för varje part av att komma överens i förhållande till att inte komma överens</a:t>
                </a:r>
                <a:r>
                  <a:rPr lang="sv-SE" sz="2400" dirty="0" smtClean="0"/>
                  <a:t>.</a:t>
                </a:r>
              </a:p>
              <a:p>
                <a:pPr marL="0" indent="0">
                  <a:buNone/>
                </a:pPr>
                <a:endParaRPr lang="sv-SE" sz="2400" dirty="0"/>
              </a:p>
              <a:p>
                <a:pPr marL="0" indent="0">
                  <a:buNone/>
                </a:pPr>
                <a:r>
                  <a:rPr lang="sv-SE" sz="2400" dirty="0"/>
                  <a:t>Om inget avtal sluts, så får alla medlemmar arbetslöshetsersättningen </a:t>
                </a:r>
                <a:r>
                  <a:rPr lang="sv-SE" sz="2400" i="1" dirty="0"/>
                  <a:t>b</a:t>
                </a:r>
                <a:r>
                  <a:rPr lang="sv-SE" sz="2400" dirty="0"/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v-SE" sz="2400" i="1">
                        <a:latin typeface="Cambria Math"/>
                      </a:rPr>
                      <m:t>∴ </m:t>
                    </m:r>
                  </m:oMath>
                </a14:m>
                <a:r>
                  <a:rPr lang="sv-SE" sz="2400" dirty="0"/>
                  <a:t>är </a:t>
                </a:r>
                <a:r>
                  <a:rPr lang="sv-SE" sz="2400" i="1" dirty="0"/>
                  <a:t>U</a:t>
                </a:r>
                <a:r>
                  <a:rPr lang="sv-SE" sz="2400" i="1" baseline="-25000" dirty="0"/>
                  <a:t>o </a:t>
                </a:r>
                <a:r>
                  <a:rPr lang="sv-SE" sz="2400" dirty="0"/>
                  <a:t>=</a:t>
                </a:r>
                <a:r>
                  <a:rPr lang="sv-SE" sz="2400" i="1" dirty="0"/>
                  <a:t> b. </a:t>
                </a:r>
                <a:endParaRPr lang="sv-SE" sz="2400" i="1" dirty="0" smtClean="0"/>
              </a:p>
              <a:p>
                <a:pPr marL="0" indent="0">
                  <a:buNone/>
                </a:pPr>
                <a:endParaRPr lang="sv-SE" sz="2400" dirty="0"/>
              </a:p>
              <a:p>
                <a:pPr marL="0" indent="0">
                  <a:buNone/>
                </a:pPr>
                <a:r>
                  <a:rPr lang="sv-SE" sz="2400" dirty="0"/>
                  <a:t>Om inget avtal sluts, så blir företagets vinst noll.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v-SE" sz="2400" i="1">
                        <a:latin typeface="Cambria Math"/>
                      </a:rPr>
                      <m:t>∴</m:t>
                    </m:r>
                  </m:oMath>
                </a14:m>
                <a:r>
                  <a:rPr lang="sv-SE" sz="2400" dirty="0"/>
                  <a:t> är </a:t>
                </a:r>
                <a:r>
                  <a:rPr lang="sv-SE" sz="2400" i="1" dirty="0"/>
                  <a:t>Π</a:t>
                </a:r>
                <a:r>
                  <a:rPr lang="sv-SE" sz="2400" i="1" baseline="-25000" dirty="0"/>
                  <a:t>o </a:t>
                </a:r>
                <a:r>
                  <a:rPr lang="sv-SE" sz="2400" dirty="0"/>
                  <a:t>=</a:t>
                </a:r>
                <a:r>
                  <a:rPr lang="sv-SE" sz="2400" i="1" dirty="0"/>
                  <a:t> 0.</a:t>
                </a:r>
                <a:endParaRPr lang="sv-SE" sz="2400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688632"/>
              </a:xfrm>
              <a:blipFill rotWithShape="1">
                <a:blip r:embed="rId2"/>
                <a:stretch>
                  <a:fillRect l="-889" t="-1286" r="-14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63688" y="11663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sv-SE" sz="4000" dirty="0">
                <a:solidFill>
                  <a:srgbClr val="1F497D"/>
                </a:solidFill>
              </a:rPr>
              <a:t>Nashs förhandlingslösning</a:t>
            </a:r>
          </a:p>
        </p:txBody>
      </p:sp>
    </p:spTree>
    <p:extLst>
      <p:ext uri="{BB962C8B-B14F-4D97-AF65-F5344CB8AC3E}">
        <p14:creationId xmlns:p14="http://schemas.microsoft.com/office/powerpoint/2010/main" val="40950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24518"/>
                <a:ext cx="8229600" cy="530164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sv-SE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sv-SE" dirty="0" smtClean="0"/>
                  <a:t>Företagets </a:t>
                </a:r>
                <a:r>
                  <a:rPr lang="sv-SE" dirty="0"/>
                  <a:t>produktion är </a:t>
                </a:r>
                <a:r>
                  <a:rPr lang="sv-SE" i="1" dirty="0"/>
                  <a:t>L</a:t>
                </a:r>
                <a:r>
                  <a:rPr lang="sv-SE" i="1" baseline="30000" dirty="0"/>
                  <a:t>α</a:t>
                </a:r>
                <a:r>
                  <a:rPr lang="sv-SE" dirty="0"/>
                  <a:t>/</a:t>
                </a:r>
                <a:r>
                  <a:rPr lang="sv-SE" i="1" dirty="0"/>
                  <a:t> α </a:t>
                </a:r>
                <a:r>
                  <a:rPr lang="sv-SE" dirty="0"/>
                  <a:t>där 0 &lt; </a:t>
                </a:r>
                <a:r>
                  <a:rPr lang="sv-SE" i="1" dirty="0"/>
                  <a:t>α </a:t>
                </a:r>
                <a:r>
                  <a:rPr lang="sv-SE" dirty="0"/>
                  <a:t>&lt; 1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sv-SE" dirty="0"/>
                  <a:t>Företagets vinst är produktionen minus lönesumman.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sv-SE" i="1" dirty="0"/>
                  <a:t>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v-S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r>
                          <a:rPr lang="sv-SE" i="1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sv-SE" i="1">
                        <a:latin typeface="Cambria Math"/>
                      </a:rPr>
                      <m:t> </m:t>
                    </m:r>
                  </m:oMath>
                </a14:m>
                <a:r>
                  <a:rPr lang="sv-SE" i="1" dirty="0"/>
                  <a:t> </a:t>
                </a:r>
                <a:r>
                  <a:rPr lang="sv-SE" dirty="0"/>
                  <a:t>– </a:t>
                </a:r>
                <a:r>
                  <a:rPr lang="sv-SE" i="1" dirty="0"/>
                  <a:t>w L</a:t>
                </a:r>
                <a:endParaRPr lang="sv-SE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sv-SE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sv-SE" dirty="0" smtClean="0"/>
                  <a:t>Företaget </a:t>
                </a:r>
                <a:r>
                  <a:rPr lang="sv-SE" dirty="0"/>
                  <a:t>väljer sysselsättningen </a:t>
                </a:r>
                <a:r>
                  <a:rPr lang="sv-SE" i="1" dirty="0" smtClean="0"/>
                  <a:t>L</a:t>
                </a:r>
                <a:r>
                  <a:rPr lang="sv-SE" dirty="0" smtClean="0"/>
                  <a:t> givet </a:t>
                </a:r>
                <a:r>
                  <a:rPr lang="sv-SE" dirty="0"/>
                  <a:t>reallönen </a:t>
                </a:r>
                <a:r>
                  <a:rPr lang="sv-SE" i="1" dirty="0" smtClean="0"/>
                  <a:t>w</a:t>
                </a:r>
                <a:r>
                  <a:rPr lang="sv-SE" dirty="0" smtClean="0"/>
                  <a:t> </a:t>
                </a:r>
                <a:r>
                  <a:rPr lang="sv-SE" dirty="0"/>
                  <a:t>så att vinsten maximeras: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sv-SE" i="1">
                            <a:latin typeface="Cambria Math"/>
                          </a:rPr>
                          <m:t>𝛱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sv-SE" i="1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sv-SE" i="1">
                        <a:latin typeface="Cambria Math"/>
                      </a:rPr>
                      <m:t> </m:t>
                    </m:r>
                  </m:oMath>
                </a14:m>
                <a:r>
                  <a:rPr lang="sv-SE" i="1" dirty="0"/>
                  <a:t> </a:t>
                </a:r>
                <a:r>
                  <a:rPr lang="en-US" i="1" dirty="0"/>
                  <a:t>= L</a:t>
                </a:r>
                <a:r>
                  <a:rPr lang="sv-SE" i="1" baseline="30000" dirty="0"/>
                  <a:t>α</a:t>
                </a:r>
                <a:r>
                  <a:rPr lang="en-US" i="1" baseline="30000" dirty="0"/>
                  <a:t>-1 </a:t>
                </a:r>
                <a:r>
                  <a:rPr lang="en-US" dirty="0"/>
                  <a:t>– </a:t>
                </a:r>
                <a:r>
                  <a:rPr lang="en-US" i="1" dirty="0"/>
                  <a:t>w</a:t>
                </a:r>
                <a:r>
                  <a:rPr lang="en-US" dirty="0"/>
                  <a:t> = </a:t>
                </a:r>
                <a:r>
                  <a:rPr lang="en-US" i="1" dirty="0" smtClean="0"/>
                  <a:t>0</a:t>
                </a:r>
                <a:endParaRPr lang="en-US" i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i="1" dirty="0" smtClean="0"/>
                  <a:t>L</a:t>
                </a:r>
                <a:r>
                  <a:rPr lang="sv-SE" i="1" baseline="30000" dirty="0"/>
                  <a:t>α</a:t>
                </a:r>
                <a:r>
                  <a:rPr lang="en-US" i="1" baseline="30000" dirty="0"/>
                  <a:t>-1 </a:t>
                </a:r>
                <a:r>
                  <a:rPr lang="en-US" i="1" dirty="0"/>
                  <a:t>= w</a:t>
                </a:r>
                <a:endParaRPr lang="sv-SE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i="1" dirty="0"/>
                  <a:t>L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f>
                          <m:fPr>
                            <m:ctrlPr>
                              <a:rPr lang="sv-SE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sv-SE" i="1" baseline="30000">
                                <a:latin typeface="Cambria Math"/>
                              </a:rPr>
                              <m:t>𝛼</m:t>
                            </m:r>
                            <m:r>
                              <a:rPr lang="en-US" i="1" baseline="3000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sv-SE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sv-SE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sv-SE" dirty="0" smtClean="0"/>
                  <a:t>Detta </a:t>
                </a:r>
                <a:r>
                  <a:rPr lang="sv-SE" dirty="0"/>
                  <a:t>är företagets efterfrågan på arbetskraft. </a:t>
                </a:r>
              </a:p>
              <a:p>
                <a:pPr marL="0" indent="0">
                  <a:buNone/>
                </a:pPr>
                <a:r>
                  <a:rPr lang="sv-SE" dirty="0"/>
                  <a:t> </a:t>
                </a:r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24518"/>
                <a:ext cx="8229600" cy="5301645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11560" y="116632"/>
            <a:ext cx="7854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>
                <a:solidFill>
                  <a:schemeClr val="tx2"/>
                </a:solidFill>
              </a:rPr>
              <a:t>Företagets vinst och sysselsättningen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5757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4598" y="1025352"/>
                <a:ext cx="8229600" cy="58326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v-SE" sz="2400" i="1" dirty="0" smtClean="0"/>
                  <a:t>ln</a:t>
                </a:r>
                <a:r>
                  <a:rPr lang="sv-SE" sz="2400" dirty="0" smtClean="0"/>
                  <a:t> </a:t>
                </a:r>
                <a:r>
                  <a:rPr lang="sv-SE" sz="2400" i="1" dirty="0"/>
                  <a:t>L</a:t>
                </a:r>
                <a:r>
                  <a:rPr lang="sv-SE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  <m:r>
                          <a:rPr lang="sv-SE" sz="2400" i="1">
                            <a:latin typeface="Cambria Math"/>
                            <a:ea typeface="Calibri"/>
                            <a:cs typeface="Times New Roman"/>
                          </a:rPr>
                          <m:t>˗1</m:t>
                        </m:r>
                      </m:den>
                    </m:f>
                    <m:r>
                      <a:rPr lang="sv-SE" sz="2400" i="1">
                        <a:latin typeface="Cambria Math"/>
                      </a:rPr>
                      <m:t> </m:t>
                    </m:r>
                  </m:oMath>
                </a14:m>
                <a:r>
                  <a:rPr lang="sv-SE" sz="2400" i="1" dirty="0"/>
                  <a:t> ln </a:t>
                </a:r>
                <a:r>
                  <a:rPr lang="sv-SE" sz="2400" i="1" dirty="0" smtClean="0"/>
                  <a:t>w</a:t>
                </a:r>
                <a:endParaRPr lang="sv-SE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</a:rPr>
                          <m:t>𝑙𝑛</m:t>
                        </m:r>
                        <m:r>
                          <a:rPr lang="sv-SE" sz="24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</a:rPr>
                          <m:t>𝑙𝑛𝑤</m:t>
                        </m:r>
                      </m:den>
                    </m:f>
                  </m:oMath>
                </a14:m>
                <a:r>
                  <a:rPr lang="sv-SE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𝑑𝐿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sv-SE" sz="2400" dirty="0"/>
                  <a:t> 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𝑑𝑤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r>
                  <a:rPr lang="sv-SE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  <m:r>
                          <a:rPr lang="sv-SE" sz="2400" i="1">
                            <a:latin typeface="Cambria Math"/>
                            <a:ea typeface="Calibri"/>
                            <a:cs typeface="Times New Roman"/>
                          </a:rPr>
                          <m:t>˗1</m:t>
                        </m:r>
                      </m:den>
                    </m:f>
                  </m:oMath>
                </a14:m>
                <a:r>
                  <a:rPr lang="sv-SE" sz="2400" dirty="0"/>
                  <a:t>  &lt; </a:t>
                </a:r>
                <a:r>
                  <a:rPr lang="sv-SE" sz="2400" dirty="0" smtClean="0"/>
                  <a:t>0</a:t>
                </a:r>
                <a:endParaRPr lang="sv-SE" sz="24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  <m:r>
                          <a:rPr lang="sv-SE" sz="2400" i="1">
                            <a:latin typeface="Cambria Math"/>
                            <a:ea typeface="Calibri"/>
                            <a:cs typeface="Times New Roman"/>
                          </a:rPr>
                          <m:t>˗1</m:t>
                        </m:r>
                      </m:den>
                    </m:f>
                  </m:oMath>
                </a14:m>
                <a:r>
                  <a:rPr lang="sv-SE" sz="2400" dirty="0"/>
                  <a:t> är sysselsättningens elasticitet m.a.p. reallönen.</a:t>
                </a:r>
              </a:p>
              <a:p>
                <a:pPr marL="0" indent="0">
                  <a:buNone/>
                </a:pPr>
                <a:endParaRPr lang="sv-SE" sz="2400" dirty="0" smtClean="0"/>
              </a:p>
              <a:p>
                <a:pPr marL="0" indent="0">
                  <a:buNone/>
                </a:pPr>
                <a:r>
                  <a:rPr lang="sv-SE" sz="2400" dirty="0" smtClean="0"/>
                  <a:t>Vi </a:t>
                </a:r>
                <a:r>
                  <a:rPr lang="sv-SE" sz="2400" dirty="0"/>
                  <a:t>kan också beräkna företagets vinst när den optimala sysselsättningsnivån valts</a:t>
                </a:r>
                <a:r>
                  <a:rPr lang="sv-SE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sv-SE" sz="2400" i="1" dirty="0"/>
                  <a:t>Π</a:t>
                </a:r>
                <a:r>
                  <a:rPr lang="en-US" sz="2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v-S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v-SE" sz="24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sv-SE" sz="2400" i="1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sv-SE" sz="2400" i="1">
                        <a:latin typeface="Cambria Math"/>
                      </a:rPr>
                      <m:t> </m:t>
                    </m:r>
                  </m:oMath>
                </a14:m>
                <a:r>
                  <a:rPr lang="sv-SE" sz="2400" i="1" dirty="0"/>
                  <a:t> </a:t>
                </a:r>
                <a:r>
                  <a:rPr lang="en-US" sz="2400" dirty="0"/>
                  <a:t>– </a:t>
                </a:r>
                <a:r>
                  <a:rPr lang="en-US" sz="2400" i="1" dirty="0" err="1"/>
                  <a:t>wL</a:t>
                </a:r>
                <a:r>
                  <a:rPr lang="en-US" sz="24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1−</m:t>
                        </m:r>
                        <m:r>
                          <a:rPr lang="sv-SE" sz="24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sv-SE" sz="24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p>
                        <m:f>
                          <m:fPr>
                            <m:ctrlPr>
                              <a:rPr lang="sv-SE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v-SE" sz="2000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sv-SE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𝛼</m:t>
                            </m:r>
                            <m:r>
                              <a:rPr lang="sv-SE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˗1</m:t>
                            </m:r>
                          </m:den>
                        </m:f>
                      </m:sup>
                    </m:sSup>
                  </m:oMath>
                </a14:m>
                <a:endParaRPr lang="sv-SE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</a:rPr>
                          <m:t>𝑙𝑛</m:t>
                        </m:r>
                        <m:r>
                          <a:rPr lang="en-US" sz="2400" i="1">
                            <a:latin typeface="Cambria Math"/>
                          </a:rPr>
                          <m:t>𝛱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</a:rPr>
                          <m:t>𝑙𝑛𝑤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</a:rPr>
                          <m:t>𝛱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𝛱</m:t>
                        </m:r>
                      </m:den>
                    </m:f>
                  </m:oMath>
                </a14:m>
                <a:r>
                  <a:rPr lang="sv-SE" sz="2400" dirty="0"/>
                  <a:t> </a:t>
                </a:r>
                <a:r>
                  <a:rPr lang="en-US" sz="2400" dirty="0"/>
                  <a:t>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𝑑𝑤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  <m:r>
                          <a:rPr lang="sv-SE" sz="2400" i="1">
                            <a:latin typeface="Cambria Math"/>
                            <a:ea typeface="Calibri"/>
                            <a:cs typeface="Times New Roman"/>
                          </a:rPr>
                          <m:t>˗1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&lt; </a:t>
                </a:r>
                <a:r>
                  <a:rPr lang="en-US" sz="2400" dirty="0" smtClean="0"/>
                  <a:t>0</a:t>
                </a:r>
                <a:endParaRPr lang="sv-SE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</m:num>
                      <m:den>
                        <m:r>
                          <a:rPr lang="sv-SE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  <m:r>
                          <a:rPr lang="sv-SE" sz="240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˗</m:t>
                        </m:r>
                        <m:r>
                          <a:rPr lang="sv-SE" sz="24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sv-SE" sz="2400" dirty="0" smtClean="0"/>
                  <a:t> </a:t>
                </a:r>
                <a:r>
                  <a:rPr lang="sv-SE" sz="2400" dirty="0"/>
                  <a:t>är vinstens elasticitet m.a.p. reallönen. </a:t>
                </a:r>
              </a:p>
              <a:p>
                <a:pPr marL="0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598" y="1025352"/>
                <a:ext cx="8229600" cy="5832648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44196" y="96535"/>
            <a:ext cx="6390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sz="3600" dirty="0">
                <a:solidFill>
                  <a:schemeClr val="tx2"/>
                </a:solidFill>
              </a:rPr>
              <a:t>Efterfråge - och </a:t>
            </a:r>
            <a:r>
              <a:rPr lang="sv-SE" sz="3600" dirty="0" smtClean="0">
                <a:solidFill>
                  <a:schemeClr val="tx2"/>
                </a:solidFill>
              </a:rPr>
              <a:t>vinstelasticiteter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1135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640960" cy="576064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v-SE" sz="2400" dirty="0" smtClean="0"/>
                  <a:t>Max </a:t>
                </a:r>
                <a:r>
                  <a:rPr lang="sv-SE" sz="2400" i="1" dirty="0"/>
                  <a:t>B</a:t>
                </a:r>
                <a:r>
                  <a:rPr lang="sv-SE" sz="2400" dirty="0"/>
                  <a:t> = (</a:t>
                </a:r>
                <a:r>
                  <a:rPr lang="sv-SE" sz="2400" i="1" dirty="0"/>
                  <a:t>U</a:t>
                </a:r>
                <a:r>
                  <a:rPr lang="sv-SE" sz="2400" dirty="0"/>
                  <a:t> – </a:t>
                </a:r>
                <a:r>
                  <a:rPr lang="sv-SE" sz="2400" i="1" dirty="0"/>
                  <a:t>U</a:t>
                </a:r>
                <a:r>
                  <a:rPr lang="sv-SE" sz="2400" baseline="-25000" dirty="0"/>
                  <a:t>o</a:t>
                </a:r>
                <a:r>
                  <a:rPr lang="sv-SE" sz="2400" dirty="0"/>
                  <a:t>)</a:t>
                </a:r>
                <a:r>
                  <a:rPr lang="sv-SE" sz="2400" baseline="30000" dirty="0"/>
                  <a:t>γ</a:t>
                </a:r>
                <a:r>
                  <a:rPr lang="sv-SE" sz="2400" dirty="0"/>
                  <a:t> (</a:t>
                </a:r>
                <a:r>
                  <a:rPr lang="sv-SE" sz="2400" i="1" dirty="0"/>
                  <a:t>Π </a:t>
                </a:r>
                <a:r>
                  <a:rPr lang="sv-SE" sz="2400" dirty="0"/>
                  <a:t>– </a:t>
                </a:r>
                <a:r>
                  <a:rPr lang="sv-SE" sz="2400" i="1" dirty="0"/>
                  <a:t>Π</a:t>
                </a:r>
                <a:r>
                  <a:rPr lang="sv-SE" sz="2400" i="1" baseline="-25000" dirty="0"/>
                  <a:t>o</a:t>
                </a:r>
                <a:r>
                  <a:rPr lang="sv-SE" sz="2400" i="1" dirty="0"/>
                  <a:t>)</a:t>
                </a:r>
                <a:r>
                  <a:rPr lang="sv-SE" sz="2400" i="1" baseline="30000" dirty="0"/>
                  <a:t>1-</a:t>
                </a:r>
                <a:r>
                  <a:rPr lang="en-US" sz="2400" i="1" baseline="30000" dirty="0" smtClean="0"/>
                  <a:t>γ</a:t>
                </a:r>
                <a:endParaRPr lang="sv-SE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sv-SE" sz="2400" i="1" dirty="0"/>
                  <a:t> </a:t>
                </a:r>
                <a:r>
                  <a:rPr lang="sv-SE" sz="2400" i="1" dirty="0" smtClean="0"/>
                  <a:t>  </a:t>
                </a:r>
                <a:r>
                  <a:rPr lang="sv-SE" sz="1800" i="1" dirty="0" smtClean="0"/>
                  <a:t>w</a:t>
                </a:r>
                <a:endParaRPr lang="sv-SE" sz="1800" dirty="0"/>
              </a:p>
              <a:p>
                <a:pPr marL="0" indent="0">
                  <a:buNone/>
                </a:pPr>
                <a:endParaRPr lang="sv-SE" sz="2400" dirty="0" smtClean="0"/>
              </a:p>
              <a:p>
                <a:pPr marL="0" indent="0">
                  <a:buNone/>
                </a:pPr>
                <a:r>
                  <a:rPr lang="sv-SE" sz="2400" dirty="0" smtClean="0"/>
                  <a:t>Enklare </a:t>
                </a:r>
                <a:r>
                  <a:rPr lang="sv-SE" sz="2400" dirty="0"/>
                  <a:t>lösa: </a:t>
                </a:r>
              </a:p>
              <a:p>
                <a:pPr marL="0" indent="0">
                  <a:buNone/>
                </a:pPr>
                <a:r>
                  <a:rPr lang="sv-SE" sz="2400" dirty="0"/>
                  <a:t>Max </a:t>
                </a:r>
                <a:r>
                  <a:rPr lang="sv-SE" sz="2400" i="1" dirty="0"/>
                  <a:t>ln</a:t>
                </a:r>
                <a:r>
                  <a:rPr lang="sv-SE" sz="2400" dirty="0"/>
                  <a:t> </a:t>
                </a:r>
                <a:r>
                  <a:rPr lang="sv-SE" sz="2400" i="1" dirty="0"/>
                  <a:t>B</a:t>
                </a:r>
                <a:r>
                  <a:rPr lang="sv-SE" sz="2400" dirty="0"/>
                  <a:t> = </a:t>
                </a:r>
                <a:r>
                  <a:rPr lang="en-US" sz="2400" dirty="0"/>
                  <a:t>γ </a:t>
                </a:r>
                <a:r>
                  <a:rPr lang="sv-SE" sz="2400" i="1" dirty="0"/>
                  <a:t>ln</a:t>
                </a:r>
                <a:r>
                  <a:rPr lang="sv-SE" sz="2400" dirty="0"/>
                  <a:t> (</a:t>
                </a:r>
                <a:r>
                  <a:rPr lang="sv-SE" sz="2400" i="1" dirty="0"/>
                  <a:t>U – U</a:t>
                </a:r>
                <a:r>
                  <a:rPr lang="sv-SE" sz="2400" i="1" baseline="-25000" dirty="0"/>
                  <a:t>o</a:t>
                </a:r>
                <a:r>
                  <a:rPr lang="sv-SE" sz="2400" dirty="0"/>
                  <a:t>) + (1 – </a:t>
                </a:r>
                <a:r>
                  <a:rPr lang="en-US" sz="2400" dirty="0"/>
                  <a:t>γ</a:t>
                </a:r>
                <a:r>
                  <a:rPr lang="sv-SE" sz="2400" dirty="0"/>
                  <a:t>) </a:t>
                </a:r>
                <a:r>
                  <a:rPr lang="sv-SE" sz="2400" i="1" dirty="0"/>
                  <a:t>ln</a:t>
                </a:r>
                <a:r>
                  <a:rPr lang="sv-SE" sz="2400" dirty="0"/>
                  <a:t> (</a:t>
                </a:r>
                <a:r>
                  <a:rPr lang="sv-SE" sz="2400" i="1" dirty="0"/>
                  <a:t>Π </a:t>
                </a:r>
                <a:r>
                  <a:rPr lang="sv-SE" sz="2400" dirty="0"/>
                  <a:t>– </a:t>
                </a:r>
                <a:r>
                  <a:rPr lang="sv-SE" sz="2400" i="1" dirty="0"/>
                  <a:t>Π</a:t>
                </a:r>
                <a:r>
                  <a:rPr lang="sv-SE" sz="2400" i="1" baseline="-25000" dirty="0"/>
                  <a:t>o</a:t>
                </a:r>
                <a:r>
                  <a:rPr lang="sv-SE" sz="2400" i="1" dirty="0"/>
                  <a:t>)</a:t>
                </a:r>
                <a:endParaRPr lang="sv-SE" sz="2400" dirty="0"/>
              </a:p>
              <a:p>
                <a:pPr marL="0" indent="0">
                  <a:buNone/>
                </a:pPr>
                <a:r>
                  <a:rPr lang="sv-SE" sz="2400" i="1" dirty="0"/>
                  <a:t>  </a:t>
                </a:r>
                <a:r>
                  <a:rPr lang="en-US" sz="1800" i="1" dirty="0" err="1"/>
                  <a:t>ln</a:t>
                </a:r>
                <a:r>
                  <a:rPr lang="en-US" sz="1800" i="1" dirty="0"/>
                  <a:t> w</a:t>
                </a:r>
                <a:endParaRPr lang="sv-SE" sz="1800" dirty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:r>
                  <a:rPr lang="en-US" sz="2400" i="1" dirty="0" smtClean="0"/>
                  <a:t>U </a:t>
                </a:r>
                <a:r>
                  <a:rPr lang="en-US" sz="2400" dirty="0"/>
                  <a:t>– </a:t>
                </a:r>
                <a:r>
                  <a:rPr lang="en-US" sz="2400" i="1" dirty="0" err="1"/>
                  <a:t>U</a:t>
                </a:r>
                <a:r>
                  <a:rPr lang="en-US" sz="2400" i="1" baseline="-25000" dirty="0" err="1"/>
                  <a:t>o</a:t>
                </a:r>
                <a:r>
                  <a:rPr lang="en-US" sz="2400" i="1" baseline="-25000" dirty="0"/>
                  <a:t> </a:t>
                </a:r>
                <a:r>
                  <a:rPr lang="en-US" sz="2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400" i="1" dirty="0"/>
                  <a:t> w + (1</a:t>
                </a:r>
                <a:r>
                  <a:rPr lang="en-US" sz="2400" dirty="0"/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400" dirty="0"/>
                  <a:t> ) </a:t>
                </a:r>
                <a:r>
                  <a:rPr lang="en-US" sz="2400" i="1" dirty="0"/>
                  <a:t>b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i="1" dirty="0"/>
                  <a:t>w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b</a:t>
                </a:r>
                <a:r>
                  <a:rPr lang="en-US" sz="2400" dirty="0" smtClean="0"/>
                  <a:t>)</a:t>
                </a:r>
                <a:endParaRPr lang="sv-SE" sz="2400" dirty="0"/>
              </a:p>
              <a:p>
                <a:pPr marL="0" indent="0">
                  <a:buNone/>
                </a:pPr>
                <a:r>
                  <a:rPr lang="sv-SE" sz="2400" i="1" dirty="0"/>
                  <a:t>Π </a:t>
                </a:r>
                <a:r>
                  <a:rPr lang="en-US" sz="2400" dirty="0"/>
                  <a:t>– </a:t>
                </a:r>
                <a:r>
                  <a:rPr lang="sv-SE" sz="2400" i="1" dirty="0"/>
                  <a:t>Π</a:t>
                </a:r>
                <a:r>
                  <a:rPr lang="en-US" sz="2400" i="1" baseline="-25000" dirty="0"/>
                  <a:t>o </a:t>
                </a:r>
                <a:r>
                  <a:rPr lang="en-US" sz="2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v-SE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v-SE" sz="24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sv-SE" sz="2400" i="1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sv-SE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– </a:t>
                </a:r>
                <a:r>
                  <a:rPr lang="en-US" sz="2400" i="1" dirty="0" err="1"/>
                  <a:t>wL</a:t>
                </a:r>
                <a:endParaRPr lang="sv-SE" sz="2400" dirty="0"/>
              </a:p>
              <a:p>
                <a:pPr marL="0" indent="0">
                  <a:buNone/>
                </a:pPr>
                <a:r>
                  <a:rPr lang="en-US" sz="2400" i="1" dirty="0"/>
                  <a:t>L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sv-SE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p>
                        <m:f>
                          <m:fPr>
                            <m:ctrlPr>
                              <a:rPr lang="sv-SE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v-SE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sv-SE" sz="2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𝛼</m:t>
                            </m:r>
                            <m:r>
                              <a:rPr lang="sv-SE" sz="2400" i="1">
                                <a:latin typeface="Cambria Math"/>
                                <a:ea typeface="Calibri"/>
                                <a:cs typeface="Times New Roman"/>
                              </a:rPr>
                              <m:t>˗1</m:t>
                            </m:r>
                          </m:den>
                        </m:f>
                      </m:sup>
                    </m:sSup>
                  </m:oMath>
                </a14:m>
                <a:endParaRPr lang="sv-SE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</a:rPr>
                          <m:t>𝑙𝑛𝐵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</a:rPr>
                          <m:t>𝑙𝑛𝑤</m:t>
                        </m:r>
                      </m:den>
                    </m:f>
                    <m:r>
                      <a:rPr lang="sv-SE" sz="2800" i="1">
                        <a:latin typeface="Cambria Math"/>
                      </a:rPr>
                      <m:t> </m:t>
                    </m:r>
                  </m:oMath>
                </a14:m>
                <a:r>
                  <a:rPr lang="sv-SE" sz="2800" i="1" dirty="0"/>
                  <a:t> </a:t>
                </a:r>
                <a:r>
                  <a:rPr lang="en-US" sz="28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𝛾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sv-SE" sz="2800" i="1">
                            <a:latin typeface="Cambria Math"/>
                          </a:rPr>
                          <m:t>𝐿</m:t>
                        </m:r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sv-SE" sz="2800" i="1">
                            <a:latin typeface="Cambria Math"/>
                          </a:rPr>
                          <m:t>𝑤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  <m:r>
                          <a:rPr lang="sv-SE" sz="2800" i="1">
                            <a:latin typeface="Cambria Math"/>
                          </a:rPr>
                          <m:t>𝑤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sv-SE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/>
                  <a:t>+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v-SE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𝛾</m:t>
                        </m:r>
                        <m:r>
                          <a:rPr lang="sv-SE" sz="2800" i="1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sv-SE" sz="2800" i="1">
                            <a:latin typeface="Cambria Math"/>
                          </a:rPr>
                          <m:t>𝑤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sv-SE" sz="2800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sv-SE" sz="2800" i="1" dirty="0"/>
                  <a:t> </a:t>
                </a:r>
                <a:r>
                  <a:rPr lang="en-US" sz="2800" i="1" dirty="0"/>
                  <a:t>+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v-SE" sz="2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v-SE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1−</m:t>
                            </m:r>
                            <m:r>
                              <a:rPr lang="sv-SE" sz="2800" i="1">
                                <a:latin typeface="Cambria Math"/>
                              </a:rPr>
                              <m:t>𝛾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𝜕𝛱</m:t>
                        </m:r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  <m:r>
                          <a:rPr lang="en-US" sz="2800" i="1">
                            <a:latin typeface="Cambria Math"/>
                          </a:rPr>
                          <m:t>𝜕</m:t>
                        </m:r>
                        <m:r>
                          <a:rPr lang="sv-SE" sz="2800" i="1">
                            <a:latin typeface="Cambria Math"/>
                          </a:rPr>
                          <m:t>𝑤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𝛱</m:t>
                        </m:r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sv-SE" sz="2800" i="1" dirty="0"/>
                  <a:t> </a:t>
                </a:r>
                <a:r>
                  <a:rPr lang="en-US" sz="2400" i="1" dirty="0"/>
                  <a:t>= 0 </a:t>
                </a:r>
                <a:r>
                  <a:rPr lang="en-US" sz="2400" i="1" dirty="0" smtClean="0"/>
                  <a:t>                          </a:t>
                </a:r>
                <a:r>
                  <a:rPr lang="en-US" sz="2400" dirty="0" smtClean="0"/>
                  <a:t>(A)</a:t>
                </a:r>
                <a:endParaRPr lang="en-US" sz="2400" i="1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	      (1)             (</a:t>
                </a:r>
                <a:r>
                  <a:rPr lang="en-US" sz="2400" dirty="0"/>
                  <a:t>2)             </a:t>
                </a:r>
                <a:r>
                  <a:rPr lang="en-US" sz="2400" dirty="0" smtClean="0"/>
                  <a:t>   (</a:t>
                </a:r>
                <a:r>
                  <a:rPr lang="en-US" sz="2400" dirty="0"/>
                  <a:t>3)</a:t>
                </a:r>
                <a:r>
                  <a:rPr lang="en-US" sz="2400" i="1" dirty="0"/>
                  <a:t>	</a:t>
                </a:r>
                <a:r>
                  <a:rPr lang="sv-SE" sz="2400" dirty="0" smtClean="0">
                    <a:solidFill>
                      <a:schemeClr val="tx2"/>
                    </a:solidFill>
                    <a:latin typeface="+mj-lt"/>
                  </a:rPr>
                  <a:t>     </a:t>
                </a:r>
                <a:endParaRPr lang="sv-S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640960" cy="5760640"/>
              </a:xfrm>
              <a:blipFill rotWithShape="1">
                <a:blip r:embed="rId2"/>
                <a:stretch>
                  <a:fillRect l="-1058" t="-1481" b="-84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3568" y="18864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 </a:t>
            </a:r>
            <a:r>
              <a:rPr lang="sv-SE" dirty="0" smtClean="0">
                <a:solidFill>
                  <a:schemeClr val="tx2"/>
                </a:solidFill>
              </a:rPr>
              <a:t>  </a:t>
            </a:r>
            <a:r>
              <a:rPr lang="sv-SE" sz="3200" dirty="0" smtClean="0">
                <a:solidFill>
                  <a:schemeClr val="tx2"/>
                </a:solidFill>
              </a:rPr>
              <a:t>Maximering av Nashs förhandlingsprodukt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8234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2174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3400" dirty="0" smtClean="0"/>
              <a:t>(1) = </a:t>
            </a:r>
            <a:r>
              <a:rPr lang="sv-SE" sz="3400" dirty="0"/>
              <a:t>Sysselsättningsförlusten för facket till följd av en löneökning vägd </a:t>
            </a:r>
            <a:r>
              <a:rPr lang="sv-SE" sz="3400" dirty="0" smtClean="0"/>
              <a:t>med fackets </a:t>
            </a:r>
            <a:r>
              <a:rPr lang="sv-SE" sz="3400" dirty="0"/>
              <a:t>relativa förhandlingsstyrka</a:t>
            </a:r>
          </a:p>
          <a:p>
            <a:pPr marL="0" lvl="0" indent="0">
              <a:buNone/>
            </a:pPr>
            <a:r>
              <a:rPr lang="sv-SE" sz="3400" dirty="0" smtClean="0"/>
              <a:t>(2) = </a:t>
            </a:r>
            <a:r>
              <a:rPr lang="sv-SE" sz="3400" dirty="0"/>
              <a:t>Nyttovinsten för facket av att sysselsatt medlem får högre lön vägd med </a:t>
            </a:r>
            <a:r>
              <a:rPr lang="sv-SE" sz="3400" dirty="0" smtClean="0"/>
              <a:t>fackets </a:t>
            </a:r>
            <a:r>
              <a:rPr lang="sv-SE" sz="3400" dirty="0"/>
              <a:t>relativa förhandlingsstyrka</a:t>
            </a:r>
          </a:p>
          <a:p>
            <a:pPr marL="0" lvl="0" indent="0">
              <a:buNone/>
            </a:pPr>
            <a:r>
              <a:rPr lang="sv-SE" sz="3400" dirty="0" smtClean="0"/>
              <a:t>(3) = </a:t>
            </a:r>
            <a:r>
              <a:rPr lang="sv-SE" sz="3400" dirty="0"/>
              <a:t>Vinstminskningen för företaget av högre lön vägd med företagets relativa </a:t>
            </a:r>
            <a:r>
              <a:rPr lang="sv-SE" sz="3400" dirty="0" smtClean="0"/>
              <a:t>förhandlingsstyrka </a:t>
            </a:r>
            <a:endParaRPr lang="sv-SE" sz="3400" dirty="0"/>
          </a:p>
          <a:p>
            <a:pPr marL="0" indent="0">
              <a:buNone/>
            </a:pPr>
            <a:r>
              <a:rPr lang="sv-SE" sz="3400" dirty="0"/>
              <a:t> </a:t>
            </a:r>
          </a:p>
          <a:p>
            <a:pPr marL="0" lvl="0" indent="0">
              <a:buNone/>
            </a:pPr>
            <a:r>
              <a:rPr lang="sv-SE" sz="3400" dirty="0"/>
              <a:t>Lönen sätts så att värdet av en ytterligare löneökning för facket exakt balanseras av förlusten för företaget (där varje part vägs in med sin relativa förhandlingsstyrka). </a:t>
            </a:r>
          </a:p>
          <a:p>
            <a:pPr marL="0" indent="0">
              <a:buNone/>
            </a:pPr>
            <a:endParaRPr lang="sv-SE" sz="3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75656" y="184388"/>
            <a:ext cx="5814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>
                <a:solidFill>
                  <a:schemeClr val="tx2"/>
                </a:solidFill>
              </a:rPr>
              <a:t>  Tolkning </a:t>
            </a:r>
            <a:r>
              <a:rPr lang="sv-SE" sz="3200" dirty="0">
                <a:solidFill>
                  <a:schemeClr val="tx2"/>
                </a:solidFill>
              </a:rPr>
              <a:t>av maximeringsvillkoret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2342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36712"/>
                <a:ext cx="8507288" cy="568863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sv-SE" dirty="0" smtClean="0"/>
              </a:p>
              <a:p>
                <a:pPr marL="0" indent="0">
                  <a:buNone/>
                </a:pPr>
                <a:r>
                  <a:rPr lang="sv-SE" dirty="0" smtClean="0"/>
                  <a:t>Ekvation </a:t>
                </a:r>
                <a:r>
                  <a:rPr lang="sv-SE" dirty="0"/>
                  <a:t>(A) kan skrivas om till</a:t>
                </a:r>
                <a:r>
                  <a:rPr lang="sv-SE" dirty="0" smtClean="0"/>
                  <a:t>: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r>
                          <a:rPr lang="sv-SE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sv-SE" i="1">
                        <a:latin typeface="Cambria Math"/>
                      </a:rPr>
                      <m:t> </m:t>
                    </m:r>
                  </m:oMath>
                </a14:m>
                <a:r>
                  <a:rPr lang="sv-SE" i="1" dirty="0"/>
                  <a:t> +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 </m:t>
                    </m:r>
                  </m:oMath>
                </a14:m>
                <a:r>
                  <a:rPr lang="sv-SE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sv-SE" i="1">
                            <a:latin typeface="Cambria Math"/>
                          </a:rPr>
                          <m:t>1−(</m:t>
                        </m:r>
                        <m:r>
                          <a:rPr lang="sv-SE" i="1">
                            <a:latin typeface="Cambria Math"/>
                          </a:rPr>
                          <m:t>𝑏</m:t>
                        </m:r>
                        <m:r>
                          <a:rPr lang="sv-SE" i="1">
                            <a:latin typeface="Cambria Math"/>
                          </a:rPr>
                          <m:t>/</m:t>
                        </m:r>
                        <m:r>
                          <a:rPr lang="sv-SE" i="1">
                            <a:latin typeface="Cambria Math"/>
                          </a:rPr>
                          <m:t>𝑤</m:t>
                        </m:r>
                        <m:r>
                          <a:rPr lang="sv-SE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sv-SE" i="1">
                        <a:latin typeface="Cambria Math"/>
                      </a:rPr>
                      <m:t> </m:t>
                    </m:r>
                  </m:oMath>
                </a14:m>
                <a:r>
                  <a:rPr lang="sv-SE" i="1" dirty="0"/>
                  <a:t>+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v-S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v-SE" i="1">
                                <a:latin typeface="Cambria Math"/>
                              </a:rPr>
                              <m:t>1−</m:t>
                            </m:r>
                            <m:r>
                              <a:rPr lang="sv-SE" i="1">
                                <a:latin typeface="Cambria Math"/>
                              </a:rPr>
                              <m:t>𝛾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sv-SE" i="1">
                            <a:latin typeface="Cambria Math"/>
                          </a:rPr>
                          <m:t>𝛼</m:t>
                        </m:r>
                        <m:r>
                          <a:rPr lang="sv-SE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sv-SE" i="1">
                        <a:latin typeface="Cambria Math"/>
                      </a:rPr>
                      <m:t> </m:t>
                    </m:r>
                  </m:oMath>
                </a14:m>
                <a:r>
                  <a:rPr lang="sv-SE" dirty="0"/>
                  <a:t>=</a:t>
                </a:r>
                <a:r>
                  <a:rPr lang="sv-SE" i="1" dirty="0"/>
                  <a:t> </a:t>
                </a:r>
                <a:r>
                  <a:rPr lang="sv-SE" dirty="0"/>
                  <a:t>0</a:t>
                </a:r>
              </a:p>
              <a:p>
                <a:pPr marL="0" indent="0">
                  <a:buNone/>
                </a:pPr>
                <a:endParaRPr lang="sv-SE" dirty="0" smtClean="0"/>
              </a:p>
              <a:p>
                <a:pPr marL="0" indent="0">
                  <a:buNone/>
                </a:pPr>
                <a:r>
                  <a:rPr lang="sv-SE" dirty="0" smtClean="0"/>
                  <a:t>Lösning </a:t>
                </a:r>
                <a:r>
                  <a:rPr lang="sv-SE" dirty="0"/>
                  <a:t>ger:</a:t>
                </a:r>
              </a:p>
              <a:p>
                <a:pPr marL="0" indent="0">
                  <a:buNone/>
                </a:pPr>
                <a:r>
                  <a:rPr lang="sv-SE" i="1" dirty="0"/>
                  <a:t>w</a:t>
                </a:r>
                <a:r>
                  <a:rPr lang="sv-SE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i="1">
                            <a:latin typeface="Cambria Math"/>
                          </a:rPr>
                          <m:t>𝛾</m:t>
                        </m:r>
                        <m:r>
                          <a:rPr lang="sv-SE" i="1">
                            <a:latin typeface="Cambria Math"/>
                          </a:rPr>
                          <m:t>+</m:t>
                        </m:r>
                        <m:r>
                          <a:rPr lang="sv-SE" i="1">
                            <a:latin typeface="Cambria Math"/>
                          </a:rPr>
                          <m:t>𝛼</m:t>
                        </m:r>
                        <m:r>
                          <a:rPr lang="sv-SE" i="1">
                            <a:latin typeface="Cambria Math"/>
                          </a:rPr>
                          <m:t>(1−</m:t>
                        </m:r>
                        <m:r>
                          <a:rPr lang="sv-SE" i="1">
                            <a:latin typeface="Cambria Math"/>
                          </a:rPr>
                          <m:t>𝛾</m:t>
                        </m:r>
                        <m:r>
                          <a:rPr lang="sv-SE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sv-SE" i="1">
                            <a:latin typeface="Cambria Math"/>
                          </a:rPr>
                          <m:t>𝛼</m:t>
                        </m:r>
                        <m:r>
                          <a:rPr lang="sv-SE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dirty="0"/>
                  <a:t> </a:t>
                </a:r>
                <a:r>
                  <a:rPr lang="sv-SE" i="1" dirty="0"/>
                  <a:t>b</a:t>
                </a:r>
                <a:r>
                  <a:rPr lang="sv-SE" dirty="0"/>
                  <a:t> </a:t>
                </a:r>
                <a:endParaRPr lang="sv-SE" dirty="0" smtClean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∴</m:t>
                    </m:r>
                  </m:oMath>
                </a14:m>
                <a:r>
                  <a:rPr lang="sv-SE" dirty="0"/>
                  <a:t>  sätts reallönen </a:t>
                </a:r>
                <a:r>
                  <a:rPr lang="sv-SE" i="1" dirty="0"/>
                  <a:t>w </a:t>
                </a:r>
                <a:r>
                  <a:rPr lang="sv-SE" dirty="0"/>
                  <a:t>som ett pålägg på arbetslöshetsersättningen </a:t>
                </a:r>
                <a:r>
                  <a:rPr lang="sv-SE" i="1" dirty="0"/>
                  <a:t>b</a:t>
                </a:r>
                <a:r>
                  <a:rPr lang="sv-SE" dirty="0"/>
                  <a:t> eftersom </a:t>
                </a:r>
                <a:endParaRPr lang="sv-SE" dirty="0" smtClean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i="1">
                            <a:latin typeface="Cambria Math"/>
                          </a:rPr>
                          <m:t>𝛾</m:t>
                        </m:r>
                        <m:r>
                          <a:rPr lang="sv-SE" i="1">
                            <a:latin typeface="Cambria Math"/>
                          </a:rPr>
                          <m:t>+</m:t>
                        </m:r>
                        <m:r>
                          <a:rPr lang="sv-SE" i="1">
                            <a:latin typeface="Cambria Math"/>
                          </a:rPr>
                          <m:t>𝛼</m:t>
                        </m:r>
                        <m:r>
                          <a:rPr lang="sv-SE" i="1">
                            <a:latin typeface="Cambria Math"/>
                          </a:rPr>
                          <m:t> (1−</m:t>
                        </m:r>
                        <m:r>
                          <a:rPr lang="sv-SE" i="1">
                            <a:latin typeface="Cambria Math"/>
                          </a:rPr>
                          <m:t>𝛾</m:t>
                        </m:r>
                        <m:r>
                          <a:rPr lang="sv-SE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sv-SE" i="1">
                            <a:latin typeface="Cambria Math"/>
                          </a:rPr>
                          <m:t>𝛼</m:t>
                        </m:r>
                        <m:r>
                          <a:rPr lang="sv-SE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dirty="0"/>
                  <a:t> &gt;</a:t>
                </a:r>
                <a:r>
                  <a:rPr lang="sv-SE" i="1" dirty="0"/>
                  <a:t> </a:t>
                </a:r>
                <a:r>
                  <a:rPr lang="sv-SE" dirty="0"/>
                  <a:t>1</a:t>
                </a:r>
              </a:p>
              <a:p>
                <a:pPr marL="0" indent="0">
                  <a:buNone/>
                </a:pPr>
                <a:endParaRPr lang="sv-SE" dirty="0" smtClean="0"/>
              </a:p>
              <a:p>
                <a:pPr marL="0" indent="0">
                  <a:buNone/>
                </a:pPr>
                <a:r>
                  <a:rPr lang="sv-SE" dirty="0" smtClean="0"/>
                  <a:t>Detta </a:t>
                </a:r>
                <a:r>
                  <a:rPr lang="sv-SE" dirty="0"/>
                  <a:t>inses eftersom: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𝛾</m:t>
                    </m:r>
                    <m:r>
                      <a:rPr lang="sv-SE" i="1">
                        <a:latin typeface="Cambria Math"/>
                      </a:rPr>
                      <m:t>+</m:t>
                    </m:r>
                    <m:r>
                      <a:rPr lang="sv-SE" i="1">
                        <a:latin typeface="Cambria Math"/>
                      </a:rPr>
                      <m:t>𝛼</m:t>
                    </m:r>
                    <m:r>
                      <a:rPr lang="sv-SE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sv-SE" i="1">
                            <a:latin typeface="Cambria Math"/>
                          </a:rPr>
                        </m:ctrlPr>
                      </m:dPr>
                      <m:e>
                        <m:r>
                          <a:rPr lang="sv-SE" i="1">
                            <a:latin typeface="Cambria Math"/>
                          </a:rPr>
                          <m:t>1−</m:t>
                        </m:r>
                        <m:r>
                          <a:rPr lang="sv-SE" i="1">
                            <a:latin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sv-SE" i="1" dirty="0"/>
                  <a:t> </a:t>
                </a:r>
                <a:r>
                  <a:rPr lang="sv-SE" dirty="0"/>
                  <a:t>&gt;</a:t>
                </a:r>
                <a:r>
                  <a:rPr lang="sv-SE" i="1" dirty="0"/>
                  <a:t> 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𝛼</m:t>
                    </m:r>
                  </m:oMath>
                </a14:m>
                <a:endParaRPr lang="sv-S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𝛾</m:t>
                    </m:r>
                    <m:r>
                      <a:rPr lang="sv-SE" i="1">
                        <a:latin typeface="Cambria Math"/>
                      </a:rPr>
                      <m:t>+</m:t>
                    </m:r>
                    <m:r>
                      <a:rPr lang="sv-SE" i="1">
                        <a:latin typeface="Cambria Math"/>
                      </a:rPr>
                      <m:t>𝛼</m:t>
                    </m:r>
                    <m:r>
                      <a:rPr lang="sv-SE" i="1">
                        <a:latin typeface="Cambria Math"/>
                      </a:rPr>
                      <m:t> −</m:t>
                    </m:r>
                    <m:r>
                      <a:rPr lang="sv-SE" i="1">
                        <a:latin typeface="Cambria Math"/>
                      </a:rPr>
                      <m:t>𝛼</m:t>
                    </m:r>
                    <m:r>
                      <a:rPr lang="sv-SE" i="1">
                        <a:latin typeface="Cambria Math"/>
                      </a:rPr>
                      <m:t> </m:t>
                    </m:r>
                    <m:r>
                      <a:rPr lang="sv-SE" i="1">
                        <a:latin typeface="Cambria Math"/>
                      </a:rPr>
                      <m:t>𝛾</m:t>
                    </m:r>
                    <m:r>
                      <a:rPr lang="sv-SE" i="1">
                        <a:latin typeface="Cambria Math"/>
                      </a:rPr>
                      <m:t>&gt;</m:t>
                    </m:r>
                    <m:r>
                      <a:rPr lang="sv-SE" i="1">
                        <a:latin typeface="Cambria Math"/>
                      </a:rPr>
                      <m:t>𝛼</m:t>
                    </m:r>
                  </m:oMath>
                </a14:m>
                <a:r>
                  <a:rPr lang="sv-SE" i="1" dirty="0"/>
                  <a:t> </a:t>
                </a:r>
                <a:endParaRPr lang="sv-S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𝛾</m:t>
                    </m:r>
                  </m:oMath>
                </a14:m>
                <a:r>
                  <a:rPr lang="sv-SE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/>
                          </a:rPr>
                        </m:ctrlPr>
                      </m:dPr>
                      <m:e>
                        <m:r>
                          <a:rPr lang="sv-SE" i="1">
                            <a:latin typeface="Cambria Math"/>
                          </a:rPr>
                          <m:t>1−</m:t>
                        </m:r>
                        <m:r>
                          <a:rPr lang="sv-SE" i="1">
                            <a:latin typeface="Cambria Math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sv-SE" dirty="0"/>
                          <m:t> </m:t>
                        </m:r>
                      </m:e>
                    </m:d>
                  </m:oMath>
                </a14:m>
                <a:r>
                  <a:rPr lang="sv-SE" i="1" dirty="0"/>
                  <a:t> </a:t>
                </a:r>
                <a:r>
                  <a:rPr lang="sv-SE" dirty="0"/>
                  <a:t>&gt; </a:t>
                </a:r>
                <a:r>
                  <a:rPr lang="sv-SE" i="1" dirty="0"/>
                  <a:t>0</a:t>
                </a:r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36712"/>
                <a:ext cx="8507288" cy="5688632"/>
              </a:xfrm>
              <a:blipFill rotWithShape="1">
                <a:blip r:embed="rId2"/>
                <a:stretch>
                  <a:fillRect l="-7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699792" y="116632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>
                <a:solidFill>
                  <a:schemeClr val="tx2"/>
                </a:solidFill>
              </a:rPr>
              <a:t>    Löneekvation</a:t>
            </a:r>
            <a:endParaRPr lang="sv-S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sv-SE" sz="4700" dirty="0" smtClean="0">
                    <a:solidFill>
                      <a:schemeClr val="tx2"/>
                    </a:solidFill>
                  </a:rPr>
                  <a:t>		 Fackligt monopol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Även om facket hade monopolmakt (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𝛾</m:t>
                    </m:r>
                  </m:oMath>
                </a14:m>
                <a:r>
                  <a:rPr lang="sv-SE" dirty="0"/>
                  <a:t> = 1), skulle lönen bli ett pålägg på arbetslöshetsersättningen.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v-SE" i="1">
                        <a:latin typeface="Cambria Math"/>
                      </a:rPr>
                      <m:t>𝛾</m:t>
                    </m:r>
                  </m:oMath>
                </a14:m>
                <a:r>
                  <a:rPr lang="sv-SE" dirty="0"/>
                  <a:t> = 1 ⇒ </a:t>
                </a:r>
                <a:r>
                  <a:rPr lang="sv-SE" i="1" dirty="0" smtClean="0"/>
                  <a:t>w</a:t>
                </a:r>
                <a:r>
                  <a:rPr lang="sv-SE" dirty="0" smtClean="0"/>
                  <a:t> </a:t>
                </a:r>
                <a:r>
                  <a:rPr lang="sv-SE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sv-SE" dirty="0"/>
                  <a:t> ⋅ </a:t>
                </a:r>
                <a:r>
                  <a:rPr lang="sv-SE" i="1" dirty="0"/>
                  <a:t>b</a:t>
                </a:r>
                <a:r>
                  <a:rPr lang="sv-SE" dirty="0"/>
                  <a:t>	</a:t>
                </a:r>
              </a:p>
              <a:p>
                <a:pPr marL="0" indent="0">
                  <a:buNone/>
                </a:pPr>
                <a:r>
                  <a:rPr lang="sv-SE" dirty="0"/>
                  <a:t> </a:t>
                </a:r>
              </a:p>
              <a:p>
                <a:pPr marL="0" lvl="0" indent="0">
                  <a:buNone/>
                </a:pPr>
                <a:r>
                  <a:rPr lang="sv-SE" dirty="0"/>
                  <a:t>Facket vill inte höja lönen hur mycket som helst eftersom det leder till lägre sysselsättning.</a:t>
                </a:r>
              </a:p>
              <a:p>
                <a:pPr marL="0" lvl="0" indent="0">
                  <a:buNone/>
                </a:pPr>
                <a:r>
                  <a:rPr lang="sv-SE" dirty="0"/>
                  <a:t>Facket vill balansera högre lön för dem som har sysselsättning mot sysselsättningsförlusten (som ger lägre arbetslöshetsersättning än lönen för dem som blir arbetslösa).</a:t>
                </a:r>
              </a:p>
              <a:p>
                <a:pPr marL="0" indent="0">
                  <a:buNone/>
                </a:pPr>
                <a:r>
                  <a:rPr lang="sv-SE" dirty="0"/>
                  <a:t> </a:t>
                </a:r>
              </a:p>
              <a:p>
                <a:pPr marL="0" indent="0">
                  <a:buNone/>
                </a:pPr>
                <a:r>
                  <a:rPr lang="sv-SE" dirty="0"/>
                  <a:t> </a:t>
                </a:r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1333" t="-3742" r="-163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7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2"/>
                </a:solidFill>
              </a:rPr>
              <a:t>Fackligt monopol, forts.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544" y="842010"/>
                <a:ext cx="8136904" cy="6139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i="1" dirty="0" smtClean="0"/>
                  <a:t>w</a:t>
                </a:r>
                <a:r>
                  <a:rPr lang="sv-SE" sz="2000" dirty="0" smtClean="0"/>
                  <a:t> </a:t>
                </a:r>
                <a:r>
                  <a:rPr lang="sv-SE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0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sv-SE" sz="2000" dirty="0"/>
                  <a:t> </a:t>
                </a:r>
                <a:r>
                  <a:rPr lang="sv-SE" sz="2000" i="1" dirty="0"/>
                  <a:t>b </a:t>
                </a:r>
                <a:endParaRPr lang="sv-SE" sz="2000" dirty="0"/>
              </a:p>
              <a:p>
                <a:r>
                  <a:rPr lang="sv-SE" sz="2000" dirty="0"/>
                  <a:t>Efterfrågeelasticiteten ε (definierad positiv) är: </a:t>
                </a:r>
              </a:p>
              <a:p>
                <a:r>
                  <a:rPr lang="sv-SE" sz="2000" dirty="0"/>
                  <a:t>ε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000" i="1">
                            <a:latin typeface="Cambria Math"/>
                          </a:rPr>
                          <m:t>1−</m:t>
                        </m:r>
                        <m:r>
                          <a:rPr lang="sv-SE" sz="2000" i="1">
                            <a:latin typeface="Cambria Math"/>
                          </a:rPr>
                          <m:t>𝛼</m:t>
                        </m:r>
                        <m:r>
                          <a:rPr lang="sv-SE" sz="20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sv-SE" sz="2000" dirty="0"/>
              </a:p>
              <a:p>
                <a14:m>
                  <m:oMath xmlns:m="http://schemas.openxmlformats.org/officeDocument/2006/math">
                    <m:r>
                      <a:rPr lang="sv-SE" sz="2000" i="1">
                        <a:latin typeface="Cambria Math"/>
                      </a:rPr>
                      <m:t>∴</m:t>
                    </m:r>
                  </m:oMath>
                </a14:m>
                <a:r>
                  <a:rPr lang="sv-SE" sz="2000" dirty="0"/>
                  <a:t> är:</a:t>
                </a:r>
              </a:p>
              <a:p>
                <a:r>
                  <a:rPr lang="sv-SE" sz="2000" dirty="0"/>
                  <a:t>α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  <m:r>
                          <a:rPr lang="sv-SE" sz="20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</m:den>
                    </m:f>
                  </m:oMath>
                </a14:m>
                <a:endParaRPr lang="sv-SE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0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sv-SE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  <m:r>
                          <a:rPr lang="sv-SE" sz="20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sv-SE" sz="2000" dirty="0"/>
              </a:p>
              <a:p>
                <a:r>
                  <a:rPr lang="sv-SE" sz="2000" dirty="0"/>
                  <a:t>Då gäller:</a:t>
                </a:r>
              </a:p>
              <a:p>
                <a:r>
                  <a:rPr lang="sv-SE" sz="2000" i="1" dirty="0"/>
                  <a:t>w</a:t>
                </a:r>
                <a:r>
                  <a:rPr lang="sv-SE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  <m:r>
                          <a:rPr lang="sv-SE" sz="20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sv-SE" sz="2000" dirty="0"/>
                  <a:t> </a:t>
                </a:r>
                <a:r>
                  <a:rPr lang="sv-SE" sz="2000" i="1" dirty="0"/>
                  <a:t>b </a:t>
                </a:r>
                <a:r>
                  <a:rPr lang="sv-SE" sz="2000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000" b="0" i="1" smtClean="0">
                            <a:latin typeface="Cambria Math"/>
                          </a:rPr>
                          <m:t>1</m:t>
                        </m:r>
                        <m:r>
                          <a:rPr lang="sv-SE" sz="2000" i="1">
                            <a:latin typeface="Cambria Math"/>
                          </a:rPr>
                          <m:t>−1</m:t>
                        </m:r>
                        <m:r>
                          <a:rPr lang="sv-SE" sz="2000" b="0" i="1" smtClean="0">
                            <a:latin typeface="Cambria Math"/>
                          </a:rPr>
                          <m:t>/</m:t>
                        </m:r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</m:den>
                    </m:f>
                  </m:oMath>
                </a14:m>
                <a:r>
                  <a:rPr lang="sv-SE" sz="2000" i="1" dirty="0"/>
                  <a:t> b</a:t>
                </a:r>
              </a:p>
              <a:p>
                <a:endParaRPr lang="sv-SE" sz="2000" dirty="0"/>
              </a:p>
              <a:p>
                <a:r>
                  <a:rPr lang="sv-SE" sz="2000" dirty="0" smtClean="0"/>
                  <a:t>Analogi </a:t>
                </a:r>
                <a:r>
                  <a:rPr lang="sv-SE" sz="2000" dirty="0"/>
                  <a:t>med optimal prissättning under monopolistisk konkurrens</a:t>
                </a:r>
              </a:p>
              <a:p>
                <a:r>
                  <a:rPr lang="sv-SE" sz="2000" i="1" dirty="0"/>
                  <a:t>P</a:t>
                </a:r>
                <a:r>
                  <a:rPr lang="sv-SE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  <m:r>
                          <a:rPr lang="sv-SE" sz="20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sv-SE" sz="2000" dirty="0"/>
                  <a:t> </a:t>
                </a:r>
                <a:r>
                  <a:rPr lang="sv-SE" sz="2000" i="1" dirty="0" smtClean="0"/>
                  <a:t>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000" i="1">
                            <a:latin typeface="Cambria Math"/>
                          </a:rPr>
                          <m:t>1−1/</m:t>
                        </m:r>
                        <m:r>
                          <a:rPr lang="sv-SE" sz="2000" i="1">
                            <a:latin typeface="Cambria Math"/>
                          </a:rPr>
                          <m:t>𝜀</m:t>
                        </m:r>
                      </m:den>
                    </m:f>
                  </m:oMath>
                </a14:m>
                <a:r>
                  <a:rPr lang="sv-SE" sz="2000" i="1" dirty="0" smtClean="0"/>
                  <a:t> MC</a:t>
                </a:r>
                <a:endParaRPr lang="sv-SE" sz="2000" i="1" dirty="0"/>
              </a:p>
              <a:p>
                <a:endParaRPr lang="sv-SE" sz="2000" i="1" dirty="0"/>
              </a:p>
              <a:p>
                <a:r>
                  <a:rPr lang="sv-SE" sz="2000" i="1" dirty="0"/>
                  <a:t>P </a:t>
                </a:r>
                <a:r>
                  <a:rPr lang="sv-SE" sz="2000" dirty="0"/>
                  <a:t>= Pris</a:t>
                </a:r>
              </a:p>
              <a:p>
                <a:r>
                  <a:rPr lang="sv-SE" sz="2000" i="1" dirty="0"/>
                  <a:t>MC </a:t>
                </a:r>
                <a:r>
                  <a:rPr lang="sv-SE" sz="2000" dirty="0"/>
                  <a:t>= </a:t>
                </a:r>
                <a:r>
                  <a:rPr lang="sv-SE" sz="2000" dirty="0" smtClean="0"/>
                  <a:t>Marginalkostnad</a:t>
                </a:r>
              </a:p>
              <a:p>
                <a:endParaRPr lang="sv-SE" sz="2000" dirty="0"/>
              </a:p>
              <a:p>
                <a:r>
                  <a:rPr lang="sv-SE" sz="2000" dirty="0" smtClean="0"/>
                  <a:t>Högre elasticitet innebär lägre lön/pris.</a:t>
                </a:r>
                <a:endParaRPr lang="sv-SE" sz="2000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42010"/>
                <a:ext cx="8136904" cy="6139758"/>
              </a:xfrm>
              <a:prstGeom prst="rect">
                <a:avLst/>
              </a:prstGeom>
              <a:blipFill rotWithShape="1">
                <a:blip r:embed="rId2"/>
                <a:stretch>
                  <a:fillRect l="-82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929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6" y="260350"/>
            <a:ext cx="7018448" cy="5865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4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3600" dirty="0" smtClean="0">
                <a:solidFill>
                  <a:schemeClr val="tx2"/>
                </a:solidFill>
                <a:latin typeface="+mj-lt"/>
              </a:rPr>
              <a:t>		</a:t>
            </a:r>
            <a:r>
              <a:rPr lang="sv-SE" sz="3900" dirty="0" smtClean="0">
                <a:solidFill>
                  <a:schemeClr val="tx2"/>
                </a:solidFill>
                <a:latin typeface="+mj-lt"/>
              </a:rPr>
              <a:t>Samband i modellen</a:t>
            </a:r>
          </a:p>
          <a:p>
            <a:r>
              <a:rPr lang="sv-SE" dirty="0" smtClean="0"/>
              <a:t>Positivt </a:t>
            </a:r>
            <a:r>
              <a:rPr lang="sv-SE" dirty="0"/>
              <a:t>samband mellan arbetslöshetsersättning och lön (och följaktligen negativt samband mellan arbetslöshetsersättning och sysselsättning) </a:t>
            </a:r>
          </a:p>
          <a:p>
            <a:pPr marL="0" lvl="0" indent="0">
              <a:buNone/>
            </a:pPr>
            <a:r>
              <a:rPr lang="sv-SE" dirty="0"/>
              <a:t> </a:t>
            </a:r>
            <a:r>
              <a:rPr lang="sv-SE" dirty="0" smtClean="0"/>
              <a:t>   - mindre </a:t>
            </a:r>
            <a:r>
              <a:rPr lang="sv-SE" dirty="0"/>
              <a:t>nyttoförlust för den som blir </a:t>
            </a:r>
            <a:r>
              <a:rPr lang="sv-SE" dirty="0" smtClean="0"/>
              <a:t>arbetslös</a:t>
            </a:r>
          </a:p>
          <a:p>
            <a:pPr marL="0" lvl="0" indent="0">
              <a:buNone/>
            </a:pPr>
            <a:r>
              <a:rPr lang="sv-SE" dirty="0"/>
              <a:t> </a:t>
            </a:r>
            <a:r>
              <a:rPr lang="sv-SE" dirty="0" smtClean="0"/>
              <a:t>     om lönen höjs</a:t>
            </a:r>
          </a:p>
          <a:p>
            <a:pPr marL="0" lvl="0" indent="0">
              <a:buNone/>
            </a:pPr>
            <a:r>
              <a:rPr lang="sv-SE" dirty="0" smtClean="0"/>
              <a:t>    - bättre ”fall-back option” för facket om inget </a:t>
            </a:r>
          </a:p>
          <a:p>
            <a:pPr marL="0" lvl="0" indent="0">
              <a:buNone/>
            </a:pPr>
            <a:r>
              <a:rPr lang="sv-SE" dirty="0"/>
              <a:t> </a:t>
            </a:r>
            <a:r>
              <a:rPr lang="sv-SE" dirty="0" smtClean="0"/>
              <a:t>     avtal</a:t>
            </a:r>
          </a:p>
          <a:p>
            <a:r>
              <a:rPr lang="sv-SE" dirty="0" smtClean="0"/>
              <a:t>Högre </a:t>
            </a:r>
            <a:r>
              <a:rPr lang="sv-SE" dirty="0"/>
              <a:t>lön om större förhandlingsstyrka för </a:t>
            </a:r>
            <a:r>
              <a:rPr lang="sv-SE" dirty="0" smtClean="0"/>
              <a:t>facket</a:t>
            </a:r>
          </a:p>
          <a:p>
            <a:r>
              <a:rPr lang="sv-SE" dirty="0" smtClean="0"/>
              <a:t>Lägre lön om högre efterfrågeelasticitet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efterfrågan är mer känslig för löneökning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högre ”pris” i form av förlorad sysselsättning för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löneökning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8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Innehåll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v-SE" dirty="0" smtClean="0"/>
              <a:t>1. Olika lönebildningsmodeller</a:t>
            </a:r>
          </a:p>
          <a:p>
            <a:pPr>
              <a:buNone/>
            </a:pPr>
            <a:r>
              <a:rPr lang="sv-SE" dirty="0" smtClean="0"/>
              <a:t>2. Grundmodell för att analysera avtalsförhandlingar mellan fack och arbetsgivare: enskilt företag och lokalt fack</a:t>
            </a:r>
          </a:p>
          <a:p>
            <a:pPr>
              <a:buNone/>
            </a:pPr>
            <a:r>
              <a:rPr lang="sv-SE" dirty="0" smtClean="0"/>
              <a:t>3. Modifieringar av och brister i modellen</a:t>
            </a:r>
          </a:p>
          <a:p>
            <a:pPr>
              <a:buNone/>
            </a:pPr>
            <a:r>
              <a:rPr lang="sv-SE" dirty="0" smtClean="0"/>
              <a:t>4. Modellen i allmän jämvikt: jämviktsarbetslöshet</a:t>
            </a:r>
          </a:p>
          <a:p>
            <a:pPr>
              <a:buNone/>
            </a:pPr>
            <a:r>
              <a:rPr lang="sv-SE" dirty="0" smtClean="0"/>
              <a:t>5. Betydelsen av graden av samordning</a:t>
            </a:r>
          </a:p>
          <a:p>
            <a:pPr>
              <a:buNone/>
            </a:pPr>
            <a:r>
              <a:rPr lang="sv-SE" dirty="0" smtClean="0"/>
              <a:t>6. Avtalsförhandlingar och penningpolitik</a:t>
            </a:r>
          </a:p>
          <a:p>
            <a:pPr>
              <a:buNone/>
            </a:pPr>
            <a:r>
              <a:rPr lang="sv-SE" dirty="0"/>
              <a:t> </a:t>
            </a:r>
            <a:r>
              <a:rPr lang="sv-SE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sv-SE" dirty="0" smtClean="0">
                    <a:solidFill>
                      <a:schemeClr val="tx2"/>
                    </a:solidFill>
                  </a:rPr>
                  <a:t>		      </a:t>
                </a:r>
                <a:r>
                  <a:rPr lang="sv-SE" sz="4200" dirty="0" smtClean="0">
                    <a:solidFill>
                      <a:schemeClr val="tx2"/>
                    </a:solidFill>
                    <a:latin typeface="+mj-lt"/>
                  </a:rPr>
                  <a:t>Skatter i modellen</a:t>
                </a:r>
              </a:p>
              <a:p>
                <a:pPr marL="0" indent="0">
                  <a:buNone/>
                </a:pPr>
                <a:endParaRPr lang="sv-SE" sz="4200" dirty="0" smtClean="0">
                  <a:solidFill>
                    <a:schemeClr val="tx2"/>
                  </a:solidFill>
                  <a:latin typeface="+mj-lt"/>
                </a:endParaRPr>
              </a:p>
              <a:p>
                <a:r>
                  <a:rPr lang="sv-SE" dirty="0" smtClean="0"/>
                  <a:t>Anta </a:t>
                </a:r>
                <a:r>
                  <a:rPr lang="sv-SE" dirty="0"/>
                  <a:t>att sysselsatt medlems nytta är (</a:t>
                </a:r>
                <a:r>
                  <a:rPr lang="sv-SE" i="1" dirty="0"/>
                  <a:t>1 – t</a:t>
                </a:r>
                <a:r>
                  <a:rPr lang="sv-SE" i="1" baseline="-25000" dirty="0"/>
                  <a:t>w</a:t>
                </a:r>
                <a:r>
                  <a:rPr lang="sv-SE" dirty="0"/>
                  <a:t>)</a:t>
                </a:r>
                <a:r>
                  <a:rPr lang="sv-SE" i="1" dirty="0"/>
                  <a:t>w</a:t>
                </a:r>
                <a:r>
                  <a:rPr lang="sv-SE" dirty="0"/>
                  <a:t>, där </a:t>
                </a:r>
                <a:r>
                  <a:rPr lang="sv-SE" i="1" dirty="0"/>
                  <a:t>t</a:t>
                </a:r>
                <a:r>
                  <a:rPr lang="sv-SE" dirty="0"/>
                  <a:t> = proportionell skattesats på inkomsten av arbete </a:t>
                </a:r>
              </a:p>
              <a:p>
                <a:r>
                  <a:rPr lang="sv-SE" dirty="0"/>
                  <a:t>Anta att arbetslös medlems nytta är (</a:t>
                </a:r>
                <a:r>
                  <a:rPr lang="sv-SE" i="1" dirty="0"/>
                  <a:t>1–t</a:t>
                </a:r>
                <a:r>
                  <a:rPr lang="sv-SE" i="1" baseline="-25000" dirty="0"/>
                  <a:t>b</a:t>
                </a:r>
                <a:r>
                  <a:rPr lang="sv-SE" dirty="0"/>
                  <a:t>)</a:t>
                </a:r>
                <a:r>
                  <a:rPr lang="sv-SE" i="1" dirty="0"/>
                  <a:t>w</a:t>
                </a:r>
                <a:r>
                  <a:rPr lang="sv-SE" dirty="0"/>
                  <a:t>, där </a:t>
                </a:r>
                <a:r>
                  <a:rPr lang="sv-SE" i="1" dirty="0"/>
                  <a:t>t</a:t>
                </a:r>
                <a:r>
                  <a:rPr lang="sv-SE" i="1" baseline="-25000" dirty="0"/>
                  <a:t>b</a:t>
                </a:r>
                <a:r>
                  <a:rPr lang="sv-SE" dirty="0"/>
                  <a:t> = proportionell skattesats på arbetslöshetsersättningen</a:t>
                </a:r>
              </a:p>
              <a:p>
                <a:r>
                  <a:rPr lang="sv-SE" dirty="0"/>
                  <a:t>Då får vi (</a:t>
                </a:r>
                <a:r>
                  <a:rPr lang="sv-SE" i="1" dirty="0"/>
                  <a:t>1 – t</a:t>
                </a:r>
                <a:r>
                  <a:rPr lang="sv-SE" i="1" baseline="-25000" dirty="0"/>
                  <a:t>w</a:t>
                </a:r>
                <a:r>
                  <a:rPr lang="sv-SE" dirty="0"/>
                  <a:t>)</a:t>
                </a:r>
                <a:r>
                  <a:rPr lang="sv-SE" i="1" dirty="0"/>
                  <a:t>w</a:t>
                </a:r>
                <a:r>
                  <a:rPr lang="sv-SE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i="1">
                            <a:latin typeface="Cambria Math"/>
                          </a:rPr>
                          <m:t>𝛾</m:t>
                        </m:r>
                        <m:r>
                          <a:rPr lang="sv-SE" i="1">
                            <a:latin typeface="Cambria Math"/>
                          </a:rPr>
                          <m:t>+ </m:t>
                        </m:r>
                        <m:r>
                          <a:rPr lang="sv-SE" i="1">
                            <a:latin typeface="Cambria Math"/>
                          </a:rPr>
                          <m:t>𝛼</m:t>
                        </m:r>
                        <m:r>
                          <a:rPr lang="sv-SE" i="1">
                            <a:latin typeface="Cambria Math"/>
                          </a:rPr>
                          <m:t> (1−</m:t>
                        </m:r>
                        <m:r>
                          <a:rPr lang="sv-SE" i="1">
                            <a:latin typeface="Cambria Math"/>
                          </a:rPr>
                          <m:t>𝛾</m:t>
                        </m:r>
                        <m:r>
                          <a:rPr lang="sv-SE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sv-SE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sv-SE" dirty="0"/>
                  <a:t> (</a:t>
                </a:r>
                <a:r>
                  <a:rPr lang="sv-SE" i="1" dirty="0"/>
                  <a:t>1 – t</a:t>
                </a:r>
                <a:r>
                  <a:rPr lang="sv-SE" i="1" baseline="-25000" dirty="0"/>
                  <a:t>b</a:t>
                </a:r>
                <a:r>
                  <a:rPr lang="sv-SE" dirty="0"/>
                  <a:t>) </a:t>
                </a:r>
                <a:r>
                  <a:rPr lang="sv-SE" i="1" dirty="0"/>
                  <a:t>b</a:t>
                </a:r>
                <a:endParaRPr lang="sv-SE" dirty="0"/>
              </a:p>
              <a:p>
                <a:r>
                  <a:rPr lang="sv-SE" dirty="0"/>
                  <a:t>Lönen efter skatt blir pålägg på arbetslöshetsersättningen efter skatt</a:t>
                </a:r>
              </a:p>
              <a:p>
                <a:r>
                  <a:rPr lang="sv-SE" dirty="0"/>
                  <a:t>Anta samma skatt på löneinkomst och arbetslöshetsersättning </a:t>
                </a:r>
                <a:r>
                  <a:rPr lang="sv-SE" dirty="0" smtClean="0"/>
                  <a:t>så </a:t>
                </a:r>
                <a:r>
                  <a:rPr lang="sv-SE" dirty="0"/>
                  <a:t>att </a:t>
                </a:r>
                <a:r>
                  <a:rPr lang="sv-SE" i="1" dirty="0"/>
                  <a:t>t</a:t>
                </a:r>
                <a:r>
                  <a:rPr lang="sv-SE" i="1" baseline="-25000" dirty="0"/>
                  <a:t>w</a:t>
                </a:r>
                <a:r>
                  <a:rPr lang="sv-SE" baseline="-25000" dirty="0"/>
                  <a:t> </a:t>
                </a:r>
                <a:r>
                  <a:rPr lang="sv-SE" dirty="0"/>
                  <a:t>= </a:t>
                </a:r>
                <a:r>
                  <a:rPr lang="sv-SE" i="1" dirty="0"/>
                  <a:t>t</a:t>
                </a:r>
                <a:r>
                  <a:rPr lang="sv-SE" i="1" baseline="-25000" dirty="0"/>
                  <a:t>b</a:t>
                </a:r>
                <a:r>
                  <a:rPr lang="sv-SE" baseline="-25000" dirty="0"/>
                  <a:t> </a:t>
                </a:r>
                <a:r>
                  <a:rPr lang="sv-SE" dirty="0"/>
                  <a:t>= </a:t>
                </a:r>
                <a:r>
                  <a:rPr lang="sv-SE" i="1" dirty="0"/>
                  <a:t>t</a:t>
                </a:r>
                <a:endParaRPr lang="sv-SE" dirty="0"/>
              </a:p>
              <a:p>
                <a:r>
                  <a:rPr lang="sv-SE" dirty="0"/>
                  <a:t>Förändring av </a:t>
                </a:r>
                <a:r>
                  <a:rPr lang="sv-SE" i="1" dirty="0"/>
                  <a:t>t </a:t>
                </a:r>
                <a:r>
                  <a:rPr lang="sv-SE" dirty="0"/>
                  <a:t>har då ingen effekt på lönen</a:t>
                </a:r>
              </a:p>
              <a:p>
                <a:r>
                  <a:rPr lang="sv-SE" dirty="0"/>
                  <a:t>Men sänkning av </a:t>
                </a:r>
                <a:r>
                  <a:rPr lang="sv-SE" i="1" dirty="0"/>
                  <a:t>t</a:t>
                </a:r>
                <a:r>
                  <a:rPr lang="sv-SE" i="1" baseline="-25000" dirty="0"/>
                  <a:t>w  </a:t>
                </a:r>
                <a:r>
                  <a:rPr lang="sv-SE" dirty="0"/>
                  <a:t>givet </a:t>
                </a:r>
                <a:r>
                  <a:rPr lang="sv-SE" i="1" dirty="0"/>
                  <a:t>t</a:t>
                </a:r>
                <a:r>
                  <a:rPr lang="sv-SE" i="1" baseline="-25000" dirty="0"/>
                  <a:t>b </a:t>
                </a:r>
                <a:r>
                  <a:rPr lang="sv-SE" dirty="0"/>
                  <a:t>(jobbskatteavdrag) </a:t>
                </a:r>
                <a:r>
                  <a:rPr lang="sv-SE" dirty="0" smtClean="0"/>
                  <a:t>sänker lönen</a:t>
                </a:r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  <a:blipFill rotWithShape="1">
                <a:blip r:embed="rId2"/>
                <a:stretch>
                  <a:fillRect l="-1185" t="-3183" b="-4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sv-SE" sz="6700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sv-SE" sz="6700" dirty="0" smtClean="0">
                    <a:solidFill>
                      <a:schemeClr val="tx2"/>
                    </a:solidFill>
                    <a:latin typeface="+mj-lt"/>
                  </a:rPr>
                  <a:t>     	</a:t>
                </a:r>
                <a:r>
                  <a:rPr lang="sv-SE" sz="8000" dirty="0" smtClean="0">
                    <a:solidFill>
                      <a:schemeClr val="tx2"/>
                    </a:solidFill>
                    <a:latin typeface="+mj-lt"/>
                  </a:rPr>
                  <a:t>      </a:t>
                </a:r>
              </a:p>
              <a:p>
                <a:pPr marL="0" indent="0">
                  <a:buNone/>
                </a:pPr>
                <a:r>
                  <a:rPr lang="sv-SE" sz="8000" dirty="0">
                    <a:solidFill>
                      <a:schemeClr val="tx2"/>
                    </a:solidFill>
                    <a:latin typeface="+mj-lt"/>
                  </a:rPr>
                  <a:t>	</a:t>
                </a:r>
                <a:r>
                  <a:rPr lang="sv-SE" sz="8000" dirty="0" smtClean="0">
                    <a:solidFill>
                      <a:schemeClr val="tx2"/>
                    </a:solidFill>
                    <a:latin typeface="+mj-lt"/>
                  </a:rPr>
                  <a:t>  Arbetsmarknadspolitik i modellen</a:t>
                </a:r>
                <a:r>
                  <a:rPr lang="sv-SE" sz="8000" dirty="0">
                    <a:latin typeface="+mj-lt"/>
                  </a:rPr>
                  <a:t> </a:t>
                </a:r>
                <a:endParaRPr lang="sv-SE" sz="80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sv-SE" sz="4500" dirty="0"/>
              </a:p>
              <a:p>
                <a:pPr marL="0" indent="0">
                  <a:buNone/>
                </a:pPr>
                <a:r>
                  <a:rPr lang="sv-SE" sz="7200" i="1" dirty="0" smtClean="0"/>
                  <a:t>u</a:t>
                </a:r>
                <a:r>
                  <a:rPr lang="sv-SE" sz="7200" dirty="0" smtClean="0"/>
                  <a:t> </a:t>
                </a:r>
                <a:r>
                  <a:rPr lang="sv-SE" sz="7200" dirty="0"/>
                  <a:t>= Antal personer i öppen arbetslöshet</a:t>
                </a:r>
              </a:p>
              <a:p>
                <a:pPr marL="0" indent="0">
                  <a:buNone/>
                </a:pPr>
                <a:r>
                  <a:rPr lang="sv-SE" sz="7200" i="1" dirty="0" smtClean="0"/>
                  <a:t>r </a:t>
                </a:r>
                <a:r>
                  <a:rPr lang="sv-SE" sz="7200" dirty="0"/>
                  <a:t>= Antal personer i arbetsmarknadspolitiska program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72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sv-SE" sz="7200" i="1">
                            <a:latin typeface="Cambria Math"/>
                          </a:rPr>
                          <m:t>𝑟</m:t>
                        </m:r>
                        <m:r>
                          <a:rPr lang="sv-SE" sz="7200" i="1">
                            <a:latin typeface="Cambria Math"/>
                          </a:rPr>
                          <m:t>+</m:t>
                        </m:r>
                        <m:r>
                          <a:rPr lang="sv-SE" sz="7200" i="1">
                            <a:latin typeface="Cambria Math"/>
                          </a:rPr>
                          <m:t>𝑢</m:t>
                        </m:r>
                        <m:r>
                          <a:rPr lang="sv-SE" sz="72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sz="7200" dirty="0"/>
                  <a:t>   = Sannolikhet för en icke sysselsatt person att  </a:t>
                </a:r>
                <a:r>
                  <a:rPr lang="sv-SE" sz="7200" dirty="0" smtClean="0"/>
                  <a:t>	  vara </a:t>
                </a:r>
                <a:r>
                  <a:rPr lang="sv-SE" sz="7200" dirty="0"/>
                  <a:t>i ett </a:t>
                </a:r>
                <a:r>
                  <a:rPr lang="sv-SE" sz="7200" dirty="0" smtClean="0"/>
                  <a:t>program</a:t>
                </a:r>
              </a:p>
              <a:p>
                <a:pPr marL="0" indent="0">
                  <a:buNone/>
                </a:pPr>
                <a:r>
                  <a:rPr lang="sv-SE" sz="7200" i="1" dirty="0" smtClean="0"/>
                  <a:t>1</a:t>
                </a:r>
                <a:r>
                  <a:rPr lang="sv-SE" sz="7200" i="1" dirty="0"/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72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sv-SE" sz="7200" i="1">
                            <a:latin typeface="Cambria Math"/>
                          </a:rPr>
                          <m:t>𝑟</m:t>
                        </m:r>
                        <m:r>
                          <a:rPr lang="sv-SE" sz="7200" i="1">
                            <a:latin typeface="Cambria Math"/>
                          </a:rPr>
                          <m:t>+</m:t>
                        </m:r>
                        <m:r>
                          <a:rPr lang="sv-SE" sz="7200" i="1">
                            <a:latin typeface="Cambria Math"/>
                          </a:rPr>
                          <m:t>𝑢</m:t>
                        </m:r>
                        <m:r>
                          <a:rPr lang="sv-SE" sz="72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sz="7200" dirty="0"/>
                  <a:t>  = Sannolikhet för en icke sysselsatt person att </a:t>
                </a:r>
                <a:r>
                  <a:rPr lang="sv-SE" sz="7200" dirty="0" smtClean="0"/>
                  <a:t>	      vara </a:t>
                </a:r>
                <a:r>
                  <a:rPr lang="sv-SE" sz="7200" dirty="0"/>
                  <a:t>öppet </a:t>
                </a:r>
                <a:r>
                  <a:rPr lang="sv-SE" sz="7200" dirty="0" smtClean="0"/>
                  <a:t>arbetslös</a:t>
                </a:r>
              </a:p>
              <a:p>
                <a:pPr marL="0" indent="0">
                  <a:buNone/>
                </a:pPr>
                <a:r>
                  <a:rPr lang="sv-SE" sz="7200" i="1" dirty="0" smtClean="0"/>
                  <a:t>b</a:t>
                </a:r>
                <a:r>
                  <a:rPr lang="sv-SE" sz="7200" i="1" baseline="-25000" dirty="0" smtClean="0"/>
                  <a:t>u</a:t>
                </a:r>
                <a:r>
                  <a:rPr lang="sv-SE" sz="7200" i="1" dirty="0" smtClean="0"/>
                  <a:t> </a:t>
                </a:r>
                <a:r>
                  <a:rPr lang="sv-SE" sz="7200" dirty="0" smtClean="0"/>
                  <a:t>= arbetslöshetsersättning</a:t>
                </a:r>
              </a:p>
              <a:p>
                <a:pPr marL="0" indent="0">
                  <a:buNone/>
                </a:pPr>
                <a:r>
                  <a:rPr lang="sv-SE" sz="7200" i="1" dirty="0" smtClean="0"/>
                  <a:t>b</a:t>
                </a:r>
                <a:r>
                  <a:rPr lang="sv-SE" sz="7200" i="1" baseline="-25000" dirty="0" smtClean="0"/>
                  <a:t>r</a:t>
                </a:r>
                <a:r>
                  <a:rPr lang="sv-SE" sz="7200" dirty="0" smtClean="0"/>
                  <a:t> </a:t>
                </a:r>
                <a:r>
                  <a:rPr lang="sv-SE" sz="7200" dirty="0"/>
                  <a:t>= ersättning i program</a:t>
                </a:r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5937523"/>
              </a:xfrm>
              <a:blipFill rotWithShape="1">
                <a:blip r:embed="rId2"/>
                <a:stretch>
                  <a:fillRect l="-1556" r="-163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1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v-SE" sz="3600" dirty="0" smtClean="0">
                <a:solidFill>
                  <a:schemeClr val="tx2"/>
                </a:solidFill>
              </a:rPr>
              <a:t>  Arbetsmarknadspolitik </a:t>
            </a:r>
            <a:r>
              <a:rPr lang="sv-SE" sz="3600" dirty="0">
                <a:solidFill>
                  <a:schemeClr val="tx2"/>
                </a:solidFill>
              </a:rPr>
              <a:t>i </a:t>
            </a:r>
            <a:r>
              <a:rPr lang="sv-SE" sz="3600" dirty="0" smtClean="0">
                <a:solidFill>
                  <a:schemeClr val="tx2"/>
                </a:solidFill>
              </a:rPr>
              <a:t>modellen, forts.</a:t>
            </a:r>
            <a:r>
              <a:rPr lang="sv-SE" dirty="0"/>
              <a:t> </a:t>
            </a:r>
            <a:br>
              <a:rPr lang="sv-SE" dirty="0"/>
            </a:b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363272" cy="5184576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sv-SE" dirty="0"/>
                  <a:t> </a:t>
                </a:r>
                <a:r>
                  <a:rPr lang="sv-SE" sz="4500" dirty="0"/>
                  <a:t>Förväntad inkomst för icke sysselsatt medlem </a:t>
                </a:r>
                <a:r>
                  <a:rPr lang="sv-SE" sz="4500" i="1" dirty="0"/>
                  <a:t>b</a:t>
                </a:r>
                <a:r>
                  <a:rPr lang="sv-SE" sz="4500" dirty="0"/>
                  <a:t>:</a:t>
                </a:r>
              </a:p>
              <a:p>
                <a:pPr marL="0" indent="0">
                  <a:buNone/>
                </a:pPr>
                <a:r>
                  <a:rPr lang="sv-SE" sz="4500" i="1" dirty="0"/>
                  <a:t> </a:t>
                </a:r>
                <a:r>
                  <a:rPr lang="en-US" sz="4500" i="1" dirty="0" smtClean="0"/>
                  <a:t>b </a:t>
                </a:r>
                <a:r>
                  <a:rPr lang="en-US" sz="45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45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45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sv-SE" sz="4500" i="1">
                            <a:latin typeface="Cambria Math"/>
                          </a:rPr>
                          <m:t>𝑟</m:t>
                        </m:r>
                        <m:r>
                          <a:rPr lang="en-US" sz="4500" i="1">
                            <a:latin typeface="Cambria Math"/>
                          </a:rPr>
                          <m:t>+</m:t>
                        </m:r>
                        <m:r>
                          <a:rPr lang="sv-SE" sz="4500" i="1">
                            <a:latin typeface="Cambria Math"/>
                          </a:rPr>
                          <m:t>𝑢</m:t>
                        </m:r>
                        <m:r>
                          <a:rPr lang="sv-SE" sz="45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sz="4500" dirty="0"/>
                  <a:t> </a:t>
                </a:r>
                <a:r>
                  <a:rPr lang="en-US" sz="4500" i="1" dirty="0" err="1"/>
                  <a:t>b</a:t>
                </a:r>
                <a:r>
                  <a:rPr lang="en-US" sz="4500" i="1" baseline="-25000" dirty="0" err="1"/>
                  <a:t>r</a:t>
                </a:r>
                <a:r>
                  <a:rPr lang="en-US" sz="4500" i="1" dirty="0"/>
                  <a:t> </a:t>
                </a:r>
                <a:r>
                  <a:rPr lang="en-US" sz="4500" dirty="0"/>
                  <a:t>+ (1 </a:t>
                </a:r>
                <a:r>
                  <a:rPr lang="en-US" sz="4500" i="1" dirty="0"/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45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45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sv-SE" sz="4500" i="1">
                            <a:latin typeface="Cambria Math"/>
                          </a:rPr>
                          <m:t>𝑟</m:t>
                        </m:r>
                        <m:r>
                          <a:rPr lang="en-US" sz="4500" i="1">
                            <a:latin typeface="Cambria Math"/>
                          </a:rPr>
                          <m:t>+</m:t>
                        </m:r>
                        <m:r>
                          <a:rPr lang="sv-SE" sz="4500" i="1">
                            <a:latin typeface="Cambria Math"/>
                          </a:rPr>
                          <m:t>𝑢</m:t>
                        </m:r>
                        <m:r>
                          <a:rPr lang="sv-SE" sz="45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45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500" i="1" dirty="0" err="1"/>
                  <a:t>b</a:t>
                </a:r>
                <a:r>
                  <a:rPr lang="en-US" sz="4500" i="1" baseline="-25000" dirty="0" err="1"/>
                  <a:t>u</a:t>
                </a:r>
                <a:endParaRPr lang="sv-SE" sz="4500" dirty="0"/>
              </a:p>
              <a:p>
                <a:endParaRPr lang="sv-SE" sz="4500" dirty="0"/>
              </a:p>
              <a:p>
                <a:pPr marL="0" lvl="0" indent="0">
                  <a:buNone/>
                </a:pPr>
                <a:r>
                  <a:rPr lang="sv-SE" sz="4500" dirty="0"/>
                  <a:t>Om </a:t>
                </a:r>
                <a:r>
                  <a:rPr lang="sv-SE" sz="4500" i="1" dirty="0"/>
                  <a:t>b</a:t>
                </a:r>
                <a:r>
                  <a:rPr lang="sv-SE" sz="4500" i="1" baseline="-25000" dirty="0"/>
                  <a:t>r </a:t>
                </a:r>
                <a:r>
                  <a:rPr lang="sv-SE" sz="4500" dirty="0"/>
                  <a:t>&gt; </a:t>
                </a:r>
                <a:r>
                  <a:rPr lang="sv-SE" sz="4500" i="1" dirty="0"/>
                  <a:t>b</a:t>
                </a:r>
                <a:r>
                  <a:rPr lang="sv-SE" sz="4500" i="1" baseline="-25000" dirty="0"/>
                  <a:t>u</a:t>
                </a:r>
                <a:r>
                  <a:rPr lang="sv-SE" sz="4500" i="1" dirty="0"/>
                  <a:t>  </a:t>
                </a:r>
                <a:r>
                  <a:rPr lang="sv-SE" sz="4500" dirty="0"/>
                  <a:t>⇒ </a:t>
                </a:r>
                <a14:m>
                  <m:oMath xmlns:m="http://schemas.openxmlformats.org/officeDocument/2006/math">
                    <m:r>
                      <a:rPr lang="sv-SE" sz="45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sv-SE" sz="45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45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sv-SE" sz="4500" i="1">
                            <a:latin typeface="Cambria Math"/>
                          </a:rPr>
                          <m:t>𝑟</m:t>
                        </m:r>
                        <m:r>
                          <a:rPr lang="sv-SE" sz="4500" i="1">
                            <a:latin typeface="Cambria Math"/>
                          </a:rPr>
                          <m:t>+</m:t>
                        </m:r>
                        <m:r>
                          <a:rPr lang="sv-SE" sz="4500" i="1">
                            <a:latin typeface="Cambria Math"/>
                          </a:rPr>
                          <m:t>𝑢</m:t>
                        </m:r>
                        <m:r>
                          <a:rPr lang="sv-SE" sz="45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sz="4500" dirty="0"/>
                  <a:t> ↑ att </a:t>
                </a:r>
                <a:r>
                  <a:rPr lang="sv-SE" sz="4500" i="1" dirty="0"/>
                  <a:t>w</a:t>
                </a:r>
                <a:r>
                  <a:rPr lang="sv-SE" sz="4500" dirty="0"/>
                  <a:t> ↑ och </a:t>
                </a:r>
                <a:r>
                  <a:rPr lang="sv-SE" sz="4500" i="1" dirty="0"/>
                  <a:t>L </a:t>
                </a:r>
                <a:r>
                  <a:rPr lang="sv-SE" sz="4500" dirty="0"/>
                  <a:t>↓</a:t>
                </a:r>
              </a:p>
              <a:p>
                <a:pPr marL="0" indent="0">
                  <a:buNone/>
                </a:pPr>
                <a:r>
                  <a:rPr lang="sv-SE" sz="4500" dirty="0"/>
                  <a:t> </a:t>
                </a:r>
              </a:p>
              <a:p>
                <a:pPr marL="0" lvl="0" indent="0">
                  <a:buNone/>
                </a:pPr>
                <a:r>
                  <a:rPr lang="sv-SE" sz="4500" dirty="0"/>
                  <a:t>Om </a:t>
                </a:r>
                <a:r>
                  <a:rPr lang="sv-SE" sz="4500" i="1" dirty="0"/>
                  <a:t>b</a:t>
                </a:r>
                <a:r>
                  <a:rPr lang="sv-SE" sz="4500" i="1" baseline="-25000" dirty="0"/>
                  <a:t>r </a:t>
                </a:r>
                <a:r>
                  <a:rPr lang="sv-SE" sz="4500" dirty="0"/>
                  <a:t>&lt; </a:t>
                </a:r>
                <a:r>
                  <a:rPr lang="sv-SE" sz="4500" i="1" dirty="0"/>
                  <a:t>b</a:t>
                </a:r>
                <a:r>
                  <a:rPr lang="sv-SE" sz="4500" i="1" baseline="-25000" dirty="0"/>
                  <a:t>u  </a:t>
                </a:r>
                <a:r>
                  <a:rPr lang="sv-SE" sz="4500" dirty="0"/>
                  <a:t>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45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45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sv-SE" sz="4500" i="1">
                            <a:latin typeface="Cambria Math"/>
                          </a:rPr>
                          <m:t>𝑟</m:t>
                        </m:r>
                        <m:r>
                          <a:rPr lang="sv-SE" sz="4500" i="1">
                            <a:latin typeface="Cambria Math"/>
                          </a:rPr>
                          <m:t>+</m:t>
                        </m:r>
                        <m:r>
                          <a:rPr lang="sv-SE" sz="4500" i="1">
                            <a:latin typeface="Cambria Math"/>
                          </a:rPr>
                          <m:t>𝑢</m:t>
                        </m:r>
                        <m:r>
                          <a:rPr lang="sv-SE" sz="45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sv-SE" sz="4500" dirty="0"/>
                  <a:t> ↑ att </a:t>
                </a:r>
                <a:r>
                  <a:rPr lang="sv-SE" sz="4500" i="1" dirty="0"/>
                  <a:t>w </a:t>
                </a:r>
                <a:r>
                  <a:rPr lang="sv-SE" sz="4500" dirty="0"/>
                  <a:t>↓ och </a:t>
                </a:r>
                <a:r>
                  <a:rPr lang="sv-SE" sz="4500" i="1" dirty="0"/>
                  <a:t>L</a:t>
                </a:r>
                <a:r>
                  <a:rPr lang="sv-SE" sz="4500" dirty="0"/>
                  <a:t> ↑</a:t>
                </a:r>
              </a:p>
              <a:p>
                <a:pPr marL="0" indent="0">
                  <a:buNone/>
                </a:pPr>
                <a:r>
                  <a:rPr lang="sv-SE" sz="4500" i="1" dirty="0"/>
                  <a:t> </a:t>
                </a:r>
                <a:endParaRPr lang="sv-SE" sz="4500" dirty="0"/>
              </a:p>
              <a:p>
                <a:pPr marL="0" lvl="0" indent="0">
                  <a:buNone/>
                </a:pPr>
                <a:r>
                  <a:rPr lang="sv-SE" sz="4500" i="1" dirty="0"/>
                  <a:t>b</a:t>
                </a:r>
                <a:r>
                  <a:rPr lang="sv-SE" sz="4500" i="1" baseline="-25000" dirty="0"/>
                  <a:t>r  </a:t>
                </a:r>
                <a:r>
                  <a:rPr lang="sv-SE" sz="4500" dirty="0"/>
                  <a:t>och </a:t>
                </a:r>
                <a:r>
                  <a:rPr lang="sv-SE" sz="4500" i="1" dirty="0"/>
                  <a:t>b</a:t>
                </a:r>
                <a:r>
                  <a:rPr lang="sv-SE" sz="4500" i="1" baseline="-25000" dirty="0"/>
                  <a:t>u  </a:t>
                </a:r>
                <a:r>
                  <a:rPr lang="sv-SE" sz="4500" dirty="0"/>
                  <a:t>kan tolkas som monetär ersättning + monetär ekvivalent av nyttan (onyttan) att vara i </a:t>
                </a:r>
                <a:r>
                  <a:rPr lang="sv-SE" sz="4500" dirty="0" smtClean="0"/>
                  <a:t>program respektive öppet arbetslös.</a:t>
                </a:r>
                <a:endParaRPr lang="sv-SE" sz="4500" dirty="0"/>
              </a:p>
              <a:p>
                <a:pPr marL="0" indent="0">
                  <a:buNone/>
                </a:pPr>
                <a:r>
                  <a:rPr lang="sv-SE" sz="4500" dirty="0"/>
                  <a:t> </a:t>
                </a:r>
              </a:p>
              <a:p>
                <a:pPr marL="0" lvl="0" indent="0">
                  <a:buNone/>
                </a:pPr>
                <a:r>
                  <a:rPr lang="sv-SE" sz="4500" dirty="0"/>
                  <a:t>Arbetsmarknadspolitiska program för att ge meningsfulla aktiviteter eller för att terrorisera de arbetslösa (jobb och utvecklingsgarantin?).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363272" cy="5184576"/>
              </a:xfrm>
              <a:blipFill rotWithShape="1">
                <a:blip r:embed="rId2"/>
                <a:stretch>
                  <a:fillRect l="-802" t="-176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6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Diskussion av modellen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Lätt utvidga modellen till mer normala nyttofunktioner för individerna med avtagande marginalnytta</a:t>
            </a:r>
          </a:p>
          <a:p>
            <a:r>
              <a:rPr lang="sv-SE" dirty="0" smtClean="0"/>
              <a:t>Skilja mellan tidigare sysselsatta </a:t>
            </a:r>
            <a:r>
              <a:rPr lang="sv-SE" dirty="0"/>
              <a:t>insiders (företräde till jobben) och </a:t>
            </a:r>
            <a:r>
              <a:rPr lang="sv-SE" dirty="0" smtClean="0"/>
              <a:t>outsiders: inget lotteri om jobben utanför fabriksportarna varje morgon</a:t>
            </a:r>
          </a:p>
          <a:p>
            <a:pPr>
              <a:buNone/>
            </a:pPr>
            <a:r>
              <a:rPr lang="sv-SE" dirty="0"/>
              <a:t>  </a:t>
            </a:r>
            <a:r>
              <a:rPr lang="sv-SE" dirty="0" smtClean="0"/>
              <a:t>  - </a:t>
            </a:r>
            <a:r>
              <a:rPr lang="sv-SE" dirty="0" err="1" smtClean="0"/>
              <a:t>senioritetsregler</a:t>
            </a:r>
            <a:endParaRPr lang="sv-SE" dirty="0" smtClean="0"/>
          </a:p>
          <a:p>
            <a:pPr>
              <a:buNone/>
            </a:pPr>
            <a:r>
              <a:rPr lang="sv-SE" dirty="0"/>
              <a:t> </a:t>
            </a:r>
            <a:r>
              <a:rPr lang="sv-SE" dirty="0" smtClean="0"/>
              <a:t>   - tillfällig efterfrågeminskning minskar sysselsättningen: när efterfrågan ökar igen ökar inte sysselsättningen utan </a:t>
            </a:r>
            <a:r>
              <a:rPr lang="sv-SE" smtClean="0"/>
              <a:t>bara lönerna</a:t>
            </a:r>
            <a:endParaRPr lang="sv-SE" dirty="0" smtClean="0"/>
          </a:p>
          <a:p>
            <a:r>
              <a:rPr lang="sv-SE" dirty="0" smtClean="0"/>
              <a:t>Förhandla om flera variabler:</a:t>
            </a:r>
          </a:p>
          <a:p>
            <a:pPr>
              <a:buNone/>
            </a:pPr>
            <a:r>
              <a:rPr lang="sv-SE" dirty="0"/>
              <a:t> </a:t>
            </a:r>
            <a:r>
              <a:rPr lang="sv-SE" dirty="0" smtClean="0"/>
              <a:t>    - arbetstid</a:t>
            </a:r>
          </a:p>
          <a:p>
            <a:pPr>
              <a:buNone/>
            </a:pPr>
            <a:r>
              <a:rPr lang="sv-SE" dirty="0"/>
              <a:t> </a:t>
            </a:r>
            <a:r>
              <a:rPr lang="sv-SE" dirty="0" smtClean="0"/>
              <a:t>    - sysselsättningen (kan vara realistiskt vid nedskärningar om </a:t>
            </a:r>
          </a:p>
          <a:p>
            <a:pPr>
              <a:buNone/>
            </a:pPr>
            <a:r>
              <a:rPr lang="sv-SE" dirty="0"/>
              <a:t> </a:t>
            </a:r>
            <a:r>
              <a:rPr lang="sv-SE" dirty="0" smtClean="0"/>
              <a:t>      det är lokala förhandlingar men knappast annars)</a:t>
            </a:r>
          </a:p>
          <a:p>
            <a:pPr>
              <a:buNone/>
            </a:pPr>
            <a:r>
              <a:rPr lang="sv-SE" dirty="0"/>
              <a:t> </a:t>
            </a:r>
            <a:r>
              <a:rPr lang="sv-SE" dirty="0" smtClean="0"/>
              <a:t>    - permitteringslön</a:t>
            </a:r>
          </a:p>
          <a:p>
            <a:r>
              <a:rPr lang="sv-SE" dirty="0" smtClean="0"/>
              <a:t>Största svagheten: ingen rörlighet mellan företag</a:t>
            </a:r>
          </a:p>
          <a:p>
            <a:pPr>
              <a:buNone/>
            </a:pPr>
            <a:r>
              <a:rPr lang="sv-SE" dirty="0"/>
              <a:t> </a:t>
            </a:r>
            <a:r>
              <a:rPr lang="sv-SE" dirty="0" smtClean="0"/>
              <a:t>     - partiell och inte allmän jämvikt</a:t>
            </a:r>
          </a:p>
        </p:txBody>
      </p:sp>
    </p:spTree>
    <p:extLst>
      <p:ext uri="{BB962C8B-B14F-4D97-AF65-F5344CB8AC3E}">
        <p14:creationId xmlns:p14="http://schemas.microsoft.com/office/powerpoint/2010/main" val="17234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517"/>
            <a:ext cx="7560840" cy="61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Modeller för lönebildning och sysselsättning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v-SE" dirty="0" smtClean="0"/>
              <a:t>Marknadsjämvikt mellan utbud och efterfrågan</a:t>
            </a:r>
          </a:p>
          <a:p>
            <a:pPr marL="514350" indent="-514350">
              <a:buAutoNum type="arabicPeriod"/>
            </a:pPr>
            <a:r>
              <a:rPr lang="sv-SE" dirty="0" smtClean="0"/>
              <a:t>Sökmodell med reservationslön</a:t>
            </a:r>
          </a:p>
          <a:p>
            <a:pPr marL="514350" indent="-514350">
              <a:buAutoNum type="arabicPeriod"/>
            </a:pPr>
            <a:r>
              <a:rPr lang="sv-SE" dirty="0" smtClean="0"/>
              <a:t>Monopsonmodellen</a:t>
            </a:r>
          </a:p>
          <a:p>
            <a:pPr marL="514350" indent="-514350">
              <a:buAutoNum type="arabicPeriod"/>
            </a:pPr>
            <a:r>
              <a:rPr lang="sv-SE" dirty="0" smtClean="0"/>
              <a:t>Kollektivavtal mellan arbetsgivare och fack</a:t>
            </a:r>
          </a:p>
          <a:p>
            <a:pPr marL="514350" indent="-514350">
              <a:buAutoNum type="arabicPeriod"/>
            </a:pPr>
            <a:r>
              <a:rPr lang="sv-SE" dirty="0" smtClean="0"/>
              <a:t>Matchnings- (och sök)modell à la Mortensen-Pissarides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Mortensen-Pissaridesmodellen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Den ”work-horse model” som är mest etablerad</a:t>
            </a:r>
          </a:p>
          <a:p>
            <a:r>
              <a:rPr lang="sv-SE" dirty="0" smtClean="0"/>
              <a:t>Flöden in och ut ur arbetslöshet</a:t>
            </a:r>
          </a:p>
          <a:p>
            <a:r>
              <a:rPr lang="sv-SE" dirty="0" smtClean="0"/>
              <a:t>Arbetsmarknadsfriktioner innebär samtidig förekomst av vakanser och arbetslöshet</a:t>
            </a:r>
          </a:p>
          <a:p>
            <a:r>
              <a:rPr lang="sv-SE" dirty="0" smtClean="0"/>
              <a:t>En anställd i varje företag</a:t>
            </a:r>
          </a:p>
          <a:p>
            <a:r>
              <a:rPr lang="sv-SE" dirty="0" smtClean="0"/>
              <a:t>”Free-entry-condition” innebär att vinsten av att öppna en vakans är noll i jämvikt</a:t>
            </a:r>
          </a:p>
          <a:p>
            <a:r>
              <a:rPr lang="sv-SE" dirty="0" smtClean="0"/>
              <a:t>Förhandling om lönen mellan den enskilda löntagaren och företaget</a:t>
            </a:r>
          </a:p>
          <a:p>
            <a:pPr>
              <a:buNone/>
            </a:pPr>
            <a:r>
              <a:rPr lang="sv-SE" dirty="0"/>
              <a:t> </a:t>
            </a:r>
            <a:r>
              <a:rPr lang="sv-SE" dirty="0" smtClean="0"/>
              <a:t>    - individuell lönebildning</a:t>
            </a:r>
          </a:p>
          <a:p>
            <a:r>
              <a:rPr lang="sv-SE" dirty="0" smtClean="0"/>
              <a:t>Ingen roll för fackföreningar och kollektivavtal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552727" cy="656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2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The ”right-to-manage model”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Varje företag förhandlar med ett lokalt fack</a:t>
            </a:r>
          </a:p>
          <a:p>
            <a:r>
              <a:rPr lang="sv-SE" dirty="0" smtClean="0"/>
              <a:t>Till företaget hör en given ”pool” av ”arbetare” som kan vara anställda eller arbetslösa</a:t>
            </a:r>
          </a:p>
          <a:p>
            <a:r>
              <a:rPr lang="sv-SE" dirty="0" smtClean="0"/>
              <a:t>Ingen rörlighet mellan olika ”pooler”</a:t>
            </a:r>
          </a:p>
          <a:p>
            <a:r>
              <a:rPr lang="sv-SE" dirty="0" smtClean="0"/>
              <a:t>Alla arbetare är organiserade i det lokala facket</a:t>
            </a:r>
          </a:p>
          <a:p>
            <a:r>
              <a:rPr lang="sv-SE" dirty="0" smtClean="0"/>
              <a:t>Avtalsförhandling mellan facket och företaget</a:t>
            </a:r>
          </a:p>
          <a:p>
            <a:r>
              <a:rPr lang="sv-SE" dirty="0" smtClean="0"/>
              <a:t>Det lokala facket vill ha både en hög lön för medlemmarna och hög sysselsättning</a:t>
            </a:r>
          </a:p>
          <a:p>
            <a:r>
              <a:rPr lang="sv-SE" dirty="0" smtClean="0"/>
              <a:t>Företaget vill ha så hög vinst som möjligt</a:t>
            </a:r>
          </a:p>
          <a:p>
            <a:r>
              <a:rPr lang="sv-SE" dirty="0" smtClean="0"/>
              <a:t>När lönen avtalats bestämmer företaget sysselsättningen (right to manage)</a:t>
            </a:r>
          </a:p>
          <a:p>
            <a:r>
              <a:rPr lang="sv-SE" dirty="0" smtClean="0"/>
              <a:t>Facket måste ta hänsyn till att en högre lön för medlemmarna innebär lägre sysselsättning</a:t>
            </a:r>
          </a:p>
          <a:p>
            <a:r>
              <a:rPr lang="sv-SE" dirty="0" smtClean="0"/>
              <a:t>Arbetarna samlas vid fabriksporten och de tillgängliga jobben för avtalsperioden ”lottas ut” bland medlemmarna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tx2"/>
                </a:solidFill>
              </a:rPr>
              <a:t>			   </a:t>
            </a:r>
            <a:r>
              <a:rPr lang="sv-SE" sz="4300" dirty="0" smtClean="0">
                <a:solidFill>
                  <a:schemeClr val="tx2"/>
                </a:solidFill>
                <a:latin typeface="+mj-lt"/>
              </a:rPr>
              <a:t>Symboler</a:t>
            </a:r>
          </a:p>
          <a:p>
            <a:pPr marL="0" indent="0">
              <a:buNone/>
            </a:pPr>
            <a:r>
              <a:rPr lang="sv-SE" sz="2400" i="1" dirty="0" smtClean="0"/>
              <a:t>U</a:t>
            </a:r>
            <a:r>
              <a:rPr lang="sv-SE" sz="2400" dirty="0" smtClean="0"/>
              <a:t> </a:t>
            </a:r>
            <a:r>
              <a:rPr lang="sv-SE" sz="2400" dirty="0"/>
              <a:t>= Fackets nytta</a:t>
            </a:r>
          </a:p>
          <a:p>
            <a:pPr marL="0" indent="0">
              <a:buNone/>
            </a:pPr>
            <a:r>
              <a:rPr lang="sv-SE" sz="2400" i="1" dirty="0"/>
              <a:t>w</a:t>
            </a:r>
            <a:r>
              <a:rPr lang="sv-SE" sz="2400" dirty="0"/>
              <a:t> = Reallönen</a:t>
            </a:r>
          </a:p>
          <a:p>
            <a:pPr marL="0" indent="0">
              <a:buNone/>
            </a:pPr>
            <a:r>
              <a:rPr lang="sv-SE" sz="2400" i="1" dirty="0"/>
              <a:t>b </a:t>
            </a:r>
            <a:r>
              <a:rPr lang="sv-SE" sz="2400" dirty="0"/>
              <a:t>= Real arbetslöshetsersättning</a:t>
            </a:r>
          </a:p>
          <a:p>
            <a:pPr marL="0" indent="0">
              <a:buNone/>
            </a:pPr>
            <a:r>
              <a:rPr lang="sv-SE" sz="2400" i="1" dirty="0"/>
              <a:t>L</a:t>
            </a:r>
            <a:r>
              <a:rPr lang="sv-SE" sz="2400" dirty="0"/>
              <a:t> = Sysselsättningen</a:t>
            </a:r>
          </a:p>
          <a:p>
            <a:pPr marL="0" indent="0">
              <a:buNone/>
            </a:pPr>
            <a:r>
              <a:rPr lang="sv-SE" sz="2400" i="1" dirty="0"/>
              <a:t>M</a:t>
            </a:r>
            <a:r>
              <a:rPr lang="sv-SE" sz="2400" dirty="0"/>
              <a:t> = Antalet medlemmar i facket</a:t>
            </a:r>
          </a:p>
          <a:p>
            <a:pPr marL="0" indent="0">
              <a:buNone/>
            </a:pPr>
            <a:r>
              <a:rPr lang="sv-SE" sz="2400" i="1" dirty="0" smtClean="0"/>
              <a:t>Π </a:t>
            </a:r>
            <a:r>
              <a:rPr lang="sv-SE" sz="2400" dirty="0"/>
              <a:t>= Företagets vinst om det producerar</a:t>
            </a:r>
          </a:p>
          <a:p>
            <a:pPr marL="0" indent="0">
              <a:buNone/>
            </a:pPr>
            <a:r>
              <a:rPr lang="sv-SE" sz="2400" i="1" dirty="0"/>
              <a:t>U</a:t>
            </a:r>
            <a:r>
              <a:rPr lang="sv-SE" sz="2400" i="1" baseline="-25000" dirty="0"/>
              <a:t>o</a:t>
            </a:r>
            <a:r>
              <a:rPr lang="sv-SE" sz="2400" dirty="0"/>
              <a:t> = Fackets nytta om inget avtal med företaget och ingen produktion</a:t>
            </a:r>
          </a:p>
          <a:p>
            <a:pPr marL="0" indent="0">
              <a:buNone/>
            </a:pPr>
            <a:r>
              <a:rPr lang="sv-SE" sz="2400" i="1" dirty="0"/>
              <a:t>Π</a:t>
            </a:r>
            <a:r>
              <a:rPr lang="sv-SE" sz="2400" i="1" baseline="-25000" dirty="0"/>
              <a:t>o</a:t>
            </a:r>
            <a:r>
              <a:rPr lang="sv-SE" sz="2400" i="1" dirty="0"/>
              <a:t> </a:t>
            </a:r>
            <a:r>
              <a:rPr lang="sv-SE" sz="2400" dirty="0"/>
              <a:t>= Företagets vinst om inget avtal med facket och ingen produktion</a:t>
            </a:r>
          </a:p>
          <a:p>
            <a:pPr marL="0" indent="0">
              <a:buNone/>
            </a:pPr>
            <a:r>
              <a:rPr lang="sv-SE" sz="2400" i="1" dirty="0"/>
              <a:t>γ</a:t>
            </a:r>
            <a:r>
              <a:rPr lang="sv-SE" sz="2400" dirty="0"/>
              <a:t> = Fackets relativa förhandlingsstyrka</a:t>
            </a:r>
          </a:p>
          <a:p>
            <a:pPr marL="0" indent="0">
              <a:buNone/>
            </a:pPr>
            <a:r>
              <a:rPr lang="sv-SE" sz="2400" i="1" dirty="0"/>
              <a:t>α</a:t>
            </a:r>
            <a:r>
              <a:rPr lang="sv-SE" sz="2400" dirty="0"/>
              <a:t> = Produktionens elasticitet m.a.p. sysselsättningen</a:t>
            </a:r>
          </a:p>
          <a:p>
            <a:pPr marL="0" indent="0">
              <a:buNone/>
            </a:pPr>
            <a:r>
              <a:rPr lang="sv-SE" sz="2400" i="1" dirty="0"/>
              <a:t>B</a:t>
            </a:r>
            <a:r>
              <a:rPr lang="sv-SE" sz="2400" dirty="0"/>
              <a:t> = Nashs förhandlingsprodukt 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9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sv-SE" sz="2600" i="1" dirty="0" smtClean="0"/>
                  <a:t>w </a:t>
                </a:r>
                <a:r>
                  <a:rPr lang="sv-SE" sz="2600" dirty="0"/>
                  <a:t>= Den enskilda medlemmens nytta om sysselsatt = Reallönen</a:t>
                </a:r>
              </a:p>
              <a:p>
                <a:pPr marL="0" indent="0">
                  <a:buNone/>
                </a:pPr>
                <a:r>
                  <a:rPr lang="sv-SE" sz="2600" i="1" dirty="0"/>
                  <a:t>b</a:t>
                </a:r>
                <a:r>
                  <a:rPr lang="sv-SE" sz="2600" dirty="0"/>
                  <a:t> = Den enskilda medlemmens nytta om arbetslös = Reala arbetslöshetsersättningen</a:t>
                </a:r>
              </a:p>
              <a:p>
                <a:pPr marL="0" indent="0">
                  <a:buNone/>
                </a:pPr>
                <a:r>
                  <a:rPr lang="sv-SE" sz="2600" i="1" dirty="0"/>
                  <a:t>L/M </a:t>
                </a:r>
                <a:r>
                  <a:rPr lang="sv-SE" sz="2600" dirty="0"/>
                  <a:t>= Den enskilda medlemmens sannolikhet att vara sysselsatt</a:t>
                </a:r>
              </a:p>
              <a:p>
                <a:pPr marL="0" indent="0">
                  <a:buNone/>
                </a:pPr>
                <a:r>
                  <a:rPr lang="sv-SE" sz="2600" i="1" dirty="0"/>
                  <a:t>1</a:t>
                </a:r>
                <a:r>
                  <a:rPr lang="sv-SE" sz="2600" dirty="0"/>
                  <a:t> – </a:t>
                </a:r>
                <a:r>
                  <a:rPr lang="sv-SE" sz="2600" i="1" dirty="0"/>
                  <a:t>L/M</a:t>
                </a:r>
                <a:r>
                  <a:rPr lang="sv-SE" sz="2600" dirty="0"/>
                  <a:t> Den enskilda medlemmens sannolikhet att vara arbetslös</a:t>
                </a:r>
              </a:p>
              <a:p>
                <a:pPr marL="0" indent="0">
                  <a:buNone/>
                </a:pPr>
                <a:r>
                  <a:rPr lang="sv-SE" sz="2600" dirty="0"/>
                  <a:t> </a:t>
                </a:r>
              </a:p>
              <a:p>
                <a:pPr marL="0" indent="0">
                  <a:buNone/>
                </a:pPr>
                <a:r>
                  <a:rPr lang="sv-SE" sz="2600" dirty="0"/>
                  <a:t>Facket vill maximera den förväntade nyttan för en representativ medlem: </a:t>
                </a:r>
              </a:p>
              <a:p>
                <a:pPr marL="0" indent="0">
                  <a:buNone/>
                </a:pPr>
                <a:r>
                  <a:rPr lang="sv-SE" sz="2600" i="1" dirty="0"/>
                  <a:t>U</a:t>
                </a:r>
                <a:r>
                  <a:rPr lang="sv-SE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6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sv-SE" sz="2600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sv-SE" sz="2600" dirty="0"/>
                  <a:t> </a:t>
                </a:r>
                <a:r>
                  <a:rPr lang="sv-SE" sz="2600" i="1" dirty="0"/>
                  <a:t>w </a:t>
                </a:r>
                <a:r>
                  <a:rPr lang="sv-SE" sz="2600" dirty="0"/>
                  <a:t>+ (1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6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sv-SE" sz="2600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sv-SE" sz="2600" dirty="0"/>
                  <a:t> ) </a:t>
                </a:r>
                <a:r>
                  <a:rPr lang="sv-SE" sz="2600" i="1" dirty="0"/>
                  <a:t>b</a:t>
                </a:r>
                <a:endParaRPr lang="sv-SE" sz="2600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1111" t="-9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63688" y="116632"/>
            <a:ext cx="55263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700" dirty="0" smtClean="0">
                <a:solidFill>
                  <a:srgbClr val="1F497D"/>
                </a:solidFill>
              </a:rPr>
              <a:t>Fackets </a:t>
            </a:r>
            <a:r>
              <a:rPr lang="sv-SE" sz="4700" dirty="0">
                <a:solidFill>
                  <a:srgbClr val="1F497D"/>
                </a:solidFill>
              </a:rPr>
              <a:t>nyttofunktion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77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1246</Words>
  <Application>Microsoft Office PowerPoint</Application>
  <PresentationFormat>On-screen Show (4:3)</PresentationFormat>
  <Paragraphs>210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Arbetsmarknadsekonomi –lönebildning, arbetsmarknadsparter och ekonomisk politik</vt:lpstr>
      <vt:lpstr>Innehåll</vt:lpstr>
      <vt:lpstr>Modeller för lönebildning och sysselsättning</vt:lpstr>
      <vt:lpstr>Mortensen-Pissaridesmodellen</vt:lpstr>
      <vt:lpstr>PowerPoint Presentation</vt:lpstr>
      <vt:lpstr>PowerPoint Presentation</vt:lpstr>
      <vt:lpstr>The ”right-to-manage model”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Fackligt monopol, forts. </vt:lpstr>
      <vt:lpstr>PowerPoint Presentation</vt:lpstr>
      <vt:lpstr>PowerPoint Presentation</vt:lpstr>
      <vt:lpstr>PowerPoint Presentation</vt:lpstr>
      <vt:lpstr>PowerPoint Presentation</vt:lpstr>
      <vt:lpstr>  Arbetsmarknadspolitik i modellen, forts.  </vt:lpstr>
      <vt:lpstr>Diskussion av modellen</vt:lpstr>
      <vt:lpstr>PowerPoint Presentation</vt:lpstr>
    </vt:vector>
  </TitlesOfParts>
  <Company>iies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calmf</dc:creator>
  <cp:lastModifiedBy>Petter Danielsson</cp:lastModifiedBy>
  <cp:revision>161</cp:revision>
  <cp:lastPrinted>2016-02-04T14:36:32Z</cp:lastPrinted>
  <dcterms:created xsi:type="dcterms:W3CDTF">2014-02-14T09:13:13Z</dcterms:created>
  <dcterms:modified xsi:type="dcterms:W3CDTF">2016-02-17T09:13:01Z</dcterms:modified>
</cp:coreProperties>
</file>