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302" r:id="rId5"/>
    <p:sldId id="259" r:id="rId6"/>
    <p:sldId id="260" r:id="rId7"/>
    <p:sldId id="261" r:id="rId8"/>
    <p:sldId id="297" r:id="rId9"/>
    <p:sldId id="285" r:id="rId10"/>
    <p:sldId id="283" r:id="rId11"/>
    <p:sldId id="299" r:id="rId12"/>
    <p:sldId id="284" r:id="rId13"/>
    <p:sldId id="265" r:id="rId14"/>
    <p:sldId id="290" r:id="rId15"/>
    <p:sldId id="267" r:id="rId16"/>
    <p:sldId id="291" r:id="rId17"/>
    <p:sldId id="269" r:id="rId18"/>
    <p:sldId id="270" r:id="rId19"/>
    <p:sldId id="271" r:id="rId20"/>
    <p:sldId id="272" r:id="rId21"/>
    <p:sldId id="286" r:id="rId22"/>
    <p:sldId id="287" r:id="rId23"/>
    <p:sldId id="289" r:id="rId24"/>
    <p:sldId id="294" r:id="rId25"/>
    <p:sldId id="300" r:id="rId26"/>
    <p:sldId id="301" r:id="rId27"/>
    <p:sldId id="273" r:id="rId28"/>
    <p:sldId id="274" r:id="rId29"/>
    <p:sldId id="305" r:id="rId30"/>
    <p:sldId id="275" r:id="rId31"/>
    <p:sldId id="288" r:id="rId32"/>
    <p:sldId id="292" r:id="rId33"/>
    <p:sldId id="295" r:id="rId34"/>
    <p:sldId id="303" r:id="rId35"/>
    <p:sldId id="304" r:id="rId3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578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fs01\users$\petterd\Desktop\Lars%20kapitel\excel_dekomp\figur_inf_w_real_w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fs01\users$\petterd\Desktop\Lars%20kapitel\RULC\Resultat\RULC_uppgift_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Lars%20kapitel\Dekomponeringarna\Figurer\Figur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fs01\users$\petterd\Desktop\Lars%20kapitel\excel_dekomp\figur_inf_w_real_w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fs01\users$\petterd\Desktop\Lars%20kapitel\excel_dekomp\figur%201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Lars%20kapitel\Dekomponeringarna\Figurer\Figur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fs01\users$\petterd\Desktop\Lars%20kapitel\Relativa%20l&#246;nekostnadsandelar\Utf&#246;rande\Syntetisk%20arbetskostnadsandel_22l&#228;nde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fs01\users$\petterd\Desktop\Lars%20kapitel\RULC\Resultat\Ber&#228;kning%20av%20RHL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405074365704281E-2"/>
          <c:y val="5.1400554097404488E-2"/>
          <c:w val="0.89396872265966765"/>
          <c:h val="0.85487089040068642"/>
        </c:manualLayout>
      </c:layout>
      <c:barChart>
        <c:barDir val="col"/>
        <c:grouping val="stacked"/>
        <c:varyColors val="0"/>
        <c:ser>
          <c:idx val="2"/>
          <c:order val="2"/>
          <c:tx>
            <c:strRef>
              <c:f>diagram_1_kpi!$D$1</c:f>
              <c:strCache>
                <c:ptCount val="1"/>
                <c:pt idx="0">
                  <c:v>Reallöneökningar</c:v>
                </c:pt>
              </c:strCache>
            </c:strRef>
          </c:tx>
          <c:invertIfNegative val="0"/>
          <c:cat>
            <c:numRef>
              <c:f>diagram_1_kpi!$A$2:$A$22</c:f>
              <c:numCache>
                <c:formatCode>@</c:formatCode>
                <c:ptCount val="21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</c:numCache>
            </c:numRef>
          </c:cat>
          <c:val>
            <c:numRef>
              <c:f>diagram_1_kpi!$D$2:$D$22</c:f>
              <c:numCache>
                <c:formatCode>General</c:formatCode>
                <c:ptCount val="21"/>
                <c:pt idx="0">
                  <c:v>0.22892481431906922</c:v>
                </c:pt>
                <c:pt idx="1">
                  <c:v>1.5905621852339906</c:v>
                </c:pt>
                <c:pt idx="2">
                  <c:v>5.2179880289454967</c:v>
                </c:pt>
                <c:pt idx="3">
                  <c:v>3.7185624893450382</c:v>
                </c:pt>
                <c:pt idx="4">
                  <c:v>4.2223412544255803</c:v>
                </c:pt>
                <c:pt idx="5">
                  <c:v>2.6359220513340644</c:v>
                </c:pt>
                <c:pt idx="6">
                  <c:v>2.7449803145788647</c:v>
                </c:pt>
                <c:pt idx="7">
                  <c:v>1.7477336798559167</c:v>
                </c:pt>
                <c:pt idx="8">
                  <c:v>1.7303460417913203</c:v>
                </c:pt>
                <c:pt idx="9">
                  <c:v>1.2913001215378241</c:v>
                </c:pt>
                <c:pt idx="10">
                  <c:v>2.569348307479304</c:v>
                </c:pt>
                <c:pt idx="11">
                  <c:v>2.7085920737985019</c:v>
                </c:pt>
                <c:pt idx="12">
                  <c:v>1.7303001907192352</c:v>
                </c:pt>
                <c:pt idx="13">
                  <c:v>1.1537634703326265</c:v>
                </c:pt>
                <c:pt idx="14">
                  <c:v>0.56928583355895335</c:v>
                </c:pt>
                <c:pt idx="15">
                  <c:v>3.6386525365884612</c:v>
                </c:pt>
                <c:pt idx="16">
                  <c:v>1.288064256985421</c:v>
                </c:pt>
                <c:pt idx="17">
                  <c:v>-0.43242837945109625</c:v>
                </c:pt>
                <c:pt idx="18">
                  <c:v>2.2614637585153035</c:v>
                </c:pt>
                <c:pt idx="19">
                  <c:v>2.3284042651070411</c:v>
                </c:pt>
                <c:pt idx="20">
                  <c:v>3.0653735963054882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7078272"/>
        <c:axId val="97084160"/>
      </c:barChart>
      <c:lineChart>
        <c:grouping val="standard"/>
        <c:varyColors val="0"/>
        <c:ser>
          <c:idx val="0"/>
          <c:order val="0"/>
          <c:tx>
            <c:strRef>
              <c:f>diagram_1_kpi!$B$1</c:f>
              <c:strCache>
                <c:ptCount val="1"/>
                <c:pt idx="0">
                  <c:v>Nominallöneökningar </c:v>
                </c:pt>
              </c:strCache>
            </c:strRef>
          </c:tx>
          <c:marker>
            <c:symbol val="none"/>
          </c:marker>
          <c:cat>
            <c:numRef>
              <c:f>diagram_1_kpi!$A$2:$A$22</c:f>
              <c:numCache>
                <c:formatCode>@</c:formatCode>
                <c:ptCount val="21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</c:numCache>
            </c:numRef>
          </c:cat>
          <c:val>
            <c:numRef>
              <c:f>diagram_1_kpi!$B$2:$B$22</c:f>
              <c:numCache>
                <c:formatCode>General</c:formatCode>
                <c:ptCount val="21"/>
                <c:pt idx="0">
                  <c:v>2.3641047472544336</c:v>
                </c:pt>
                <c:pt idx="1">
                  <c:v>4.0160563831916933</c:v>
                </c:pt>
                <c:pt idx="2">
                  <c:v>5.7497038901318334</c:v>
                </c:pt>
                <c:pt idx="3">
                  <c:v>4.3748146926430174</c:v>
                </c:pt>
                <c:pt idx="4">
                  <c:v>3.9548511500639827</c:v>
                </c:pt>
                <c:pt idx="5">
                  <c:v>3.0970330549499887</c:v>
                </c:pt>
                <c:pt idx="6">
                  <c:v>3.6401058198216365</c:v>
                </c:pt>
                <c:pt idx="7">
                  <c:v>4.1252048651346804</c:v>
                </c:pt>
                <c:pt idx="8">
                  <c:v>3.8658628329287379</c:v>
                </c:pt>
                <c:pt idx="9">
                  <c:v>3.1986493629116044</c:v>
                </c:pt>
                <c:pt idx="10">
                  <c:v>2.9423117620376602</c:v>
                </c:pt>
                <c:pt idx="11">
                  <c:v>3.1607391989243463</c:v>
                </c:pt>
                <c:pt idx="12">
                  <c:v>3.0813469986932658</c:v>
                </c:pt>
                <c:pt idx="13">
                  <c:v>3.3418188226134391</c:v>
                </c:pt>
                <c:pt idx="14">
                  <c:v>3.9485878813584812</c:v>
                </c:pt>
                <c:pt idx="15">
                  <c:v>3.1429654913484404</c:v>
                </c:pt>
                <c:pt idx="16">
                  <c:v>2.4393989169885018</c:v>
                </c:pt>
                <c:pt idx="17">
                  <c:v>2.4857269998963418</c:v>
                </c:pt>
                <c:pt idx="18">
                  <c:v>3.1459184085317413</c:v>
                </c:pt>
                <c:pt idx="19">
                  <c:v>2.2841014827248403</c:v>
                </c:pt>
                <c:pt idx="20">
                  <c:v>2.8855735587562115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diagram_1_kpi!$C$1</c:f>
              <c:strCache>
                <c:ptCount val="1"/>
                <c:pt idx="0">
                  <c:v>Inflation (KPI)</c:v>
                </c:pt>
              </c:strCache>
            </c:strRef>
          </c:tx>
          <c:marker>
            <c:symbol val="none"/>
          </c:marker>
          <c:cat>
            <c:numRef>
              <c:f>diagram_1_kpi!$A$2:$A$22</c:f>
              <c:numCache>
                <c:formatCode>@</c:formatCode>
                <c:ptCount val="21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</c:numCache>
            </c:numRef>
          </c:cat>
          <c:val>
            <c:numRef>
              <c:f>diagram_1_kpi!$C$2:$C$22</c:f>
              <c:numCache>
                <c:formatCode>General</c:formatCode>
                <c:ptCount val="21"/>
                <c:pt idx="0">
                  <c:v>2.1351799329353631</c:v>
                </c:pt>
                <c:pt idx="1">
                  <c:v>2.4254941979577032</c:v>
                </c:pt>
                <c:pt idx="2">
                  <c:v>0.53171586118633252</c:v>
                </c:pt>
                <c:pt idx="3">
                  <c:v>0.65625220329797973</c:v>
                </c:pt>
                <c:pt idx="4">
                  <c:v>-0.2674901043615982</c:v>
                </c:pt>
                <c:pt idx="5">
                  <c:v>0.46111100361592394</c:v>
                </c:pt>
                <c:pt idx="6">
                  <c:v>0.89512550524277079</c:v>
                </c:pt>
                <c:pt idx="7">
                  <c:v>2.3774711852787642</c:v>
                </c:pt>
                <c:pt idx="8">
                  <c:v>2.1355167911374187</c:v>
                </c:pt>
                <c:pt idx="9">
                  <c:v>1.9073492413737803</c:v>
                </c:pt>
                <c:pt idx="10">
                  <c:v>0.37296345455835511</c:v>
                </c:pt>
                <c:pt idx="11">
                  <c:v>0.45214712512584387</c:v>
                </c:pt>
                <c:pt idx="12">
                  <c:v>1.3510468079740312</c:v>
                </c:pt>
                <c:pt idx="13">
                  <c:v>2.1880553522808133</c:v>
                </c:pt>
                <c:pt idx="14">
                  <c:v>3.3793020477995275</c:v>
                </c:pt>
                <c:pt idx="15">
                  <c:v>-0.49568704524002077</c:v>
                </c:pt>
                <c:pt idx="16">
                  <c:v>1.1513346600030807</c:v>
                </c:pt>
                <c:pt idx="17">
                  <c:v>2.918155379347438</c:v>
                </c:pt>
                <c:pt idx="18">
                  <c:v>0.88445465001643875</c:v>
                </c:pt>
                <c:pt idx="19">
                  <c:v>-4.4302782382201346E-2</c:v>
                </c:pt>
                <c:pt idx="20">
                  <c:v>-0.17980003754927676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078272"/>
        <c:axId val="97084160"/>
      </c:lineChart>
      <c:catAx>
        <c:axId val="97078272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97084160"/>
        <c:crosses val="autoZero"/>
        <c:auto val="1"/>
        <c:lblAlgn val="ctr"/>
        <c:lblOffset val="100"/>
        <c:tickLblSkip val="2"/>
        <c:noMultiLvlLbl val="0"/>
      </c:catAx>
      <c:valAx>
        <c:axId val="970841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970782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3153085977889125"/>
          <c:y val="4.5720326625838463E-2"/>
          <c:w val="0.43900342002704212"/>
          <c:h val="0.1757755184984764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74"/>
          <c:h val="0.64631189723311"/>
        </c:manualLayout>
      </c:layout>
      <c:lineChart>
        <c:grouping val="standard"/>
        <c:varyColors val="0"/>
        <c:ser>
          <c:idx val="1"/>
          <c:order val="1"/>
          <c:tx>
            <c:strRef>
              <c:f>'Euro15-Lars PP'!$D$26</c:f>
              <c:strCache>
                <c:ptCount val="1"/>
                <c:pt idx="0">
                  <c:v>Relativ enhetsarbetskostnad i nationella valutor </c:v>
                </c:pt>
              </c:strCache>
            </c:strRef>
          </c:tx>
          <c:marker>
            <c:symbol val="none"/>
          </c:marker>
          <c:cat>
            <c:numRef>
              <c:f>'Euro15-Lars PP'!$A$27:$A$48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'Euro15-Lars PP'!$D$27:$D$48</c:f>
              <c:numCache>
                <c:formatCode>General</c:formatCode>
                <c:ptCount val="22"/>
                <c:pt idx="0">
                  <c:v>1</c:v>
                </c:pt>
                <c:pt idx="1">
                  <c:v>0.95204354076812481</c:v>
                </c:pt>
                <c:pt idx="2">
                  <c:v>0.92435535858178897</c:v>
                </c:pt>
                <c:pt idx="3">
                  <c:v>0.9424948392804483</c:v>
                </c:pt>
                <c:pt idx="4">
                  <c:v>0.9130779916650128</c:v>
                </c:pt>
                <c:pt idx="5">
                  <c:v>0.88051236921873455</c:v>
                </c:pt>
                <c:pt idx="6">
                  <c:v>0.84036232589850968</c:v>
                </c:pt>
                <c:pt idx="7">
                  <c:v>0.82632522917497031</c:v>
                </c:pt>
                <c:pt idx="8">
                  <c:v>0.8659289002056606</c:v>
                </c:pt>
                <c:pt idx="9">
                  <c:v>0.83367356858170505</c:v>
                </c:pt>
                <c:pt idx="10">
                  <c:v>0.81381527669524578</c:v>
                </c:pt>
                <c:pt idx="11">
                  <c:v>0.77157057654075578</c:v>
                </c:pt>
                <c:pt idx="12">
                  <c:v>0.75704014379868201</c:v>
                </c:pt>
                <c:pt idx="13">
                  <c:v>0.73176470588235287</c:v>
                </c:pt>
                <c:pt idx="14">
                  <c:v>0.7527974540601583</c:v>
                </c:pt>
                <c:pt idx="15">
                  <c:v>0.76358483189992177</c:v>
                </c:pt>
                <c:pt idx="16">
                  <c:v>0.79543834640057032</c:v>
                </c:pt>
                <c:pt idx="17">
                  <c:v>0.70170015455950563</c:v>
                </c:pt>
                <c:pt idx="18">
                  <c:v>0.70854517012123586</c:v>
                </c:pt>
                <c:pt idx="19">
                  <c:v>0.75075872534142651</c:v>
                </c:pt>
                <c:pt idx="20">
                  <c:v>0.73532152842497689</c:v>
                </c:pt>
                <c:pt idx="21">
                  <c:v>0.73976283120251984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'Euro15-Lars PP'!$D$1</c:f>
              <c:strCache>
                <c:ptCount val="1"/>
                <c:pt idx="0">
                  <c:v>Relativ enhetsarbetskostnad i gemensam valuta</c:v>
                </c:pt>
              </c:strCache>
            </c:strRef>
          </c:tx>
          <c:marker>
            <c:symbol val="none"/>
          </c:marker>
          <c:cat>
            <c:numRef>
              <c:f>'Euro15-Lars PP'!$A$2:$A$23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'Euro15-Lars PP'!$D$2:$D$23</c:f>
              <c:numCache>
                <c:formatCode>General</c:formatCode>
                <c:ptCount val="22"/>
                <c:pt idx="0">
                  <c:v>1</c:v>
                </c:pt>
                <c:pt idx="1">
                  <c:v>0.94544156638792554</c:v>
                </c:pt>
                <c:pt idx="2">
                  <c:v>0.90014713094654231</c:v>
                </c:pt>
                <c:pt idx="3">
                  <c:v>1.0071428571428569</c:v>
                </c:pt>
                <c:pt idx="4">
                  <c:v>0.94846423417851999</c:v>
                </c:pt>
                <c:pt idx="5">
                  <c:v>0.89096665677253384</c:v>
                </c:pt>
                <c:pt idx="6">
                  <c:v>0.85341246290801198</c:v>
                </c:pt>
                <c:pt idx="7">
                  <c:v>0.86457464553794838</c:v>
                </c:pt>
                <c:pt idx="8">
                  <c:v>0.82681877688423422</c:v>
                </c:pt>
                <c:pt idx="9">
                  <c:v>0.80382416346424224</c:v>
                </c:pt>
                <c:pt idx="10">
                  <c:v>0.80001915525332823</c:v>
                </c:pt>
                <c:pt idx="11">
                  <c:v>0.75734217972485129</c:v>
                </c:pt>
                <c:pt idx="12">
                  <c:v>0.72726400613967779</c:v>
                </c:pt>
                <c:pt idx="13">
                  <c:v>0.70382760995768967</c:v>
                </c:pt>
                <c:pt idx="14">
                  <c:v>0.722747880938301</c:v>
                </c:pt>
                <c:pt idx="15">
                  <c:v>0.7109190172884442</c:v>
                </c:pt>
                <c:pt idx="16">
                  <c:v>0.68371879307704087</c:v>
                </c:pt>
                <c:pt idx="17">
                  <c:v>0.66514055489424062</c:v>
                </c:pt>
                <c:pt idx="18">
                  <c:v>0.71083864639529193</c:v>
                </c:pt>
                <c:pt idx="19">
                  <c:v>0.77760314341846781</c:v>
                </c:pt>
                <c:pt idx="20">
                  <c:v>0.77095954660934163</c:v>
                </c:pt>
                <c:pt idx="21">
                  <c:v>0.73479341124505393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206912"/>
        <c:axId val="109225088"/>
      </c:lineChart>
      <c:catAx>
        <c:axId val="109206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9225088"/>
        <c:crosses val="autoZero"/>
        <c:auto val="1"/>
        <c:lblAlgn val="ctr"/>
        <c:lblOffset val="100"/>
        <c:tickLblSkip val="2"/>
        <c:noMultiLvlLbl val="0"/>
      </c:catAx>
      <c:valAx>
        <c:axId val="109225088"/>
        <c:scaling>
          <c:orientation val="minMax"/>
          <c:min val="0.6000000000000002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092069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9558180227471563E-2"/>
          <c:y val="0.80793817439486737"/>
          <c:w val="0.91442366579177592"/>
          <c:h val="0.1646048410615339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405074365704281E-2"/>
          <c:y val="5.1400554097404488E-2"/>
          <c:w val="0.91844160104986872"/>
          <c:h val="0.89719889180519097"/>
        </c:manualLayout>
      </c:layout>
      <c:lineChart>
        <c:grouping val="standard"/>
        <c:varyColors val="0"/>
        <c:ser>
          <c:idx val="0"/>
          <c:order val="0"/>
          <c:tx>
            <c:strRef>
              <c:f>'figur 2.4-2.5'!$G$6</c:f>
              <c:strCache>
                <c:ptCount val="1"/>
                <c:pt idx="0">
                  <c:v>Potentiell produktivitetstillväxt</c:v>
                </c:pt>
              </c:strCache>
            </c:strRef>
          </c:tx>
          <c:marker>
            <c:symbol val="none"/>
          </c:marker>
          <c:cat>
            <c:numRef>
              <c:f>'figur 2.4-2.5'!$F$7:$F$24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2.4-2.5'!$G$7:$G$24</c:f>
              <c:numCache>
                <c:formatCode>0\.0</c:formatCode>
                <c:ptCount val="18"/>
                <c:pt idx="0">
                  <c:v>2.273948696948934</c:v>
                </c:pt>
                <c:pt idx="1">
                  <c:v>2.273948696948934</c:v>
                </c:pt>
                <c:pt idx="2">
                  <c:v>2.273948696948934</c:v>
                </c:pt>
                <c:pt idx="3">
                  <c:v>2.273948696948934</c:v>
                </c:pt>
                <c:pt idx="4">
                  <c:v>2.273948696948934</c:v>
                </c:pt>
                <c:pt idx="5">
                  <c:v>2.273948696948934</c:v>
                </c:pt>
                <c:pt idx="6">
                  <c:v>2.273948696948934</c:v>
                </c:pt>
                <c:pt idx="7">
                  <c:v>2.273948696948934</c:v>
                </c:pt>
                <c:pt idx="8">
                  <c:v>2.273948696948934</c:v>
                </c:pt>
                <c:pt idx="9">
                  <c:v>2.6641930946421093</c:v>
                </c:pt>
                <c:pt idx="10">
                  <c:v>2.6641930946421093</c:v>
                </c:pt>
                <c:pt idx="11">
                  <c:v>2.6641930946421093</c:v>
                </c:pt>
                <c:pt idx="12">
                  <c:v>1.5873349156290164</c:v>
                </c:pt>
                <c:pt idx="13">
                  <c:v>1.5873349156290164</c:v>
                </c:pt>
                <c:pt idx="14">
                  <c:v>1.5873349156290164</c:v>
                </c:pt>
                <c:pt idx="15">
                  <c:v>1.6857117066422806</c:v>
                </c:pt>
                <c:pt idx="16">
                  <c:v>1.6857117066422806</c:v>
                </c:pt>
                <c:pt idx="17">
                  <c:v>1.5873349156290164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2.4-2.5'!$H$6</c:f>
              <c:strCache>
                <c:ptCount val="1"/>
                <c:pt idx="0">
                  <c:v>Faktisk produktivitetstillväxt</c:v>
                </c:pt>
              </c:strCache>
            </c:strRef>
          </c:tx>
          <c:marker>
            <c:symbol val="none"/>
          </c:marker>
          <c:cat>
            <c:numRef>
              <c:f>'figur 2.4-2.5'!$F$7:$F$24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2.4-2.5'!$H$7:$H$24</c:f>
              <c:numCache>
                <c:formatCode>0\.0</c:formatCode>
                <c:ptCount val="18"/>
                <c:pt idx="0">
                  <c:v>3.3373587788662782</c:v>
                </c:pt>
                <c:pt idx="1">
                  <c:v>2.1743361288375738</c:v>
                </c:pt>
                <c:pt idx="2">
                  <c:v>4.8242086417863472</c:v>
                </c:pt>
                <c:pt idx="3">
                  <c:v>0.75399862318262967</c:v>
                </c:pt>
                <c:pt idx="4">
                  <c:v>4.6770185016905472</c:v>
                </c:pt>
                <c:pt idx="5">
                  <c:v>4.889553822058617</c:v>
                </c:pt>
                <c:pt idx="6">
                  <c:v>5.7073523332660452</c:v>
                </c:pt>
                <c:pt idx="7">
                  <c:v>3.0743812965694097</c:v>
                </c:pt>
                <c:pt idx="8">
                  <c:v>4.9647210737923571</c:v>
                </c:pt>
                <c:pt idx="9">
                  <c:v>0.29761997899700116</c:v>
                </c:pt>
                <c:pt idx="10">
                  <c:v>-3.140796640915263</c:v>
                </c:pt>
                <c:pt idx="11">
                  <c:v>-4.3311291527660227</c:v>
                </c:pt>
                <c:pt idx="12">
                  <c:v>4.8681330265947489</c:v>
                </c:pt>
                <c:pt idx="13">
                  <c:v>1.5940980248198042</c:v>
                </c:pt>
                <c:pt idx="14">
                  <c:v>-0.11360393680138955</c:v>
                </c:pt>
                <c:pt idx="15">
                  <c:v>1.7550475967488082</c:v>
                </c:pt>
                <c:pt idx="16">
                  <c:v>1.3720336636954595</c:v>
                </c:pt>
                <c:pt idx="17">
                  <c:v>1.5674018137731356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971328"/>
        <c:axId val="107972864"/>
      </c:lineChart>
      <c:catAx>
        <c:axId val="107971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797286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07972864"/>
        <c:scaling>
          <c:orientation val="minMax"/>
          <c:min val="-5"/>
        </c:scaling>
        <c:delete val="0"/>
        <c:axPos val="l"/>
        <c:numFmt formatCode="#,##0" sourceLinked="0"/>
        <c:majorTickMark val="out"/>
        <c:minorTickMark val="none"/>
        <c:tickLblPos val="nextTo"/>
        <c:crossAx val="1079713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5133177797219759E-3"/>
          <c:y val="0.72183842422043665"/>
          <c:w val="0.69138791678817924"/>
          <c:h val="0.241124599008457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405074365704281E-2"/>
          <c:y val="5.1400554097404488E-2"/>
          <c:w val="0.91844160104986872"/>
          <c:h val="0.89719889180519097"/>
        </c:manualLayout>
      </c:layout>
      <c:lineChart>
        <c:grouping val="standard"/>
        <c:varyColors val="0"/>
        <c:ser>
          <c:idx val="0"/>
          <c:order val="0"/>
          <c:tx>
            <c:strRef>
              <c:f>'figur 2.4-2.5'!$B$28</c:f>
              <c:strCache>
                <c:ptCount val="1"/>
                <c:pt idx="0">
                  <c:v>Förväntad relativprisförändring</c:v>
                </c:pt>
              </c:strCache>
            </c:strRef>
          </c:tx>
          <c:marker>
            <c:symbol val="none"/>
          </c:marker>
          <c:cat>
            <c:numRef>
              <c:f>'figur 2.4-2.5'!$A$29:$A$46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2.4-2.5'!$B$29:$B$46</c:f>
              <c:numCache>
                <c:formatCode>0.00</c:formatCode>
                <c:ptCount val="18"/>
                <c:pt idx="0">
                  <c:v>0.29955089797983708</c:v>
                </c:pt>
                <c:pt idx="1">
                  <c:v>0.29955089797983708</c:v>
                </c:pt>
                <c:pt idx="2">
                  <c:v>0.29955089797983708</c:v>
                </c:pt>
                <c:pt idx="3">
                  <c:v>0.29955089797983708</c:v>
                </c:pt>
                <c:pt idx="4">
                  <c:v>0.29955089797983708</c:v>
                </c:pt>
                <c:pt idx="5">
                  <c:v>0.29955089797983708</c:v>
                </c:pt>
                <c:pt idx="6">
                  <c:v>0.29955089797983708</c:v>
                </c:pt>
                <c:pt idx="7">
                  <c:v>0.29955089797983708</c:v>
                </c:pt>
                <c:pt idx="8">
                  <c:v>0.29955089797983708</c:v>
                </c:pt>
                <c:pt idx="9">
                  <c:v>0.29955089797983708</c:v>
                </c:pt>
                <c:pt idx="10">
                  <c:v>0.29955089797983708</c:v>
                </c:pt>
                <c:pt idx="11">
                  <c:v>0.29955089797983708</c:v>
                </c:pt>
                <c:pt idx="12">
                  <c:v>0.59820716775474692</c:v>
                </c:pt>
                <c:pt idx="13">
                  <c:v>0.59820716775474692</c:v>
                </c:pt>
                <c:pt idx="14">
                  <c:v>0.6975613736425138</c:v>
                </c:pt>
                <c:pt idx="15">
                  <c:v>0.6975613736425138</c:v>
                </c:pt>
                <c:pt idx="16">
                  <c:v>0.6975613736425138</c:v>
                </c:pt>
                <c:pt idx="17">
                  <c:v>0.6975613736425138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2.4-2.5'!$C$28</c:f>
              <c:strCache>
                <c:ptCount val="1"/>
                <c:pt idx="0">
                  <c:v>Faktisk relativprisförändring (KPI)</c:v>
                </c:pt>
              </c:strCache>
            </c:strRef>
          </c:tx>
          <c:marker>
            <c:symbol val="none"/>
          </c:marker>
          <c:cat>
            <c:numRef>
              <c:f>'figur 2.4-2.5'!$A$29:$A$46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2.4-2.5'!$C$29:$C$46</c:f>
              <c:numCache>
                <c:formatCode>0.00</c:formatCode>
                <c:ptCount val="18"/>
                <c:pt idx="0">
                  <c:v>-0.54239372178081791</c:v>
                </c:pt>
                <c:pt idx="1">
                  <c:v>0.19805782344323819</c:v>
                </c:pt>
                <c:pt idx="2">
                  <c:v>0.55319081161744565</c:v>
                </c:pt>
                <c:pt idx="3">
                  <c:v>0.16669612683359825</c:v>
                </c:pt>
                <c:pt idx="4">
                  <c:v>1.5563851591716202</c:v>
                </c:pt>
                <c:pt idx="5">
                  <c:v>1.0808469938327343</c:v>
                </c:pt>
                <c:pt idx="6">
                  <c:v>0.48741602690337471</c:v>
                </c:pt>
                <c:pt idx="7">
                  <c:v>0.73051146136825718</c:v>
                </c:pt>
                <c:pt idx="8">
                  <c:v>0.1652662599144461</c:v>
                </c:pt>
                <c:pt idx="9">
                  <c:v>-0.19952049945253769</c:v>
                </c:pt>
                <c:pt idx="10">
                  <c:v>0.24384404833884243</c:v>
                </c:pt>
                <c:pt idx="11">
                  <c:v>-3.2815291686847226</c:v>
                </c:pt>
                <c:pt idx="12">
                  <c:v>0.40986703778519751</c:v>
                </c:pt>
                <c:pt idx="13">
                  <c:v>2.7029519018069581</c:v>
                </c:pt>
                <c:pt idx="14">
                  <c:v>-0.12592372584451672</c:v>
                </c:pt>
                <c:pt idx="15">
                  <c:v>-0.47439052438087292</c:v>
                </c:pt>
                <c:pt idx="16">
                  <c:v>-1.4451921529074541</c:v>
                </c:pt>
                <c:pt idx="17">
                  <c:v>-1.8252983107634266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 2.4-2.5'!$D$28</c:f>
              <c:strCache>
                <c:ptCount val="1"/>
                <c:pt idx="0">
                  <c:v>Faktisk relativprisförändring (KPIF)</c:v>
                </c:pt>
              </c:strCache>
            </c:strRef>
          </c:tx>
          <c:marker>
            <c:symbol val="none"/>
          </c:marker>
          <c:cat>
            <c:numRef>
              <c:f>'figur 2.4-2.5'!$A$29:$A$46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2.4-2.5'!$D$29:$D$46</c:f>
              <c:numCache>
                <c:formatCode>0.00</c:formatCode>
                <c:ptCount val="18"/>
                <c:pt idx="0">
                  <c:v>0.64202343750104285</c:v>
                </c:pt>
                <c:pt idx="1">
                  <c:v>1.0915586014984204</c:v>
                </c:pt>
                <c:pt idx="2">
                  <c:v>0.69161271814434044</c:v>
                </c:pt>
                <c:pt idx="3">
                  <c:v>0.21725372734316606</c:v>
                </c:pt>
                <c:pt idx="4">
                  <c:v>1.5986783969881999</c:v>
                </c:pt>
                <c:pt idx="5">
                  <c:v>1.6260671760388556</c:v>
                </c:pt>
                <c:pt idx="6">
                  <c:v>1.2101093553589226</c:v>
                </c:pt>
                <c:pt idx="7">
                  <c:v>1.3818713541828818</c:v>
                </c:pt>
                <c:pt idx="8">
                  <c:v>0.21224361109020817</c:v>
                </c:pt>
                <c:pt idx="9">
                  <c:v>-0.91204656023537689</c:v>
                </c:pt>
                <c:pt idx="10">
                  <c:v>-0.47182738490933396</c:v>
                </c:pt>
                <c:pt idx="11">
                  <c:v>-1.0753445258728354</c:v>
                </c:pt>
                <c:pt idx="12">
                  <c:v>1.2121832653673881</c:v>
                </c:pt>
                <c:pt idx="13">
                  <c:v>1.1655251443764256</c:v>
                </c:pt>
                <c:pt idx="14">
                  <c:v>-6.0192542895589729E-2</c:v>
                </c:pt>
                <c:pt idx="15">
                  <c:v>0.42199187088493273</c:v>
                </c:pt>
                <c:pt idx="16">
                  <c:v>-0.79104955095057305</c:v>
                </c:pt>
                <c:pt idx="17">
                  <c:v>-0.94553810690814644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003712"/>
        <c:axId val="108005248"/>
      </c:lineChart>
      <c:catAx>
        <c:axId val="108003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8005248"/>
        <c:crosses val="autoZero"/>
        <c:auto val="1"/>
        <c:lblAlgn val="ctr"/>
        <c:lblOffset val="100"/>
        <c:noMultiLvlLbl val="0"/>
      </c:catAx>
      <c:valAx>
        <c:axId val="108005248"/>
        <c:scaling>
          <c:orientation val="minMax"/>
          <c:min val="-4"/>
        </c:scaling>
        <c:delete val="0"/>
        <c:axPos val="l"/>
        <c:numFmt formatCode="#,##0" sourceLinked="0"/>
        <c:majorTickMark val="out"/>
        <c:minorTickMark val="none"/>
        <c:tickLblPos val="nextTo"/>
        <c:crossAx val="1080037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5402230971128599E-2"/>
          <c:y val="0.72183836395450574"/>
          <c:w val="0.77626443569553805"/>
          <c:h val="0.241124599008457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405074365704281E-2"/>
          <c:y val="5.1400554097404488E-2"/>
          <c:w val="0.89396872265966765"/>
          <c:h val="0.85487089040068642"/>
        </c:manualLayout>
      </c:layout>
      <c:barChart>
        <c:barDir val="col"/>
        <c:grouping val="stacked"/>
        <c:varyColors val="0"/>
        <c:ser>
          <c:idx val="2"/>
          <c:order val="2"/>
          <c:tx>
            <c:strRef>
              <c:f>diagram_1_kpi!$D$1</c:f>
              <c:strCache>
                <c:ptCount val="1"/>
                <c:pt idx="0">
                  <c:v>Reallöneökningar</c:v>
                </c:pt>
              </c:strCache>
            </c:strRef>
          </c:tx>
          <c:invertIfNegative val="0"/>
          <c:cat>
            <c:numRef>
              <c:f>diagram_1_kpi!$A$2:$A$22</c:f>
              <c:numCache>
                <c:formatCode>@</c:formatCode>
                <c:ptCount val="21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</c:numCache>
            </c:numRef>
          </c:cat>
          <c:val>
            <c:numRef>
              <c:f>diagram_1_kpi!$D$2:$D$22</c:f>
              <c:numCache>
                <c:formatCode>General</c:formatCode>
                <c:ptCount val="21"/>
                <c:pt idx="0">
                  <c:v>0.22892481431906922</c:v>
                </c:pt>
                <c:pt idx="1">
                  <c:v>1.5905621852339906</c:v>
                </c:pt>
                <c:pt idx="2">
                  <c:v>5.2179880289454967</c:v>
                </c:pt>
                <c:pt idx="3">
                  <c:v>3.7185624893450382</c:v>
                </c:pt>
                <c:pt idx="4">
                  <c:v>4.2223412544255803</c:v>
                </c:pt>
                <c:pt idx="5">
                  <c:v>2.6359220513340644</c:v>
                </c:pt>
                <c:pt idx="6">
                  <c:v>2.7449803145788647</c:v>
                </c:pt>
                <c:pt idx="7">
                  <c:v>1.7477336798559167</c:v>
                </c:pt>
                <c:pt idx="8">
                  <c:v>1.7303460417913203</c:v>
                </c:pt>
                <c:pt idx="9">
                  <c:v>1.2913001215378241</c:v>
                </c:pt>
                <c:pt idx="10">
                  <c:v>2.569348307479304</c:v>
                </c:pt>
                <c:pt idx="11">
                  <c:v>2.7085920737985019</c:v>
                </c:pt>
                <c:pt idx="12">
                  <c:v>1.7303001907192352</c:v>
                </c:pt>
                <c:pt idx="13">
                  <c:v>1.1537634703326265</c:v>
                </c:pt>
                <c:pt idx="14">
                  <c:v>0.56928583355895335</c:v>
                </c:pt>
                <c:pt idx="15">
                  <c:v>3.6386525365884612</c:v>
                </c:pt>
                <c:pt idx="16">
                  <c:v>1.288064256985421</c:v>
                </c:pt>
                <c:pt idx="17">
                  <c:v>-0.43242837945109625</c:v>
                </c:pt>
                <c:pt idx="18">
                  <c:v>2.2614637585153035</c:v>
                </c:pt>
                <c:pt idx="19">
                  <c:v>2.3284042651070411</c:v>
                </c:pt>
                <c:pt idx="20">
                  <c:v>3.0653735963054882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7498496"/>
        <c:axId val="107500288"/>
      </c:barChart>
      <c:lineChart>
        <c:grouping val="standard"/>
        <c:varyColors val="0"/>
        <c:ser>
          <c:idx val="0"/>
          <c:order val="0"/>
          <c:tx>
            <c:strRef>
              <c:f>diagram_1_kpi!$B$1</c:f>
              <c:strCache>
                <c:ptCount val="1"/>
                <c:pt idx="0">
                  <c:v>Nominallöneökningar </c:v>
                </c:pt>
              </c:strCache>
            </c:strRef>
          </c:tx>
          <c:marker>
            <c:symbol val="none"/>
          </c:marker>
          <c:cat>
            <c:numRef>
              <c:f>diagram_1_kpi!$A$2:$A$22</c:f>
              <c:numCache>
                <c:formatCode>@</c:formatCode>
                <c:ptCount val="21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</c:numCache>
            </c:numRef>
          </c:cat>
          <c:val>
            <c:numRef>
              <c:f>diagram_1_kpi!$B$2:$B$22</c:f>
              <c:numCache>
                <c:formatCode>General</c:formatCode>
                <c:ptCount val="21"/>
                <c:pt idx="0">
                  <c:v>2.3641047472544336</c:v>
                </c:pt>
                <c:pt idx="1">
                  <c:v>4.0160563831916933</c:v>
                </c:pt>
                <c:pt idx="2">
                  <c:v>5.7497038901318334</c:v>
                </c:pt>
                <c:pt idx="3">
                  <c:v>4.3748146926430174</c:v>
                </c:pt>
                <c:pt idx="4">
                  <c:v>3.9548511500639827</c:v>
                </c:pt>
                <c:pt idx="5">
                  <c:v>3.0970330549499887</c:v>
                </c:pt>
                <c:pt idx="6">
                  <c:v>3.6401058198216365</c:v>
                </c:pt>
                <c:pt idx="7">
                  <c:v>4.1252048651346804</c:v>
                </c:pt>
                <c:pt idx="8">
                  <c:v>3.8658628329287379</c:v>
                </c:pt>
                <c:pt idx="9">
                  <c:v>3.1986493629116044</c:v>
                </c:pt>
                <c:pt idx="10">
                  <c:v>2.9423117620376602</c:v>
                </c:pt>
                <c:pt idx="11">
                  <c:v>3.1607391989243463</c:v>
                </c:pt>
                <c:pt idx="12">
                  <c:v>3.0813469986932658</c:v>
                </c:pt>
                <c:pt idx="13">
                  <c:v>3.3418188226134391</c:v>
                </c:pt>
                <c:pt idx="14">
                  <c:v>3.9485878813584812</c:v>
                </c:pt>
                <c:pt idx="15">
                  <c:v>3.1429654913484404</c:v>
                </c:pt>
                <c:pt idx="16">
                  <c:v>2.4393989169885018</c:v>
                </c:pt>
                <c:pt idx="17">
                  <c:v>2.4857269998963418</c:v>
                </c:pt>
                <c:pt idx="18">
                  <c:v>3.1459184085317413</c:v>
                </c:pt>
                <c:pt idx="19">
                  <c:v>2.2841014827248403</c:v>
                </c:pt>
                <c:pt idx="20">
                  <c:v>2.8855735587562115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diagram_1_kpi!$C$1</c:f>
              <c:strCache>
                <c:ptCount val="1"/>
                <c:pt idx="0">
                  <c:v>Inflation (KPI)</c:v>
                </c:pt>
              </c:strCache>
            </c:strRef>
          </c:tx>
          <c:marker>
            <c:symbol val="none"/>
          </c:marker>
          <c:cat>
            <c:numRef>
              <c:f>diagram_1_kpi!$A$2:$A$22</c:f>
              <c:numCache>
                <c:formatCode>@</c:formatCode>
                <c:ptCount val="21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</c:numCache>
            </c:numRef>
          </c:cat>
          <c:val>
            <c:numRef>
              <c:f>diagram_1_kpi!$C$2:$C$22</c:f>
              <c:numCache>
                <c:formatCode>General</c:formatCode>
                <c:ptCount val="21"/>
                <c:pt idx="0">
                  <c:v>2.1351799329353631</c:v>
                </c:pt>
                <c:pt idx="1">
                  <c:v>2.4254941979577032</c:v>
                </c:pt>
                <c:pt idx="2">
                  <c:v>0.53171586118633252</c:v>
                </c:pt>
                <c:pt idx="3">
                  <c:v>0.65625220329797973</c:v>
                </c:pt>
                <c:pt idx="4">
                  <c:v>-0.2674901043615982</c:v>
                </c:pt>
                <c:pt idx="5">
                  <c:v>0.46111100361592394</c:v>
                </c:pt>
                <c:pt idx="6">
                  <c:v>0.89512550524277079</c:v>
                </c:pt>
                <c:pt idx="7">
                  <c:v>2.3774711852787642</c:v>
                </c:pt>
                <c:pt idx="8">
                  <c:v>2.1355167911374187</c:v>
                </c:pt>
                <c:pt idx="9">
                  <c:v>1.9073492413737803</c:v>
                </c:pt>
                <c:pt idx="10">
                  <c:v>0.37296345455835511</c:v>
                </c:pt>
                <c:pt idx="11">
                  <c:v>0.45214712512584387</c:v>
                </c:pt>
                <c:pt idx="12">
                  <c:v>1.3510468079740312</c:v>
                </c:pt>
                <c:pt idx="13">
                  <c:v>2.1880553522808133</c:v>
                </c:pt>
                <c:pt idx="14">
                  <c:v>3.3793020477995275</c:v>
                </c:pt>
                <c:pt idx="15">
                  <c:v>-0.49568704524002077</c:v>
                </c:pt>
                <c:pt idx="16">
                  <c:v>1.1513346600030807</c:v>
                </c:pt>
                <c:pt idx="17">
                  <c:v>2.918155379347438</c:v>
                </c:pt>
                <c:pt idx="18">
                  <c:v>0.88445465001643875</c:v>
                </c:pt>
                <c:pt idx="19">
                  <c:v>-4.4302782382201346E-2</c:v>
                </c:pt>
                <c:pt idx="20">
                  <c:v>-0.17980003754927676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498496"/>
        <c:axId val="107500288"/>
      </c:lineChart>
      <c:catAx>
        <c:axId val="10749849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07500288"/>
        <c:crosses val="autoZero"/>
        <c:auto val="1"/>
        <c:lblAlgn val="ctr"/>
        <c:lblOffset val="100"/>
        <c:tickLblSkip val="2"/>
        <c:noMultiLvlLbl val="0"/>
      </c:catAx>
      <c:valAx>
        <c:axId val="1075002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07498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3153085977889125"/>
          <c:y val="4.5720326625838463E-2"/>
          <c:w val="0.43900342002704212"/>
          <c:h val="0.1757755184984764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9002405949256407E-2"/>
          <c:y val="5.1284995625546802E-2"/>
          <c:w val="0.88042104111985997"/>
          <c:h val="0.59445137357830269"/>
        </c:manualLayout>
      </c:layout>
      <c:lineChart>
        <c:grouping val="standard"/>
        <c:varyColors val="0"/>
        <c:ser>
          <c:idx val="1"/>
          <c:order val="1"/>
          <c:tx>
            <c:strRef>
              <c:f>Figur1!$D$33</c:f>
              <c:strCache>
                <c:ptCount val="1"/>
                <c:pt idx="0">
                  <c:v>Genomsnittlig lönekostnadsandel</c:v>
                </c:pt>
              </c:strCache>
            </c:strRef>
          </c:tx>
          <c:spPr>
            <a:ln>
              <a:solidFill>
                <a:sysClr val="windowText" lastClr="000000">
                  <a:lumMod val="65000"/>
                  <a:lumOff val="35000"/>
                </a:sysClr>
              </a:solidFill>
              <a:prstDash val="sysDot"/>
            </a:ln>
          </c:spPr>
          <c:marker>
            <c:symbol val="none"/>
          </c:marker>
          <c:cat>
            <c:numRef>
              <c:f>Figur1!$A$34:$A$56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Figur1!$D$34:$D$56</c:f>
              <c:numCache>
                <c:formatCode>0\.0</c:formatCode>
                <c:ptCount val="23"/>
                <c:pt idx="0">
                  <c:v>64.250267928468617</c:v>
                </c:pt>
                <c:pt idx="1">
                  <c:v>64.274169322882983</c:v>
                </c:pt>
                <c:pt idx="2">
                  <c:v>64.274169322883012</c:v>
                </c:pt>
                <c:pt idx="3">
                  <c:v>64.274169322883012</c:v>
                </c:pt>
                <c:pt idx="4">
                  <c:v>64.274169322883012</c:v>
                </c:pt>
                <c:pt idx="5">
                  <c:v>64.274169322883012</c:v>
                </c:pt>
                <c:pt idx="6">
                  <c:v>64.274169322883012</c:v>
                </c:pt>
                <c:pt idx="7">
                  <c:v>64.274169322883012</c:v>
                </c:pt>
                <c:pt idx="8">
                  <c:v>64.274169322883012</c:v>
                </c:pt>
                <c:pt idx="9">
                  <c:v>64.274169322883012</c:v>
                </c:pt>
                <c:pt idx="10">
                  <c:v>64.274169322883012</c:v>
                </c:pt>
                <c:pt idx="11">
                  <c:v>64.274169322883012</c:v>
                </c:pt>
                <c:pt idx="12">
                  <c:v>64.274169322883012</c:v>
                </c:pt>
                <c:pt idx="13">
                  <c:v>64.274169322883012</c:v>
                </c:pt>
                <c:pt idx="14">
                  <c:v>64.274169322883012</c:v>
                </c:pt>
                <c:pt idx="15">
                  <c:v>64.274169322883012</c:v>
                </c:pt>
                <c:pt idx="16">
                  <c:v>64.274169322883012</c:v>
                </c:pt>
                <c:pt idx="17">
                  <c:v>64.274169322883012</c:v>
                </c:pt>
                <c:pt idx="18">
                  <c:v>64.274169322883012</c:v>
                </c:pt>
                <c:pt idx="19">
                  <c:v>64.274169322883012</c:v>
                </c:pt>
                <c:pt idx="20">
                  <c:v>64.274169322883012</c:v>
                </c:pt>
                <c:pt idx="21">
                  <c:v>64.274169322883012</c:v>
                </c:pt>
                <c:pt idx="22">
                  <c:v>64.274169322883012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Figur1!$B$33</c:f>
              <c:strCache>
                <c:ptCount val="1"/>
                <c:pt idx="0">
                  <c:v>Faktisk lönekostnadsandel</c:v>
                </c:pt>
              </c:strCache>
            </c:strRef>
          </c:tx>
          <c:spPr>
            <a:ln cmpd="sng">
              <a:solidFill>
                <a:sysClr val="windowText" lastClr="000000"/>
              </a:solidFill>
              <a:prstDash val="solid"/>
            </a:ln>
          </c:spPr>
          <c:marker>
            <c:symbol val="none"/>
          </c:marker>
          <c:cat>
            <c:numRef>
              <c:f>Figur1!$A$34:$A$56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Figur1!$B$34:$B$56</c:f>
              <c:numCache>
                <c:formatCode>0\.0</c:formatCode>
                <c:ptCount val="23"/>
                <c:pt idx="0">
                  <c:v>63.185136957201365</c:v>
                </c:pt>
                <c:pt idx="1">
                  <c:v>61.801922561191297</c:v>
                </c:pt>
                <c:pt idx="2">
                  <c:v>60.141899501227023</c:v>
                </c:pt>
                <c:pt idx="3">
                  <c:v>63.746056284006258</c:v>
                </c:pt>
                <c:pt idx="4">
                  <c:v>63.464311008459411</c:v>
                </c:pt>
                <c:pt idx="5">
                  <c:v>64.444074113801818</c:v>
                </c:pt>
                <c:pt idx="6">
                  <c:v>64.763427852535997</c:v>
                </c:pt>
                <c:pt idx="7">
                  <c:v>65.159354116063525</c:v>
                </c:pt>
                <c:pt idx="8">
                  <c:v>66.810950409370236</c:v>
                </c:pt>
                <c:pt idx="9">
                  <c:v>66.542553994798865</c:v>
                </c:pt>
                <c:pt idx="10">
                  <c:v>65.359469647324232</c:v>
                </c:pt>
                <c:pt idx="11">
                  <c:v>63.701645289047875</c:v>
                </c:pt>
                <c:pt idx="12">
                  <c:v>63.801505663536197</c:v>
                </c:pt>
                <c:pt idx="13">
                  <c:v>61.902450436218594</c:v>
                </c:pt>
                <c:pt idx="14">
                  <c:v>62.844787946741377</c:v>
                </c:pt>
                <c:pt idx="15">
                  <c:v>64.144304115093348</c:v>
                </c:pt>
                <c:pt idx="16">
                  <c:v>66.814518528295565</c:v>
                </c:pt>
                <c:pt idx="17">
                  <c:v>63.087466947596063</c:v>
                </c:pt>
                <c:pt idx="18">
                  <c:v>63.9619889002132</c:v>
                </c:pt>
                <c:pt idx="19">
                  <c:v>66.129493830514974</c:v>
                </c:pt>
                <c:pt idx="20">
                  <c:v>65.981307186991558</c:v>
                </c:pt>
                <c:pt idx="21">
                  <c:v>65.71726913608039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Figur1!$F$33</c:f>
              <c:strCache>
                <c:ptCount val="1"/>
                <c:pt idx="0">
                  <c:v>Prognos</c:v>
                </c:pt>
              </c:strCache>
            </c:strRef>
          </c:tx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cat>
            <c:numRef>
              <c:f>Figur1!$A$34:$A$56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Figur1!$F$34:$F$56</c:f>
              <c:numCache>
                <c:formatCode>General</c:formatCode>
                <c:ptCount val="23"/>
                <c:pt idx="21" formatCode="0\.0">
                  <c:v>65.71726913608039</c:v>
                </c:pt>
                <c:pt idx="22" formatCode="0\.0">
                  <c:v>64.8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425216"/>
        <c:axId val="108426752"/>
      </c:lineChart>
      <c:dateAx>
        <c:axId val="108425216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108426752"/>
        <c:crosses val="autoZero"/>
        <c:auto val="1"/>
        <c:lblOffset val="100"/>
        <c:baseTimeUnit val="years"/>
        <c:majorUnit val="2"/>
      </c:dateAx>
      <c:valAx>
        <c:axId val="108426752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10842521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sv-SE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sv-SE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sv-SE"/>
          </a:p>
        </c:txPr>
      </c:legendEntry>
      <c:layout>
        <c:manualLayout>
          <c:xMode val="edge"/>
          <c:yMode val="edge"/>
          <c:x val="0.13664596273291926"/>
          <c:y val="0.720157265177918"/>
          <c:w val="0.45104582137513183"/>
          <c:h val="0.25361580826986807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64631189723310978"/>
        </c:manualLayout>
      </c:layout>
      <c:lineChart>
        <c:grouping val="standard"/>
        <c:varyColors val="0"/>
        <c:ser>
          <c:idx val="0"/>
          <c:order val="0"/>
          <c:tx>
            <c:strRef>
              <c:f>'KI figur 111'!$B$5</c:f>
              <c:strCache>
                <c:ptCount val="1"/>
                <c:pt idx="0">
                  <c:v>Nettokapitalavkastning</c:v>
                </c:pt>
              </c:strCache>
            </c:strRef>
          </c:tx>
          <c:marker>
            <c:symbol val="none"/>
          </c:marker>
          <c:cat>
            <c:numRef>
              <c:f>'KI figur 111'!$A$6:$A$28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'KI figur 111'!$B$6:$B$28</c:f>
              <c:numCache>
                <c:formatCode>0\.0</c:formatCode>
                <c:ptCount val="23"/>
                <c:pt idx="0">
                  <c:v>8.4272606768322298</c:v>
                </c:pt>
                <c:pt idx="1">
                  <c:v>10.157142752290401</c:v>
                </c:pt>
                <c:pt idx="2">
                  <c:v>11.967482238135975</c:v>
                </c:pt>
                <c:pt idx="3">
                  <c:v>9.615631208777673</c:v>
                </c:pt>
                <c:pt idx="4">
                  <c:v>9.6410486552284009</c:v>
                </c:pt>
                <c:pt idx="5">
                  <c:v>8.8328375293562864</c:v>
                </c:pt>
                <c:pt idx="6">
                  <c:v>8.4828054940678648</c:v>
                </c:pt>
                <c:pt idx="7">
                  <c:v>7.998913938549383</c:v>
                </c:pt>
                <c:pt idx="8">
                  <c:v>6.5712634194552351</c:v>
                </c:pt>
                <c:pt idx="9">
                  <c:v>6.3175551903430005</c:v>
                </c:pt>
                <c:pt idx="10">
                  <c:v>7.0447804219560863</c:v>
                </c:pt>
                <c:pt idx="11">
                  <c:v>8.2165948007222767</c:v>
                </c:pt>
                <c:pt idx="12">
                  <c:v>8.0637821141746038</c:v>
                </c:pt>
                <c:pt idx="13">
                  <c:v>9.2020521372040243</c:v>
                </c:pt>
                <c:pt idx="14">
                  <c:v>8.835978763210214</c:v>
                </c:pt>
                <c:pt idx="15">
                  <c:v>7.3385596948742577</c:v>
                </c:pt>
                <c:pt idx="16">
                  <c:v>4.7835422354943118</c:v>
                </c:pt>
                <c:pt idx="17">
                  <c:v>7.0511138182775355</c:v>
                </c:pt>
                <c:pt idx="18">
                  <c:v>6.9442995390692577</c:v>
                </c:pt>
                <c:pt idx="19">
                  <c:v>5.7333796093444693</c:v>
                </c:pt>
                <c:pt idx="20">
                  <c:v>5.591083861158082</c:v>
                </c:pt>
                <c:pt idx="21">
                  <c:v>5.8446565838200533</c:v>
                </c:pt>
                <c:pt idx="22">
                  <c:v>6.4153971614898735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'KI figur 111'!$C$5</c:f>
              <c:strCache>
                <c:ptCount val="1"/>
                <c:pt idx="0">
                  <c:v>Real statsobligationsränta</c:v>
                </c:pt>
              </c:strCache>
            </c:strRef>
          </c:tx>
          <c:marker>
            <c:symbol val="none"/>
          </c:marker>
          <c:cat>
            <c:numRef>
              <c:f>'KI figur 111'!$A$6:$A$28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'KI figur 111'!$C$6:$C$28</c:f>
              <c:numCache>
                <c:formatCode>0\.0</c:formatCode>
                <c:ptCount val="23"/>
                <c:pt idx="0">
                  <c:v>3.5444415629475916</c:v>
                </c:pt>
                <c:pt idx="1">
                  <c:v>7.3505977421958315</c:v>
                </c:pt>
                <c:pt idx="2">
                  <c:v>7.6224187984951399</c:v>
                </c:pt>
                <c:pt idx="3">
                  <c:v>6.7807587415838046</c:v>
                </c:pt>
                <c:pt idx="4">
                  <c:v>4.884781226310241</c:v>
                </c:pt>
                <c:pt idx="5">
                  <c:v>4.1001206937047501</c:v>
                </c:pt>
                <c:pt idx="6">
                  <c:v>3.6154087554533039</c:v>
                </c:pt>
                <c:pt idx="7">
                  <c:v>4.32772475588287</c:v>
                </c:pt>
                <c:pt idx="8">
                  <c:v>2.6482254292840262</c:v>
                </c:pt>
                <c:pt idx="9">
                  <c:v>3.1014893405555632</c:v>
                </c:pt>
                <c:pt idx="10">
                  <c:v>2.155114087222004</c:v>
                </c:pt>
                <c:pt idx="11">
                  <c:v>3.3227725701698221</c:v>
                </c:pt>
                <c:pt idx="12">
                  <c:v>2.2738334858924039</c:v>
                </c:pt>
                <c:pt idx="13">
                  <c:v>2.2947201453809711</c:v>
                </c:pt>
                <c:pt idx="14">
                  <c:v>2.6810246963084277</c:v>
                </c:pt>
                <c:pt idx="15">
                  <c:v>1.1880980267733214</c:v>
                </c:pt>
                <c:pt idx="16">
                  <c:v>1.5241619963449167</c:v>
                </c:pt>
                <c:pt idx="17">
                  <c:v>0.91882027254453202</c:v>
                </c:pt>
                <c:pt idx="18">
                  <c:v>1.215371744115898</c:v>
                </c:pt>
                <c:pt idx="19">
                  <c:v>0.63747357751034683</c:v>
                </c:pt>
                <c:pt idx="20">
                  <c:v>1.2639121596812428</c:v>
                </c:pt>
                <c:pt idx="21">
                  <c:v>1.2400000062140857</c:v>
                </c:pt>
                <c:pt idx="22">
                  <c:v>-0.15534989485701345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'KI figur 111'!$D$5</c:f>
              <c:strCache>
                <c:ptCount val="1"/>
                <c:pt idx="0">
                  <c:v>Skillnad mellan nettokapitalavkastning och real statsobligationsränta</c:v>
                </c:pt>
              </c:strCache>
            </c:strRef>
          </c:tx>
          <c:marker>
            <c:symbol val="none"/>
          </c:marker>
          <c:cat>
            <c:numRef>
              <c:f>'KI figur 111'!$A$6:$A$28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'KI figur 111'!$D$6:$D$28</c:f>
              <c:numCache>
                <c:formatCode>0\.0</c:formatCode>
                <c:ptCount val="23"/>
                <c:pt idx="0">
                  <c:v>4.8828191138846382</c:v>
                </c:pt>
                <c:pt idx="1">
                  <c:v>2.8065450100945695</c:v>
                </c:pt>
                <c:pt idx="2">
                  <c:v>4.3450634396408354</c:v>
                </c:pt>
                <c:pt idx="3">
                  <c:v>2.8348724671938683</c:v>
                </c:pt>
                <c:pt idx="4">
                  <c:v>4.7562674289181599</c:v>
                </c:pt>
                <c:pt idx="5">
                  <c:v>4.7327168356515363</c:v>
                </c:pt>
                <c:pt idx="6">
                  <c:v>4.8673967386145609</c:v>
                </c:pt>
                <c:pt idx="7">
                  <c:v>3.6711891826665131</c:v>
                </c:pt>
                <c:pt idx="8">
                  <c:v>3.9230379901712089</c:v>
                </c:pt>
                <c:pt idx="9">
                  <c:v>3.2160658497874373</c:v>
                </c:pt>
                <c:pt idx="10">
                  <c:v>4.8896663347340823</c:v>
                </c:pt>
                <c:pt idx="11">
                  <c:v>4.8938222305524546</c:v>
                </c:pt>
                <c:pt idx="12">
                  <c:v>5.7899486282822004</c:v>
                </c:pt>
                <c:pt idx="13">
                  <c:v>6.9073319918230531</c:v>
                </c:pt>
                <c:pt idx="14">
                  <c:v>6.1549540669017864</c:v>
                </c:pt>
                <c:pt idx="15">
                  <c:v>6.1504616681009363</c:v>
                </c:pt>
                <c:pt idx="16">
                  <c:v>3.2593802391493951</c:v>
                </c:pt>
                <c:pt idx="17">
                  <c:v>6.1322935457330034</c:v>
                </c:pt>
                <c:pt idx="18">
                  <c:v>5.7289277949533597</c:v>
                </c:pt>
                <c:pt idx="19">
                  <c:v>5.0959060318341223</c:v>
                </c:pt>
                <c:pt idx="20">
                  <c:v>4.3271717014768392</c:v>
                </c:pt>
                <c:pt idx="21">
                  <c:v>4.6046565776059678</c:v>
                </c:pt>
                <c:pt idx="22">
                  <c:v>6.570747056346887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541056"/>
        <c:axId val="108542592"/>
      </c:lineChart>
      <c:dateAx>
        <c:axId val="108541056"/>
        <c:scaling>
          <c:orientation val="minMax"/>
        </c:scaling>
        <c:delete val="0"/>
        <c:axPos val="b"/>
        <c:numFmt formatCode="yyyy;@" sourceLinked="0"/>
        <c:majorTickMark val="out"/>
        <c:minorTickMark val="none"/>
        <c:tickLblPos val="low"/>
        <c:crossAx val="108542592"/>
        <c:crosses val="autoZero"/>
        <c:auto val="1"/>
        <c:lblOffset val="100"/>
        <c:baseTimeUnit val="years"/>
        <c:majorUnit val="2"/>
      </c:dateAx>
      <c:valAx>
        <c:axId val="108542592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085410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78976195575604757"/>
          <c:w val="0.99705380577427827"/>
          <c:h val="0.2102380442439524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22462817147857E-2"/>
          <c:y val="6.0544254884806067E-2"/>
          <c:w val="0.88042104111985997"/>
          <c:h val="0.59445137357830269"/>
        </c:manualLayout>
      </c:layout>
      <c:lineChart>
        <c:grouping val="standard"/>
        <c:varyColors val="0"/>
        <c:ser>
          <c:idx val="1"/>
          <c:order val="1"/>
          <c:tx>
            <c:strRef>
              <c:f>Figurer!$C$25</c:f>
              <c:strCache>
                <c:ptCount val="1"/>
                <c:pt idx="0">
                  <c:v>Lönekostnadsandel i Sverige</c:v>
                </c:pt>
              </c:strCache>
            </c:strRef>
          </c:tx>
          <c:marker>
            <c:symbol val="none"/>
          </c:marker>
          <c:cat>
            <c:numRef>
              <c:f>Figurer!$A$26:$A$43</c:f>
              <c:numCache>
                <c:formatCode>@</c:formatCode>
                <c:ptCount val="18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</c:numCache>
            </c:numRef>
          </c:cat>
          <c:val>
            <c:numRef>
              <c:f>Figurer!$C$26:$C$43</c:f>
              <c:numCache>
                <c:formatCode>0\.0</c:formatCode>
                <c:ptCount val="18"/>
                <c:pt idx="0">
                  <c:v>60.511679600000001</c:v>
                </c:pt>
                <c:pt idx="1">
                  <c:v>59.712801900000002</c:v>
                </c:pt>
                <c:pt idx="2">
                  <c:v>59.987966100000001</c:v>
                </c:pt>
                <c:pt idx="3">
                  <c:v>60.818532900000001</c:v>
                </c:pt>
                <c:pt idx="4">
                  <c:v>62.333557599999999</c:v>
                </c:pt>
                <c:pt idx="5">
                  <c:v>62.151000199999999</c:v>
                </c:pt>
                <c:pt idx="6">
                  <c:v>61.3650424</c:v>
                </c:pt>
                <c:pt idx="7">
                  <c:v>60.372236000000001</c:v>
                </c:pt>
                <c:pt idx="8">
                  <c:v>60.282666499999998</c:v>
                </c:pt>
                <c:pt idx="9">
                  <c:v>58.943271299999999</c:v>
                </c:pt>
                <c:pt idx="10">
                  <c:v>59.7307062</c:v>
                </c:pt>
                <c:pt idx="11">
                  <c:v>61.061336099999998</c:v>
                </c:pt>
                <c:pt idx="12">
                  <c:v>63.186521800000001</c:v>
                </c:pt>
                <c:pt idx="13">
                  <c:v>60.604736699999997</c:v>
                </c:pt>
                <c:pt idx="14">
                  <c:v>61.214347199999999</c:v>
                </c:pt>
                <c:pt idx="15">
                  <c:v>63.211050100000001</c:v>
                </c:pt>
                <c:pt idx="16">
                  <c:v>63.325830400000001</c:v>
                </c:pt>
                <c:pt idx="17">
                  <c:v>63.363119699999999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Figurer!$B$25</c:f>
              <c:strCache>
                <c:ptCount val="1"/>
                <c:pt idx="0">
                  <c:v>Lönekostnadsandel i 15 EU-länder</c:v>
                </c:pt>
              </c:strCache>
            </c:strRef>
          </c:tx>
          <c:marker>
            <c:symbol val="none"/>
          </c:marker>
          <c:cat>
            <c:numRef>
              <c:f>Figurer!$A$26:$A$43</c:f>
              <c:numCache>
                <c:formatCode>@</c:formatCode>
                <c:ptCount val="18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</c:numCache>
            </c:numRef>
          </c:cat>
          <c:val>
            <c:numRef>
              <c:f>Figurer!$B$26:$B$43</c:f>
              <c:numCache>
                <c:formatCode>0\.0</c:formatCode>
                <c:ptCount val="18"/>
                <c:pt idx="0">
                  <c:v>64.037842315553505</c:v>
                </c:pt>
                <c:pt idx="1">
                  <c:v>64.07004646987879</c:v>
                </c:pt>
                <c:pt idx="2">
                  <c:v>64.547343047674957</c:v>
                </c:pt>
                <c:pt idx="3">
                  <c:v>64.189899114299081</c:v>
                </c:pt>
                <c:pt idx="4">
                  <c:v>64.108688282364568</c:v>
                </c:pt>
                <c:pt idx="5">
                  <c:v>63.934843162238401</c:v>
                </c:pt>
                <c:pt idx="6">
                  <c:v>63.865921578630179</c:v>
                </c:pt>
                <c:pt idx="7">
                  <c:v>63.119545341352129</c:v>
                </c:pt>
                <c:pt idx="8">
                  <c:v>62.715061308836063</c:v>
                </c:pt>
                <c:pt idx="9">
                  <c:v>62.174767130901678</c:v>
                </c:pt>
                <c:pt idx="10">
                  <c:v>61.813822915780854</c:v>
                </c:pt>
                <c:pt idx="11">
                  <c:v>62.482181214303395</c:v>
                </c:pt>
                <c:pt idx="12">
                  <c:v>64.331691678398755</c:v>
                </c:pt>
                <c:pt idx="13">
                  <c:v>63.279217745292222</c:v>
                </c:pt>
                <c:pt idx="14">
                  <c:v>63.037488961847444</c:v>
                </c:pt>
                <c:pt idx="15">
                  <c:v>63.771797573316988</c:v>
                </c:pt>
                <c:pt idx="16">
                  <c:v>63.844197054289239</c:v>
                </c:pt>
                <c:pt idx="17">
                  <c:v>63.693022632083178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558208"/>
        <c:axId val="108559744"/>
      </c:lineChart>
      <c:catAx>
        <c:axId val="10855820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08559744"/>
        <c:crosses val="autoZero"/>
        <c:auto val="1"/>
        <c:lblAlgn val="ctr"/>
        <c:lblOffset val="100"/>
        <c:tickLblSkip val="2"/>
        <c:noMultiLvlLbl val="0"/>
      </c:catAx>
      <c:valAx>
        <c:axId val="108559744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08558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3664596273291926"/>
          <c:y val="0.76933767279090115"/>
          <c:w val="0.7142857142857143"/>
          <c:h val="0.2044354855643044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64631189723310978"/>
        </c:manualLayout>
      </c:layout>
      <c:lineChart>
        <c:grouping val="standard"/>
        <c:varyColors val="0"/>
        <c:ser>
          <c:idx val="0"/>
          <c:order val="0"/>
          <c:tx>
            <c:strRef>
              <c:f>Figurer!$D$3</c:f>
              <c:strCache>
                <c:ptCount val="1"/>
                <c:pt idx="0">
                  <c:v>Relativ lönekostnadsandelskvot gentemot  15 EU-länder</c:v>
                </c:pt>
              </c:strCache>
            </c:strRef>
          </c:tx>
          <c:marker>
            <c:symbol val="none"/>
          </c:marker>
          <c:cat>
            <c:numRef>
              <c:f>Figurer!$A$4:$A$21</c:f>
              <c:numCache>
                <c:formatCode>@</c:formatCode>
                <c:ptCount val="18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</c:numCache>
            </c:numRef>
          </c:cat>
          <c:val>
            <c:numRef>
              <c:f>Figurer!$D$4:$D$21</c:f>
              <c:numCache>
                <c:formatCode>0.00</c:formatCode>
                <c:ptCount val="18"/>
                <c:pt idx="0">
                  <c:v>0.94493626599444203</c:v>
                </c:pt>
                <c:pt idx="1">
                  <c:v>0.93199248619357167</c:v>
                </c:pt>
                <c:pt idx="2">
                  <c:v>0.92936383230666242</c:v>
                </c:pt>
                <c:pt idx="3">
                  <c:v>0.94747824407239067</c:v>
                </c:pt>
                <c:pt idx="4">
                  <c:v>0.97231060672235148</c:v>
                </c:pt>
                <c:pt idx="5">
                  <c:v>0.97209904843730055</c:v>
                </c:pt>
                <c:pt idx="6">
                  <c:v>0.96084172721830752</c:v>
                </c:pt>
                <c:pt idx="7">
                  <c:v>0.95647450680300994</c:v>
                </c:pt>
                <c:pt idx="8">
                  <c:v>0.96121514101918992</c:v>
                </c:pt>
                <c:pt idx="9">
                  <c:v>0.94802560620616172</c:v>
                </c:pt>
                <c:pt idx="10">
                  <c:v>0.9663001474828854</c:v>
                </c:pt>
                <c:pt idx="11">
                  <c:v>0.97725999498272742</c:v>
                </c:pt>
                <c:pt idx="12">
                  <c:v>0.98219897769634934</c:v>
                </c:pt>
                <c:pt idx="13">
                  <c:v>0.95773523850978393</c:v>
                </c:pt>
                <c:pt idx="14">
                  <c:v>0.97107845201526233</c:v>
                </c:pt>
                <c:pt idx="15">
                  <c:v>0.99120696774036665</c:v>
                </c:pt>
                <c:pt idx="16">
                  <c:v>0.99188075536687459</c:v>
                </c:pt>
                <c:pt idx="17">
                  <c:v>0.99482042273313309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258432"/>
        <c:axId val="106259968"/>
      </c:lineChart>
      <c:catAx>
        <c:axId val="106258432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06259968"/>
        <c:crosses val="autoZero"/>
        <c:auto val="1"/>
        <c:lblAlgn val="ctr"/>
        <c:lblOffset val="100"/>
        <c:tickLblSkip val="2"/>
        <c:noMultiLvlLbl val="0"/>
      </c:catAx>
      <c:valAx>
        <c:axId val="106259968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062584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8844706041963445"/>
          <c:y val="0.84960479634581831"/>
          <c:w val="0.57553471819998647"/>
          <c:h val="0.1229383078034715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74"/>
          <c:h val="0.64631189723311"/>
        </c:manualLayout>
      </c:layout>
      <c:lineChart>
        <c:grouping val="standard"/>
        <c:varyColors val="0"/>
        <c:ser>
          <c:idx val="0"/>
          <c:order val="0"/>
          <c:tx>
            <c:strRef>
              <c:f>Figur2!$B$1</c:f>
              <c:strCache>
                <c:ptCount val="1"/>
                <c:pt idx="0">
                  <c:v>Lönekostnadsandel i Sverige</c:v>
                </c:pt>
              </c:strCache>
            </c:strRef>
          </c:tx>
          <c:marker>
            <c:symbol val="none"/>
          </c:marker>
          <c:cat>
            <c:numRef>
              <c:f>Figur2!$A$2:$A$18</c:f>
              <c:numCache>
                <c:formatCode>General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Figur2!$B$2:$B$18</c:f>
              <c:numCache>
                <c:formatCode>0\.0</c:formatCode>
                <c:ptCount val="17"/>
                <c:pt idx="0">
                  <c:v>59.712801900000002</c:v>
                </c:pt>
                <c:pt idx="1">
                  <c:v>59.987966099999994</c:v>
                </c:pt>
                <c:pt idx="2">
                  <c:v>60.818532900000008</c:v>
                </c:pt>
                <c:pt idx="3">
                  <c:v>62.333557599999999</c:v>
                </c:pt>
                <c:pt idx="4">
                  <c:v>62.151000199999999</c:v>
                </c:pt>
                <c:pt idx="5">
                  <c:v>61.3650424</c:v>
                </c:pt>
                <c:pt idx="6">
                  <c:v>60.372236000000001</c:v>
                </c:pt>
                <c:pt idx="7">
                  <c:v>60.282666499999998</c:v>
                </c:pt>
                <c:pt idx="8">
                  <c:v>58.943271299999999</c:v>
                </c:pt>
                <c:pt idx="9">
                  <c:v>59.730706200000007</c:v>
                </c:pt>
                <c:pt idx="10">
                  <c:v>61.061336100000005</c:v>
                </c:pt>
                <c:pt idx="11">
                  <c:v>63.186521800000001</c:v>
                </c:pt>
                <c:pt idx="12">
                  <c:v>60.604736700000004</c:v>
                </c:pt>
                <c:pt idx="13">
                  <c:v>61.214347199999999</c:v>
                </c:pt>
                <c:pt idx="14">
                  <c:v>63.211050100000001</c:v>
                </c:pt>
                <c:pt idx="15">
                  <c:v>63.325830400000001</c:v>
                </c:pt>
                <c:pt idx="16">
                  <c:v>63.363119700000006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Figur2!$C$1</c:f>
              <c:strCache>
                <c:ptCount val="1"/>
                <c:pt idx="0">
                  <c:v>Lönekostnadsandel i KIX-22</c:v>
                </c:pt>
              </c:strCache>
            </c:strRef>
          </c:tx>
          <c:marker>
            <c:symbol val="none"/>
          </c:marker>
          <c:cat>
            <c:numRef>
              <c:f>Figur2!$A$2:$A$18</c:f>
              <c:numCache>
                <c:formatCode>General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Figur2!$C$2:$C$18</c:f>
              <c:numCache>
                <c:formatCode>0\.0</c:formatCode>
                <c:ptCount val="17"/>
                <c:pt idx="0">
                  <c:v>64.33141244369628</c:v>
                </c:pt>
                <c:pt idx="1">
                  <c:v>64.543080629360816</c:v>
                </c:pt>
                <c:pt idx="2">
                  <c:v>63.8614734572283</c:v>
                </c:pt>
                <c:pt idx="3">
                  <c:v>63.83689640849709</c:v>
                </c:pt>
                <c:pt idx="4">
                  <c:v>63.739065732463352</c:v>
                </c:pt>
                <c:pt idx="5">
                  <c:v>63.456930044443261</c:v>
                </c:pt>
                <c:pt idx="6">
                  <c:v>62.587929860005232</c:v>
                </c:pt>
                <c:pt idx="7">
                  <c:v>61.965026265786776</c:v>
                </c:pt>
                <c:pt idx="8">
                  <c:v>61.487327252571951</c:v>
                </c:pt>
                <c:pt idx="9">
                  <c:v>61.323017596997282</c:v>
                </c:pt>
                <c:pt idx="10">
                  <c:v>61.819494834408154</c:v>
                </c:pt>
                <c:pt idx="11">
                  <c:v>63.502761079686124</c:v>
                </c:pt>
                <c:pt idx="12">
                  <c:v>62.349051389205293</c:v>
                </c:pt>
                <c:pt idx="13">
                  <c:v>62.107234628685362</c:v>
                </c:pt>
                <c:pt idx="14">
                  <c:v>62.588616951752456</c:v>
                </c:pt>
                <c:pt idx="15">
                  <c:v>62.662521860500412</c:v>
                </c:pt>
                <c:pt idx="16">
                  <c:v>62.692876047518723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285696"/>
        <c:axId val="106291584"/>
      </c:lineChart>
      <c:catAx>
        <c:axId val="106285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6291584"/>
        <c:crosses val="autoZero"/>
        <c:auto val="1"/>
        <c:lblAlgn val="ctr"/>
        <c:lblOffset val="100"/>
        <c:tickLblSkip val="2"/>
        <c:noMultiLvlLbl val="0"/>
      </c:catAx>
      <c:valAx>
        <c:axId val="106291584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062856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884470604196345"/>
          <c:y val="0.84960479634581854"/>
          <c:w val="0.57553471819998658"/>
          <c:h val="0.1229383078034715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085739282589675E-2"/>
          <c:y val="5.1400554097404488E-2"/>
          <c:w val="0.87131846019247594"/>
          <c:h val="0.78278032954214061"/>
        </c:manualLayout>
      </c:layout>
      <c:lineChart>
        <c:grouping val="standard"/>
        <c:varyColors val="0"/>
        <c:ser>
          <c:idx val="0"/>
          <c:order val="0"/>
          <c:tx>
            <c:strRef>
              <c:f>Figur!$A$10</c:f>
              <c:strCache>
                <c:ptCount val="1"/>
                <c:pt idx="0">
                  <c:v>Relativ arbetskostnadsandelskvot</c:v>
                </c:pt>
              </c:strCache>
            </c:strRef>
          </c:tx>
          <c:marker>
            <c:symbol val="none"/>
          </c:marker>
          <c:cat>
            <c:numRef>
              <c:f>Figur!$B$9:$R$9</c:f>
              <c:numCache>
                <c:formatCode>@</c:formatCode>
                <c:ptCount val="17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</c:numCache>
            </c:numRef>
          </c:cat>
          <c:val>
            <c:numRef>
              <c:f>Figur!$B$10:$R$10</c:f>
              <c:numCache>
                <c:formatCode>General</c:formatCode>
                <c:ptCount val="17"/>
                <c:pt idx="0">
                  <c:v>0.92820598261015086</c:v>
                </c:pt>
                <c:pt idx="1">
                  <c:v>0.92942520739723311</c:v>
                </c:pt>
                <c:pt idx="2">
                  <c:v>0.95235091844120467</c:v>
                </c:pt>
                <c:pt idx="3">
                  <c:v>0.97645031489505507</c:v>
                </c:pt>
                <c:pt idx="4">
                  <c:v>0.97508489473113635</c:v>
                </c:pt>
                <c:pt idx="5">
                  <c:v>0.96703452809680246</c:v>
                </c:pt>
                <c:pt idx="6">
                  <c:v>0.96459870353658872</c:v>
                </c:pt>
                <c:pt idx="7">
                  <c:v>0.97284984987223877</c:v>
                </c:pt>
                <c:pt idx="8">
                  <c:v>0.95862471071279931</c:v>
                </c:pt>
                <c:pt idx="9">
                  <c:v>0.97403403388493304</c:v>
                </c:pt>
                <c:pt idx="10">
                  <c:v>0.98773592802013355</c:v>
                </c:pt>
                <c:pt idx="11">
                  <c:v>0.99502007039836726</c:v>
                </c:pt>
                <c:pt idx="12">
                  <c:v>0.97202339650179015</c:v>
                </c:pt>
                <c:pt idx="13">
                  <c:v>0.985623455398979</c:v>
                </c:pt>
                <c:pt idx="14">
                  <c:v>1.0099448298838005</c:v>
                </c:pt>
                <c:pt idx="15">
                  <c:v>1.0105854108613161</c:v>
                </c:pt>
                <c:pt idx="16">
                  <c:v>1.0106909061242184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876544"/>
        <c:axId val="108878080"/>
      </c:lineChart>
      <c:catAx>
        <c:axId val="108876544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108878080"/>
        <c:crosses val="autoZero"/>
        <c:auto val="1"/>
        <c:lblAlgn val="ctr"/>
        <c:lblOffset val="100"/>
        <c:tickLblSkip val="2"/>
        <c:noMultiLvlLbl val="0"/>
      </c:catAx>
      <c:valAx>
        <c:axId val="108878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88765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74"/>
          <c:h val="0.64631189723311"/>
        </c:manualLayout>
      </c:layout>
      <c:lineChart>
        <c:grouping val="standard"/>
        <c:varyColors val="0"/>
        <c:ser>
          <c:idx val="1"/>
          <c:order val="1"/>
          <c:tx>
            <c:strRef>
              <c:f>'EU15'!$D$25</c:f>
              <c:strCache>
                <c:ptCount val="1"/>
                <c:pt idx="0">
                  <c:v>Relativ lönekostnad per timme i gemensam valuta </c:v>
                </c:pt>
              </c:strCache>
            </c:strRef>
          </c:tx>
          <c:marker>
            <c:symbol val="none"/>
          </c:marker>
          <c:cat>
            <c:numRef>
              <c:f>'EU15'!$A$26:$A$47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'EU15'!$D$26:$D$47</c:f>
              <c:numCache>
                <c:formatCode>General</c:formatCode>
                <c:ptCount val="22"/>
                <c:pt idx="0">
                  <c:v>1</c:v>
                </c:pt>
                <c:pt idx="1">
                  <c:v>0.97085350802240589</c:v>
                </c:pt>
                <c:pt idx="2">
                  <c:v>0.95752826996705542</c:v>
                </c:pt>
                <c:pt idx="3">
                  <c:v>1.0940388605923412</c:v>
                </c:pt>
                <c:pt idx="4">
                  <c:v>1.0743997889367691</c:v>
                </c:pt>
                <c:pt idx="5">
                  <c:v>1.0515626295283098</c:v>
                </c:pt>
                <c:pt idx="6">
                  <c:v>1.0506613226452906</c:v>
                </c:pt>
                <c:pt idx="7">
                  <c:v>1.0743866845468173</c:v>
                </c:pt>
                <c:pt idx="8">
                  <c:v>0.99160013884068021</c:v>
                </c:pt>
                <c:pt idx="9">
                  <c:v>1.0190527667049525</c:v>
                </c:pt>
                <c:pt idx="10">
                  <c:v>1.0473785633596917</c:v>
                </c:pt>
                <c:pt idx="11">
                  <c:v>1.0434138486312401</c:v>
                </c:pt>
                <c:pt idx="12">
                  <c:v>1.0179399560654134</c:v>
                </c:pt>
                <c:pt idx="13">
                  <c:v>1.013330984261217</c:v>
                </c:pt>
                <c:pt idx="14">
                  <c:v>1.0362791224987249</c:v>
                </c:pt>
                <c:pt idx="15">
                  <c:v>0.99809119830328752</c:v>
                </c:pt>
                <c:pt idx="16">
                  <c:v>0.92499292386074161</c:v>
                </c:pt>
                <c:pt idx="17">
                  <c:v>0.9833435520130801</c:v>
                </c:pt>
                <c:pt idx="18">
                  <c:v>1.0522443362269744</c:v>
                </c:pt>
                <c:pt idx="19">
                  <c:v>1.112525188249019</c:v>
                </c:pt>
                <c:pt idx="20">
                  <c:v>1.1231292517006799</c:v>
                </c:pt>
                <c:pt idx="21">
                  <c:v>1.0592172268296234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'EU15'!$D$1</c:f>
              <c:strCache>
                <c:ptCount val="1"/>
                <c:pt idx="0">
                  <c:v>Relativ lönekostnad per timme i nationella valutor </c:v>
                </c:pt>
              </c:strCache>
            </c:strRef>
          </c:tx>
          <c:marker>
            <c:symbol val="none"/>
          </c:marker>
          <c:cat>
            <c:numRef>
              <c:f>'EU15'!$A$2:$A$23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'EU15'!$D$2:$D$24</c:f>
              <c:numCache>
                <c:formatCode>General</c:formatCode>
                <c:ptCount val="23"/>
                <c:pt idx="0">
                  <c:v>1</c:v>
                </c:pt>
                <c:pt idx="1">
                  <c:v>0.97753560845043508</c:v>
                </c:pt>
                <c:pt idx="2">
                  <c:v>0.98290832647838422</c:v>
                </c:pt>
                <c:pt idx="3">
                  <c:v>1.0230199329687777</c:v>
                </c:pt>
                <c:pt idx="4">
                  <c:v>1.0329753952819818</c:v>
                </c:pt>
                <c:pt idx="5">
                  <c:v>1.0376278118609406</c:v>
                </c:pt>
                <c:pt idx="6">
                  <c:v>1.0328605200945626</c:v>
                </c:pt>
                <c:pt idx="7">
                  <c:v>1.0252935862691956</c:v>
                </c:pt>
                <c:pt idx="8">
                  <c:v>1.0366499745990279</c:v>
                </c:pt>
                <c:pt idx="9">
                  <c:v>1.0550503637381088</c:v>
                </c:pt>
                <c:pt idx="10">
                  <c:v>1.0630606326296617</c:v>
                </c:pt>
                <c:pt idx="11">
                  <c:v>1.060768777421256</c:v>
                </c:pt>
                <c:pt idx="12">
                  <c:v>1.0570939737659211</c:v>
                </c:pt>
                <c:pt idx="13">
                  <c:v>1.0513007981478095</c:v>
                </c:pt>
                <c:pt idx="14">
                  <c:v>1.0770635715548225</c:v>
                </c:pt>
                <c:pt idx="15">
                  <c:v>1.0698493890309746</c:v>
                </c:pt>
                <c:pt idx="16">
                  <c:v>1.0724130387223803</c:v>
                </c:pt>
                <c:pt idx="17">
                  <c:v>1.0338973945742678</c:v>
                </c:pt>
                <c:pt idx="18">
                  <c:v>1.0452728993585023</c:v>
                </c:pt>
                <c:pt idx="19">
                  <c:v>1.0702443503545376</c:v>
                </c:pt>
                <c:pt idx="20">
                  <c:v>1.0673330349594705</c:v>
                </c:pt>
                <c:pt idx="21">
                  <c:v>1.0625152031135978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183744"/>
        <c:axId val="109185280"/>
      </c:lineChart>
      <c:catAx>
        <c:axId val="109183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9185280"/>
        <c:crosses val="autoZero"/>
        <c:auto val="1"/>
        <c:lblAlgn val="ctr"/>
        <c:lblOffset val="100"/>
        <c:tickLblSkip val="2"/>
        <c:noMultiLvlLbl val="0"/>
      </c:catAx>
      <c:valAx>
        <c:axId val="109185280"/>
        <c:scaling>
          <c:orientation val="minMax"/>
          <c:min val="0.8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109183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8.8447069116360438E-2"/>
          <c:y val="0.84960479634581854"/>
          <c:w val="0.87553477690288728"/>
          <c:h val="0.1229383078034715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1E8E-ADE9-4B05-9FA4-6CCC7A6689F3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C493F-4438-4DD7-8B39-BF1CADB4C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03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4A88A-BAC6-4A6D-B5FB-10B2AFF6D2A2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035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911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807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1840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, under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2047" y="274638"/>
            <a:ext cx="6333226" cy="418058"/>
          </a:xfrm>
        </p:spPr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83223" y="1319214"/>
            <a:ext cx="6002050" cy="4774083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019E-6387-4EE7-9D57-BB56FA1D45AA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46C0-1CA2-4C04-85DE-8D258BC54A8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252046" y="765176"/>
            <a:ext cx="6333226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Klicka här för lägga till 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252047" y="6116638"/>
            <a:ext cx="6333226" cy="316931"/>
          </a:xfrm>
        </p:spPr>
        <p:txBody>
          <a:bodyPr>
            <a:noAutofit/>
          </a:bodyPr>
          <a:lstStyle>
            <a:lvl1pPr marL="0" indent="0" algn="l">
              <a:buNone/>
              <a:defRPr sz="1400" b="0" baseline="0">
                <a:solidFill>
                  <a:srgbClr val="4D4D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Skriv anmärkning eller källa </a:t>
            </a:r>
            <a:r>
              <a:rPr lang="sv-SE" dirty="0" err="1" smtClean="0"/>
              <a:t>e.dyl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344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565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1161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608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720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41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24CDB-06AC-42C6-A540-BEFCDD308974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3F615-E173-4A03-B3A0-D3372AE6C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708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24CDB-06AC-42C6-A540-BEFCDD308974}" type="datetimeFigureOut">
              <a:rPr lang="sv-SE" smtClean="0"/>
              <a:pPr/>
              <a:t>2016-02-17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3F615-E173-4A03-B3A0-D3372AE6C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0966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Läget inför den kommande avtalsrörelsen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 smtClean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Hay Group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5 november 2015</a:t>
            </a: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97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3" y="209550"/>
            <a:ext cx="7381875" cy="643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1902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/>
              <a:t>Nettokapitalavkastning </a:t>
            </a:r>
            <a:r>
              <a:rPr lang="sv-SE" b="1" dirty="0"/>
              <a:t>och real statsobligationsränta</a:t>
            </a:r>
            <a:endParaRPr lang="sv-SE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381765"/>
              </p:ext>
            </p:extLst>
          </p:nvPr>
        </p:nvGraphicFramePr>
        <p:xfrm>
          <a:off x="457200" y="1268760"/>
          <a:ext cx="822960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1013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57200"/>
            <a:ext cx="5448300" cy="57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6093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500" b="1" dirty="0" smtClean="0"/>
              <a:t>Lönekostnadsandel </a:t>
            </a:r>
            <a:r>
              <a:rPr lang="sv-SE" sz="2500" b="1" dirty="0"/>
              <a:t>i Sverige och </a:t>
            </a:r>
            <a:r>
              <a:rPr lang="sv-SE" sz="2500" b="1" dirty="0" smtClean="0"/>
              <a:t>15 EU-länder, </a:t>
            </a:r>
            <a:r>
              <a:rPr lang="sv-SE" sz="2500" b="1" dirty="0"/>
              <a:t>hela ekonomin, procent av BNP till </a:t>
            </a:r>
            <a:r>
              <a:rPr lang="sv-SE" sz="2500" b="1" dirty="0" smtClean="0"/>
              <a:t>faktorpris</a:t>
            </a:r>
            <a:endParaRPr lang="sv-SE" sz="25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3074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6045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500" b="1" dirty="0" smtClean="0"/>
              <a:t>Relativ </a:t>
            </a:r>
            <a:r>
              <a:rPr lang="sv-SE" sz="2500" b="1" dirty="0"/>
              <a:t>lönekostnadsandel gentemot </a:t>
            </a:r>
            <a:r>
              <a:rPr lang="sv-SE" sz="2500" b="1" dirty="0" smtClean="0"/>
              <a:t>15 EU-länder</a:t>
            </a:r>
            <a:endParaRPr lang="sv-SE" sz="25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43840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0735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73162"/>
          </a:xfrm>
        </p:spPr>
        <p:txBody>
          <a:bodyPr>
            <a:noAutofit/>
          </a:bodyPr>
          <a:lstStyle/>
          <a:p>
            <a:r>
              <a:rPr lang="sv-SE" sz="2500" b="1" dirty="0" smtClean="0"/>
              <a:t>Lönekostnadsandel </a:t>
            </a:r>
            <a:r>
              <a:rPr lang="sv-SE" sz="2500" b="1" dirty="0"/>
              <a:t>i Sverige och 22 konkurrentländer, hela ekonomin, procent av BNP till faktorpris</a:t>
            </a:r>
            <a:r>
              <a:rPr lang="sv-SE" sz="2500" dirty="0"/>
              <a:t/>
            </a:r>
            <a:br>
              <a:rPr lang="sv-SE" sz="2500" dirty="0"/>
            </a:br>
            <a:endParaRPr lang="sv-SE" sz="25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73309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1460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500" b="1" dirty="0" smtClean="0"/>
              <a:t>Relativ </a:t>
            </a:r>
            <a:r>
              <a:rPr lang="sv-SE" sz="2500" b="1" dirty="0"/>
              <a:t>lönekostnadsandel gentemot 22 konkurrentländer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91257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927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500" b="1" dirty="0" smtClean="0"/>
              <a:t>Relativ lönekostnad </a:t>
            </a:r>
            <a:r>
              <a:rPr lang="sv-SE" sz="2500" b="1" dirty="0"/>
              <a:t>per timme i </a:t>
            </a:r>
            <a:r>
              <a:rPr lang="sv-SE" sz="2500" b="1" dirty="0" smtClean="0"/>
              <a:t>tillverkningsindustrin gentemot 15 EU-länder</a:t>
            </a:r>
            <a:endParaRPr lang="sv-SE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0234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66802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500" b="1" dirty="0" smtClean="0"/>
              <a:t>Relativ enhetsarbetskostnad i tillverkningsindustrin gentemot 15 EU-länder</a:t>
            </a:r>
            <a:endParaRPr lang="sv-SE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5591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35332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Löneökningar och sysselsättning på kort sikt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Låga löneökningar: normal situation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Låg inflation</a:t>
            </a:r>
          </a:p>
          <a:p>
            <a:r>
              <a:rPr lang="sv-SE" dirty="0" smtClean="0"/>
              <a:t>Riksbanken sänker räntan så att </a:t>
            </a:r>
            <a:r>
              <a:rPr lang="sv-SE" b="1" dirty="0" smtClean="0"/>
              <a:t>realräntan faller</a:t>
            </a:r>
          </a:p>
          <a:p>
            <a:r>
              <a:rPr lang="sv-SE" dirty="0" smtClean="0"/>
              <a:t>Konsumtion och investeringar stimuleras</a:t>
            </a:r>
          </a:p>
          <a:p>
            <a:r>
              <a:rPr lang="sv-SE" dirty="0" smtClean="0"/>
              <a:t>Kronan deprecierar</a:t>
            </a:r>
          </a:p>
          <a:p>
            <a:r>
              <a:rPr lang="sv-SE" dirty="0" smtClean="0"/>
              <a:t>Exporten ökar</a:t>
            </a:r>
          </a:p>
          <a:p>
            <a:r>
              <a:rPr lang="sv-SE" dirty="0" smtClean="0"/>
              <a:t>Högre sysselsättning på kort sikt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Låga löneökningar: nollräntesituation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Låg inflation</a:t>
            </a:r>
          </a:p>
          <a:p>
            <a:r>
              <a:rPr lang="sv-SE" dirty="0" smtClean="0"/>
              <a:t>Riksbanken sänker inte räntan: </a:t>
            </a:r>
            <a:r>
              <a:rPr lang="sv-SE" b="1" dirty="0" smtClean="0"/>
              <a:t>realräntan stiger</a:t>
            </a:r>
          </a:p>
          <a:p>
            <a:r>
              <a:rPr lang="sv-SE" dirty="0" smtClean="0"/>
              <a:t>Konsumtion och investeringar faller</a:t>
            </a:r>
          </a:p>
          <a:p>
            <a:r>
              <a:rPr lang="sv-SE" dirty="0" smtClean="0"/>
              <a:t>Kronan apprecierar</a:t>
            </a:r>
          </a:p>
          <a:p>
            <a:r>
              <a:rPr lang="sv-SE" dirty="0" smtClean="0"/>
              <a:t>Exporten faller</a:t>
            </a:r>
          </a:p>
          <a:p>
            <a:r>
              <a:rPr lang="sv-SE" dirty="0" smtClean="0"/>
              <a:t>Lägre sysselsättning på kort sikt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8567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Två huvudfrågor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Totala (genomsnittliga) löneökningar</a:t>
            </a:r>
          </a:p>
          <a:p>
            <a:r>
              <a:rPr lang="sv-SE" dirty="0" smtClean="0"/>
              <a:t>Relativlöner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17586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Möjliga slutsatser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Så låga löneökningar som möjligt är bra för sysselsättningen på lång sikt </a:t>
            </a:r>
          </a:p>
          <a:p>
            <a:r>
              <a:rPr lang="sv-SE" dirty="0" smtClean="0"/>
              <a:t>Med nollränterestriktion kan lite högre löneökningar vara bättre än lite lägre på kort sikt</a:t>
            </a:r>
          </a:p>
          <a:p>
            <a:r>
              <a:rPr lang="sv-SE" dirty="0" smtClean="0"/>
              <a:t>Svårt hantera för arbetsmarknadens parter</a:t>
            </a:r>
          </a:p>
          <a:p>
            <a:r>
              <a:rPr lang="sv-SE" dirty="0" smtClean="0"/>
              <a:t>Flerårsavtal med lite högre löneökningar i början än längre fram</a:t>
            </a:r>
          </a:p>
          <a:p>
            <a:r>
              <a:rPr lang="sv-SE" dirty="0" smtClean="0"/>
              <a:t>Men stor osäkerhet om framtida räntor</a:t>
            </a:r>
          </a:p>
          <a:p>
            <a:r>
              <a:rPr lang="sv-SE" dirty="0" smtClean="0"/>
              <a:t>Alltid stor osäkerhet om växelkursutvecklingen</a:t>
            </a:r>
          </a:p>
          <a:p>
            <a:r>
              <a:rPr lang="sv-SE" dirty="0" smtClean="0"/>
              <a:t>Konjunkturutvecklingen talar för gradvis stigande löneökningar</a:t>
            </a:r>
          </a:p>
        </p:txBody>
      </p:sp>
    </p:spTree>
    <p:extLst>
      <p:ext uri="{BB962C8B-B14F-4D97-AF65-F5344CB8AC3E}">
        <p14:creationId xmlns:p14="http://schemas.microsoft.com/office/powerpoint/2010/main" val="26241414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333226" cy="418058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Centralbankernas styrräntor</a:t>
            </a:r>
            <a:endParaRPr lang="sv-SE" dirty="0"/>
          </a:p>
        </p:txBody>
      </p:sp>
      <p:pic>
        <p:nvPicPr>
          <p:cNvPr id="6" name="Platshållare för innehåll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23" y="1674210"/>
            <a:ext cx="6002215" cy="4063619"/>
          </a:xfrm>
        </p:spPr>
      </p:pic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252046" y="765176"/>
            <a:ext cx="6408186" cy="1007640"/>
          </a:xfrm>
        </p:spPr>
        <p:txBody>
          <a:bodyPr>
            <a:normAutofit fontScale="62500" lnSpcReduction="20000"/>
          </a:bodyPr>
          <a:lstStyle/>
          <a:p>
            <a:endParaRPr lang="sv-SE" dirty="0" smtClean="0"/>
          </a:p>
          <a:p>
            <a:endParaRPr lang="sv-SE" dirty="0"/>
          </a:p>
          <a:p>
            <a:r>
              <a:rPr lang="sv-SE" dirty="0" smtClean="0"/>
              <a:t>Styrräntor, procent, dagsvärden</a:t>
            </a:r>
            <a:endParaRPr lang="sv-SE" dirty="0"/>
          </a:p>
        </p:txBody>
      </p:sp>
      <p:sp>
        <p:nvSpPr>
          <p:cNvPr id="5" name="Underrubrik 4"/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432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272808" cy="850106"/>
          </a:xfrm>
        </p:spPr>
        <p:txBody>
          <a:bodyPr>
            <a:normAutofit/>
          </a:bodyPr>
          <a:lstStyle/>
          <a:p>
            <a:r>
              <a:rPr lang="sv-SE" dirty="0" smtClean="0"/>
              <a:t>Löneökningar och arbetslöshet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251521" y="285727"/>
            <a:ext cx="6711341" cy="704173"/>
          </a:xfrm>
        </p:spPr>
        <p:txBody>
          <a:bodyPr>
            <a:normAutofit/>
          </a:bodyPr>
          <a:lstStyle/>
          <a:p>
            <a:r>
              <a:rPr lang="sv-SE" dirty="0" smtClean="0"/>
              <a:t>          </a:t>
            </a:r>
            <a:endParaRPr lang="sv-SE" dirty="0"/>
          </a:p>
        </p:txBody>
      </p:sp>
      <p:sp>
        <p:nvSpPr>
          <p:cNvPr id="5" name="Underrubrik 4"/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" name="Platshållare för innehåll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23" y="1674210"/>
            <a:ext cx="6002215" cy="4063619"/>
          </a:xfrm>
        </p:spPr>
      </p:pic>
    </p:spTree>
    <p:extLst>
      <p:ext uri="{BB962C8B-B14F-4D97-AF65-F5344CB8AC3E}">
        <p14:creationId xmlns:p14="http://schemas.microsoft.com/office/powerpoint/2010/main" val="342893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2046" y="274638"/>
            <a:ext cx="6912242" cy="922114"/>
          </a:xfrm>
        </p:spPr>
        <p:txBody>
          <a:bodyPr>
            <a:normAutofit/>
          </a:bodyPr>
          <a:lstStyle/>
          <a:p>
            <a:r>
              <a:rPr lang="sv-SE" dirty="0" smtClean="0"/>
              <a:t>Prognoser för inflationen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251521" y="1196753"/>
            <a:ext cx="6333226" cy="360363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KPIF, årlig procentuell förändring</a:t>
            </a:r>
            <a:endParaRPr lang="sv-SE" dirty="0"/>
          </a:p>
        </p:txBody>
      </p:sp>
      <p:sp>
        <p:nvSpPr>
          <p:cNvPr id="5" name="Underrubrik 4"/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>
              <a:solidFill>
                <a:srgbClr val="FF0000"/>
              </a:solidFill>
            </a:endParaRPr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23" y="1674210"/>
            <a:ext cx="6002215" cy="4063619"/>
          </a:xfrm>
        </p:spPr>
      </p:pic>
    </p:spTree>
    <p:extLst>
      <p:ext uri="{BB962C8B-B14F-4D97-AF65-F5344CB8AC3E}">
        <p14:creationId xmlns:p14="http://schemas.microsoft.com/office/powerpoint/2010/main" val="346831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Avtalsrörelsen och inflationsmålet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v-SE" sz="2000" dirty="0" smtClean="0"/>
              <a:t>Dumt utgå från något annat än den mest realistiska prognosen</a:t>
            </a:r>
          </a:p>
          <a:p>
            <a:r>
              <a:rPr lang="sv-SE" sz="2000" dirty="0" smtClean="0"/>
              <a:t>Rimligt att löneökningarna baserar sig på den  trendmässiga produktivitetsutvecklingen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- stora variationer i produktivitetsökningarna år från år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- men lägre produktivitetsökningar kompenseras i konjunkturnedgång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 kompenseras normalt av högre i konjunkturuppgång</a:t>
            </a:r>
          </a:p>
          <a:p>
            <a:r>
              <a:rPr lang="sv-SE" sz="2000" dirty="0" smtClean="0"/>
              <a:t>Men detsamma gäller inte för inflationen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inflationsmålet gäller varje enskilt år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Riksbanken ska inte kompensera lägre inflation än målet ett år med 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   högre ett annat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   - Lönebildningen måste på sikt beakta den faktiska inflationen</a:t>
            </a:r>
          </a:p>
          <a:p>
            <a:r>
              <a:rPr lang="sv-SE" sz="2000" dirty="0" smtClean="0"/>
              <a:t>Men frågan om lönebildningen ska utgå från inflationsmålet eller inte är en annan än vilka löneökningar som är lämpliga i nuvarande  läge</a:t>
            </a:r>
          </a:p>
          <a:p>
            <a:pPr marL="0" indent="0">
              <a:buNone/>
            </a:pPr>
            <a:r>
              <a:rPr lang="sv-SE" sz="2000" dirty="0"/>
              <a:t> </a:t>
            </a:r>
            <a:r>
              <a:rPr lang="sv-SE" sz="2000" dirty="0" smtClean="0"/>
              <a:t>   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7390143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400" b="1" dirty="0"/>
              <a:t>Potentiell och faktisk produktivitetstillväxt i näringslivet, procent per år</a:t>
            </a:r>
            <a:endParaRPr lang="sv-SE" sz="3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394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83682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400" b="1" dirty="0" smtClean="0"/>
              <a:t>Förväntad </a:t>
            </a:r>
            <a:r>
              <a:rPr lang="sv-SE" sz="2400" b="1" dirty="0"/>
              <a:t>och faktisk relativprisförändring mellan konsumtion (KPI respektive KPIF) och näringslivets förädlingsvärde, </a:t>
            </a:r>
            <a:r>
              <a:rPr lang="sv-SE" sz="2400" b="1" dirty="0" smtClean="0"/>
              <a:t/>
            </a:r>
            <a:br>
              <a:rPr lang="sv-SE" sz="2400" b="1" dirty="0" smtClean="0"/>
            </a:br>
            <a:r>
              <a:rPr lang="sv-SE" sz="2400" b="1" dirty="0" smtClean="0"/>
              <a:t>procent </a:t>
            </a:r>
            <a:r>
              <a:rPr lang="sv-SE" sz="2400" b="1" dirty="0"/>
              <a:t>per år</a:t>
            </a:r>
            <a:endParaRPr lang="sv-SE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2544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5746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Lönerna i vård och omsorg 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smtClean="0"/>
              <a:t>Värdediskriminering i kvinnodominerade sektorer</a:t>
            </a:r>
          </a:p>
          <a:p>
            <a:r>
              <a:rPr lang="sv-SE" dirty="0" smtClean="0"/>
              <a:t>Tidigare stöd av marknadskrafterna</a:t>
            </a:r>
          </a:p>
          <a:p>
            <a:r>
              <a:rPr lang="sv-SE" dirty="0" smtClean="0"/>
              <a:t>Ny situation framöver: med en åldrande befolkning kommer dessa sektorer att ha marknadskrafterna i ryggen</a:t>
            </a:r>
          </a:p>
          <a:p>
            <a:r>
              <a:rPr lang="sv-SE" dirty="0" smtClean="0"/>
              <a:t>Rimligt med relativlönehöjningar</a:t>
            </a:r>
          </a:p>
          <a:p>
            <a:r>
              <a:rPr lang="sv-SE" dirty="0" smtClean="0"/>
              <a:t>Industrin måste sätta märket så att relativlönehöjningar blir möjliga utan att de totala löneökningarna blir för höga</a:t>
            </a:r>
          </a:p>
          <a:p>
            <a:r>
              <a:rPr lang="sv-SE" dirty="0" smtClean="0"/>
              <a:t>Om den politiska prioriteringen är att resurser ska omfördelas till vård och omsorg är det rimligt att enhetsarbetskostnaderna  i industrin ökar snabbare än i konkurrentländerna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409613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Statens roll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Öronmärkta pengar för högre lärarlöner</a:t>
            </a:r>
          </a:p>
          <a:p>
            <a:r>
              <a:rPr lang="sv-SE" dirty="0" smtClean="0"/>
              <a:t>Komplikationer för partssystemet</a:t>
            </a:r>
          </a:p>
          <a:p>
            <a:r>
              <a:rPr lang="sv-SE" dirty="0" smtClean="0"/>
              <a:t>Men staten har en övergripande ansvar för skolan</a:t>
            </a:r>
          </a:p>
          <a:p>
            <a:r>
              <a:rPr lang="sv-SE" dirty="0" smtClean="0"/>
              <a:t>Legitimt med öronmärkta medel om lärarlöner identifierats som centralt problem</a:t>
            </a:r>
          </a:p>
          <a:p>
            <a:r>
              <a:rPr lang="sv-SE" dirty="0" smtClean="0"/>
              <a:t>Staten måste få använda sig av ”marknadskrafter” när man vill prioritera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12887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Pers tabell 2.1 </a:t>
            </a:r>
            <a:r>
              <a:rPr lang="sv-SE" smtClean="0"/>
              <a:t>tillsnyggad här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5694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Lönenormering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sv-SE" sz="8000" dirty="0" smtClean="0"/>
              <a:t>Samsyn om att den internationellt konkurrensutsatta sektorn (industrin) ska sätta märket</a:t>
            </a:r>
          </a:p>
          <a:p>
            <a:r>
              <a:rPr lang="sv-SE" sz="8000" dirty="0" smtClean="0"/>
              <a:t>Oklar teori</a:t>
            </a:r>
          </a:p>
          <a:p>
            <a:r>
              <a:rPr lang="sv-SE" sz="8000" dirty="0" smtClean="0"/>
              <a:t>Men etablerat system</a:t>
            </a:r>
          </a:p>
          <a:p>
            <a:r>
              <a:rPr lang="sv-SE" sz="8000" dirty="0" smtClean="0"/>
              <a:t>Och det har fungerat</a:t>
            </a:r>
          </a:p>
          <a:p>
            <a:r>
              <a:rPr lang="sv-SE" sz="8000" dirty="0" smtClean="0"/>
              <a:t>Starka drivkrafter för industrin att avtala om rimliga löneökningar</a:t>
            </a:r>
          </a:p>
          <a:p>
            <a:pPr marL="0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- höga löneökningar försvagar konkurrensförmågan i sig</a:t>
            </a:r>
          </a:p>
          <a:p>
            <a:pPr marL="0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- om Riksbanken reagerar med räntehöjningar, så stiger kronan i </a:t>
            </a:r>
          </a:p>
          <a:p>
            <a:pPr marL="0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   värde</a:t>
            </a:r>
          </a:p>
          <a:p>
            <a:r>
              <a:rPr lang="sv-SE" sz="8000" dirty="0" smtClean="0"/>
              <a:t>Modellen har upprätthållits på flera sätt</a:t>
            </a:r>
          </a:p>
          <a:p>
            <a:pPr marL="0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  - samordning inom Svenskt Näringsliv</a:t>
            </a:r>
          </a:p>
          <a:p>
            <a:pPr marL="0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  - samordning inom LO</a:t>
            </a:r>
          </a:p>
          <a:p>
            <a:pPr marL="0" indent="0">
              <a:buNone/>
            </a:pPr>
            <a:r>
              <a:rPr lang="sv-SE" sz="8000" dirty="0"/>
              <a:t> </a:t>
            </a:r>
            <a:r>
              <a:rPr lang="sv-SE" sz="8000" dirty="0" smtClean="0"/>
              <a:t>      - Medlingsinstitutet</a:t>
            </a:r>
          </a:p>
          <a:p>
            <a:r>
              <a:rPr lang="sv-SE" sz="8000" dirty="0" smtClean="0"/>
              <a:t>Frågetecken för modellen när nu LOs samordning brutit samman</a:t>
            </a:r>
          </a:p>
          <a:p>
            <a:r>
              <a:rPr lang="sv-SE" sz="8000" dirty="0" smtClean="0"/>
              <a:t>Men sannolikt består modellen ändå</a:t>
            </a:r>
          </a:p>
          <a:p>
            <a:pPr marL="0" indent="0">
              <a:buNone/>
            </a:pPr>
            <a:endParaRPr lang="sv-SE" sz="8000" dirty="0" smtClean="0"/>
          </a:p>
          <a:p>
            <a:pPr marL="0" indent="0">
              <a:buNone/>
            </a:pPr>
            <a:endParaRPr lang="sv-SE" sz="8000" dirty="0" smtClean="0"/>
          </a:p>
          <a:p>
            <a:pPr marL="0" indent="0">
              <a:buNone/>
            </a:pPr>
            <a:endParaRPr lang="sv-SE" sz="8000" dirty="0" smtClean="0"/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95397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Lägstalöner och lönespridning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Sverige har EUs och OECDs mest sammanpressade lönestruktur</a:t>
            </a:r>
          </a:p>
          <a:p>
            <a:r>
              <a:rPr lang="sv-SE" dirty="0" smtClean="0"/>
              <a:t>Men stor produktivitetsspridning för nyinträdande på arbetsmarknaden (PISA-resultat)</a:t>
            </a:r>
          </a:p>
          <a:p>
            <a:r>
              <a:rPr lang="sv-SE" dirty="0" smtClean="0"/>
              <a:t>Stora sysselsättningsgap</a:t>
            </a:r>
          </a:p>
          <a:p>
            <a:r>
              <a:rPr lang="sv-SE" dirty="0" smtClean="0"/>
              <a:t>Utbildning och subventionerade anställningar räcker inte</a:t>
            </a:r>
          </a:p>
          <a:p>
            <a:r>
              <a:rPr lang="sv-SE" dirty="0" smtClean="0"/>
              <a:t>Forskningsstöd för att höjda lägstalöner minskar sysselsättningen, särskilt för svaga grupper, med höga lägstalöner som i Sverige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394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619672" y="5661248"/>
            <a:ext cx="6048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Källor: PISA 2014 och Eurostat </a:t>
            </a:r>
            <a:r>
              <a:rPr lang="sv-SE" sz="1200" dirty="0" err="1" smtClean="0"/>
              <a:t>Structure</a:t>
            </a:r>
            <a:r>
              <a:rPr lang="sv-SE" sz="1200" dirty="0" smtClean="0"/>
              <a:t> </a:t>
            </a:r>
            <a:r>
              <a:rPr lang="sv-SE" sz="1200" dirty="0" err="1" smtClean="0"/>
              <a:t>of</a:t>
            </a:r>
            <a:r>
              <a:rPr lang="sv-SE" sz="1200" dirty="0" smtClean="0"/>
              <a:t> </a:t>
            </a:r>
            <a:r>
              <a:rPr lang="sv-SE" sz="1200" dirty="0" err="1" smtClean="0"/>
              <a:t>Earnings</a:t>
            </a:r>
            <a:r>
              <a:rPr lang="sv-SE" sz="1200" dirty="0" smtClean="0"/>
              <a:t> Survey 2010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1530606" y="260648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 smtClean="0">
                <a:solidFill>
                  <a:srgbClr val="002060"/>
                </a:solidFill>
              </a:rPr>
              <a:t>Skillnader i lön och kunskaper (90/10)</a:t>
            </a:r>
            <a:r>
              <a:rPr lang="sv-SE" b="1" dirty="0" smtClean="0">
                <a:solidFill>
                  <a:srgbClr val="002060"/>
                </a:solidFill>
              </a:rPr>
              <a:t> </a:t>
            </a:r>
            <a:endParaRPr lang="en-US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375702"/>
              </p:ext>
            </p:extLst>
          </p:nvPr>
        </p:nvGraphicFramePr>
        <p:xfrm>
          <a:off x="1691680" y="752129"/>
          <a:ext cx="5625765" cy="493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5765"/>
                <a:gridCol w="1980000"/>
                <a:gridCol w="1980000"/>
              </a:tblGrid>
              <a:tr h="2880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 smtClean="0"/>
                        <a:t>Lön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dirty="0" smtClean="0"/>
                        <a:t>PISA</a:t>
                      </a:r>
                      <a:r>
                        <a:rPr lang="sv-SE" sz="2000" baseline="0" dirty="0" smtClean="0"/>
                        <a:t>-resultat</a:t>
                      </a:r>
                      <a:endParaRPr lang="en-US" sz="20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Sverige</a:t>
                      </a:r>
                      <a:endParaRPr lang="en-US" sz="14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2,08</a:t>
                      </a:r>
                      <a:endParaRPr lang="en-US" sz="1400" b="0" i="0" u="none" strike="noStrike" baseline="0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</a:rPr>
                        <a:t>1.73</a:t>
                      </a:r>
                      <a:endParaRPr lang="en-US" sz="1400" b="0" i="0" u="none" strike="noStrike" baseline="0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Finland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2.31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1,57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Norge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2,31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1,66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Belgien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2,38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1,71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Danmark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1.58</a:t>
                      </a: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Italien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2,65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1.67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Frankrike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2,84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1.73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Nederländerna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2,90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1,62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Spanien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3,10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1.61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Tjeckien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3.23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1,61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Österrike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3,33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1.64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Slovakien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3,34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1,78</a:t>
                      </a:r>
                      <a:endParaRPr lang="en-US" sz="1400" b="0" i="0" u="none" strike="noStrike" baseline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Irland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3,64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1.56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Storbritannien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3.71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1.66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3,97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1,56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Estland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4,05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1,49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Tyskland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4,12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1,63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Cypern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4,16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baseline="0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1.83</a:t>
                      </a:r>
                      <a:endParaRPr lang="en-US" sz="1400" b="0" i="0" u="none" strike="noStrike" baseline="0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38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39752" y="5934099"/>
            <a:ext cx="6048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Källa: PISA (2014) och Eurostat Structure of Earnings Survey 2010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1259632" y="116632"/>
            <a:ext cx="6048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 smtClean="0"/>
              <a:t>  </a:t>
            </a:r>
            <a:r>
              <a:rPr lang="sv-SE" sz="2800" b="1" dirty="0" smtClean="0">
                <a:solidFill>
                  <a:srgbClr val="002060"/>
                </a:solidFill>
              </a:rPr>
              <a:t>Skillnader i lön och kunskaper (50/10) </a:t>
            </a:r>
            <a:endParaRPr lang="en-US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823858"/>
              </p:ext>
            </p:extLst>
          </p:nvPr>
        </p:nvGraphicFramePr>
        <p:xfrm>
          <a:off x="2461194" y="784200"/>
          <a:ext cx="3645547" cy="5009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7275"/>
                <a:gridCol w="1224136"/>
                <a:gridCol w="1224136"/>
              </a:tblGrid>
              <a:tr h="2880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Lön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PISA</a:t>
                      </a:r>
                      <a:r>
                        <a:rPr lang="sv-SE" baseline="0" dirty="0" smtClean="0"/>
                        <a:t>-resultat</a:t>
                      </a:r>
                      <a:endParaRPr lang="en-US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Sverige</a:t>
                      </a:r>
                      <a:r>
                        <a:rPr lang="en-US" sz="9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  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1.29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1.50</a:t>
                      </a: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Belgien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1.51</a:t>
                      </a: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Norge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1.46</a:t>
                      </a: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Finland                 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1.40</a:t>
                      </a: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Frankrike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1.52</a:t>
                      </a: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Danmark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1.40</a:t>
                      </a:r>
                    </a:p>
                  </a:txBody>
                  <a:tcPr marL="9525" marR="9525" marT="9525" marB="0" anchor="ctr"/>
                </a:tc>
              </a:tr>
              <a:tr h="2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Italien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1.47</a:t>
                      </a: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Spanien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1.43</a:t>
                      </a: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Nederländerna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1.44</a:t>
                      </a: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Österrike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1.45</a:t>
                      </a: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Slovakien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1.55</a:t>
                      </a: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Tjecken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1.42</a:t>
                      </a:r>
                    </a:p>
                  </a:txBody>
                  <a:tcPr marL="9525" marR="9525" marT="9525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Cypern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1.58</a:t>
                      </a:r>
                    </a:p>
                  </a:txBody>
                  <a:tcPr marL="9525" marR="9525" marT="9525" marB="0" anchor="ctr"/>
                </a:tc>
              </a:tr>
              <a:tr h="240952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Storbritannien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1.46</a:t>
                      </a: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Irland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1.38</a:t>
                      </a: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Polen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1.38</a:t>
                      </a: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Estland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1.33</a:t>
                      </a: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Tyskland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      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1.45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77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683" y="685800"/>
            <a:ext cx="5970542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44683" y="6096000"/>
            <a:ext cx="37131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 smtClean="0"/>
              <a:t>Källa: Finanspolitiska rådet (2015)</a:t>
            </a:r>
            <a:endParaRPr lang="sv-SE" sz="1050" b="1" dirty="0"/>
          </a:p>
        </p:txBody>
      </p:sp>
    </p:spTree>
    <p:extLst>
      <p:ext uri="{BB962C8B-B14F-4D97-AF65-F5344CB8AC3E}">
        <p14:creationId xmlns:p14="http://schemas.microsoft.com/office/powerpoint/2010/main" val="32307434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Figur 2.6 här från OECD  </a:t>
            </a:r>
            <a:r>
              <a:rPr lang="sv-SE" dirty="0" err="1" smtClean="0"/>
              <a:t>Economic</a:t>
            </a:r>
            <a:r>
              <a:rPr lang="sv-SE" dirty="0" smtClean="0"/>
              <a:t> Survey </a:t>
            </a:r>
            <a:r>
              <a:rPr lang="sv-SE" dirty="0" err="1" smtClean="0"/>
              <a:t>of</a:t>
            </a:r>
            <a:r>
              <a:rPr lang="sv-SE" dirty="0" smtClean="0"/>
              <a:t> Sweden 2015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66335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Tuomas </a:t>
            </a:r>
            <a:r>
              <a:rPr lang="sv-SE" dirty="0" err="1" smtClean="0"/>
              <a:t>figure</a:t>
            </a:r>
            <a:r>
              <a:rPr lang="sv-SE" dirty="0" smtClean="0"/>
              <a:t> 2.4 här men ändra rubriken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Rubriken bör vara Change in the </a:t>
            </a:r>
            <a:r>
              <a:rPr lang="sv-SE" dirty="0" err="1" smtClean="0"/>
              <a:t>average</a:t>
            </a:r>
            <a:r>
              <a:rPr lang="sv-SE" dirty="0" smtClean="0"/>
              <a:t> literacy score </a:t>
            </a:r>
            <a:r>
              <a:rPr lang="sv-SE" dirty="0" err="1" smtClean="0"/>
              <a:t>between</a:t>
            </a:r>
            <a:r>
              <a:rPr lang="sv-SE" dirty="0" smtClean="0"/>
              <a:t> IALS 1994-1998 and PIAAC 2012 for </a:t>
            </a:r>
            <a:r>
              <a:rPr lang="sv-SE" dirty="0" err="1" smtClean="0"/>
              <a:t>native-borns</a:t>
            </a:r>
            <a:r>
              <a:rPr lang="sv-SE" dirty="0" smtClean="0"/>
              <a:t> and immigrants, </a:t>
            </a:r>
            <a:r>
              <a:rPr lang="sv-SE" dirty="0" err="1" smtClean="0"/>
              <a:t>respectively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708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1298575"/>
          </a:xfrm>
        </p:spPr>
        <p:txBody>
          <a:bodyPr>
            <a:normAutofit fontScale="90000"/>
          </a:bodyPr>
          <a:lstStyle/>
          <a:p>
            <a:r>
              <a:rPr lang="sv-SE" sz="2800" b="1" dirty="0" smtClean="0"/>
              <a:t>Nominella </a:t>
            </a:r>
            <a:r>
              <a:rPr lang="sv-SE" sz="2800" b="1" dirty="0"/>
              <a:t>löneökningar, </a:t>
            </a:r>
            <a:r>
              <a:rPr lang="sv-SE" sz="2800" b="1" dirty="0" smtClean="0"/>
              <a:t>inflation (KPI) </a:t>
            </a:r>
            <a:r>
              <a:rPr lang="sv-SE" sz="2800" b="1" dirty="0"/>
              <a:t>och reallöneförändringar, procent</a:t>
            </a:r>
            <a:r>
              <a:rPr lang="sv-SE" sz="2800" dirty="0"/>
              <a:t/>
            </a:r>
            <a:br>
              <a:rPr lang="sv-SE" sz="2800" dirty="0"/>
            </a:br>
            <a:endParaRPr lang="sv-SE" sz="28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825126949"/>
              </p:ext>
            </p:extLst>
          </p:nvPr>
        </p:nvGraphicFramePr>
        <p:xfrm>
          <a:off x="762000" y="1447800"/>
          <a:ext cx="7391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259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Två modeller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Medlingsinstitutet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Lönekostnadsökningarna i industrin i jämförbara västeuropeiska länder</a:t>
            </a:r>
          </a:p>
          <a:p>
            <a:r>
              <a:rPr lang="sv-SE" dirty="0" smtClean="0"/>
              <a:t>Europanormen</a:t>
            </a:r>
            <a:endParaRPr lang="sv-SE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Konjunkturinstitutet</a:t>
            </a:r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Produktivitets- och förädlingsvärdeprisökning (utifrån inflationsmålet) i näringslivet</a:t>
            </a:r>
          </a:p>
          <a:p>
            <a:r>
              <a:rPr lang="sv-SE" dirty="0" smtClean="0"/>
              <a:t>Under- eller överskridande utifrån parternas sysselsätt-</a:t>
            </a:r>
            <a:r>
              <a:rPr lang="sv-SE" dirty="0" err="1" smtClean="0"/>
              <a:t>ningsambitioner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4759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Perspektiv på de totala löneökningarna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Reallöner</a:t>
            </a:r>
          </a:p>
          <a:p>
            <a:r>
              <a:rPr lang="sv-SE" dirty="0" smtClean="0"/>
              <a:t>Lönekostnadsandel och bruttovinstandel</a:t>
            </a:r>
          </a:p>
          <a:p>
            <a:r>
              <a:rPr lang="sv-SE" dirty="0" smtClean="0"/>
              <a:t>Relativ lönekostnadsandel och relativ bruttovinstandel</a:t>
            </a:r>
          </a:p>
          <a:p>
            <a:r>
              <a:rPr lang="sv-SE" dirty="0" smtClean="0"/>
              <a:t>Relativ löne- och enhetsarbetskostnad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37203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1298575"/>
          </a:xfrm>
        </p:spPr>
        <p:txBody>
          <a:bodyPr>
            <a:normAutofit fontScale="90000"/>
          </a:bodyPr>
          <a:lstStyle/>
          <a:p>
            <a:r>
              <a:rPr lang="sv-SE" sz="2800" b="1" dirty="0" smtClean="0"/>
              <a:t>Nominella </a:t>
            </a:r>
            <a:r>
              <a:rPr lang="sv-SE" sz="2800" b="1" dirty="0"/>
              <a:t>löneökningar, </a:t>
            </a:r>
            <a:r>
              <a:rPr lang="sv-SE" sz="2800" b="1" dirty="0" smtClean="0"/>
              <a:t>inflation (KPI) </a:t>
            </a:r>
            <a:r>
              <a:rPr lang="sv-SE" sz="2800" b="1" dirty="0"/>
              <a:t>och reallöneförändringar, procent</a:t>
            </a:r>
            <a:r>
              <a:rPr lang="sv-SE" sz="2800" dirty="0"/>
              <a:t/>
            </a:r>
            <a:br>
              <a:rPr lang="sv-SE" sz="2800" dirty="0"/>
            </a:br>
            <a:endParaRPr lang="sv-SE" sz="28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408240077"/>
              </p:ext>
            </p:extLst>
          </p:nvPr>
        </p:nvGraphicFramePr>
        <p:xfrm>
          <a:off x="762000" y="1447800"/>
          <a:ext cx="7391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8370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rmAutofit/>
          </a:bodyPr>
          <a:lstStyle/>
          <a:p>
            <a:r>
              <a:rPr lang="sv-SE" sz="2500" b="1" dirty="0" smtClean="0"/>
              <a:t>Faktisk </a:t>
            </a:r>
            <a:r>
              <a:rPr lang="sv-SE" sz="2500" b="1" dirty="0"/>
              <a:t>och förväntad reallöneökning, procent per år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31326"/>
              </p:ext>
            </p:extLst>
          </p:nvPr>
        </p:nvGraphicFramePr>
        <p:xfrm>
          <a:off x="457200" y="1600200"/>
          <a:ext cx="8229600" cy="2224608"/>
        </p:xfrm>
        <a:graphic>
          <a:graphicData uri="http://schemas.openxmlformats.org/drawingml/2006/table">
            <a:tbl>
              <a:tblPr firstRow="1" firstCol="1" bandRow="1"/>
              <a:tblGrid>
                <a:gridCol w="1425600"/>
                <a:gridCol w="1701000"/>
                <a:gridCol w="1701000"/>
                <a:gridCol w="1701000"/>
                <a:gridCol w="1701000"/>
              </a:tblGrid>
              <a:tr h="1059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Avtalsperiod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Nominell löneökning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KPI-inflation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Reallöneökning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Förväntad reallöneökning utifrån inflationsmål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2012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3,1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0,9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2,3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1,2</a:t>
                      </a:r>
                      <a:endParaRPr lang="sv-SE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31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2013-2014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2013-2015</a:t>
                      </a: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2,5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sv-SE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2,7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2,6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0,6</a:t>
                      </a:r>
                      <a:endParaRPr lang="sv-SE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0,6</a:t>
                      </a:r>
                    </a:p>
                  </a:txBody>
                  <a:tcPr marL="64800" marR="648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4511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b="1" dirty="0"/>
              <a:t>Lönekostnadsandel i näringslivet, procent av förädlingsvärdet </a:t>
            </a:r>
            <a:endParaRPr lang="sv-SE" sz="32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2367877"/>
              </p:ext>
            </p:extLst>
          </p:nvPr>
        </p:nvGraphicFramePr>
        <p:xfrm>
          <a:off x="457200" y="1447800"/>
          <a:ext cx="8153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0620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915</Words>
  <Application>Microsoft Office PowerPoint</Application>
  <PresentationFormat>On-screen Show (4:3)</PresentationFormat>
  <Paragraphs>256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Office-tema</vt:lpstr>
      <vt:lpstr>Läget inför den kommande avtalsrörelsen</vt:lpstr>
      <vt:lpstr>Två huvudfrågor</vt:lpstr>
      <vt:lpstr>Lönenormering</vt:lpstr>
      <vt:lpstr>Nominella löneökningar, inflation (KPI) och reallöneförändringar, procent </vt:lpstr>
      <vt:lpstr>Två modeller</vt:lpstr>
      <vt:lpstr>Perspektiv på de totala löneökningarna</vt:lpstr>
      <vt:lpstr>Nominella löneökningar, inflation (KPI) och reallöneförändringar, procent </vt:lpstr>
      <vt:lpstr>Faktisk och förväntad reallöneökning, procent per år</vt:lpstr>
      <vt:lpstr>Lönekostnadsandel i näringslivet, procent av förädlingsvärdet </vt:lpstr>
      <vt:lpstr>PowerPoint Presentation</vt:lpstr>
      <vt:lpstr>Nettokapitalavkastning och real statsobligationsränta</vt:lpstr>
      <vt:lpstr>PowerPoint Presentation</vt:lpstr>
      <vt:lpstr>Lönekostnadsandel i Sverige och 15 EU-länder, hela ekonomin, procent av BNP till faktorpris</vt:lpstr>
      <vt:lpstr>Relativ lönekostnadsandel gentemot 15 EU-länder</vt:lpstr>
      <vt:lpstr>Lönekostnadsandel i Sverige och 22 konkurrentländer, hela ekonomin, procent av BNP till faktorpris </vt:lpstr>
      <vt:lpstr>Relativ lönekostnadsandel gentemot 22 konkurrentländer</vt:lpstr>
      <vt:lpstr>Relativ lönekostnad per timme i tillverkningsindustrin gentemot 15 EU-länder</vt:lpstr>
      <vt:lpstr>Relativ enhetsarbetskostnad i tillverkningsindustrin gentemot 15 EU-länder</vt:lpstr>
      <vt:lpstr>Löneökningar och sysselsättning på kort sikt</vt:lpstr>
      <vt:lpstr>Möjliga slutsatser</vt:lpstr>
      <vt:lpstr>Centralbankernas styrräntor</vt:lpstr>
      <vt:lpstr>Löneökningar och arbetslöshet</vt:lpstr>
      <vt:lpstr>Prognoser för inflationen</vt:lpstr>
      <vt:lpstr>Avtalsrörelsen och inflationsmålet</vt:lpstr>
      <vt:lpstr>Potentiell och faktisk produktivitetstillväxt i näringslivet, procent per år</vt:lpstr>
      <vt:lpstr>Förväntad och faktisk relativprisförändring mellan konsumtion (KPI respektive KPIF) och näringslivets förädlingsvärde,  procent per år</vt:lpstr>
      <vt:lpstr>Lönerna i vård och omsorg </vt:lpstr>
      <vt:lpstr>Statens roll</vt:lpstr>
      <vt:lpstr>Pers tabell 2.1 tillsnyggad här</vt:lpstr>
      <vt:lpstr>Lägstalöner och lönespridning</vt:lpstr>
      <vt:lpstr>PowerPoint Presentation</vt:lpstr>
      <vt:lpstr>PowerPoint Presentation</vt:lpstr>
      <vt:lpstr>PowerPoint Presentation</vt:lpstr>
      <vt:lpstr>Figur 2.6 här från OECD  Economic Survey of Sweden 2015</vt:lpstr>
      <vt:lpstr>Tuomas figure 2.4 här men ändra rubriken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Lars Calmfors</dc:creator>
  <cp:lastModifiedBy>Petter Danielsson</cp:lastModifiedBy>
  <cp:revision>42</cp:revision>
  <dcterms:created xsi:type="dcterms:W3CDTF">2015-08-26T12:54:47Z</dcterms:created>
  <dcterms:modified xsi:type="dcterms:W3CDTF">2016-02-17T09:12:37Z</dcterms:modified>
</cp:coreProperties>
</file>