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71" r:id="rId5"/>
    <p:sldId id="257" r:id="rId6"/>
    <p:sldId id="258" r:id="rId7"/>
    <p:sldId id="259" r:id="rId8"/>
    <p:sldId id="260" r:id="rId9"/>
    <p:sldId id="261" r:id="rId10"/>
    <p:sldId id="272" r:id="rId11"/>
    <p:sldId id="262" r:id="rId12"/>
    <p:sldId id="263" r:id="rId13"/>
    <p:sldId id="265" r:id="rId14"/>
    <p:sldId id="266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578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3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352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444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939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961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52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2530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205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73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4350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276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C5834-D1E2-428A-9430-22B939A02A5D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90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Tiggarna på våra gator – hur ska vi förhålla oss?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Uppsala talar om tiggeri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31 januari 2016</a:t>
            </a: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093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Når gåvor till hemländerna fram?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Utbredd korruption</a:t>
            </a:r>
          </a:p>
          <a:p>
            <a:r>
              <a:rPr lang="sv-SE" dirty="0" smtClean="0"/>
              <a:t>Många tycks bekymra sig över det</a:t>
            </a:r>
          </a:p>
          <a:p>
            <a:r>
              <a:rPr lang="sv-SE" dirty="0" smtClean="0"/>
              <a:t>Argument för att ge via svenska eller internationella organisationer</a:t>
            </a:r>
          </a:p>
          <a:p>
            <a:r>
              <a:rPr lang="sv-SE" dirty="0" smtClean="0"/>
              <a:t>De flesta har kyrklig anknytning</a:t>
            </a:r>
          </a:p>
          <a:p>
            <a:r>
              <a:rPr lang="sv-SE" dirty="0" smtClean="0"/>
              <a:t>Förslag om särskild insamlingsstiftelse (Per Kågeson)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politiska partier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berörda företag (livsmedelshandeln)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kommuner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123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Agerande på samhällsnivå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”First best” är att hemländerna själva åtgärdar sina fattigdoms- och integrationsproblem</a:t>
            </a:r>
          </a:p>
          <a:p>
            <a:pPr>
              <a:buNone/>
            </a:pPr>
            <a:r>
              <a:rPr lang="sv-SE" dirty="0" smtClean="0"/>
              <a:t>    - all anledning för oss utöva påtryckningar</a:t>
            </a:r>
          </a:p>
          <a:p>
            <a:pPr>
              <a:buNone/>
            </a:pPr>
            <a:r>
              <a:rPr lang="sv-SE" dirty="0" smtClean="0"/>
              <a:t>    - utnyttja existerande EU-stöd</a:t>
            </a:r>
          </a:p>
          <a:p>
            <a:r>
              <a:rPr lang="sv-SE" dirty="0" smtClean="0"/>
              <a:t>Mer generösa transfereringar från andra EU-länder</a:t>
            </a:r>
          </a:p>
          <a:p>
            <a:pPr>
              <a:buNone/>
            </a:pPr>
            <a:r>
              <a:rPr lang="sv-SE" dirty="0" smtClean="0"/>
              <a:t>    - mindre krav på medfinansiering</a:t>
            </a:r>
          </a:p>
          <a:p>
            <a:pPr>
              <a:buNone/>
            </a:pPr>
            <a:r>
              <a:rPr lang="sv-SE" dirty="0" smtClean="0"/>
              <a:t>    - </a:t>
            </a:r>
            <a:r>
              <a:rPr lang="sv-SE" i="1" dirty="0" smtClean="0"/>
              <a:t>moral </a:t>
            </a:r>
            <a:r>
              <a:rPr lang="sv-SE" i="1" dirty="0" err="1" smtClean="0"/>
              <a:t>hazard</a:t>
            </a:r>
            <a:endParaRPr lang="sv-SE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Insatser av socialtjänsten och samhällets acceptans för olagliga boenden i Sverige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sv-SE" dirty="0" smtClean="0"/>
              <a:t>Basala hjälpinsatser (enkla härbärgen, mat,</a:t>
            </a:r>
          </a:p>
          <a:p>
            <a:pPr>
              <a:buNone/>
            </a:pPr>
            <a:r>
              <a:rPr lang="sv-SE" dirty="0" smtClean="0"/>
              <a:t>      kläder, toaletter i tältläger)</a:t>
            </a:r>
          </a:p>
          <a:p>
            <a:r>
              <a:rPr lang="sv-SE" dirty="0" smtClean="0"/>
              <a:t>Mer tillåtande attityd till olagliga boenden</a:t>
            </a:r>
          </a:p>
          <a:p>
            <a:r>
              <a:rPr lang="sv-SE" dirty="0" smtClean="0"/>
              <a:t>Den förväntade nyttan av att tigga i Sverige ökar</a:t>
            </a:r>
          </a:p>
          <a:p>
            <a:r>
              <a:rPr lang="sv-SE" dirty="0" smtClean="0"/>
              <a:t>Effekterna på migrationen hålls tillbaka av att den privata givmildheten trots allt är begränsad</a:t>
            </a:r>
          </a:p>
          <a:p>
            <a:pPr>
              <a:buNone/>
            </a:pPr>
            <a:r>
              <a:rPr lang="sv-SE" dirty="0" smtClean="0"/>
              <a:t>     - mindre gåvor per tiggare om tiggarna blir fler</a:t>
            </a:r>
          </a:p>
          <a:p>
            <a:pPr>
              <a:buNone/>
            </a:pPr>
            <a:r>
              <a:rPr lang="sv-SE" dirty="0" smtClean="0"/>
              <a:t>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Jobb i Sverige för tiggarna?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 smtClean="0"/>
              <a:t>I samklang med arbetslinjen</a:t>
            </a:r>
          </a:p>
          <a:p>
            <a:r>
              <a:rPr lang="sv-SE" dirty="0" smtClean="0"/>
              <a:t>Varför har inte jobb kommit till i privat sektor?</a:t>
            </a:r>
          </a:p>
          <a:p>
            <a:pPr>
              <a:buNone/>
            </a:pPr>
            <a:r>
              <a:rPr lang="sv-SE" dirty="0" smtClean="0"/>
              <a:t>      - sannolikt mycket låga reservationslöner</a:t>
            </a:r>
          </a:p>
          <a:p>
            <a:pPr>
              <a:buNone/>
            </a:pPr>
            <a:r>
              <a:rPr lang="sv-SE" dirty="0" smtClean="0"/>
              <a:t>      - arbetsuppgifter som inte utförs</a:t>
            </a:r>
          </a:p>
          <a:p>
            <a:r>
              <a:rPr lang="sv-SE" dirty="0" smtClean="0"/>
              <a:t>Avsaknad av utbildning och språkkunskaper</a:t>
            </a:r>
          </a:p>
          <a:p>
            <a:pPr>
              <a:buNone/>
            </a:pPr>
            <a:r>
              <a:rPr lang="sv-SE" dirty="0" smtClean="0"/>
              <a:t>      - bara mycket enkla uppgifter</a:t>
            </a:r>
          </a:p>
          <a:p>
            <a:r>
              <a:rPr lang="sv-SE" dirty="0" smtClean="0"/>
              <a:t>Troliga motargument</a:t>
            </a:r>
          </a:p>
          <a:p>
            <a:pPr>
              <a:buNone/>
            </a:pPr>
            <a:r>
              <a:rPr lang="sv-SE" dirty="0" smtClean="0"/>
              <a:t>       - ”osund konkurrens”</a:t>
            </a:r>
          </a:p>
          <a:p>
            <a:pPr>
              <a:buNone/>
            </a:pPr>
            <a:r>
              <a:rPr lang="sv-SE" dirty="0" smtClean="0"/>
              <a:t>       - ”exploatering av människor i underordnad situation”: ny under-</a:t>
            </a:r>
          </a:p>
          <a:p>
            <a:pPr>
              <a:buNone/>
            </a:pPr>
            <a:r>
              <a:rPr lang="sv-SE" dirty="0"/>
              <a:t> </a:t>
            </a:r>
            <a:r>
              <a:rPr lang="sv-SE" dirty="0" smtClean="0"/>
              <a:t>          klass?</a:t>
            </a:r>
          </a:p>
          <a:p>
            <a:r>
              <a:rPr lang="sv-SE" dirty="0" smtClean="0"/>
              <a:t>Offentlig sektor?</a:t>
            </a:r>
          </a:p>
          <a:p>
            <a:pPr>
              <a:buNone/>
            </a:pPr>
            <a:r>
              <a:rPr lang="sv-SE" dirty="0" smtClean="0"/>
              <a:t>      - kommunerna</a:t>
            </a:r>
          </a:p>
          <a:p>
            <a:pPr>
              <a:buNone/>
            </a:pPr>
            <a:r>
              <a:rPr lang="sv-SE" dirty="0" smtClean="0"/>
              <a:t>      - statliga arbetsmarknadsprogram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2060"/>
                </a:solidFill>
              </a:rPr>
              <a:t>Vad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skulle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hända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om</a:t>
            </a:r>
            <a:r>
              <a:rPr lang="en-US" dirty="0" smtClean="0">
                <a:solidFill>
                  <a:srgbClr val="002060"/>
                </a:solidFill>
              </a:rPr>
              <a:t> vi </a:t>
            </a:r>
            <a:r>
              <a:rPr lang="en-US" dirty="0" err="1" smtClean="0">
                <a:solidFill>
                  <a:srgbClr val="002060"/>
                </a:solidFill>
              </a:rPr>
              <a:t>skapade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jobb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för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tiggare</a:t>
            </a:r>
            <a:r>
              <a:rPr lang="en-US" dirty="0" smtClean="0">
                <a:solidFill>
                  <a:srgbClr val="002060"/>
                </a:solidFill>
              </a:rPr>
              <a:t>?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Den förväntade inkomsten (nyttan) att komma till Sverige ökar</a:t>
            </a:r>
          </a:p>
          <a:p>
            <a:r>
              <a:rPr lang="sv-SE" dirty="0" smtClean="0"/>
              <a:t>Det skulle komma fler migranter (Harris-</a:t>
            </a:r>
            <a:r>
              <a:rPr lang="sv-SE" dirty="0" err="1" smtClean="0"/>
              <a:t>Todaro</a:t>
            </a:r>
            <a:r>
              <a:rPr lang="sv-SE" dirty="0" smtClean="0"/>
              <a:t>-modellen)</a:t>
            </a:r>
          </a:p>
          <a:p>
            <a:r>
              <a:rPr lang="sv-SE" dirty="0" smtClean="0"/>
              <a:t>Antalet migranter skulle öka så mycket att antalet som tigger (och inte arbetar) blir fler trots att fler får jobb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Annan användning av modellen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Liknande modellresonemang kan användas för att analysera effekterna av att erbjuda mer </a:t>
            </a:r>
            <a:r>
              <a:rPr lang="sv-SE" dirty="0" smtClean="0"/>
              <a:t>social-hjälp</a:t>
            </a:r>
            <a:r>
              <a:rPr lang="sv-SE" dirty="0"/>
              <a:t>, bättre boende med mera till ett visst antal migranter</a:t>
            </a:r>
          </a:p>
          <a:p>
            <a:pPr marL="0" indent="0">
              <a:buNone/>
            </a:pPr>
            <a:r>
              <a:rPr lang="sv-SE" dirty="0"/>
              <a:t>      - den förväntade nyttan att komma till </a:t>
            </a:r>
            <a:r>
              <a:rPr lang="sv-SE" dirty="0" smtClean="0"/>
              <a:t>Sverige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 </a:t>
            </a:r>
            <a:r>
              <a:rPr lang="sv-SE" dirty="0"/>
              <a:t>ökar</a:t>
            </a:r>
          </a:p>
          <a:p>
            <a:pPr marL="0" indent="0">
              <a:buNone/>
            </a:pPr>
            <a:r>
              <a:rPr lang="sv-SE" dirty="0"/>
              <a:t>      - så många fler kommer att det blir fler som </a:t>
            </a:r>
            <a:r>
              <a:rPr lang="sv-SE" dirty="0" smtClean="0"/>
              <a:t>le-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</a:t>
            </a:r>
            <a:r>
              <a:rPr lang="sv-SE" dirty="0" err="1" smtClean="0"/>
              <a:t>ver</a:t>
            </a:r>
            <a:r>
              <a:rPr lang="sv-SE" dirty="0" smtClean="0"/>
              <a:t> </a:t>
            </a:r>
            <a:r>
              <a:rPr lang="sv-SE" dirty="0"/>
              <a:t>i misär här</a:t>
            </a:r>
          </a:p>
          <a:p>
            <a:r>
              <a:rPr lang="sv-SE" dirty="0"/>
              <a:t>Slutsatserna gäller enligt modellen så länge vi inte kan hjälpa </a:t>
            </a:r>
            <a:r>
              <a:rPr lang="sv-SE" b="1" dirty="0"/>
              <a:t>alla</a:t>
            </a:r>
            <a:r>
              <a:rPr lang="sv-SE" i="1" dirty="0"/>
              <a:t> </a:t>
            </a:r>
            <a:r>
              <a:rPr lang="sv-SE" dirty="0"/>
              <a:t>som kommer (vilket </a:t>
            </a:r>
            <a:r>
              <a:rPr lang="sv-SE" dirty="0" smtClean="0"/>
              <a:t>är </a:t>
            </a:r>
            <a:r>
              <a:rPr lang="sv-SE" dirty="0"/>
              <a:t>omöjligt)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1978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Ställningstaganden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Altruism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Samhälleliga insatser för migranterna hjälper ett antal utsatta människor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Prioritering av vår egen välfärd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Samhälleliga insatser för migranterna innebär flera tiggare, vilket kan minska vår egen upplevda välfärd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439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Samma logik som för vårt enskilda handlande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 smtClean="0"/>
              <a:t>Allra bäst att ge medel för att ordna jobb/utbildning i migranternas hemländer</a:t>
            </a:r>
          </a:p>
          <a:p>
            <a:r>
              <a:rPr lang="sv-SE" dirty="0" smtClean="0"/>
              <a:t>Men det förutsätter fungerande mekanismer för det</a:t>
            </a:r>
          </a:p>
          <a:p>
            <a:r>
              <a:rPr lang="sv-SE" dirty="0" smtClean="0"/>
              <a:t>Tiggare som en nyttig påminnelse om fattigdomen i vår omvärld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”marknadsförare” för en mer altruistisk attityd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från vår sida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eller sker det en tillvänjning så att vi blir mer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förhärdade och </a:t>
            </a:r>
            <a:r>
              <a:rPr lang="sv-SE" smtClean="0"/>
              <a:t>mindre alturistiska? </a:t>
            </a:r>
            <a:r>
              <a:rPr lang="sv-SE" dirty="0" smtClean="0"/>
              <a:t>(Svante Nycander)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3823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Farhågor inför EUs utvidgning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Diskussion om social turism/välfärdsturism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utnyttjande av vårt sociala välfärdssystem</a:t>
            </a:r>
          </a:p>
          <a:p>
            <a:r>
              <a:rPr lang="sv-SE" dirty="0" smtClean="0"/>
              <a:t>Men i stället tiggare som vädjar till vår </a:t>
            </a:r>
            <a:r>
              <a:rPr lang="sv-SE" b="1" dirty="0" smtClean="0"/>
              <a:t>privata</a:t>
            </a:r>
          </a:p>
          <a:p>
            <a:pPr marL="0" indent="0">
              <a:buNone/>
            </a:pPr>
            <a:r>
              <a:rPr lang="sv-SE" b="1" dirty="0"/>
              <a:t> </a:t>
            </a:r>
            <a:r>
              <a:rPr lang="sv-SE" b="1" dirty="0" smtClean="0"/>
              <a:t>   </a:t>
            </a:r>
            <a:r>
              <a:rPr lang="sv-SE" dirty="0" smtClean="0"/>
              <a:t>givmildhet</a:t>
            </a:r>
            <a:r>
              <a:rPr lang="sv-SE" b="1" dirty="0" smtClean="0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037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Motstridiga känslor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Negativa känslor</a:t>
            </a:r>
            <a:endParaRPr lang="sv-S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Vill helst inte se fattigdom på nära håll</a:t>
            </a:r>
          </a:p>
          <a:p>
            <a:r>
              <a:rPr lang="sv-SE" dirty="0" smtClean="0"/>
              <a:t>Irritation över ständiga uppmaningar att ge</a:t>
            </a:r>
            <a:endParaRPr lang="sv-S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Positiva känslor</a:t>
            </a:r>
            <a:endParaRPr lang="sv-SE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”Relation” till tiggare som vi ständigt möter</a:t>
            </a:r>
          </a:p>
          <a:p>
            <a:r>
              <a:rPr lang="sv-SE" dirty="0" smtClean="0"/>
              <a:t>Möjlighet ”göra goda gärningar”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913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Mina egna förhållningssätt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v-SE" dirty="0" smtClean="0"/>
              <a:t>Inte ge </a:t>
            </a:r>
            <a:r>
              <a:rPr lang="sv-SE" dirty="0"/>
              <a:t>därför att </a:t>
            </a:r>
            <a:r>
              <a:rPr lang="sv-SE" dirty="0" smtClean="0"/>
              <a:t>människor bör </a:t>
            </a:r>
            <a:r>
              <a:rPr lang="sv-SE" dirty="0"/>
              <a:t>försörja sig </a:t>
            </a:r>
            <a:r>
              <a:rPr lang="sv-SE" dirty="0" smtClean="0"/>
              <a:t>genom eget </a:t>
            </a:r>
            <a:r>
              <a:rPr lang="sv-SE" dirty="0"/>
              <a:t>arbete.</a:t>
            </a:r>
          </a:p>
          <a:p>
            <a:pPr lvl="0"/>
            <a:r>
              <a:rPr lang="sv-SE" dirty="0" smtClean="0"/>
              <a:t>Ge till </a:t>
            </a:r>
            <a:r>
              <a:rPr lang="sv-SE" dirty="0"/>
              <a:t>dem som utför en aktiv </a:t>
            </a:r>
            <a:r>
              <a:rPr lang="sv-SE" dirty="0" smtClean="0"/>
              <a:t>motprestation –   </a:t>
            </a:r>
            <a:r>
              <a:rPr lang="sv-SE" dirty="0"/>
              <a:t>musik i </a:t>
            </a:r>
            <a:r>
              <a:rPr lang="sv-SE" dirty="0" smtClean="0"/>
              <a:t>tunnelbanan – men </a:t>
            </a:r>
            <a:r>
              <a:rPr lang="sv-SE" dirty="0"/>
              <a:t>inte till passiva tiggare.</a:t>
            </a:r>
          </a:p>
          <a:p>
            <a:pPr lvl="0"/>
            <a:r>
              <a:rPr lang="sv-SE" dirty="0" smtClean="0"/>
              <a:t>Inte ge </a:t>
            </a:r>
            <a:r>
              <a:rPr lang="sv-SE" dirty="0"/>
              <a:t>till dem som musicerar i tunnelbanan därför att jag blir </a:t>
            </a:r>
            <a:r>
              <a:rPr lang="sv-SE" dirty="0" smtClean="0"/>
              <a:t>störd.</a:t>
            </a:r>
            <a:endParaRPr lang="sv-SE" dirty="0"/>
          </a:p>
          <a:p>
            <a:pPr lvl="0"/>
            <a:r>
              <a:rPr lang="sv-SE" dirty="0" smtClean="0"/>
              <a:t>Ge till </a:t>
            </a:r>
            <a:r>
              <a:rPr lang="sv-SE" dirty="0"/>
              <a:t>just passiva tiggare därför att de ser ut att vara i särskild nöd.</a:t>
            </a:r>
          </a:p>
          <a:p>
            <a:pPr lvl="0"/>
            <a:r>
              <a:rPr lang="sv-SE" dirty="0" smtClean="0"/>
              <a:t>Ge gåvor </a:t>
            </a:r>
            <a:r>
              <a:rPr lang="sv-SE" i="1" dirty="0"/>
              <a:t>in </a:t>
            </a:r>
            <a:r>
              <a:rPr lang="sv-SE" i="1" dirty="0" smtClean="0"/>
              <a:t>natura</a:t>
            </a:r>
            <a:r>
              <a:rPr lang="sv-SE" dirty="0"/>
              <a:t> </a:t>
            </a:r>
            <a:r>
              <a:rPr lang="sv-SE" dirty="0" smtClean="0"/>
              <a:t>–  mat </a:t>
            </a:r>
            <a:r>
              <a:rPr lang="sv-SE" dirty="0"/>
              <a:t>eller </a:t>
            </a:r>
            <a:r>
              <a:rPr lang="sv-SE" dirty="0" smtClean="0"/>
              <a:t>kläder – i stället för pengar.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89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Enkla  lösningar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Det är inte ett problem för oss utan bara för Rumänien och andra  hemländer</a:t>
            </a:r>
          </a:p>
          <a:p>
            <a:r>
              <a:rPr lang="sv-SE" dirty="0" smtClean="0"/>
              <a:t>Förbjud tiggeri</a:t>
            </a:r>
          </a:p>
          <a:p>
            <a:r>
              <a:rPr lang="sv-SE" dirty="0" smtClean="0"/>
              <a:t>Förbjud gåvor till tiggare (Bo </a:t>
            </a:r>
            <a:r>
              <a:rPr lang="sv-SE" dirty="0" err="1" smtClean="0"/>
              <a:t>Rothsteins</a:t>
            </a:r>
            <a:r>
              <a:rPr lang="sv-SE" dirty="0" smtClean="0"/>
              <a:t> förslag)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421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Ställningstaganden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Som enskilda individer</a:t>
            </a:r>
          </a:p>
          <a:p>
            <a:r>
              <a:rPr lang="sv-SE" dirty="0" smtClean="0"/>
              <a:t>Som samhällsmedborgare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757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Vårt individuella  agerande - utgångspunkter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 smtClean="0"/>
              <a:t>Avtagande marginalnytta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interpersonella  jämförelser?</a:t>
            </a:r>
          </a:p>
          <a:p>
            <a:r>
              <a:rPr lang="sv-SE" dirty="0" smtClean="0"/>
              <a:t>Omfattningen av en aktivitet beror dess förväntade nytta i förhållande till andra aktiviteter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gåvor innebär högre förväntad inkomst av att komma hit och tigga</a:t>
            </a:r>
          </a:p>
          <a:p>
            <a:r>
              <a:rPr lang="sv-SE" dirty="0" smtClean="0"/>
              <a:t>Negativa </a:t>
            </a:r>
            <a:r>
              <a:rPr lang="sv-SE" dirty="0" err="1" smtClean="0"/>
              <a:t>externaliteter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obehag för andra se fler tiggare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dåligt för anförvanter i hemlandet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normer om att tiggeri är ett sätt att försörja </a:t>
            </a:r>
            <a:r>
              <a:rPr lang="sv-SE" dirty="0" err="1" smtClean="0"/>
              <a:t>sigupprätthålls</a:t>
            </a:r>
            <a:r>
              <a:rPr lang="sv-SE" dirty="0" smtClean="0"/>
              <a:t> bland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romer: permanentning av utanförskap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normer i det svenska samhället påverkas (Svante Nycander)????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9550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Alternativt individuellt förhållningssätt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Ta ställning till hur mycket du kommer att ge till tiggare det närmaste året</a:t>
            </a:r>
          </a:p>
          <a:p>
            <a:r>
              <a:rPr lang="sv-SE" dirty="0" smtClean="0"/>
              <a:t>Ge i stället detta belopp till organisationer som hjälper romer på plats i hemlandet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mer effektiv hjälp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större träffsäkerhet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höjning av den förväntade inkomsten i hem-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landet jämfört med Sverige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065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Tidsinkonsistensproblem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Svårt hålla fast vid strategin när vi möter tiggare  här</a:t>
            </a:r>
          </a:p>
          <a:p>
            <a:r>
              <a:rPr lang="sv-SE" dirty="0" smtClean="0"/>
              <a:t>Tidsinkonsistenta preferenser</a:t>
            </a:r>
          </a:p>
          <a:p>
            <a:r>
              <a:rPr lang="sv-SE" dirty="0" smtClean="0"/>
              <a:t>Många kommer att fortsätta ge till tiggare här – men sannolikt mindre</a:t>
            </a:r>
          </a:p>
          <a:p>
            <a:r>
              <a:rPr lang="sv-SE" dirty="0" smtClean="0"/>
              <a:t>Fortfarande höjning av den förväntade inkomsten  i hemlandet jämfört med Sverige</a:t>
            </a:r>
          </a:p>
          <a:p>
            <a:r>
              <a:rPr lang="sv-SE" dirty="0" smtClean="0"/>
              <a:t>Vi ger totalt sett mer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932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837</Words>
  <Application>Microsoft Office PowerPoint</Application>
  <PresentationFormat>On-screen Show (4:3)</PresentationFormat>
  <Paragraphs>115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Tiggarna på våra gator – hur ska vi förhålla oss?</vt:lpstr>
      <vt:lpstr>Farhågor inför EUs utvidgning</vt:lpstr>
      <vt:lpstr>Motstridiga känslor</vt:lpstr>
      <vt:lpstr>Mina egna förhållningssätt</vt:lpstr>
      <vt:lpstr>Enkla  lösningar</vt:lpstr>
      <vt:lpstr>Ställningstaganden</vt:lpstr>
      <vt:lpstr>Vårt individuella  agerande - utgångspunkter</vt:lpstr>
      <vt:lpstr>Alternativt individuellt förhållningssätt</vt:lpstr>
      <vt:lpstr>Tidsinkonsistensproblem</vt:lpstr>
      <vt:lpstr>Når gåvor till hemländerna fram?</vt:lpstr>
      <vt:lpstr>Agerande på samhällsnivå</vt:lpstr>
      <vt:lpstr>Insatser av socialtjänsten och samhällets acceptans för olagliga boenden i Sverige</vt:lpstr>
      <vt:lpstr>Jobb i Sverige för tiggarna?</vt:lpstr>
      <vt:lpstr>Vad skulle hända om vi skapade jobb för tiggare?</vt:lpstr>
      <vt:lpstr>Annan användning av modellen</vt:lpstr>
      <vt:lpstr>Ställningstaganden</vt:lpstr>
      <vt:lpstr>Samma logik som för vårt enskilda handlande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Tiggarna på våra gator – hur ska vi förhålla oss?</dc:title>
  <dc:creator>calmf</dc:creator>
  <cp:lastModifiedBy>Petter Danielsson</cp:lastModifiedBy>
  <cp:revision>24</cp:revision>
  <dcterms:created xsi:type="dcterms:W3CDTF">2015-02-16T08:24:11Z</dcterms:created>
  <dcterms:modified xsi:type="dcterms:W3CDTF">2016-02-17T08:37:07Z</dcterms:modified>
</cp:coreProperties>
</file>