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89" r:id="rId3"/>
    <p:sldId id="290" r:id="rId4"/>
    <p:sldId id="257" r:id="rId5"/>
    <p:sldId id="259" r:id="rId6"/>
    <p:sldId id="260" r:id="rId7"/>
    <p:sldId id="261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15" r:id="rId33"/>
    <p:sldId id="316" r:id="rId34"/>
    <p:sldId id="317" r:id="rId35"/>
    <p:sldId id="318" r:id="rId36"/>
    <p:sldId id="319" r:id="rId37"/>
    <p:sldId id="320" r:id="rId38"/>
  </p:sldIdLst>
  <p:sldSz cx="9144000" cy="6858000" type="screen4x3"/>
  <p:notesSz cx="6858000" cy="99472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>
        <p:scale>
          <a:sx n="100" d="100"/>
          <a:sy n="100" d="100"/>
        </p:scale>
        <p:origin x="-1302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18251190823371"/>
          <c:y val="5.0925925925925923E-2"/>
          <c:w val="0.85775165257120634"/>
          <c:h val="0.7330013888888888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Förändring inhemsk 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Förändring invandrarbakgrund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44328832"/>
        <c:axId val="44330368"/>
      </c:barChart>
      <c:catAx>
        <c:axId val="44328832"/>
        <c:scaling>
          <c:orientation val="minMax"/>
        </c:scaling>
        <c:delete val="0"/>
        <c:axPos val="l"/>
        <c:majorTickMark val="out"/>
        <c:minorTickMark val="none"/>
        <c:tickLblPos val="low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44330368"/>
        <c:crosses val="autoZero"/>
        <c:auto val="1"/>
        <c:lblAlgn val="ctr"/>
        <c:lblOffset val="100"/>
        <c:noMultiLvlLbl val="0"/>
      </c:catAx>
      <c:valAx>
        <c:axId val="44330368"/>
        <c:scaling>
          <c:orientation val="minMax"/>
          <c:max val="65"/>
          <c:min val="-40"/>
        </c:scaling>
        <c:delete val="0"/>
        <c:axPos val="b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4328832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36"/>
          <c:w val="1"/>
          <c:h val="9.7989938757655298E-2"/>
        </c:manualLayout>
      </c:layout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656474190726154"/>
          <c:h val="0.62855503707680238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31.41542002301496</c:v>
                </c:pt>
                <c:pt idx="1">
                  <c:v>38.223944104395898</c:v>
                </c:pt>
                <c:pt idx="2">
                  <c:v>34.075949367088612</c:v>
                </c:pt>
                <c:pt idx="3">
                  <c:v>43.931391565958386</c:v>
                </c:pt>
                <c:pt idx="4">
                  <c:v>35.781731438226814</c:v>
                </c:pt>
                <c:pt idx="5">
                  <c:v>53.12</c:v>
                </c:pt>
                <c:pt idx="6">
                  <c:v>42.856045253647217</c:v>
                </c:pt>
                <c:pt idx="7">
                  <c:v>40.700000000000003</c:v>
                </c:pt>
                <c:pt idx="8">
                  <c:v>46.768985322271853</c:v>
                </c:pt>
                <c:pt idx="9">
                  <c:v>44.316158347676414</c:v>
                </c:pt>
                <c:pt idx="10">
                  <c:v>47.140872464573491</c:v>
                </c:pt>
                <c:pt idx="12">
                  <c:v>46.643417611159542</c:v>
                </c:pt>
                <c:pt idx="13">
                  <c:v>39.610664409648749</c:v>
                </c:pt>
                <c:pt idx="14">
                  <c:v>50.267722497397237</c:v>
                </c:pt>
                <c:pt idx="15">
                  <c:v>54.471276595744676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57.348869836321114</c:v>
                </c:pt>
                <c:pt idx="19">
                  <c:v>51.393696483876852</c:v>
                </c:pt>
                <c:pt idx="20">
                  <c:v>57.351407716371213</c:v>
                </c:pt>
                <c:pt idx="21">
                  <c:v>50.00330966137436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38.99010931806351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44.218689529285619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962432"/>
        <c:axId val="160963968"/>
      </c:lineChart>
      <c:catAx>
        <c:axId val="160962432"/>
        <c:scaling>
          <c:orientation val="minMax"/>
        </c:scaling>
        <c:delete val="0"/>
        <c:axPos val="b"/>
        <c:minorGridlines>
          <c:spPr>
            <a:ln>
              <a:solidFill>
                <a:sysClr val="window" lastClr="FFFFFF"/>
              </a:solidFill>
            </a:ln>
          </c:spPr>
        </c:minorGridlines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160963968"/>
        <c:crosses val="autoZero"/>
        <c:auto val="1"/>
        <c:lblAlgn val="ctr"/>
        <c:lblOffset val="100"/>
        <c:noMultiLvlLbl val="0"/>
      </c:catAx>
      <c:valAx>
        <c:axId val="160963968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160962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197E-3"/>
          <c:y val="0.93398452380952379"/>
          <c:w val="0.99865734580430277"/>
          <c:h val="2.7051041666666671E-2"/>
        </c:manualLayout>
      </c:layout>
      <c:overlay val="0"/>
      <c:txPr>
        <a:bodyPr/>
        <a:lstStyle/>
        <a:p>
          <a:pPr>
            <a:defRPr sz="20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002405949256337E-2"/>
          <c:y val="5.1400554097404488E-2"/>
          <c:w val="0.8790949256342957"/>
          <c:h val="0.67930833333333329"/>
        </c:manualLayout>
      </c:layout>
      <c:lineChart>
        <c:grouping val="standard"/>
        <c:varyColors val="0"/>
        <c:ser>
          <c:idx val="0"/>
          <c:order val="0"/>
          <c:tx>
            <c:strRef>
              <c:f>'Figur 4.2'!$I$2</c:f>
              <c:strCache>
                <c:ptCount val="1"/>
                <c:pt idx="0">
                  <c:v>Teknikavtalet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4.2'!$I$3:$I$22</c:f>
              <c:numCache>
                <c:formatCode>0</c:formatCode>
                <c:ptCount val="20"/>
                <c:pt idx="0">
                  <c:v>65.649589041095894</c:v>
                </c:pt>
                <c:pt idx="1">
                  <c:v>63.690451612903225</c:v>
                </c:pt>
                <c:pt idx="2">
                  <c:v>62.762345679012348</c:v>
                </c:pt>
                <c:pt idx="3">
                  <c:v>62.457500000000003</c:v>
                </c:pt>
                <c:pt idx="4">
                  <c:v>60.303793103448278</c:v>
                </c:pt>
                <c:pt idx="5">
                  <c:v>59.649944751381227</c:v>
                </c:pt>
                <c:pt idx="6">
                  <c:v>58.816421052631576</c:v>
                </c:pt>
                <c:pt idx="7">
                  <c:v>58.428629441624366</c:v>
                </c:pt>
                <c:pt idx="8">
                  <c:v>58.402561576354678</c:v>
                </c:pt>
                <c:pt idx="9">
                  <c:v>57.752190476190478</c:v>
                </c:pt>
                <c:pt idx="10">
                  <c:v>57.554351851851855</c:v>
                </c:pt>
                <c:pt idx="11">
                  <c:v>57.397117117117126</c:v>
                </c:pt>
                <c:pt idx="12">
                  <c:v>58.966086956521742</c:v>
                </c:pt>
                <c:pt idx="13">
                  <c:v>58.314416666666666</c:v>
                </c:pt>
                <c:pt idx="14">
                  <c:v>58.233333333333327</c:v>
                </c:pt>
                <c:pt idx="15">
                  <c:v>57.883478260869566</c:v>
                </c:pt>
                <c:pt idx="16">
                  <c:v>57.785945945945947</c:v>
                </c:pt>
                <c:pt idx="17">
                  <c:v>57.950225563909775</c:v>
                </c:pt>
                <c:pt idx="18">
                  <c:v>57.595311355311352</c:v>
                </c:pt>
                <c:pt idx="19">
                  <c:v>57.275928571428572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4.2'!$J$2</c:f>
              <c:strCache>
                <c:ptCount val="1"/>
                <c:pt idx="0">
                  <c:v>Detaljhandelsavtalet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4.2'!$J$3:$J$22</c:f>
              <c:numCache>
                <c:formatCode>0</c:formatCode>
                <c:ptCount val="20"/>
                <c:pt idx="0">
                  <c:v>63.455205479452061</c:v>
                </c:pt>
                <c:pt idx="1">
                  <c:v>63.00503225806451</c:v>
                </c:pt>
                <c:pt idx="2">
                  <c:v>63.366913580246916</c:v>
                </c:pt>
                <c:pt idx="3">
                  <c:v>62.892261904761902</c:v>
                </c:pt>
                <c:pt idx="4">
                  <c:v>62.440804597701153</c:v>
                </c:pt>
                <c:pt idx="5">
                  <c:v>61.685966850828741</c:v>
                </c:pt>
                <c:pt idx="6">
                  <c:v>61.655894736842107</c:v>
                </c:pt>
                <c:pt idx="7">
                  <c:v>62.641827411167512</c:v>
                </c:pt>
                <c:pt idx="8">
                  <c:v>64.110344827586218</c:v>
                </c:pt>
                <c:pt idx="9">
                  <c:v>64.265714285714282</c:v>
                </c:pt>
                <c:pt idx="10">
                  <c:v>64.793796296296293</c:v>
                </c:pt>
                <c:pt idx="11">
                  <c:v>65.383063063063062</c:v>
                </c:pt>
                <c:pt idx="12">
                  <c:v>66.428869565217397</c:v>
                </c:pt>
                <c:pt idx="13">
                  <c:v>66.97408333333334</c:v>
                </c:pt>
                <c:pt idx="14">
                  <c:v>68.073333333333323</c:v>
                </c:pt>
                <c:pt idx="15">
                  <c:v>68.479920948616609</c:v>
                </c:pt>
                <c:pt idx="16">
                  <c:v>68.44455598455599</c:v>
                </c:pt>
                <c:pt idx="17">
                  <c:v>68.777669172932335</c:v>
                </c:pt>
                <c:pt idx="18">
                  <c:v>68.753186813186815</c:v>
                </c:pt>
                <c:pt idx="19">
                  <c:v>68.729928571428573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4.2'!$K$2</c:f>
              <c:strCache>
                <c:ptCount val="1"/>
                <c:pt idx="0">
                  <c:v>Hotell- och restaurangavtalet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4.2'!$K$3:$K$22</c:f>
              <c:numCache>
                <c:formatCode>0</c:formatCode>
                <c:ptCount val="20"/>
                <c:pt idx="0">
                  <c:v>64.045547945205485</c:v>
                </c:pt>
                <c:pt idx="1">
                  <c:v>65.6841935483871</c:v>
                </c:pt>
                <c:pt idx="2">
                  <c:v>65.408950617283949</c:v>
                </c:pt>
                <c:pt idx="3">
                  <c:v>64.875</c:v>
                </c:pt>
                <c:pt idx="4">
                  <c:v>64.377873563218387</c:v>
                </c:pt>
                <c:pt idx="5">
                  <c:v>63.560773480662981</c:v>
                </c:pt>
                <c:pt idx="6">
                  <c:v>63.827894736842104</c:v>
                </c:pt>
                <c:pt idx="7">
                  <c:v>64.853045685279184</c:v>
                </c:pt>
                <c:pt idx="8">
                  <c:v>66.515517241379314</c:v>
                </c:pt>
                <c:pt idx="9">
                  <c:v>66.440238095238101</c:v>
                </c:pt>
                <c:pt idx="10">
                  <c:v>66.677083333333329</c:v>
                </c:pt>
                <c:pt idx="11">
                  <c:v>67.602477477477478</c:v>
                </c:pt>
                <c:pt idx="12">
                  <c:v>68.974347826086955</c:v>
                </c:pt>
                <c:pt idx="13">
                  <c:v>69.48833333333333</c:v>
                </c:pt>
                <c:pt idx="14">
                  <c:v>70.172690763052202</c:v>
                </c:pt>
                <c:pt idx="15">
                  <c:v>70.280395256916989</c:v>
                </c:pt>
                <c:pt idx="16">
                  <c:v>70.335521235521227</c:v>
                </c:pt>
                <c:pt idx="17">
                  <c:v>70.565789473684205</c:v>
                </c:pt>
                <c:pt idx="18">
                  <c:v>70.594139194139188</c:v>
                </c:pt>
                <c:pt idx="19">
                  <c:v>70.559285714285721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4.2'!$L$2</c:f>
              <c:strCache>
                <c:ptCount val="1"/>
                <c:pt idx="0">
                  <c:v>HÖK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4.2'!$L$3:$L$22</c:f>
              <c:numCache>
                <c:formatCode>0</c:formatCode>
                <c:ptCount val="20"/>
                <c:pt idx="0">
                  <c:v>69.178082191780817</c:v>
                </c:pt>
                <c:pt idx="1">
                  <c:v>66.451612903225808</c:v>
                </c:pt>
                <c:pt idx="2">
                  <c:v>64.81481481481481</c:v>
                </c:pt>
                <c:pt idx="3">
                  <c:v>65.476190476190482</c:v>
                </c:pt>
                <c:pt idx="4">
                  <c:v>64.367816091954026</c:v>
                </c:pt>
                <c:pt idx="5">
                  <c:v>61.878453038674031</c:v>
                </c:pt>
                <c:pt idx="6">
                  <c:v>61.05263157894737</c:v>
                </c:pt>
                <c:pt idx="7">
                  <c:v>60.913705583756347</c:v>
                </c:pt>
                <c:pt idx="8">
                  <c:v>64.039408866995075</c:v>
                </c:pt>
                <c:pt idx="9">
                  <c:v>61.904761904761905</c:v>
                </c:pt>
                <c:pt idx="10">
                  <c:v>62.037037037037038</c:v>
                </c:pt>
                <c:pt idx="11">
                  <c:v>62.162162162162161</c:v>
                </c:pt>
                <c:pt idx="12">
                  <c:v>60</c:v>
                </c:pt>
                <c:pt idx="13">
                  <c:v>57.5</c:v>
                </c:pt>
                <c:pt idx="14">
                  <c:v>61.445783132530117</c:v>
                </c:pt>
                <c:pt idx="15">
                  <c:v>61.996047430830039</c:v>
                </c:pt>
                <c:pt idx="16">
                  <c:v>62.046332046332047</c:v>
                </c:pt>
                <c:pt idx="17">
                  <c:v>62.857142857142854</c:v>
                </c:pt>
                <c:pt idx="18">
                  <c:v>62.857142857142854</c:v>
                </c:pt>
                <c:pt idx="19">
                  <c:v>62.857142857142854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587200"/>
        <c:axId val="121588736"/>
      </c:lineChart>
      <c:catAx>
        <c:axId val="12158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1588736"/>
        <c:crosses val="autoZero"/>
        <c:auto val="1"/>
        <c:lblAlgn val="ctr"/>
        <c:lblOffset val="100"/>
        <c:tickLblSkip val="2"/>
        <c:noMultiLvlLbl val="0"/>
      </c:catAx>
      <c:valAx>
        <c:axId val="121588736"/>
        <c:scaling>
          <c:orientation val="minMax"/>
          <c:max val="80"/>
          <c:min val="5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21587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600578703703704"/>
          <c:w val="1"/>
          <c:h val="0.1376157407407407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832174103237096"/>
          <c:y val="5.1400554097404488E-2"/>
          <c:w val="0.80798293963254586"/>
          <c:h val="0.66541944444444445"/>
        </c:manualLayout>
      </c:layout>
      <c:lineChart>
        <c:grouping val="standard"/>
        <c:varyColors val="0"/>
        <c:ser>
          <c:idx val="0"/>
          <c:order val="0"/>
          <c:tx>
            <c:strRef>
              <c:f>[3]Tidsserie!$B$22</c:f>
              <c:strCache>
                <c:ptCount val="1"/>
                <c:pt idx="0">
                  <c:v>Teknikavtalet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[3]Tidsserie!$B$23:$B$41</c:f>
              <c:numCache>
                <c:formatCode>General</c:formatCode>
                <c:ptCount val="19"/>
                <c:pt idx="0">
                  <c:v>100</c:v>
                </c:pt>
                <c:pt idx="1">
                  <c:v>103.02884685344226</c:v>
                </c:pt>
                <c:pt idx="2">
                  <c:v>102.79856752177452</c:v>
                </c:pt>
                <c:pt idx="3">
                  <c:v>105.53766671753505</c:v>
                </c:pt>
                <c:pt idx="4">
                  <c:v>106.5484613961336</c:v>
                </c:pt>
                <c:pt idx="5">
                  <c:v>107.73393165771073</c:v>
                </c:pt>
                <c:pt idx="6">
                  <c:v>109.49297525929457</c:v>
                </c:pt>
                <c:pt idx="7">
                  <c:v>111.08969585014108</c:v>
                </c:pt>
                <c:pt idx="8">
                  <c:v>113.77462854056274</c:v>
                </c:pt>
                <c:pt idx="9">
                  <c:v>115.33266904459074</c:v>
                </c:pt>
                <c:pt idx="10">
                  <c:v>125.82458626003331</c:v>
                </c:pt>
                <c:pt idx="11">
                  <c:v>127.15554474985284</c:v>
                </c:pt>
                <c:pt idx="12">
                  <c:v>133.93349356417914</c:v>
                </c:pt>
                <c:pt idx="13">
                  <c:v>135.03258639584226</c:v>
                </c:pt>
                <c:pt idx="14">
                  <c:v>134.29133538806767</c:v>
                </c:pt>
                <c:pt idx="15">
                  <c:v>137.01192520591331</c:v>
                </c:pt>
                <c:pt idx="16">
                  <c:v>139.54322737328025</c:v>
                </c:pt>
                <c:pt idx="17">
                  <c:v>143.71819601077405</c:v>
                </c:pt>
                <c:pt idx="18">
                  <c:v>145.38155211197702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[3]Tidsserie!$C$22</c:f>
              <c:strCache>
                <c:ptCount val="1"/>
                <c:pt idx="0">
                  <c:v>Detaljhandelsavtalet</c:v>
                </c:pt>
              </c:strCache>
            </c:strRef>
          </c:tx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[3]Tidsserie!$C$23:$C$41</c:f>
              <c:numCache>
                <c:formatCode>General</c:formatCode>
                <c:ptCount val="19"/>
                <c:pt idx="0">
                  <c:v>100</c:v>
                </c:pt>
                <c:pt idx="1">
                  <c:v>102.78618052718508</c:v>
                </c:pt>
                <c:pt idx="2">
                  <c:v>105.16794093731626</c:v>
                </c:pt>
                <c:pt idx="3">
                  <c:v>107.86753243757417</c:v>
                </c:pt>
                <c:pt idx="4">
                  <c:v>110.24559212409491</c:v>
                </c:pt>
                <c:pt idx="5">
                  <c:v>113.75686512070051</c:v>
                </c:pt>
                <c:pt idx="6">
                  <c:v>117.96511113541001</c:v>
                </c:pt>
                <c:pt idx="7">
                  <c:v>121.14156895490936</c:v>
                </c:pt>
                <c:pt idx="8">
                  <c:v>125.30626892513871</c:v>
                </c:pt>
                <c:pt idx="9">
                  <c:v>128.33311498344008</c:v>
                </c:pt>
                <c:pt idx="10">
                  <c:v>138.65104549644278</c:v>
                </c:pt>
                <c:pt idx="11">
                  <c:v>142.60997405916731</c:v>
                </c:pt>
                <c:pt idx="12">
                  <c:v>152.61416231345092</c:v>
                </c:pt>
                <c:pt idx="13">
                  <c:v>155.57653650393223</c:v>
                </c:pt>
                <c:pt idx="14">
                  <c:v>154.91750605202239</c:v>
                </c:pt>
                <c:pt idx="15">
                  <c:v>158.3429928704908</c:v>
                </c:pt>
                <c:pt idx="16">
                  <c:v>162.12091673277928</c:v>
                </c:pt>
                <c:pt idx="17">
                  <c:v>167.70066752455153</c:v>
                </c:pt>
                <c:pt idx="18">
                  <c:v>170.23075696999655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[3]Tidsserie!$D$22</c:f>
              <c:strCache>
                <c:ptCount val="1"/>
                <c:pt idx="0">
                  <c:v>Hotell- och restaurangavtalet</c:v>
                </c:pt>
              </c:strCache>
            </c:strRef>
          </c:tx>
          <c:spPr>
            <a:ln>
              <a:solidFill>
                <a:srgbClr val="9BBB59">
                  <a:lumMod val="75000"/>
                </a:srgbClr>
              </a:solidFill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[3]Tidsserie!$D$23:$D$41</c:f>
              <c:numCache>
                <c:formatCode>General</c:formatCode>
                <c:ptCount val="19"/>
                <c:pt idx="0">
                  <c:v>99.999999999999986</c:v>
                </c:pt>
                <c:pt idx="1">
                  <c:v>102.7311284903689</c:v>
                </c:pt>
                <c:pt idx="2">
                  <c:v>105.07553432399138</c:v>
                </c:pt>
                <c:pt idx="3">
                  <c:v>107.73031107824367</c:v>
                </c:pt>
                <c:pt idx="4">
                  <c:v>110.5746181393297</c:v>
                </c:pt>
                <c:pt idx="5">
                  <c:v>114.10323193777374</c:v>
                </c:pt>
                <c:pt idx="6">
                  <c:v>118.50421383166582</c:v>
                </c:pt>
                <c:pt idx="7">
                  <c:v>121.30791373838731</c:v>
                </c:pt>
                <c:pt idx="8">
                  <c:v>124.94737754330698</c:v>
                </c:pt>
                <c:pt idx="9">
                  <c:v>128.50552399288418</c:v>
                </c:pt>
                <c:pt idx="10">
                  <c:v>139.36447809929101</c:v>
                </c:pt>
                <c:pt idx="11">
                  <c:v>143.27119340588757</c:v>
                </c:pt>
                <c:pt idx="12">
                  <c:v>152.43744872064502</c:v>
                </c:pt>
                <c:pt idx="13">
                  <c:v>154.78883211297426</c:v>
                </c:pt>
                <c:pt idx="14">
                  <c:v>154.31955303888586</c:v>
                </c:pt>
                <c:pt idx="15">
                  <c:v>157.50610170653064</c:v>
                </c:pt>
                <c:pt idx="16">
                  <c:v>161.37784938705917</c:v>
                </c:pt>
                <c:pt idx="17">
                  <c:v>166.9024922253648</c:v>
                </c:pt>
                <c:pt idx="18">
                  <c:v>169.11865493818831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[3]Tidsserie!$E$22</c:f>
              <c:strCache>
                <c:ptCount val="1"/>
                <c:pt idx="0">
                  <c:v>HÖK</c:v>
                </c:pt>
              </c:strCache>
            </c:strRef>
          </c:tx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[3]Tidsserie!$E$23:$E$41</c:f>
              <c:numCache>
                <c:formatCode>General</c:formatCode>
                <c:ptCount val="19"/>
                <c:pt idx="0">
                  <c:v>100</c:v>
                </c:pt>
                <c:pt idx="1">
                  <c:v>104.4438993923292</c:v>
                </c:pt>
                <c:pt idx="2">
                  <c:v>105.9265975979481</c:v>
                </c:pt>
                <c:pt idx="3">
                  <c:v>106.00042728051714</c:v>
                </c:pt>
                <c:pt idx="4">
                  <c:v>107.07164606298458</c:v>
                </c:pt>
                <c:pt idx="5">
                  <c:v>108.68053861203235</c:v>
                </c:pt>
                <c:pt idx="6">
                  <c:v>115.48107460257108</c:v>
                </c:pt>
                <c:pt idx="7">
                  <c:v>114.80029627849895</c:v>
                </c:pt>
                <c:pt idx="8">
                  <c:v>118.12299246817989</c:v>
                </c:pt>
                <c:pt idx="9">
                  <c:v>120.22725449619395</c:v>
                </c:pt>
                <c:pt idx="10">
                  <c:v>124.12951714649627</c:v>
                </c:pt>
                <c:pt idx="11">
                  <c:v>122.01051568614446</c:v>
                </c:pt>
                <c:pt idx="12">
                  <c:v>136.46289090584395</c:v>
                </c:pt>
                <c:pt idx="13">
                  <c:v>139.4404838431152</c:v>
                </c:pt>
                <c:pt idx="14">
                  <c:v>138.99681660789449</c:v>
                </c:pt>
                <c:pt idx="15">
                  <c:v>143.10447538719791</c:v>
                </c:pt>
                <c:pt idx="16">
                  <c:v>146.5552642289031</c:v>
                </c:pt>
                <c:pt idx="17">
                  <c:v>151.66472138452428</c:v>
                </c:pt>
                <c:pt idx="18">
                  <c:v>154.14174424320362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[3]Tidsserie!$F$22</c:f>
              <c:strCache>
                <c:ptCount val="1"/>
                <c:pt idx="0">
                  <c:v>Prognos, teknik</c:v>
                </c:pt>
              </c:strCache>
            </c:strRef>
          </c:tx>
          <c:spPr>
            <a:ln>
              <a:solidFill>
                <a:schemeClr val="accent1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[3]Tidsserie!$F$23:$F$41</c:f>
              <c:numCache>
                <c:formatCode>General</c:formatCode>
                <c:ptCount val="19"/>
                <c:pt idx="9">
                  <c:v>115.33266904459074</c:v>
                </c:pt>
                <c:pt idx="10">
                  <c:v>119.49360557923373</c:v>
                </c:pt>
                <c:pt idx="11">
                  <c:v>119.12231031409009</c:v>
                </c:pt>
                <c:pt idx="12">
                  <c:v>123.80298638581004</c:v>
                </c:pt>
                <c:pt idx="13">
                  <c:v>123.143041636098</c:v>
                </c:pt>
                <c:pt idx="14">
                  <c:v>122.47406783404745</c:v>
                </c:pt>
                <c:pt idx="15">
                  <c:v>124.93184968053917</c:v>
                </c:pt>
                <c:pt idx="16">
                  <c:v>127.1785636144168</c:v>
                </c:pt>
                <c:pt idx="17">
                  <c:v>129.4396136775064</c:v>
                </c:pt>
                <c:pt idx="18">
                  <c:v>130.87777806844798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[3]Tidsserie!$G$22</c:f>
              <c:strCache>
                <c:ptCount val="1"/>
                <c:pt idx="0">
                  <c:v>Prognos, detalj</c:v>
                </c:pt>
              </c:strCache>
            </c:strRef>
          </c:tx>
          <c:spPr>
            <a:ln>
              <a:solidFill>
                <a:schemeClr val="accent2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[3]Tidsserie!$G$23:$G$41</c:f>
              <c:numCache>
                <c:formatCode>General</c:formatCode>
                <c:ptCount val="19"/>
                <c:pt idx="9">
                  <c:v>128.33311498344008</c:v>
                </c:pt>
                <c:pt idx="10">
                  <c:v>131.73114223298245</c:v>
                </c:pt>
                <c:pt idx="11">
                  <c:v>133.64811532379093</c:v>
                </c:pt>
                <c:pt idx="12">
                  <c:v>141.10328306772283</c:v>
                </c:pt>
                <c:pt idx="13">
                  <c:v>141.91303261484956</c:v>
                </c:pt>
                <c:pt idx="14">
                  <c:v>141.31993758091176</c:v>
                </c:pt>
                <c:pt idx="15">
                  <c:v>144.41762988302531</c:v>
                </c:pt>
                <c:pt idx="16">
                  <c:v>147.79168420550295</c:v>
                </c:pt>
                <c:pt idx="17">
                  <c:v>151.17162546558515</c:v>
                </c:pt>
                <c:pt idx="18">
                  <c:v>153.38153042661835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[3]Tidsserie!$H$22</c:f>
              <c:strCache>
                <c:ptCount val="1"/>
                <c:pt idx="0">
                  <c:v>Prognos, H&amp;R</c:v>
                </c:pt>
              </c:strCache>
            </c:strRef>
          </c:tx>
          <c:spPr>
            <a:ln>
              <a:solidFill>
                <a:srgbClr val="9BBB59">
                  <a:lumMod val="75000"/>
                </a:srgbClr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[3]Tidsserie!$H$23:$H$41</c:f>
              <c:numCache>
                <c:formatCode>General</c:formatCode>
                <c:ptCount val="19"/>
                <c:pt idx="9">
                  <c:v>128.50552399288418</c:v>
                </c:pt>
                <c:pt idx="10">
                  <c:v>132.42580607867626</c:v>
                </c:pt>
                <c:pt idx="11">
                  <c:v>134.27968909979722</c:v>
                </c:pt>
                <c:pt idx="12">
                  <c:v>140.9457801073776</c:v>
                </c:pt>
                <c:pt idx="13">
                  <c:v>141.19947128233795</c:v>
                </c:pt>
                <c:pt idx="14">
                  <c:v>140.77961759768493</c:v>
                </c:pt>
                <c:pt idx="15">
                  <c:v>143.65921727116128</c:v>
                </c:pt>
                <c:pt idx="16">
                  <c:v>147.11921971921271</c:v>
                </c:pt>
                <c:pt idx="17">
                  <c:v>150.46956004735691</c:v>
                </c:pt>
                <c:pt idx="18">
                  <c:v>152.39541560522989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[3]Tidsserie!$I$22</c:f>
              <c:strCache>
                <c:ptCount val="1"/>
                <c:pt idx="0">
                  <c:v>Prognos, HÖK</c:v>
                </c:pt>
              </c:strCache>
            </c:strRef>
          </c:tx>
          <c:spPr>
            <a:ln>
              <a:solidFill>
                <a:schemeClr val="accent4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[3]Tidsserie!$I$23:$I$41</c:f>
              <c:numCache>
                <c:formatCode>General</c:formatCode>
                <c:ptCount val="19"/>
                <c:pt idx="9">
                  <c:v>120.22725449619395</c:v>
                </c:pt>
                <c:pt idx="10">
                  <c:v>117.89148943315941</c:v>
                </c:pt>
                <c:pt idx="11">
                  <c:v>114.2979270182116</c:v>
                </c:pt>
                <c:pt idx="12">
                  <c:v>126.15149427826677</c:v>
                </c:pt>
                <c:pt idx="13">
                  <c:v>127.17610832479532</c:v>
                </c:pt>
                <c:pt idx="14">
                  <c:v>126.77908885537603</c:v>
                </c:pt>
                <c:pt idx="15">
                  <c:v>130.50296624753634</c:v>
                </c:pt>
                <c:pt idx="16">
                  <c:v>133.58591197050907</c:v>
                </c:pt>
                <c:pt idx="17">
                  <c:v>136.65977905046105</c:v>
                </c:pt>
                <c:pt idx="18">
                  <c:v>138.83006514938273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337280"/>
        <c:axId val="156338816"/>
      </c:lineChart>
      <c:catAx>
        <c:axId val="156337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6338816"/>
        <c:crosses val="autoZero"/>
        <c:auto val="1"/>
        <c:lblAlgn val="ctr"/>
        <c:lblOffset val="100"/>
        <c:tickLblSkip val="2"/>
        <c:noMultiLvlLbl val="0"/>
      </c:catAx>
      <c:valAx>
        <c:axId val="156338816"/>
        <c:scaling>
          <c:orientation val="minMax"/>
          <c:min val="80"/>
        </c:scaling>
        <c:delete val="0"/>
        <c:axPos val="l"/>
        <c:majorGridlines>
          <c:spPr>
            <a:ln>
              <a:solidFill>
                <a:srgbClr val="4F81BD">
                  <a:lumMod val="75000"/>
                </a:srgb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156337280"/>
        <c:crosses val="autoZero"/>
        <c:crossBetween val="between"/>
      </c:valAx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1.9638013998250239E-2"/>
          <c:y val="0.85031641878098574"/>
          <c:w val="0.97202865266841643"/>
          <c:h val="0.1496835812190142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62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240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793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853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5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44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91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736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4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790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05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60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19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2016-02-16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221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Dags för större lönespridning?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035331"/>
            <a:ext cx="6400800" cy="1752600"/>
          </a:xfrm>
        </p:spPr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Seminarium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Arbetsmarknadsekonomiska rådet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16/1-2016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8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/>
              <a:t>Genomsnittslöner </a:t>
            </a:r>
            <a:r>
              <a:rPr lang="sv-SE" sz="3600" dirty="0"/>
              <a:t>för lärare, sjuksköterskor och civilingenjörer relativt </a:t>
            </a:r>
            <a:r>
              <a:rPr lang="sv-SE" sz="3600" dirty="0" smtClean="0"/>
              <a:t>hela arbetsmarknaden, </a:t>
            </a:r>
            <a:r>
              <a:rPr lang="sv-SE" sz="3600" dirty="0"/>
              <a:t>procent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784431"/>
              </p:ext>
            </p:extLst>
          </p:nvPr>
        </p:nvGraphicFramePr>
        <p:xfrm>
          <a:off x="683568" y="2060848"/>
          <a:ext cx="7128794" cy="3384375"/>
        </p:xfrm>
        <a:graphic>
          <a:graphicData uri="http://schemas.openxmlformats.org/drawingml/2006/table">
            <a:tbl>
              <a:tblPr firstRow="1" firstCol="1" bandRow="1"/>
              <a:tblGrid>
                <a:gridCol w="1656186"/>
                <a:gridCol w="1656184"/>
                <a:gridCol w="1728192"/>
                <a:gridCol w="2088232"/>
              </a:tblGrid>
              <a:tr h="966965">
                <a:tc>
                  <a:txBody>
                    <a:bodyPr/>
                    <a:lstStyle/>
                    <a:p>
                      <a:endParaRPr lang="sv-SE" sz="20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Lärare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Sjuksköterskor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Civilingenjörer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105,7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146,5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2005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148,8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93,4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100,2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140,7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93,5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101,1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139,9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94,8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102,0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139,3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76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800" dirty="0" smtClean="0"/>
              <a:t>Genomsnittslöner </a:t>
            </a:r>
            <a:r>
              <a:rPr lang="sv-SE" sz="2800" dirty="0"/>
              <a:t>för lärare, sjuksköterskor och civilingenjörer i de nordiska länderna relativt genomsnittslöner för hela arbetsmarknaden, procent</a:t>
            </a:r>
            <a:br>
              <a:rPr lang="sv-SE" sz="2800" dirty="0"/>
            </a:br>
            <a:endParaRPr lang="sv-SE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902738"/>
              </p:ext>
            </p:extLst>
          </p:nvPr>
        </p:nvGraphicFramePr>
        <p:xfrm>
          <a:off x="755577" y="1484784"/>
          <a:ext cx="7344815" cy="4843272"/>
        </p:xfrm>
        <a:graphic>
          <a:graphicData uri="http://schemas.openxmlformats.org/drawingml/2006/table">
            <a:tbl>
              <a:tblPr firstRow="1" firstCol="1" bandRow="1"/>
              <a:tblGrid>
                <a:gridCol w="988725"/>
                <a:gridCol w="1624334"/>
                <a:gridCol w="1624334"/>
                <a:gridCol w="1341842"/>
                <a:gridCol w="1765580"/>
              </a:tblGrid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Land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År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Lärare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Sjuksköterskor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Civilingenjörer 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Danmark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99,4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142,4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98,4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141,7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97,0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94,7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141,3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00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Finland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105,9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140,6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104,6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104,2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138,8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00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Norge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90,1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2008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99,4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91,1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89,0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88,6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99,7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89,6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Sverige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146,5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148,8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93,4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100,2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139,9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94,8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54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Starka argument för </a:t>
            </a:r>
            <a:r>
              <a:rPr lang="sv-SE" dirty="0" err="1" smtClean="0">
                <a:solidFill>
                  <a:srgbClr val="002060"/>
                </a:solidFill>
              </a:rPr>
              <a:t>relativlöne</a:t>
            </a:r>
            <a:r>
              <a:rPr lang="sv-SE" dirty="0" smtClean="0">
                <a:solidFill>
                  <a:srgbClr val="002060"/>
                </a:solidFill>
              </a:rPr>
              <a:t>-höjningar för lärare och sjuksköterskor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Sannolikt räcker inte lönehöjningarna för utvalda lärare genom regeringens extra tillskott </a:t>
            </a:r>
          </a:p>
          <a:p>
            <a:r>
              <a:rPr lang="sv-SE" dirty="0" smtClean="0"/>
              <a:t>Också parternas ansvar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</a:t>
            </a:r>
            <a:r>
              <a:rPr lang="sv-SE" sz="2800" dirty="0" smtClean="0"/>
              <a:t>sifferlösa avtal</a:t>
            </a:r>
          </a:p>
          <a:p>
            <a:pPr marL="0" indent="0">
              <a:buNone/>
            </a:pPr>
            <a:r>
              <a:rPr lang="sv-SE" sz="2800" dirty="0"/>
              <a:t> </a:t>
            </a:r>
            <a:r>
              <a:rPr lang="sv-SE" sz="2800" dirty="0" smtClean="0"/>
              <a:t>   - alltså fråga för den lokala lönebildningen</a:t>
            </a:r>
          </a:p>
          <a:p>
            <a:pPr marL="0" indent="0">
              <a:buNone/>
            </a:pPr>
            <a:r>
              <a:rPr lang="sv-SE" sz="2800" dirty="0"/>
              <a:t> </a:t>
            </a:r>
            <a:r>
              <a:rPr lang="sv-SE" sz="2800" dirty="0" smtClean="0"/>
              <a:t>   - egentligen ingen forskningsevidens för om</a:t>
            </a:r>
          </a:p>
          <a:p>
            <a:pPr marL="0" indent="0">
              <a:buNone/>
            </a:pPr>
            <a:r>
              <a:rPr lang="sv-SE" sz="2800" dirty="0"/>
              <a:t> </a:t>
            </a:r>
            <a:r>
              <a:rPr lang="sv-SE" sz="2800" dirty="0" smtClean="0"/>
              <a:t>     sifferlösa avtal underlättar relativlönehöjningar</a:t>
            </a:r>
            <a:endParaRPr lang="sv-SE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94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Brist på undersköterskor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dirty="0" smtClean="0"/>
          </a:p>
          <a:p>
            <a:r>
              <a:rPr lang="sv-SE" dirty="0" smtClean="0"/>
              <a:t>Mindre påtaglig brist än för sjuksköterskor</a:t>
            </a:r>
          </a:p>
          <a:p>
            <a:r>
              <a:rPr lang="sv-SE" dirty="0" smtClean="0"/>
              <a:t>Demografin talar för växande brist</a:t>
            </a:r>
          </a:p>
          <a:p>
            <a:r>
              <a:rPr lang="sv-SE" dirty="0" smtClean="0"/>
              <a:t>Inte nödvändigt hänvisa till ”värde-diskriminering”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3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LOs hemmamarknadsförbund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Också här områden med stor arbetskraftsbrist</a:t>
            </a:r>
          </a:p>
          <a:p>
            <a:r>
              <a:rPr lang="sv-SE" dirty="0" smtClean="0"/>
              <a:t>Argument för höjda relativlöner men den nuvarande avtalsmodellen med industrin som märkessättare hotas</a:t>
            </a:r>
          </a:p>
          <a:p>
            <a:r>
              <a:rPr lang="sv-SE" dirty="0" smtClean="0"/>
              <a:t>Strukturella inslag (demografi, bostadsbrist, flyktinginvandring) men också konjunkturella inslag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35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LOs hemmamarknadsförbund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sz="4000" dirty="0" smtClean="0"/>
              <a:t>Lättare tillgodose arbetskraftsefterfrågan genom ökat utbud än för lärare och sjuksköterskor</a:t>
            </a:r>
          </a:p>
          <a:p>
            <a:pPr marL="0" indent="0">
              <a:buNone/>
            </a:pPr>
            <a:r>
              <a:rPr lang="sv-SE" dirty="0" smtClean="0"/>
              <a:t>      - flyktinginvandrare</a:t>
            </a:r>
          </a:p>
          <a:p>
            <a:pPr marL="0" indent="0">
              <a:buNone/>
            </a:pPr>
            <a:r>
              <a:rPr lang="sv-SE" dirty="0" smtClean="0"/>
              <a:t>      - arbetskraftsinvandring från andra EU-länder och tredje land</a:t>
            </a:r>
          </a:p>
          <a:p>
            <a:pPr marL="0" indent="0">
              <a:buNone/>
            </a:pPr>
            <a:r>
              <a:rPr lang="sv-SE" dirty="0" smtClean="0"/>
              <a:t>      - utländska företag med utstationerad arbetskraft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sz="4000" dirty="0" smtClean="0"/>
              <a:t>Tillämpa den solidariska lönepolitikens logik på flyktinginvandringen</a:t>
            </a:r>
          </a:p>
          <a:p>
            <a:pPr marL="0" indent="0">
              <a:buNone/>
            </a:pPr>
            <a:r>
              <a:rPr lang="sv-SE" dirty="0" smtClean="0"/>
              <a:t>       - tillbakahållna löner leder till fler vakanser som styr arbetskrafts-</a:t>
            </a:r>
          </a:p>
          <a:p>
            <a:pPr marL="0" indent="0">
              <a:buNone/>
            </a:pPr>
            <a:r>
              <a:rPr lang="sv-SE" dirty="0" smtClean="0"/>
              <a:t>         utbudet till bristområden genom volymsignaler i stället för genom </a:t>
            </a:r>
          </a:p>
          <a:p>
            <a:pPr marL="0" indent="0">
              <a:buNone/>
            </a:pPr>
            <a:r>
              <a:rPr lang="sv-SE" dirty="0" smtClean="0"/>
              <a:t>         prissignaler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1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Relativlöner </a:t>
            </a:r>
            <a:r>
              <a:rPr lang="sv-SE" dirty="0"/>
              <a:t>för grupper med syssel-sättningsproblem</a:t>
            </a:r>
            <a:br>
              <a:rPr lang="sv-SE" dirty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Minimilöner/ingångslöner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Två utmaningar på svensk arbetsmarknad:</a:t>
            </a:r>
          </a:p>
          <a:p>
            <a:pPr>
              <a:buFontTx/>
              <a:buChar char="-"/>
            </a:pPr>
            <a:r>
              <a:rPr lang="sv-SE" dirty="0" smtClean="0"/>
              <a:t>Försämrade färdigheter i befolkningen</a:t>
            </a:r>
            <a:endParaRPr lang="sv-SE" dirty="0"/>
          </a:p>
          <a:p>
            <a:pPr>
              <a:buFontTx/>
              <a:buChar char="-"/>
            </a:pPr>
            <a:r>
              <a:rPr lang="sv-SE" dirty="0" smtClean="0"/>
              <a:t>Ökad (flykting)invandring (genomsnitt lägre utbildning).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085184"/>
            <a:ext cx="1100108" cy="160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Hur har färdigheterna utvecklats?</a:t>
            </a:r>
            <a:br>
              <a:rPr lang="sv-SE" dirty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PISA: påvisar svenska skolelevers nedgång i prestationer (absolut och relativt andra länder). Endast en del kan förklaras av ökad invandring.</a:t>
            </a:r>
          </a:p>
          <a:p>
            <a:r>
              <a:rPr lang="sv-SE" dirty="0" smtClean="0"/>
              <a:t>PIAAC 2012 (</a:t>
            </a:r>
            <a:r>
              <a:rPr lang="sv-SE" dirty="0"/>
              <a:t>OECD-studie</a:t>
            </a:r>
            <a:r>
              <a:rPr lang="sv-SE" dirty="0" smtClean="0"/>
              <a:t>) </a:t>
            </a:r>
            <a:r>
              <a:rPr lang="sv-SE" dirty="0"/>
              <a:t>av den vuxna befolkningens </a:t>
            </a:r>
            <a:r>
              <a:rPr lang="sv-SE" dirty="0" smtClean="0"/>
              <a:t>färdigheter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      - PIAAC: </a:t>
            </a:r>
            <a:r>
              <a:rPr lang="sv-SE" i="1" dirty="0"/>
              <a:t>Programme for International Assessment of</a:t>
            </a:r>
          </a:p>
          <a:p>
            <a:pPr marL="0" indent="0">
              <a:buNone/>
            </a:pPr>
            <a:r>
              <a:rPr lang="sv-SE" i="1" dirty="0"/>
              <a:t>        Adult Competencies (2012)</a:t>
            </a:r>
          </a:p>
          <a:p>
            <a:pPr marL="0" indent="0">
              <a:buNone/>
            </a:pPr>
            <a:r>
              <a:rPr lang="sv-SE" i="1" dirty="0"/>
              <a:t>      - </a:t>
            </a:r>
            <a:r>
              <a:rPr lang="sv-SE" dirty="0"/>
              <a:t>läs- och skrivkunnighet</a:t>
            </a:r>
          </a:p>
          <a:p>
            <a:pPr marL="0" indent="0">
              <a:buNone/>
            </a:pPr>
            <a:r>
              <a:rPr lang="sv-SE" dirty="0"/>
              <a:t>      - matematik</a:t>
            </a:r>
          </a:p>
          <a:p>
            <a:pPr marL="0" indent="0">
              <a:buNone/>
            </a:pPr>
            <a:r>
              <a:rPr lang="sv-SE" dirty="0"/>
              <a:t>      - problemlösning</a:t>
            </a:r>
          </a:p>
          <a:p>
            <a:r>
              <a:rPr lang="sv-SE" dirty="0"/>
              <a:t> Jämförbar studie (IALS</a:t>
            </a:r>
            <a:r>
              <a:rPr lang="sv-SE" b="1" dirty="0"/>
              <a:t> </a:t>
            </a:r>
            <a:r>
              <a:rPr lang="sv-SE" dirty="0"/>
              <a:t>1994-98) av den vuxna</a:t>
            </a:r>
          </a:p>
          <a:p>
            <a:pPr marL="0" indent="0">
              <a:buNone/>
            </a:pPr>
            <a:r>
              <a:rPr lang="sv-SE" dirty="0"/>
              <a:t>      befolkningens läs- och skrivkunnighet </a:t>
            </a:r>
          </a:p>
          <a:p>
            <a:pPr marL="0" indent="0">
              <a:buNone/>
            </a:pPr>
            <a:r>
              <a:rPr lang="sv-SE" dirty="0"/>
              <a:t>      - </a:t>
            </a:r>
            <a:r>
              <a:rPr lang="sv-SE" i="1" dirty="0"/>
              <a:t>International Adult Literacy Survey</a:t>
            </a:r>
            <a:r>
              <a:rPr lang="sv-SE" dirty="0"/>
              <a:t> </a:t>
            </a:r>
            <a:endParaRPr lang="sv-SE" dirty="0" smtClean="0"/>
          </a:p>
          <a:p>
            <a:r>
              <a:rPr lang="sv-SE" dirty="0"/>
              <a:t>Också data på sysselsättning och löner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32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Förändringar </a:t>
            </a:r>
            <a:r>
              <a:rPr lang="sv-SE" sz="2400" b="1" dirty="0">
                <a:solidFill>
                  <a:srgbClr val="002060"/>
                </a:solidFill>
              </a:rPr>
              <a:t>i den </a:t>
            </a:r>
            <a:r>
              <a:rPr lang="sv-SE" sz="2400" b="1" dirty="0" smtClean="0">
                <a:solidFill>
                  <a:srgbClr val="002060"/>
                </a:solidFill>
              </a:rPr>
              <a:t>genomsnittliga läsförståelsepoängen mellan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 smtClean="0">
                <a:solidFill>
                  <a:srgbClr val="002060"/>
                </a:solidFill>
              </a:rPr>
              <a:t>IALS </a:t>
            </a:r>
            <a:r>
              <a:rPr lang="sv-SE" sz="2400" b="1" dirty="0">
                <a:solidFill>
                  <a:srgbClr val="002060"/>
                </a:solidFill>
              </a:rPr>
              <a:t>1994–98 och PIAAC 2012 för personer med </a:t>
            </a:r>
            <a:r>
              <a:rPr lang="sv-SE" sz="2400" b="1" dirty="0" smtClean="0">
                <a:solidFill>
                  <a:srgbClr val="002060"/>
                </a:solidFill>
              </a:rPr>
              <a:t>inhemsk respektive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 smtClean="0">
                <a:solidFill>
                  <a:srgbClr val="002060"/>
                </a:solidFill>
              </a:rPr>
              <a:t>invandrarbakgrund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205290"/>
              </p:ext>
            </p:extLst>
          </p:nvPr>
        </p:nvGraphicFramePr>
        <p:xfrm>
          <a:off x="467544" y="2060848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70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b="1" dirty="0" smtClean="0">
                <a:solidFill>
                  <a:srgbClr val="002060"/>
                </a:solidFill>
              </a:rPr>
              <a:t/>
            </a:r>
            <a:br>
              <a:rPr lang="sv-SE" sz="3200" b="1" dirty="0" smtClean="0">
                <a:solidFill>
                  <a:srgbClr val="002060"/>
                </a:solidFill>
              </a:rPr>
            </a:br>
            <a:r>
              <a:rPr lang="sv-SE" sz="3200" b="1" dirty="0">
                <a:solidFill>
                  <a:srgbClr val="002060"/>
                </a:solidFill>
              </a:rPr>
              <a:t/>
            </a:r>
            <a:br>
              <a:rPr lang="sv-SE" sz="3200" b="1" dirty="0">
                <a:solidFill>
                  <a:srgbClr val="002060"/>
                </a:solidFill>
              </a:rPr>
            </a:br>
            <a:r>
              <a:rPr lang="sv-SE" sz="3200" b="1" dirty="0" smtClean="0">
                <a:solidFill>
                  <a:srgbClr val="002060"/>
                </a:solidFill>
              </a:rPr>
              <a:t>Sysselsättningsgrad </a:t>
            </a:r>
            <a:r>
              <a:rPr lang="sv-SE" sz="3200" b="1" dirty="0">
                <a:solidFill>
                  <a:srgbClr val="002060"/>
                </a:solidFill>
              </a:rPr>
              <a:t>efter </a:t>
            </a:r>
            <a:r>
              <a:rPr lang="sv-SE" sz="3200" b="1" dirty="0" smtClean="0">
                <a:solidFill>
                  <a:srgbClr val="002060"/>
                </a:solidFill>
              </a:rPr>
              <a:t>prestationsnivå </a:t>
            </a:r>
            <a:r>
              <a:rPr lang="sv-SE" sz="3200" b="1" dirty="0">
                <a:solidFill>
                  <a:srgbClr val="002060"/>
                </a:solidFill>
              </a:rPr>
              <a:t>i läs- och skrivkunnighet i IALS </a:t>
            </a:r>
            <a:r>
              <a:rPr lang="sv-SE" sz="3200" b="1" dirty="0" smtClean="0">
                <a:solidFill>
                  <a:srgbClr val="002060"/>
                </a:solidFill>
              </a:rPr>
              <a:t>1994 </a:t>
            </a:r>
            <a:r>
              <a:rPr lang="sv-SE" sz="3200" b="1" dirty="0">
                <a:solidFill>
                  <a:srgbClr val="002060"/>
                </a:solidFill>
              </a:rPr>
              <a:t>och PIAAC 2012</a:t>
            </a:r>
            <a:r>
              <a:rPr lang="sv-SE" sz="3200" b="1" dirty="0" smtClean="0">
                <a:solidFill>
                  <a:srgbClr val="002060"/>
                </a:solidFill>
              </a:rPr>
              <a:t>, procent</a:t>
            </a:r>
            <a:r>
              <a:rPr lang="sv-SE" sz="3200" dirty="0">
                <a:solidFill>
                  <a:srgbClr val="002060"/>
                </a:solidFill>
              </a:rPr>
              <a:t/>
            </a:r>
            <a:br>
              <a:rPr lang="sv-SE" sz="3200" dirty="0">
                <a:solidFill>
                  <a:srgbClr val="002060"/>
                </a:solidFill>
              </a:rPr>
            </a:br>
            <a:r>
              <a:rPr lang="sv-SE" sz="3200" dirty="0">
                <a:solidFill>
                  <a:srgbClr val="002060"/>
                </a:solidFill>
              </a:rPr>
              <a:t/>
            </a:r>
            <a:br>
              <a:rPr lang="sv-SE" sz="3200" dirty="0">
                <a:solidFill>
                  <a:srgbClr val="002060"/>
                </a:solidFill>
              </a:rPr>
            </a:br>
            <a:endParaRPr lang="sv-SE" sz="3200" dirty="0">
              <a:solidFill>
                <a:srgbClr val="002060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483964"/>
              </p:ext>
            </p:extLst>
          </p:nvPr>
        </p:nvGraphicFramePr>
        <p:xfrm>
          <a:off x="467545" y="1988840"/>
          <a:ext cx="8352928" cy="2592288"/>
        </p:xfrm>
        <a:graphic>
          <a:graphicData uri="http://schemas.openxmlformats.org/drawingml/2006/table">
            <a:tbl>
              <a:tblPr/>
              <a:tblGrid>
                <a:gridCol w="936103"/>
                <a:gridCol w="1296144"/>
                <a:gridCol w="1296144"/>
                <a:gridCol w="1296144"/>
                <a:gridCol w="1296144"/>
                <a:gridCol w="2232249"/>
              </a:tblGrid>
              <a:tr h="1156648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Nivå 1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Relativ sysselsättningsgrad 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1/nivå 3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536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IALS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PIAAC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4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Rådets uppdrag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/>
          </a:bodyPr>
          <a:lstStyle/>
          <a:p>
            <a:r>
              <a:rPr lang="sv-SE" dirty="0" smtClean="0"/>
              <a:t>Att analysera: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lönebildningen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arbetsrätten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den aktiva arbetsmarknadspolitiken</a:t>
            </a:r>
          </a:p>
          <a:p>
            <a:r>
              <a:rPr lang="sv-SE" dirty="0" smtClean="0"/>
              <a:t>Fokus på ”så kallade svaga gruppers övergång till reguljär sysselsättning”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58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6552" y="-315416"/>
            <a:ext cx="8990498" cy="1728192"/>
          </a:xfrm>
        </p:spPr>
        <p:txBody>
          <a:bodyPr>
            <a:normAutofit/>
          </a:bodyPr>
          <a:lstStyle/>
          <a:p>
            <a:r>
              <a:rPr lang="sv-SE" sz="5400" dirty="0" smtClean="0">
                <a:solidFill>
                  <a:srgbClr val="002060"/>
                </a:solidFill>
              </a:rPr>
              <a:t>Två trender</a:t>
            </a:r>
            <a:endParaRPr lang="sv-SE" sz="5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248844" cy="4392488"/>
          </a:xfrm>
        </p:spPr>
        <p:txBody>
          <a:bodyPr>
            <a:normAutofit fontScale="92500" lnSpcReduction="20000"/>
          </a:bodyPr>
          <a:lstStyle/>
          <a:p>
            <a:endParaRPr lang="sv-SE" dirty="0" smtClean="0"/>
          </a:p>
          <a:p>
            <a:r>
              <a:rPr lang="sv-SE" dirty="0" smtClean="0"/>
              <a:t>Sjunkande färdighetsnivå i befolkningen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fler med en produktivitetsnivå som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understiger arbetsgivarens löne-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kostnad</a:t>
            </a:r>
          </a:p>
          <a:p>
            <a:r>
              <a:rPr lang="sv-SE" dirty="0" smtClean="0"/>
              <a:t>Den stora flyktinginvandringen accentuerar problemet  </a:t>
            </a:r>
          </a:p>
          <a:p>
            <a:r>
              <a:rPr lang="sv-SE" dirty="0"/>
              <a:t>Förskjutning av efterfrågan från låg- till högutbildade (</a:t>
            </a:r>
            <a:r>
              <a:rPr lang="sv-SE" i="1" dirty="0"/>
              <a:t>skill-biased technological growth</a:t>
            </a:r>
            <a:r>
              <a:rPr lang="sv-SE" i="1" dirty="0" smtClean="0"/>
              <a:t>)</a:t>
            </a:r>
            <a:r>
              <a:rPr lang="sv-SE" dirty="0" smtClean="0"/>
              <a:t>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66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Relativlön för prestationsnivå 1 i </a:t>
            </a:r>
            <a:r>
              <a:rPr lang="sv-SE" sz="2400" b="1" dirty="0">
                <a:solidFill>
                  <a:srgbClr val="002060"/>
                </a:solidFill>
              </a:rPr>
              <a:t>läs- och skrivkunnighet </a:t>
            </a:r>
            <a:r>
              <a:rPr lang="sv-SE" sz="2400" b="1" dirty="0" smtClean="0">
                <a:solidFill>
                  <a:srgbClr val="002060"/>
                </a:solidFill>
              </a:rPr>
              <a:t>i</a:t>
            </a:r>
            <a:r>
              <a:rPr lang="sv-SE" sz="2400" b="1" dirty="0">
                <a:solidFill>
                  <a:srgbClr val="002060"/>
                </a:solidFill>
              </a:rPr>
              <a:t> </a:t>
            </a:r>
            <a:r>
              <a:rPr lang="sv-SE" sz="2400" b="1" dirty="0" smtClean="0">
                <a:solidFill>
                  <a:srgbClr val="002060"/>
                </a:solidFill>
              </a:rPr>
              <a:t>IALS och PIAAC</a:t>
            </a: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8001186"/>
              </p:ext>
            </p:extLst>
          </p:nvPr>
        </p:nvGraphicFramePr>
        <p:xfrm>
          <a:off x="588991" y="1340768"/>
          <a:ext cx="7128792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685996"/>
                <a:gridCol w="1721398"/>
                <a:gridCol w="1721398"/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  <a:endParaRPr lang="sv-SE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0,89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0,85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0,86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0,73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31073" y="3356992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Relativ sysselsättningsgrad för prestationsnivå 1 i läs- och skrivkunnighet i IALS och PIAAC</a:t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538014"/>
              </p:ext>
            </p:extLst>
          </p:nvPr>
        </p:nvGraphicFramePr>
        <p:xfrm>
          <a:off x="535373" y="4283968"/>
          <a:ext cx="7200801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723229"/>
                <a:gridCol w="1738786"/>
                <a:gridCol w="1738786"/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0,78</a:t>
                      </a:r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04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Relativ sysselsättningsgrad för invandrare i prestationsnivå 1      </a:t>
            </a:r>
            <a:r>
              <a:rPr lang="sv-SE" sz="2400" b="1" dirty="0">
                <a:solidFill>
                  <a:srgbClr val="002060"/>
                </a:solidFill>
              </a:rPr>
              <a:t>i läs- </a:t>
            </a:r>
            <a:r>
              <a:rPr lang="sv-SE" sz="2400" b="1" dirty="0" smtClean="0">
                <a:solidFill>
                  <a:srgbClr val="002060"/>
                </a:solidFill>
              </a:rPr>
              <a:t>och skrivkunnighet </a:t>
            </a:r>
            <a:r>
              <a:rPr lang="sv-SE" sz="2400" b="1" dirty="0">
                <a:solidFill>
                  <a:srgbClr val="002060"/>
                </a:solidFill>
              </a:rPr>
              <a:t>i </a:t>
            </a:r>
            <a:r>
              <a:rPr lang="sv-SE" sz="2400" b="1" dirty="0" smtClean="0">
                <a:solidFill>
                  <a:srgbClr val="002060"/>
                </a:solidFill>
              </a:rPr>
              <a:t>IALS och PIAAC</a:t>
            </a: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110510"/>
              </p:ext>
            </p:extLst>
          </p:nvPr>
        </p:nvGraphicFramePr>
        <p:xfrm>
          <a:off x="539552" y="1628800"/>
          <a:ext cx="7416824" cy="1944214"/>
        </p:xfrm>
        <a:graphic>
          <a:graphicData uri="http://schemas.openxmlformats.org/drawingml/2006/table">
            <a:tbl>
              <a:tblPr firstRow="1" firstCol="1" bandRow="1"/>
              <a:tblGrid>
                <a:gridCol w="3096344"/>
                <a:gridCol w="2376264"/>
                <a:gridCol w="1944216"/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  <a:endParaRPr lang="sv-SE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0,60</a:t>
                      </a:r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20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27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4000" b="1" dirty="0" smtClean="0">
                <a:solidFill>
                  <a:srgbClr val="002060"/>
                </a:solidFill>
              </a:rPr>
              <a:t/>
            </a:r>
            <a:br>
              <a:rPr lang="sv-SE" sz="4000" b="1" dirty="0" smtClean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/>
            </a: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 smtClean="0">
                <a:solidFill>
                  <a:srgbClr val="002060"/>
                </a:solidFill>
              </a:rPr>
              <a:t>Minimilönebett </a:t>
            </a:r>
            <a:r>
              <a:rPr lang="sv-SE" sz="4000" b="1" dirty="0">
                <a:solidFill>
                  <a:srgbClr val="002060"/>
                </a:solidFill>
              </a:rPr>
              <a:t>i olika länder, procent</a:t>
            </a: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895723"/>
              </p:ext>
            </p:extLst>
          </p:nvPr>
        </p:nvGraphicFramePr>
        <p:xfrm>
          <a:off x="323528" y="1268760"/>
          <a:ext cx="76328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097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>
                <a:solidFill>
                  <a:srgbClr val="002060"/>
                </a:solidFill>
              </a:rPr>
              <a:t/>
            </a:r>
            <a:br>
              <a:rPr lang="sv-SE" b="1" dirty="0" smtClean="0">
                <a:solidFill>
                  <a:srgbClr val="002060"/>
                </a:solidFill>
              </a:rPr>
            </a:br>
            <a:r>
              <a:rPr lang="sv-SE" b="1" dirty="0">
                <a:solidFill>
                  <a:srgbClr val="002060"/>
                </a:solidFill>
              </a:rPr>
              <a:t/>
            </a:r>
            <a:br>
              <a:rPr lang="sv-SE" b="1" dirty="0">
                <a:solidFill>
                  <a:srgbClr val="002060"/>
                </a:solidFill>
              </a:rPr>
            </a:br>
            <a:r>
              <a:rPr lang="sv-SE" b="1" dirty="0" smtClean="0">
                <a:solidFill>
                  <a:srgbClr val="002060"/>
                </a:solidFill>
              </a:rPr>
              <a:t>Minimilönebettet </a:t>
            </a:r>
            <a:r>
              <a:rPr lang="sv-SE" b="1" dirty="0">
                <a:solidFill>
                  <a:srgbClr val="002060"/>
                </a:solidFill>
              </a:rPr>
              <a:t>i fyra av LOs kollektivavtal, procent</a:t>
            </a: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8192443"/>
              </p:ext>
            </p:extLst>
          </p:nvPr>
        </p:nvGraphicFramePr>
        <p:xfrm>
          <a:off x="755576" y="1628800"/>
          <a:ext cx="712879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082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Hur påverkar förändrade minimilöner sysselsättningen</a:t>
            </a:r>
            <a:r>
              <a:rPr lang="sv-SE" sz="3600" dirty="0" smtClean="0">
                <a:solidFill>
                  <a:srgbClr val="002060"/>
                </a:solidFill>
              </a:rPr>
              <a:t>?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Vanligt påstående att forskningen inte ger någon vägledning</a:t>
            </a:r>
          </a:p>
          <a:p>
            <a:r>
              <a:rPr lang="sv-SE" dirty="0" smtClean="0"/>
              <a:t>Detta stämmer inte!</a:t>
            </a:r>
          </a:p>
          <a:p>
            <a:r>
              <a:rPr lang="sv-SE" b="1" dirty="0" smtClean="0"/>
              <a:t>Teorin</a:t>
            </a:r>
            <a:r>
              <a:rPr lang="sv-SE" dirty="0" smtClean="0"/>
              <a:t>: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Höjda minimilöner ökar syssel-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sättningen om de är låga initialt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Höjda minimilöner minskar syssel-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sättningen om de är höga initialt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1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Den internationella empiriska forskningen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Många studier</a:t>
            </a:r>
          </a:p>
          <a:p>
            <a:r>
              <a:rPr lang="sv-SE" dirty="0" smtClean="0"/>
              <a:t>Varierande resultat</a:t>
            </a:r>
          </a:p>
          <a:p>
            <a:r>
              <a:rPr lang="sv-SE" dirty="0" smtClean="0"/>
              <a:t>Men övervikt för studier som finner att höjda minimilöner minskar sysselsättningen</a:t>
            </a:r>
          </a:p>
          <a:p>
            <a:r>
              <a:rPr lang="sv-SE" dirty="0" smtClean="0"/>
              <a:t>Stöd för att sådana effekter är troligare om minimilönerna är höga till att börja med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Frankrike jämfört med USA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29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Svenska empiriska studier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Inte så många studier (sex stycken)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en avser flyktinginvandrare</a:t>
            </a:r>
          </a:p>
          <a:p>
            <a:r>
              <a:rPr lang="sv-SE" dirty="0" smtClean="0"/>
              <a:t>Större övervikt för studier som finner negativa sysselsättningseffekter än internationellt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fyra av sex (två med nolleffekt på avslutade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anställningar)  </a:t>
            </a:r>
          </a:p>
          <a:p>
            <a:r>
              <a:rPr lang="sv-SE" dirty="0" smtClean="0"/>
              <a:t>I linje med teorin (negativa effekter om höga initiala minimilöner)</a:t>
            </a:r>
          </a:p>
          <a:p>
            <a:r>
              <a:rPr lang="sv-SE" dirty="0" smtClean="0"/>
              <a:t>Negativa sammansättningseffekter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högre minimilöner minskar sysselsättningen för de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svagaste grupperna också i studierna med total </a:t>
            </a:r>
            <a:r>
              <a:rPr lang="sv-SE" dirty="0" err="1" smtClean="0"/>
              <a:t>nolleffekt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på avslutade anställningar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92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36746" cy="1066130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solidFill>
                  <a:srgbClr val="002060"/>
                </a:solidFill>
              </a:rPr>
              <a:t/>
            </a:r>
            <a:br>
              <a:rPr lang="sv-SE" b="1" dirty="0" smtClean="0">
                <a:solidFill>
                  <a:srgbClr val="002060"/>
                </a:solidFill>
              </a:rPr>
            </a:br>
            <a:r>
              <a:rPr lang="sv-SE" b="1" dirty="0">
                <a:solidFill>
                  <a:srgbClr val="002060"/>
                </a:solidFill>
              </a:rPr>
              <a:t/>
            </a:r>
            <a:br>
              <a:rPr lang="sv-SE" b="1" dirty="0">
                <a:solidFill>
                  <a:srgbClr val="002060"/>
                </a:solidFill>
              </a:rPr>
            </a:br>
            <a:r>
              <a:rPr lang="sv-SE" b="1" dirty="0" smtClean="0">
                <a:solidFill>
                  <a:srgbClr val="002060"/>
                </a:solidFill>
              </a:rPr>
              <a:t>Översikt </a:t>
            </a:r>
            <a:r>
              <a:rPr lang="sv-SE" b="1" dirty="0">
                <a:solidFill>
                  <a:srgbClr val="002060"/>
                </a:solidFill>
              </a:rPr>
              <a:t>över empiriska studier för Sverige</a:t>
            </a: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6408712" cy="498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38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Befintliga studier underskattar sannolikt effekterna av </a:t>
            </a:r>
            <a:r>
              <a:rPr lang="sv-SE" sz="3600" b="1" dirty="0" smtClean="0">
                <a:solidFill>
                  <a:srgbClr val="002060"/>
                </a:solidFill>
              </a:rPr>
              <a:t>förändrade </a:t>
            </a:r>
            <a:r>
              <a:rPr lang="sv-SE" sz="3600" dirty="0" smtClean="0">
                <a:solidFill>
                  <a:srgbClr val="002060"/>
                </a:solidFill>
              </a:rPr>
              <a:t>minimilöner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85000" lnSpcReduction="10000"/>
          </a:bodyPr>
          <a:lstStyle/>
          <a:p>
            <a:r>
              <a:rPr lang="sv-SE" dirty="0"/>
              <a:t>Studier av avslutade anställningar ger ofullständig bild</a:t>
            </a:r>
          </a:p>
          <a:p>
            <a:pPr marL="0" indent="0">
              <a:buNone/>
            </a:pPr>
            <a:r>
              <a:rPr lang="sv-SE" dirty="0"/>
              <a:t>     - nyanställningarna också </a:t>
            </a:r>
            <a:r>
              <a:rPr lang="sv-SE" dirty="0" smtClean="0"/>
              <a:t>viktiga</a:t>
            </a:r>
          </a:p>
          <a:p>
            <a:r>
              <a:rPr lang="sv-SE" dirty="0" smtClean="0"/>
              <a:t>Olika effekter på arbetslösheten av förändringar i avslutade anställningar för svagare och starkare grupper</a:t>
            </a:r>
          </a:p>
          <a:p>
            <a:r>
              <a:rPr lang="sv-SE" dirty="0" smtClean="0"/>
              <a:t>Studierna mäter i regel bara kortsiktiga effekter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större möjligheter byta ut kapital och (låg-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utbildad) arbetskraft mot varandra på lång sikt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helt nya marknader kan etableras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09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Arbetsmarknadsekonomiska rådet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/>
          </a:bodyPr>
          <a:lstStyle/>
          <a:p>
            <a:r>
              <a:rPr lang="sv-SE" dirty="0" smtClean="0"/>
              <a:t>Rådet inrättades i april 2015</a:t>
            </a:r>
          </a:p>
          <a:p>
            <a:r>
              <a:rPr lang="sv-SE" dirty="0" smtClean="0"/>
              <a:t>Finansiering från Svenskt Näringsliv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fastställd budget för en treårsperiod</a:t>
            </a:r>
          </a:p>
          <a:p>
            <a:r>
              <a:rPr lang="sv-SE" dirty="0" smtClean="0"/>
              <a:t>Rådet arbetar helt oberoende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96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Minimilöner, jobbskatteavdrag, RUT-avdrag, anställningsstöd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En förutsättning för att lägre minimilöner ska öka sysselsättningen är att utbudet av arbetskraft är tillräckligt stort.</a:t>
            </a:r>
          </a:p>
          <a:p>
            <a:r>
              <a:rPr lang="sv-SE" sz="2800" dirty="0" smtClean="0"/>
              <a:t>Hur kan sänkta minimilöner samverka med skattelättnader för att öka utbudet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55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Jobbskatteavdrag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sv-SE" sz="3000" dirty="0" smtClean="0"/>
              <a:t>Enligt teori ökar de </a:t>
            </a:r>
            <a:r>
              <a:rPr lang="sv-SE" sz="3000" dirty="0"/>
              <a:t>jobbskatteavdrag som infördes </a:t>
            </a:r>
            <a:r>
              <a:rPr lang="sv-SE" sz="3000" dirty="0" smtClean="0"/>
              <a:t>2007 och framåt sysselsättningen genom att incitament för återhållsamma lönekrav skapades. </a:t>
            </a:r>
          </a:p>
          <a:p>
            <a:pPr marL="0" indent="0">
              <a:buNone/>
            </a:pPr>
            <a:r>
              <a:rPr lang="sv-SE" sz="2400" dirty="0" smtClean="0"/>
              <a:t>Ett skatteavdrag man får tillgång till endast vid arbete ökar den relativa avkastningen på arbete, vilket skapar incitament att prioritera sysselsättning framför löner. </a:t>
            </a:r>
            <a:endParaRPr lang="sv-SE" sz="3000" dirty="0" smtClean="0"/>
          </a:p>
          <a:p>
            <a:r>
              <a:rPr lang="sv-SE" sz="3000" dirty="0" smtClean="0"/>
              <a:t>Empiriska studier för USA och England visar också på sådana lönemodererande effekter. Studier på Sverige visar dock bara på en marginell lönemodererande effekt av jobbskatteavdraget (Bennmarker m fl 2014)</a:t>
            </a:r>
          </a:p>
        </p:txBody>
      </p:sp>
    </p:spTree>
    <p:extLst>
      <p:ext uri="{BB962C8B-B14F-4D97-AF65-F5344CB8AC3E}">
        <p14:creationId xmlns:p14="http://schemas.microsoft.com/office/powerpoint/2010/main" val="408828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71400"/>
            <a:ext cx="8342426" cy="1584176"/>
          </a:xfrm>
        </p:spPr>
        <p:txBody>
          <a:bodyPr>
            <a:noAutofit/>
          </a:bodyPr>
          <a:lstStyle/>
          <a:p>
            <a:r>
              <a:rPr lang="sv-SE" sz="4000" dirty="0" smtClean="0">
                <a:solidFill>
                  <a:srgbClr val="002060"/>
                </a:solidFill>
              </a:rPr>
              <a:t/>
            </a:r>
            <a:br>
              <a:rPr lang="sv-SE" sz="4000" dirty="0" smtClean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 smtClean="0">
                <a:solidFill>
                  <a:srgbClr val="002060"/>
                </a:solidFill>
              </a:rPr>
              <a:t>Real </a:t>
            </a:r>
            <a:r>
              <a:rPr lang="sv-SE" sz="4000" dirty="0">
                <a:solidFill>
                  <a:srgbClr val="002060"/>
                </a:solidFill>
              </a:rPr>
              <a:t>minimilön </a:t>
            </a:r>
            <a:r>
              <a:rPr lang="sv-SE" sz="4000" dirty="0" smtClean="0">
                <a:solidFill>
                  <a:srgbClr val="002060"/>
                </a:solidFill>
              </a:rPr>
              <a:t>efter skatt i </a:t>
            </a:r>
            <a:r>
              <a:rPr lang="sv-SE" sz="4000" dirty="0">
                <a:solidFill>
                  <a:srgbClr val="002060"/>
                </a:solidFill>
              </a:rPr>
              <a:t>fyra av LOs </a:t>
            </a:r>
            <a:r>
              <a:rPr lang="sv-SE" sz="4000" dirty="0" smtClean="0">
                <a:solidFill>
                  <a:srgbClr val="002060"/>
                </a:solidFill>
              </a:rPr>
              <a:t>kollektivavtal (med och utan JA)</a:t>
            </a: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269284"/>
              </p:ext>
            </p:extLst>
          </p:nvPr>
        </p:nvGraphicFramePr>
        <p:xfrm>
          <a:off x="468313" y="1268413"/>
          <a:ext cx="7248525" cy="4392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040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.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De minimilöneavtal som slutits de senaste åren verkar inte beaktat de reallöneökningar som följt av skattesänkningarna.</a:t>
            </a:r>
          </a:p>
          <a:p>
            <a:r>
              <a:rPr lang="sv-SE" dirty="0" smtClean="0"/>
              <a:t>Oväntat låga inflationen har också gjort att reallöneökningarna blivit högre än vad parterna avsåg när de ingick avtalen (se aer:s första rapport)</a:t>
            </a:r>
          </a:p>
          <a:p>
            <a:pPr marL="0" indent="0">
              <a:buNone/>
            </a:pPr>
            <a:r>
              <a:rPr lang="sv-SE" dirty="0" smtClean="0"/>
              <a:t>Det tyder på att arbetsutbudet kan upprätthållas även om minimilönerna faller om man vill prioritera sysselsättningen. 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157192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61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Hur tänka?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Autofit/>
          </a:bodyPr>
          <a:lstStyle/>
          <a:p>
            <a:r>
              <a:rPr lang="sv-SE" sz="2400" dirty="0" smtClean="0"/>
              <a:t>Det behövs ett batteri av sysselsättningsskapande åtgärder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utbildning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jobbskatteavdrag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anställningsstöd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RUT-avdrag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lägre ingångslöner</a:t>
            </a:r>
          </a:p>
          <a:p>
            <a:r>
              <a:rPr lang="sv-SE" sz="2400" dirty="0" smtClean="0"/>
              <a:t>Ingen enskild åtgärd har påfallande stora effekter</a:t>
            </a:r>
          </a:p>
          <a:p>
            <a:r>
              <a:rPr lang="sv-SE" sz="2400" dirty="0" smtClean="0"/>
              <a:t>Olika åtgärder är </a:t>
            </a:r>
            <a:r>
              <a:rPr lang="sv-SE" sz="2400" b="1" dirty="0" smtClean="0"/>
              <a:t>komplement</a:t>
            </a:r>
            <a:r>
              <a:rPr lang="sv-SE" sz="2400" dirty="0" smtClean="0"/>
              <a:t> och inte </a:t>
            </a:r>
            <a:r>
              <a:rPr lang="sv-SE" sz="2400" b="1" dirty="0" smtClean="0"/>
              <a:t>substitut</a:t>
            </a:r>
          </a:p>
          <a:p>
            <a:r>
              <a:rPr lang="sv-SE" sz="2400" dirty="0" smtClean="0"/>
              <a:t>Om svårare uppnå såväl hög och jämn sysselsättning som låg lönespridning är det rimligt att acceptera större lönespridning </a:t>
            </a:r>
            <a:r>
              <a:rPr lang="sv-SE" sz="2400" b="1" dirty="0" smtClean="0"/>
              <a:t>ifall </a:t>
            </a:r>
            <a:r>
              <a:rPr lang="sv-SE" sz="2400" dirty="0" smtClean="0"/>
              <a:t>båda målen prioriteras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2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Målkonflikter vid sänkta minimilöner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189656" cy="4857403"/>
          </a:xfrm>
        </p:spPr>
        <p:txBody>
          <a:bodyPr>
            <a:noAutofit/>
          </a:bodyPr>
          <a:lstStyle/>
          <a:p>
            <a:r>
              <a:rPr lang="sv-SE" sz="2400" dirty="0" smtClean="0"/>
              <a:t>Undvik att nyanlända flyktingar fastnar i permanent utanförskap</a:t>
            </a:r>
          </a:p>
          <a:p>
            <a:r>
              <a:rPr lang="sv-SE" sz="2400" dirty="0" smtClean="0"/>
              <a:t>Undvik generella lönesänkningar för lågutbildade/invandrare som redan har jobb</a:t>
            </a:r>
          </a:p>
          <a:p>
            <a:r>
              <a:rPr lang="sv-SE" sz="2400" dirty="0" smtClean="0"/>
              <a:t>Undvik oacceptabelt låg levnadsstandard för nyanlända </a:t>
            </a:r>
          </a:p>
          <a:p>
            <a:r>
              <a:rPr lang="sv-SE" sz="2400" dirty="0" smtClean="0"/>
              <a:t>Undvik att nyanlända långsiktigt fastnar på jobb med mycket låga löner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44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err="1" smtClean="0">
                <a:solidFill>
                  <a:srgbClr val="002060"/>
                </a:solidFill>
              </a:rPr>
              <a:t>AERs</a:t>
            </a:r>
            <a:r>
              <a:rPr lang="sv-SE" sz="3600" dirty="0" smtClean="0">
                <a:solidFill>
                  <a:srgbClr val="002060"/>
                </a:solidFill>
              </a:rPr>
              <a:t> förslag till särskilda </a:t>
            </a:r>
            <a:r>
              <a:rPr lang="sv-SE" sz="3600" b="1" dirty="0" smtClean="0">
                <a:solidFill>
                  <a:srgbClr val="002060"/>
                </a:solidFill>
              </a:rPr>
              <a:t>ingångsjobb</a:t>
            </a:r>
            <a:endParaRPr lang="sv-SE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200800" cy="4896544"/>
          </a:xfrm>
        </p:spPr>
        <p:txBody>
          <a:bodyPr>
            <a:noAutofit/>
          </a:bodyPr>
          <a:lstStyle/>
          <a:p>
            <a:r>
              <a:rPr lang="sv-SE" sz="2000" b="1" dirty="0" smtClean="0"/>
              <a:t>Arbetsmarknadsparterna</a:t>
            </a:r>
            <a:r>
              <a:rPr lang="sv-SE" sz="2000" dirty="0" smtClean="0"/>
              <a:t> förhandlar fram avtalsvillkoren för dessa</a:t>
            </a:r>
          </a:p>
          <a:p>
            <a:r>
              <a:rPr lang="sv-SE" sz="2000" b="1" dirty="0" smtClean="0"/>
              <a:t>Ingångslöner</a:t>
            </a:r>
            <a:r>
              <a:rPr lang="sv-SE" sz="2000" dirty="0" smtClean="0"/>
              <a:t> som ligger väsentligt under nuvarande minimilöner</a:t>
            </a:r>
          </a:p>
          <a:p>
            <a:r>
              <a:rPr lang="sv-SE" sz="2000" dirty="0" smtClean="0"/>
              <a:t>Ingångsjobben kan komma i fråga för </a:t>
            </a:r>
            <a:r>
              <a:rPr lang="sv-SE" sz="2000" b="1" dirty="0" smtClean="0"/>
              <a:t>alla</a:t>
            </a:r>
            <a:r>
              <a:rPr lang="sv-SE" sz="2000" dirty="0" smtClean="0"/>
              <a:t> </a:t>
            </a:r>
            <a:r>
              <a:rPr lang="sv-SE" sz="2000" b="1" dirty="0" err="1" smtClean="0"/>
              <a:t>nyinträdande</a:t>
            </a:r>
            <a:r>
              <a:rPr lang="sv-SE" sz="2000" dirty="0" smtClean="0"/>
              <a:t> på arbetsmarknaden som inte lyckas få andra jobb</a:t>
            </a:r>
          </a:p>
          <a:p>
            <a:r>
              <a:rPr lang="sv-SE" sz="2000" dirty="0" smtClean="0"/>
              <a:t>En arbetstagare kan inneha sådana jobb i längst </a:t>
            </a:r>
            <a:r>
              <a:rPr lang="sv-SE" sz="2000" b="1" dirty="0" smtClean="0"/>
              <a:t>tre år</a:t>
            </a:r>
          </a:p>
          <a:p>
            <a:r>
              <a:rPr lang="sv-SE" sz="2000" b="1" dirty="0" smtClean="0"/>
              <a:t>Slopade sociala avgifter </a:t>
            </a:r>
            <a:r>
              <a:rPr lang="sv-SE" sz="2000" dirty="0" smtClean="0"/>
              <a:t>för dessa jobb</a:t>
            </a:r>
          </a:p>
          <a:p>
            <a:r>
              <a:rPr lang="sv-SE" sz="2000" b="1" dirty="0" smtClean="0"/>
              <a:t>Extra jobbskatteavdrag </a:t>
            </a:r>
            <a:r>
              <a:rPr lang="sv-SE" sz="2000" dirty="0" smtClean="0"/>
              <a:t>för innehavarna</a:t>
            </a:r>
          </a:p>
          <a:p>
            <a:r>
              <a:rPr lang="sv-SE" sz="2000" b="1" dirty="0" smtClean="0"/>
              <a:t>Inga utbildnings- eller handledningskrav på arbetsgivarna</a:t>
            </a:r>
          </a:p>
          <a:p>
            <a:r>
              <a:rPr lang="sv-SE" sz="2000" dirty="0" smtClean="0"/>
              <a:t>Särskilt förmånliga villkor för utbildning </a:t>
            </a:r>
            <a:r>
              <a:rPr lang="sv-SE" sz="2000" b="1" dirty="0" smtClean="0"/>
              <a:t>riktade direkt till arbetstagarna</a:t>
            </a:r>
            <a:r>
              <a:rPr lang="sv-SE" sz="2000" dirty="0" smtClean="0"/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1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Ansvaret för sysselsättningen</a:t>
            </a:r>
            <a:endParaRPr lang="sv-SE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200800" cy="4896544"/>
          </a:xfrm>
        </p:spPr>
        <p:txBody>
          <a:bodyPr>
            <a:noAutofit/>
          </a:bodyPr>
          <a:lstStyle/>
          <a:p>
            <a:r>
              <a:rPr lang="sv-SE" sz="2400" dirty="0" smtClean="0"/>
              <a:t>Hög och jämnt fördelad sysselsättning är ett </a:t>
            </a:r>
            <a:r>
              <a:rPr lang="sv-SE" sz="2400" b="1" dirty="0" smtClean="0"/>
              <a:t>gemensamt ansvar</a:t>
            </a:r>
            <a:r>
              <a:rPr lang="sv-SE" sz="2400" dirty="0" smtClean="0"/>
              <a:t> för statsmakter (regering samt Riksbank) och arbetsmarknadens parter</a:t>
            </a:r>
            <a:endParaRPr lang="sv-SE" sz="2400" b="1" dirty="0" smtClean="0"/>
          </a:p>
          <a:p>
            <a:r>
              <a:rPr lang="sv-SE" sz="2400" dirty="0" smtClean="0"/>
              <a:t>Arbetsmarknadens parter har tagit det ansvaret när det gäller de totala löneökningarna</a:t>
            </a:r>
          </a:p>
          <a:p>
            <a:r>
              <a:rPr lang="sv-SE" sz="2400" dirty="0" smtClean="0"/>
              <a:t>Men så har inte skett i fråga om relativlönerna</a:t>
            </a:r>
            <a:r>
              <a:rPr lang="sv-SE" sz="2000" dirty="0" smtClean="0"/>
              <a:t> 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63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Rådets sammansättning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lnSpcReduction="10000"/>
          </a:bodyPr>
          <a:lstStyle/>
          <a:p>
            <a:r>
              <a:rPr lang="sv-SE" b="1" dirty="0" smtClean="0"/>
              <a:t>Ann-Sofie Kolm </a:t>
            </a:r>
            <a:r>
              <a:rPr lang="sv-SE" dirty="0" smtClean="0"/>
              <a:t>(ledamot), Stockholms universitet</a:t>
            </a:r>
          </a:p>
          <a:p>
            <a:r>
              <a:rPr lang="sv-SE" b="1" dirty="0" smtClean="0"/>
              <a:t>Tuomas Pekkarinen</a:t>
            </a:r>
            <a:r>
              <a:rPr lang="sv-SE" dirty="0" smtClean="0"/>
              <a:t>, VATT och Aaltouniversitetet (ledamot)</a:t>
            </a:r>
          </a:p>
          <a:p>
            <a:r>
              <a:rPr lang="sv-SE" b="1" dirty="0" smtClean="0"/>
              <a:t>Per Skedinger</a:t>
            </a:r>
            <a:r>
              <a:rPr lang="sv-SE" dirty="0" smtClean="0"/>
              <a:t>, IFN och Linnéuniversitetet (vice ordförande)</a:t>
            </a:r>
          </a:p>
          <a:p>
            <a:r>
              <a:rPr lang="sv-SE" b="1" dirty="0" smtClean="0"/>
              <a:t>Lars Calmfors, </a:t>
            </a:r>
            <a:r>
              <a:rPr lang="sv-SE" dirty="0" smtClean="0"/>
              <a:t>IFN och Stockholms universitet (ordförande)</a:t>
            </a:r>
            <a:endParaRPr lang="sv-SE" b="1" dirty="0" smtClean="0"/>
          </a:p>
          <a:p>
            <a:r>
              <a:rPr lang="sv-SE" b="1" dirty="0" smtClean="0"/>
              <a:t>Petter Danielsson </a:t>
            </a:r>
            <a:r>
              <a:rPr lang="sv-SE" dirty="0" smtClean="0"/>
              <a:t>(sekreterare)</a:t>
            </a: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4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Rådets arbete under dess första år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Stor avtalsrörelse – fokus på löne-bildningen</a:t>
            </a:r>
          </a:p>
          <a:p>
            <a:r>
              <a:rPr lang="sv-SE" dirty="0" smtClean="0"/>
              <a:t>Rapport i december om de totala löneökningarna</a:t>
            </a:r>
          </a:p>
          <a:p>
            <a:r>
              <a:rPr lang="sv-SE" dirty="0" smtClean="0"/>
              <a:t>Denna rapport om relativlöner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höjningar av relativlöner på områden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med arbetskraftsbrist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sänkningar av relativlöner för grupper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som har svårt att få fotfäste på arbets-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marknaden</a:t>
            </a:r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0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>
                <a:solidFill>
                  <a:srgbClr val="002060"/>
                </a:solidFill>
              </a:rPr>
              <a:t>          Dagens seminarium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/>
          </a:bodyPr>
          <a:lstStyle/>
          <a:p>
            <a:r>
              <a:rPr lang="sv-SE" dirty="0" smtClean="0"/>
              <a:t>Presentation av rapporten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Per </a:t>
            </a:r>
            <a:r>
              <a:rPr lang="sv-SE" dirty="0" err="1" smtClean="0"/>
              <a:t>Skedinger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Ann-Sofie Kolm</a:t>
            </a:r>
          </a:p>
          <a:p>
            <a:r>
              <a:rPr lang="sv-SE" dirty="0" smtClean="0"/>
              <a:t>Kommentarer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Anders Forslund, IFAU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Ann Öberg, Svenskt Näringsliv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Ola Pettersson, LO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36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Panelsamtal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Cecilia </a:t>
            </a:r>
            <a:r>
              <a:rPr lang="sv-SE" dirty="0" err="1" smtClean="0"/>
              <a:t>Garme</a:t>
            </a:r>
            <a:r>
              <a:rPr lang="sv-SE" dirty="0" smtClean="0"/>
              <a:t> (moderator)</a:t>
            </a:r>
          </a:p>
          <a:p>
            <a:r>
              <a:rPr lang="sv-SE" dirty="0" smtClean="0"/>
              <a:t>Ylva Johansson, arbetsmarknadsminister</a:t>
            </a:r>
          </a:p>
          <a:p>
            <a:r>
              <a:rPr lang="sv-SE" dirty="0" smtClean="0"/>
              <a:t>Peter Jeppsson, Svenskt Näringsliv</a:t>
            </a:r>
          </a:p>
          <a:p>
            <a:r>
              <a:rPr lang="sv-SE" dirty="0" smtClean="0"/>
              <a:t>Torbjörn Pettersson, LO</a:t>
            </a:r>
          </a:p>
          <a:p>
            <a:r>
              <a:rPr lang="sv-SE" dirty="0" smtClean="0"/>
              <a:t>Bo Jansson, Lärarnas Riksförbund</a:t>
            </a:r>
          </a:p>
          <a:p>
            <a:r>
              <a:rPr lang="sv-SE" dirty="0" smtClean="0"/>
              <a:t>Lars Calmfors, AER</a:t>
            </a: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1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>
                <a:solidFill>
                  <a:srgbClr val="002060"/>
                </a:solidFill>
              </a:rPr>
              <a:t>           Två problemområden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sz="3500" dirty="0" smtClean="0"/>
              <a:t>Relativlöner på områden med arbetskraftsbrist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</a:t>
            </a:r>
            <a:r>
              <a:rPr lang="sv-SE" sz="3000" dirty="0" smtClean="0"/>
              <a:t>lärare</a:t>
            </a:r>
          </a:p>
          <a:p>
            <a:pPr marL="0" indent="0">
              <a:buNone/>
            </a:pPr>
            <a:r>
              <a:rPr lang="sv-SE" sz="3000" dirty="0"/>
              <a:t> </a:t>
            </a:r>
            <a:r>
              <a:rPr lang="sv-SE" sz="3000" dirty="0" smtClean="0"/>
              <a:t>   - sjuksköterskor</a:t>
            </a:r>
          </a:p>
          <a:p>
            <a:pPr marL="0" indent="0">
              <a:buNone/>
            </a:pPr>
            <a:r>
              <a:rPr lang="sv-SE" sz="3000" dirty="0"/>
              <a:t> </a:t>
            </a:r>
            <a:r>
              <a:rPr lang="sv-SE" sz="3000" dirty="0" smtClean="0"/>
              <a:t>   - civilingenjörer</a:t>
            </a:r>
          </a:p>
          <a:p>
            <a:pPr marL="0" indent="0">
              <a:buNone/>
            </a:pPr>
            <a:r>
              <a:rPr lang="sv-SE" sz="3000" dirty="0"/>
              <a:t> </a:t>
            </a:r>
            <a:r>
              <a:rPr lang="sv-SE" sz="3000" dirty="0" smtClean="0"/>
              <a:t>   - LOs hemmamarknadsförbund?</a:t>
            </a:r>
          </a:p>
          <a:p>
            <a:r>
              <a:rPr lang="sv-SE" sz="3500" dirty="0" smtClean="0"/>
              <a:t>Relativlöner för grupper med syssel-sättningsproblem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</a:t>
            </a:r>
            <a:r>
              <a:rPr lang="sv-SE" sz="3000" dirty="0" smtClean="0"/>
              <a:t>lågutbildade/(flykting)invandrare</a:t>
            </a:r>
          </a:p>
          <a:p>
            <a:pPr marL="0" indent="0">
              <a:buNone/>
            </a:pPr>
            <a:r>
              <a:rPr lang="sv-SE" sz="3000" dirty="0"/>
              <a:t> </a:t>
            </a:r>
            <a:r>
              <a:rPr lang="sv-SE" sz="3000" dirty="0" smtClean="0"/>
              <a:t>   - minimilöner/ingångslöner</a:t>
            </a:r>
            <a:endParaRPr lang="sv-SE" sz="3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05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Kronisk arbetskraftsbrist särskilt för lärare och sjuksköterskor 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sz="3800" dirty="0" smtClean="0"/>
              <a:t>Arbetskraftsbrist under lång tid</a:t>
            </a:r>
          </a:p>
          <a:p>
            <a:r>
              <a:rPr lang="sv-SE" sz="3800" dirty="0" smtClean="0"/>
              <a:t>Prognoser pekar inte på någon förbättring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snarast ökande lärarbrist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särskilt om den stora flyktinginvandringen beaktas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kvalitetsproblem: lågt sökandetryck, låg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examinationsfrekvens, sjunkande ”förmågor”</a:t>
            </a:r>
          </a:p>
          <a:p>
            <a:r>
              <a:rPr lang="sv-SE" sz="3800" dirty="0" smtClean="0"/>
              <a:t>Internationellt forskningsstöd för att högre relativlöner för lärare förbättrar elevernas prestationer</a:t>
            </a:r>
            <a:endParaRPr lang="sv-SE" sz="3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85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1409</Words>
  <Application>Microsoft Office PowerPoint</Application>
  <PresentationFormat>On-screen Show (4:3)</PresentationFormat>
  <Paragraphs>339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Dags för större lönespridning?</vt:lpstr>
      <vt:lpstr>Rådets uppdrag</vt:lpstr>
      <vt:lpstr>Arbetsmarknadsekonomiska rådet</vt:lpstr>
      <vt:lpstr>Rådets sammansättning</vt:lpstr>
      <vt:lpstr>Rådets arbete under dess första år</vt:lpstr>
      <vt:lpstr>          Dagens seminarium</vt:lpstr>
      <vt:lpstr>Panelsamtal</vt:lpstr>
      <vt:lpstr>           Två problemområden</vt:lpstr>
      <vt:lpstr>Kronisk arbetskraftsbrist särskilt för lärare och sjuksköterskor </vt:lpstr>
      <vt:lpstr>Genomsnittslöner för lärare, sjuksköterskor och civilingenjörer relativt hela arbetsmarknaden, procent</vt:lpstr>
      <vt:lpstr>Genomsnittslöner för lärare, sjuksköterskor och civilingenjörer i de nordiska länderna relativt genomsnittslöner för hela arbetsmarknaden, procent </vt:lpstr>
      <vt:lpstr>Starka argument för relativlöne-höjningar för lärare och sjuksköterskor</vt:lpstr>
      <vt:lpstr>Brist på undersköterskor</vt:lpstr>
      <vt:lpstr>LOs hemmamarknadsförbund</vt:lpstr>
      <vt:lpstr>LOs hemmamarknadsförbund</vt:lpstr>
      <vt:lpstr> Relativlöner för grupper med syssel-sättningsproblem </vt:lpstr>
      <vt:lpstr>Hur har färdigheterna utvecklats? </vt:lpstr>
      <vt:lpstr>   Förändringar i den genomsnittliga läsförståelsepoängen mellan IALS 1994–98 och PIAAC 2012 för personer med inhemsk respektive invandrarbakgrund  </vt:lpstr>
      <vt:lpstr>  Sysselsättningsgrad efter prestationsnivå i läs- och skrivkunnighet i IALS 1994 och PIAAC 2012, procent  </vt:lpstr>
      <vt:lpstr>Två trender</vt:lpstr>
      <vt:lpstr>  Relativlön för prestationsnivå 1 i läs- och skrivkunnighet i IALS och PIAAC  </vt:lpstr>
      <vt:lpstr>  Relativ sysselsättningsgrad för invandrare i prestationsnivå 1      i läs- och skrivkunnighet i IALS och PIAAC  </vt:lpstr>
      <vt:lpstr>  Minimilönebett i olika länder, procent  </vt:lpstr>
      <vt:lpstr>  Minimilönebettet i fyra av LOs kollektivavtal, procent  </vt:lpstr>
      <vt:lpstr>Hur påverkar förändrade minimilöner sysselsättningen?</vt:lpstr>
      <vt:lpstr>Den internationella empiriska forskningen</vt:lpstr>
      <vt:lpstr>Svenska empiriska studier</vt:lpstr>
      <vt:lpstr>  Översikt över empiriska studier för Sverige  </vt:lpstr>
      <vt:lpstr>Befintliga studier underskattar sannolikt effekterna av förändrade minimilöner</vt:lpstr>
      <vt:lpstr>Minimilöner, jobbskatteavdrag, RUT-avdrag, anställningsstöd</vt:lpstr>
      <vt:lpstr>Jobbskatteavdrag</vt:lpstr>
      <vt:lpstr>  Real minimilön efter skatt i fyra av LOs kollektivavtal (med och utan JA)  </vt:lpstr>
      <vt:lpstr>.</vt:lpstr>
      <vt:lpstr>Hur tänka?</vt:lpstr>
      <vt:lpstr>Målkonflikter vid sänkta minimilöner</vt:lpstr>
      <vt:lpstr>AERs förslag till särskilda ingångsjobb</vt:lpstr>
      <vt:lpstr>Ansvaret för sysselsättningen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Petter Danielsson</cp:lastModifiedBy>
  <cp:revision>62</cp:revision>
  <cp:lastPrinted>2016-02-14T09:23:23Z</cp:lastPrinted>
  <dcterms:created xsi:type="dcterms:W3CDTF">2015-12-13T10:21:30Z</dcterms:created>
  <dcterms:modified xsi:type="dcterms:W3CDTF">2016-02-16T13:05:46Z</dcterms:modified>
</cp:coreProperties>
</file>