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6" r:id="rId2"/>
    <p:sldId id="257" r:id="rId3"/>
    <p:sldId id="259" r:id="rId4"/>
    <p:sldId id="260" r:id="rId5"/>
    <p:sldId id="261" r:id="rId6"/>
    <p:sldId id="294" r:id="rId7"/>
    <p:sldId id="314" r:id="rId8"/>
    <p:sldId id="295" r:id="rId9"/>
    <p:sldId id="297" r:id="rId10"/>
    <p:sldId id="298" r:id="rId11"/>
    <p:sldId id="264" r:id="rId12"/>
    <p:sldId id="299" r:id="rId13"/>
    <p:sldId id="267" r:id="rId14"/>
    <p:sldId id="300" r:id="rId15"/>
    <p:sldId id="304" r:id="rId16"/>
    <p:sldId id="315" r:id="rId17"/>
    <p:sldId id="305" r:id="rId18"/>
    <p:sldId id="306" r:id="rId19"/>
    <p:sldId id="307" r:id="rId20"/>
    <p:sldId id="308" r:id="rId21"/>
    <p:sldId id="309" r:id="rId22"/>
    <p:sldId id="303" r:id="rId23"/>
    <p:sldId id="310" r:id="rId24"/>
    <p:sldId id="316" r:id="rId25"/>
    <p:sldId id="318" r:id="rId26"/>
    <p:sldId id="311" r:id="rId27"/>
    <p:sldId id="312" r:id="rId28"/>
    <p:sldId id="313" r:id="rId29"/>
  </p:sldIdLst>
  <p:sldSz cx="9144000" cy="6858000" type="screen4x3"/>
  <p:notesSz cx="6797675" cy="9928225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etter Danielsson" initials="PD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11" autoAdjust="0"/>
    <p:restoredTop sz="94660"/>
  </p:normalViewPr>
  <p:slideViewPr>
    <p:cSldViewPr>
      <p:cViewPr varScale="1">
        <p:scale>
          <a:sx n="75" d="100"/>
          <a:sy n="75" d="100"/>
        </p:scale>
        <p:origin x="1014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terd\AppData\Local\Microsoft\Windows\Temporary%20Internet%20Files\Content.Outlook\ZVP6TNQM\Figurer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petterd\AppData\Local\Microsoft\Windows\Temporary%20Internet%20Files\Content.Outlook\ZVP6TNQM\Figurer.xlsx" TargetMode="External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terd\AppData\Local\Microsoft\Windows\Temporary%20Internet%20Files\Content.Outlook\ZVP6TNQM\Figurer.xlsx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petterd\AppData\Local\Microsoft\Windows\Temporary%20Internet%20Files\Content.Outlook\ZVP6TNQM\Figurer.xlsx" TargetMode="External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518251190823371"/>
          <c:y val="5.0925925925925923E-2"/>
          <c:w val="0.85775165257120634"/>
          <c:h val="0.7330013888888888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'Figur 3.4'!$B$1</c:f>
              <c:strCache>
                <c:ptCount val="1"/>
                <c:pt idx="0">
                  <c:v>Förändring inhemsk bakgrund</c:v>
                </c:pt>
              </c:strCache>
            </c:strRef>
          </c:tx>
          <c:invertIfNegative val="0"/>
          <c:cat>
            <c:strRef>
              <c:f>'Figur 3.4'!$A$2:$A$13</c:f>
              <c:strCache>
                <c:ptCount val="12"/>
                <c:pt idx="0">
                  <c:v>Polen</c:v>
                </c:pt>
                <c:pt idx="1">
                  <c:v>Italien</c:v>
                </c:pt>
                <c:pt idx="2">
                  <c:v>Irland</c:v>
                </c:pt>
                <c:pt idx="3">
                  <c:v>Finland</c:v>
                </c:pt>
                <c:pt idx="4">
                  <c:v>Belgien</c:v>
                </c:pt>
                <c:pt idx="5">
                  <c:v>Nederländerna</c:v>
                </c:pt>
                <c:pt idx="6">
                  <c:v>Tjeckien</c:v>
                </c:pt>
                <c:pt idx="7">
                  <c:v>USA</c:v>
                </c:pt>
                <c:pt idx="8">
                  <c:v>Tyskland</c:v>
                </c:pt>
                <c:pt idx="9">
                  <c:v>Norge</c:v>
                </c:pt>
                <c:pt idx="10">
                  <c:v>Danmark</c:v>
                </c:pt>
                <c:pt idx="11">
                  <c:v>Sverige</c:v>
                </c:pt>
              </c:strCache>
            </c:strRef>
          </c:cat>
          <c:val>
            <c:numRef>
              <c:f>'Figur 3.4'!$B$2:$B$13</c:f>
              <c:numCache>
                <c:formatCode>General</c:formatCode>
                <c:ptCount val="12"/>
                <c:pt idx="0">
                  <c:v>34.518770000000004</c:v>
                </c:pt>
                <c:pt idx="1">
                  <c:v>8.037979</c:v>
                </c:pt>
                <c:pt idx="2">
                  <c:v>3.4619749999999998</c:v>
                </c:pt>
                <c:pt idx="3">
                  <c:v>2.3716740000000001</c:v>
                </c:pt>
                <c:pt idx="4">
                  <c:v>-0.38092039999999999</c:v>
                </c:pt>
                <c:pt idx="5">
                  <c:v>1.505585</c:v>
                </c:pt>
                <c:pt idx="6">
                  <c:v>-3.066376</c:v>
                </c:pt>
                <c:pt idx="7">
                  <c:v>-9.2242130000000007</c:v>
                </c:pt>
                <c:pt idx="8">
                  <c:v>-9.2469479999999997</c:v>
                </c:pt>
                <c:pt idx="9">
                  <c:v>-12.50995</c:v>
                </c:pt>
                <c:pt idx="10">
                  <c:v>-14.09055</c:v>
                </c:pt>
                <c:pt idx="11">
                  <c:v>-20.5625</c:v>
                </c:pt>
              </c:numCache>
            </c:numRef>
          </c:val>
        </c:ser>
        <c:ser>
          <c:idx val="1"/>
          <c:order val="1"/>
          <c:tx>
            <c:strRef>
              <c:f>'Figur 3.4'!$C$1</c:f>
              <c:strCache>
                <c:ptCount val="1"/>
                <c:pt idx="0">
                  <c:v>Förändring invandrarbakgrund</c:v>
                </c:pt>
              </c:strCache>
            </c:strRef>
          </c:tx>
          <c:invertIfNegative val="0"/>
          <c:cat>
            <c:strRef>
              <c:f>'Figur 3.4'!$A$2:$A$13</c:f>
              <c:strCache>
                <c:ptCount val="12"/>
                <c:pt idx="0">
                  <c:v>Polen</c:v>
                </c:pt>
                <c:pt idx="1">
                  <c:v>Italien</c:v>
                </c:pt>
                <c:pt idx="2">
                  <c:v>Irland</c:v>
                </c:pt>
                <c:pt idx="3">
                  <c:v>Finland</c:v>
                </c:pt>
                <c:pt idx="4">
                  <c:v>Belgien</c:v>
                </c:pt>
                <c:pt idx="5">
                  <c:v>Nederländerna</c:v>
                </c:pt>
                <c:pt idx="6">
                  <c:v>Tjeckien</c:v>
                </c:pt>
                <c:pt idx="7">
                  <c:v>USA</c:v>
                </c:pt>
                <c:pt idx="8">
                  <c:v>Tyskland</c:v>
                </c:pt>
                <c:pt idx="9">
                  <c:v>Norge</c:v>
                </c:pt>
                <c:pt idx="10">
                  <c:v>Danmark</c:v>
                </c:pt>
                <c:pt idx="11">
                  <c:v>Sverige</c:v>
                </c:pt>
              </c:strCache>
            </c:strRef>
          </c:cat>
          <c:val>
            <c:numRef>
              <c:f>'Figur 3.4'!$C$2:$C$13</c:f>
              <c:numCache>
                <c:formatCode>General</c:formatCode>
                <c:ptCount val="12"/>
                <c:pt idx="0">
                  <c:v>61.040100000000002</c:v>
                </c:pt>
                <c:pt idx="1">
                  <c:v>31.63898</c:v>
                </c:pt>
                <c:pt idx="2">
                  <c:v>-3.548492</c:v>
                </c:pt>
                <c:pt idx="3">
                  <c:v>-16.331330000000001</c:v>
                </c:pt>
                <c:pt idx="4">
                  <c:v>-13.06598</c:v>
                </c:pt>
                <c:pt idx="5">
                  <c:v>-11.11664</c:v>
                </c:pt>
                <c:pt idx="6">
                  <c:v>12.74062</c:v>
                </c:pt>
                <c:pt idx="7">
                  <c:v>24.3353</c:v>
                </c:pt>
                <c:pt idx="8">
                  <c:v>-15.648160000000001</c:v>
                </c:pt>
                <c:pt idx="9">
                  <c:v>-19.782209999999999</c:v>
                </c:pt>
                <c:pt idx="10">
                  <c:v>-25.056149999999999</c:v>
                </c:pt>
                <c:pt idx="11">
                  <c:v>-37.104640000000003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3"/>
        <c:axId val="211179832"/>
        <c:axId val="94756696"/>
      </c:barChart>
      <c:catAx>
        <c:axId val="211179832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low"/>
        <c:txPr>
          <a:bodyPr/>
          <a:lstStyle/>
          <a:p>
            <a:pPr>
              <a:defRPr sz="14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en-US"/>
          </a:p>
        </c:txPr>
        <c:crossAx val="94756696"/>
        <c:crosses val="autoZero"/>
        <c:auto val="1"/>
        <c:lblAlgn val="ctr"/>
        <c:lblOffset val="100"/>
        <c:noMultiLvlLbl val="0"/>
      </c:catAx>
      <c:valAx>
        <c:axId val="94756696"/>
        <c:scaling>
          <c:orientation val="minMax"/>
          <c:max val="65"/>
          <c:min val="-40"/>
        </c:scaling>
        <c:delete val="0"/>
        <c:axPos val="b"/>
        <c:majorGridlines>
          <c:spPr>
            <a:ln>
              <a:solidFill>
                <a:schemeClr val="accent1">
                  <a:lumMod val="60000"/>
                  <a:lumOff val="40000"/>
                </a:schemeClr>
              </a:solidFill>
              <a:prstDash val="sysDash"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211179832"/>
        <c:crosses val="autoZero"/>
        <c:crossBetween val="between"/>
        <c:majorUnit val="10"/>
      </c:valAx>
    </c:plotArea>
    <c:legend>
      <c:legendPos val="r"/>
      <c:layout>
        <c:manualLayout>
          <c:xMode val="edge"/>
          <c:yMode val="edge"/>
          <c:x val="0"/>
          <c:y val="0.88850503062117236"/>
          <c:w val="1"/>
          <c:h val="9.7989938757655298E-2"/>
        </c:manualLayout>
      </c:layout>
      <c:overlay val="0"/>
      <c:txPr>
        <a:bodyPr/>
        <a:lstStyle/>
        <a:p>
          <a:pPr>
            <a:defRPr sz="18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7.1988407699037624E-2"/>
          <c:y val="5.1400554097404488E-2"/>
          <c:w val="0.89656474190726154"/>
          <c:h val="0.62855503707680238"/>
        </c:manualLayout>
      </c:layout>
      <c:lineChart>
        <c:grouping val="standard"/>
        <c:varyColors val="0"/>
        <c:ser>
          <c:idx val="0"/>
          <c:order val="0"/>
          <c:tx>
            <c:strRef>
              <c:f>'Figur 4.1'!$B$1</c:f>
              <c:strCache>
                <c:ptCount val="1"/>
                <c:pt idx="0">
                  <c:v>2007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6"/>
          </c:marker>
          <c:cat>
            <c:strRef>
              <c:f>'Figur 4.1'!$A$2:$A$29</c:f>
              <c:strCache>
                <c:ptCount val="28"/>
                <c:pt idx="0">
                  <c:v>USA</c:v>
                </c:pt>
                <c:pt idx="1">
                  <c:v>Tjeckien</c:v>
                </c:pt>
                <c:pt idx="2">
                  <c:v>Japan</c:v>
                </c:pt>
                <c:pt idx="3">
                  <c:v>Spanien</c:v>
                </c:pt>
                <c:pt idx="4">
                  <c:v>Estland</c:v>
                </c:pt>
                <c:pt idx="5">
                  <c:v>Irland</c:v>
                </c:pt>
                <c:pt idx="6">
                  <c:v>Sydkorea</c:v>
                </c:pt>
                <c:pt idx="7">
                  <c:v>Kanada</c:v>
                </c:pt>
                <c:pt idx="8">
                  <c:v>Grekland</c:v>
                </c:pt>
                <c:pt idx="9">
                  <c:v>Slovakien</c:v>
                </c:pt>
                <c:pt idx="10">
                  <c:v>Nederländerna</c:v>
                </c:pt>
                <c:pt idx="11">
                  <c:v>Tyskland</c:v>
                </c:pt>
                <c:pt idx="12">
                  <c:v>Storbritannien</c:v>
                </c:pt>
                <c:pt idx="13">
                  <c:v>Polen</c:v>
                </c:pt>
                <c:pt idx="14">
                  <c:v>Belgien</c:v>
                </c:pt>
                <c:pt idx="15">
                  <c:v>Australien</c:v>
                </c:pt>
                <c:pt idx="16">
                  <c:v>Ungern</c:v>
                </c:pt>
                <c:pt idx="17">
                  <c:v>Luxemburg</c:v>
                </c:pt>
                <c:pt idx="18">
                  <c:v>Israel</c:v>
                </c:pt>
                <c:pt idx="19">
                  <c:v>Portugal</c:v>
                </c:pt>
                <c:pt idx="20">
                  <c:v>Nya Zeeland</c:v>
                </c:pt>
                <c:pt idx="21">
                  <c:v>Slovenien</c:v>
                </c:pt>
                <c:pt idx="22">
                  <c:v>Frankrike</c:v>
                </c:pt>
                <c:pt idx="24">
                  <c:v>Teknikavtalet</c:v>
                </c:pt>
                <c:pt idx="25">
                  <c:v>HÖK</c:v>
                </c:pt>
                <c:pt idx="26">
                  <c:v>Detaljhandel</c:v>
                </c:pt>
                <c:pt idx="27">
                  <c:v>HoR</c:v>
                </c:pt>
              </c:strCache>
            </c:strRef>
          </c:cat>
          <c:val>
            <c:numRef>
              <c:f>'Figur 4.1'!$B$2:$B$29</c:f>
              <c:numCache>
                <c:formatCode>0</c:formatCode>
                <c:ptCount val="28"/>
                <c:pt idx="0">
                  <c:v>31.41542002301496</c:v>
                </c:pt>
                <c:pt idx="1">
                  <c:v>38.223944104395898</c:v>
                </c:pt>
                <c:pt idx="2">
                  <c:v>34.075949367088612</c:v>
                </c:pt>
                <c:pt idx="3">
                  <c:v>43.931391565958386</c:v>
                </c:pt>
                <c:pt idx="4">
                  <c:v>35.781731438226814</c:v>
                </c:pt>
                <c:pt idx="5">
                  <c:v>53.12</c:v>
                </c:pt>
                <c:pt idx="6">
                  <c:v>42.856045253647217</c:v>
                </c:pt>
                <c:pt idx="7">
                  <c:v>40.700000000000003</c:v>
                </c:pt>
                <c:pt idx="8">
                  <c:v>46.768985322271853</c:v>
                </c:pt>
                <c:pt idx="9">
                  <c:v>44.316158347676414</c:v>
                </c:pt>
                <c:pt idx="10">
                  <c:v>47.140872464573491</c:v>
                </c:pt>
                <c:pt idx="12">
                  <c:v>46.643417611159542</c:v>
                </c:pt>
                <c:pt idx="13">
                  <c:v>39.610664409648749</c:v>
                </c:pt>
                <c:pt idx="14">
                  <c:v>50.267722497397237</c:v>
                </c:pt>
                <c:pt idx="15">
                  <c:v>54.471276595744676</c:v>
                </c:pt>
                <c:pt idx="16">
                  <c:v>48.271440257644201</c:v>
                </c:pt>
                <c:pt idx="17">
                  <c:v>54.5</c:v>
                </c:pt>
                <c:pt idx="18">
                  <c:v>57.348869836321114</c:v>
                </c:pt>
                <c:pt idx="19">
                  <c:v>51.393696483876852</c:v>
                </c:pt>
                <c:pt idx="20">
                  <c:v>57.351407716371213</c:v>
                </c:pt>
                <c:pt idx="21">
                  <c:v>50.00330966137436</c:v>
                </c:pt>
                <c:pt idx="22">
                  <c:v>61.5</c:v>
                </c:pt>
                <c:pt idx="24">
                  <c:v>59</c:v>
                </c:pt>
                <c:pt idx="25">
                  <c:v>60</c:v>
                </c:pt>
                <c:pt idx="26">
                  <c:v>66.400000000000006</c:v>
                </c:pt>
                <c:pt idx="27">
                  <c:v>69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'Figur 4.1'!$C$1</c:f>
              <c:strCache>
                <c:ptCount val="1"/>
                <c:pt idx="0">
                  <c:v>2014</c:v>
                </c:pt>
              </c:strCache>
            </c:strRef>
          </c:tx>
          <c:spPr>
            <a:ln>
              <a:noFill/>
            </a:ln>
          </c:spPr>
          <c:marker>
            <c:symbol val="triangle"/>
            <c:size val="12"/>
          </c:marker>
          <c:cat>
            <c:strRef>
              <c:f>'Figur 4.1'!$A$2:$A$29</c:f>
              <c:strCache>
                <c:ptCount val="28"/>
                <c:pt idx="0">
                  <c:v>USA</c:v>
                </c:pt>
                <c:pt idx="1">
                  <c:v>Tjeckien</c:v>
                </c:pt>
                <c:pt idx="2">
                  <c:v>Japan</c:v>
                </c:pt>
                <c:pt idx="3">
                  <c:v>Spanien</c:v>
                </c:pt>
                <c:pt idx="4">
                  <c:v>Estland</c:v>
                </c:pt>
                <c:pt idx="5">
                  <c:v>Irland</c:v>
                </c:pt>
                <c:pt idx="6">
                  <c:v>Sydkorea</c:v>
                </c:pt>
                <c:pt idx="7">
                  <c:v>Kanada</c:v>
                </c:pt>
                <c:pt idx="8">
                  <c:v>Grekland</c:v>
                </c:pt>
                <c:pt idx="9">
                  <c:v>Slovakien</c:v>
                </c:pt>
                <c:pt idx="10">
                  <c:v>Nederländerna</c:v>
                </c:pt>
                <c:pt idx="11">
                  <c:v>Tyskland</c:v>
                </c:pt>
                <c:pt idx="12">
                  <c:v>Storbritannien</c:v>
                </c:pt>
                <c:pt idx="13">
                  <c:v>Polen</c:v>
                </c:pt>
                <c:pt idx="14">
                  <c:v>Belgien</c:v>
                </c:pt>
                <c:pt idx="15">
                  <c:v>Australien</c:v>
                </c:pt>
                <c:pt idx="16">
                  <c:v>Ungern</c:v>
                </c:pt>
                <c:pt idx="17">
                  <c:v>Luxemburg</c:v>
                </c:pt>
                <c:pt idx="18">
                  <c:v>Israel</c:v>
                </c:pt>
                <c:pt idx="19">
                  <c:v>Portugal</c:v>
                </c:pt>
                <c:pt idx="20">
                  <c:v>Nya Zeeland</c:v>
                </c:pt>
                <c:pt idx="21">
                  <c:v>Slovenien</c:v>
                </c:pt>
                <c:pt idx="22">
                  <c:v>Frankrike</c:v>
                </c:pt>
                <c:pt idx="24">
                  <c:v>Teknikavtalet</c:v>
                </c:pt>
                <c:pt idx="25">
                  <c:v>HÖK</c:v>
                </c:pt>
                <c:pt idx="26">
                  <c:v>Detaljhandel</c:v>
                </c:pt>
                <c:pt idx="27">
                  <c:v>HoR</c:v>
                </c:pt>
              </c:strCache>
            </c:strRef>
          </c:cat>
          <c:val>
            <c:numRef>
              <c:f>'Figur 4.1'!$C$2:$C$29</c:f>
              <c:numCache>
                <c:formatCode>0</c:formatCode>
                <c:ptCount val="28"/>
                <c:pt idx="0">
                  <c:v>36.700000000000003</c:v>
                </c:pt>
                <c:pt idx="1">
                  <c:v>36.799999999999997</c:v>
                </c:pt>
                <c:pt idx="2">
                  <c:v>38.99010931806351</c:v>
                </c:pt>
                <c:pt idx="3">
                  <c:v>41.4</c:v>
                </c:pt>
                <c:pt idx="4">
                  <c:v>41.5</c:v>
                </c:pt>
                <c:pt idx="5">
                  <c:v>43.1</c:v>
                </c:pt>
                <c:pt idx="6">
                  <c:v>44.218689529285619</c:v>
                </c:pt>
                <c:pt idx="7">
                  <c:v>45.1</c:v>
                </c:pt>
                <c:pt idx="8">
                  <c:v>46.1</c:v>
                </c:pt>
                <c:pt idx="9">
                  <c:v>47.5</c:v>
                </c:pt>
                <c:pt idx="10">
                  <c:v>47.7</c:v>
                </c:pt>
                <c:pt idx="11">
                  <c:v>47.836084988474099</c:v>
                </c:pt>
                <c:pt idx="12">
                  <c:v>48</c:v>
                </c:pt>
                <c:pt idx="13">
                  <c:v>50.2</c:v>
                </c:pt>
                <c:pt idx="14">
                  <c:v>50.5</c:v>
                </c:pt>
                <c:pt idx="15">
                  <c:v>53.3</c:v>
                </c:pt>
                <c:pt idx="16">
                  <c:v>53.6</c:v>
                </c:pt>
                <c:pt idx="17">
                  <c:v>56.6</c:v>
                </c:pt>
                <c:pt idx="18">
                  <c:v>56.6</c:v>
                </c:pt>
                <c:pt idx="19">
                  <c:v>57.5</c:v>
                </c:pt>
                <c:pt idx="20">
                  <c:v>59.6</c:v>
                </c:pt>
                <c:pt idx="21">
                  <c:v>60.9</c:v>
                </c:pt>
                <c:pt idx="22">
                  <c:v>61.1</c:v>
                </c:pt>
                <c:pt idx="24">
                  <c:v>57.3</c:v>
                </c:pt>
                <c:pt idx="25">
                  <c:v>62.9</c:v>
                </c:pt>
                <c:pt idx="26">
                  <c:v>68.7</c:v>
                </c:pt>
                <c:pt idx="27">
                  <c:v>70.599999999999994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207296"/>
        <c:axId val="209142272"/>
      </c:lineChart>
      <c:catAx>
        <c:axId val="209207296"/>
        <c:scaling>
          <c:orientation val="minMax"/>
        </c:scaling>
        <c:delete val="0"/>
        <c:axPos val="b"/>
        <c:minorGridlines>
          <c:spPr>
            <a:ln>
              <a:solidFill>
                <a:sysClr val="window" lastClr="FFFFFF"/>
              </a:solidFill>
            </a:ln>
          </c:spPr>
        </c:minorGridlines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209142272"/>
        <c:crosses val="autoZero"/>
        <c:auto val="1"/>
        <c:lblAlgn val="ctr"/>
        <c:lblOffset val="100"/>
        <c:noMultiLvlLbl val="0"/>
      </c:catAx>
      <c:valAx>
        <c:axId val="209142272"/>
        <c:scaling>
          <c:orientation val="minMax"/>
          <c:min val="20"/>
        </c:scaling>
        <c:delete val="0"/>
        <c:axPos val="l"/>
        <c:majorGridlines>
          <c:spPr>
            <a:ln>
              <a:solidFill>
                <a:srgbClr val="4F81BD">
                  <a:lumMod val="60000"/>
                  <a:lumOff val="40000"/>
                </a:srgbClr>
              </a:solidFill>
              <a:prstDash val="sysDash"/>
            </a:ln>
          </c:spPr>
        </c:majorGridlines>
        <c:numFmt formatCode="0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20920729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1.3426745329400197E-3"/>
          <c:y val="0.93398452380952379"/>
          <c:w val="0.99865734580430277"/>
          <c:h val="2.7051041666666671E-2"/>
        </c:manualLayout>
      </c:layout>
      <c:overlay val="0"/>
      <c:txPr>
        <a:bodyPr/>
        <a:lstStyle/>
        <a:p>
          <a:pPr>
            <a:defRPr sz="20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900"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0"/>
    <c:plotArea>
      <c:layout>
        <c:manualLayout>
          <c:layoutTarget val="inner"/>
          <c:xMode val="edge"/>
          <c:yMode val="edge"/>
          <c:x val="9.3002405949256337E-2"/>
          <c:y val="5.1400554097404488E-2"/>
          <c:w val="0.8790949256342957"/>
          <c:h val="0.67930833333333329"/>
        </c:manualLayout>
      </c:layout>
      <c:lineChart>
        <c:grouping val="standard"/>
        <c:varyColors val="0"/>
        <c:ser>
          <c:idx val="0"/>
          <c:order val="0"/>
          <c:tx>
            <c:strRef>
              <c:f>'Figur 4.2'!$I$2</c:f>
              <c:strCache>
                <c:ptCount val="1"/>
                <c:pt idx="0">
                  <c:v>Teknikavtalet</c:v>
                </c:pt>
              </c:strCache>
            </c:strRef>
          </c:tx>
          <c:marker>
            <c:symbol val="none"/>
          </c:marker>
          <c:cat>
            <c:numRef>
              <c:f>'Figur 4.2'!$H$3:$H$22</c:f>
              <c:numCache>
                <c:formatCode>General</c:formatCode>
                <c:ptCount val="20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</c:numCache>
            </c:numRef>
          </c:cat>
          <c:val>
            <c:numRef>
              <c:f>'Figur 4.2'!$I$3:$I$22</c:f>
              <c:numCache>
                <c:formatCode>0</c:formatCode>
                <c:ptCount val="20"/>
                <c:pt idx="0">
                  <c:v>65.649589041095894</c:v>
                </c:pt>
                <c:pt idx="1">
                  <c:v>63.690451612903225</c:v>
                </c:pt>
                <c:pt idx="2">
                  <c:v>62.762345679012348</c:v>
                </c:pt>
                <c:pt idx="3">
                  <c:v>62.457500000000003</c:v>
                </c:pt>
                <c:pt idx="4">
                  <c:v>60.303793103448278</c:v>
                </c:pt>
                <c:pt idx="5">
                  <c:v>59.649944751381227</c:v>
                </c:pt>
                <c:pt idx="6">
                  <c:v>58.816421052631576</c:v>
                </c:pt>
                <c:pt idx="7">
                  <c:v>58.428629441624366</c:v>
                </c:pt>
                <c:pt idx="8">
                  <c:v>58.402561576354678</c:v>
                </c:pt>
                <c:pt idx="9">
                  <c:v>57.752190476190478</c:v>
                </c:pt>
                <c:pt idx="10">
                  <c:v>57.554351851851855</c:v>
                </c:pt>
                <c:pt idx="11">
                  <c:v>57.397117117117126</c:v>
                </c:pt>
                <c:pt idx="12">
                  <c:v>58.966086956521742</c:v>
                </c:pt>
                <c:pt idx="13">
                  <c:v>58.314416666666666</c:v>
                </c:pt>
                <c:pt idx="14">
                  <c:v>58.233333333333327</c:v>
                </c:pt>
                <c:pt idx="15">
                  <c:v>57.883478260869566</c:v>
                </c:pt>
                <c:pt idx="16">
                  <c:v>57.785945945945947</c:v>
                </c:pt>
                <c:pt idx="17">
                  <c:v>57.950225563909775</c:v>
                </c:pt>
                <c:pt idx="18">
                  <c:v>57.595311355311352</c:v>
                </c:pt>
                <c:pt idx="19">
                  <c:v>57.275928571428572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'Figur 4.2'!$J$2</c:f>
              <c:strCache>
                <c:ptCount val="1"/>
                <c:pt idx="0">
                  <c:v>Detaljhandelsavtalet</c:v>
                </c:pt>
              </c:strCache>
            </c:strRef>
          </c:tx>
          <c:marker>
            <c:symbol val="none"/>
          </c:marker>
          <c:cat>
            <c:numRef>
              <c:f>'Figur 4.2'!$H$3:$H$22</c:f>
              <c:numCache>
                <c:formatCode>General</c:formatCode>
                <c:ptCount val="20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</c:numCache>
            </c:numRef>
          </c:cat>
          <c:val>
            <c:numRef>
              <c:f>'Figur 4.2'!$J$3:$J$22</c:f>
              <c:numCache>
                <c:formatCode>0</c:formatCode>
                <c:ptCount val="20"/>
                <c:pt idx="0">
                  <c:v>63.455205479452061</c:v>
                </c:pt>
                <c:pt idx="1">
                  <c:v>63.00503225806451</c:v>
                </c:pt>
                <c:pt idx="2">
                  <c:v>63.366913580246916</c:v>
                </c:pt>
                <c:pt idx="3">
                  <c:v>62.892261904761902</c:v>
                </c:pt>
                <c:pt idx="4">
                  <c:v>62.440804597701153</c:v>
                </c:pt>
                <c:pt idx="5">
                  <c:v>61.685966850828741</c:v>
                </c:pt>
                <c:pt idx="6">
                  <c:v>61.655894736842107</c:v>
                </c:pt>
                <c:pt idx="7">
                  <c:v>62.641827411167512</c:v>
                </c:pt>
                <c:pt idx="8">
                  <c:v>64.110344827586218</c:v>
                </c:pt>
                <c:pt idx="9">
                  <c:v>64.265714285714282</c:v>
                </c:pt>
                <c:pt idx="10">
                  <c:v>64.793796296296293</c:v>
                </c:pt>
                <c:pt idx="11">
                  <c:v>65.383063063063062</c:v>
                </c:pt>
                <c:pt idx="12">
                  <c:v>66.428869565217397</c:v>
                </c:pt>
                <c:pt idx="13">
                  <c:v>66.97408333333334</c:v>
                </c:pt>
                <c:pt idx="14">
                  <c:v>68.073333333333323</c:v>
                </c:pt>
                <c:pt idx="15">
                  <c:v>68.479920948616609</c:v>
                </c:pt>
                <c:pt idx="16">
                  <c:v>68.44455598455599</c:v>
                </c:pt>
                <c:pt idx="17">
                  <c:v>68.777669172932335</c:v>
                </c:pt>
                <c:pt idx="18">
                  <c:v>68.753186813186815</c:v>
                </c:pt>
                <c:pt idx="19">
                  <c:v>68.729928571428573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'Figur 4.2'!$K$2</c:f>
              <c:strCache>
                <c:ptCount val="1"/>
                <c:pt idx="0">
                  <c:v>Hotell- och restaurangavtalet</c:v>
                </c:pt>
              </c:strCache>
            </c:strRef>
          </c:tx>
          <c:marker>
            <c:symbol val="none"/>
          </c:marker>
          <c:cat>
            <c:numRef>
              <c:f>'Figur 4.2'!$H$3:$H$22</c:f>
              <c:numCache>
                <c:formatCode>General</c:formatCode>
                <c:ptCount val="20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</c:numCache>
            </c:numRef>
          </c:cat>
          <c:val>
            <c:numRef>
              <c:f>'Figur 4.2'!$K$3:$K$22</c:f>
              <c:numCache>
                <c:formatCode>0</c:formatCode>
                <c:ptCount val="20"/>
                <c:pt idx="0">
                  <c:v>64.045547945205485</c:v>
                </c:pt>
                <c:pt idx="1">
                  <c:v>65.6841935483871</c:v>
                </c:pt>
                <c:pt idx="2">
                  <c:v>65.408950617283949</c:v>
                </c:pt>
                <c:pt idx="3">
                  <c:v>64.875</c:v>
                </c:pt>
                <c:pt idx="4">
                  <c:v>64.377873563218387</c:v>
                </c:pt>
                <c:pt idx="5">
                  <c:v>63.560773480662981</c:v>
                </c:pt>
                <c:pt idx="6">
                  <c:v>63.827894736842104</c:v>
                </c:pt>
                <c:pt idx="7">
                  <c:v>64.853045685279184</c:v>
                </c:pt>
                <c:pt idx="8">
                  <c:v>66.515517241379314</c:v>
                </c:pt>
                <c:pt idx="9">
                  <c:v>66.440238095238101</c:v>
                </c:pt>
                <c:pt idx="10">
                  <c:v>66.677083333333329</c:v>
                </c:pt>
                <c:pt idx="11">
                  <c:v>67.602477477477478</c:v>
                </c:pt>
                <c:pt idx="12">
                  <c:v>68.974347826086955</c:v>
                </c:pt>
                <c:pt idx="13">
                  <c:v>69.48833333333333</c:v>
                </c:pt>
                <c:pt idx="14">
                  <c:v>70.172690763052202</c:v>
                </c:pt>
                <c:pt idx="15">
                  <c:v>70.280395256916989</c:v>
                </c:pt>
                <c:pt idx="16">
                  <c:v>70.335521235521227</c:v>
                </c:pt>
                <c:pt idx="17">
                  <c:v>70.565789473684205</c:v>
                </c:pt>
                <c:pt idx="18">
                  <c:v>70.594139194139188</c:v>
                </c:pt>
                <c:pt idx="19">
                  <c:v>70.559285714285721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'Figur 4.2'!$L$2</c:f>
              <c:strCache>
                <c:ptCount val="1"/>
                <c:pt idx="0">
                  <c:v>HÖK</c:v>
                </c:pt>
              </c:strCache>
            </c:strRef>
          </c:tx>
          <c:marker>
            <c:symbol val="none"/>
          </c:marker>
          <c:cat>
            <c:numRef>
              <c:f>'Figur 4.2'!$H$3:$H$22</c:f>
              <c:numCache>
                <c:formatCode>General</c:formatCode>
                <c:ptCount val="20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</c:numCache>
            </c:numRef>
          </c:cat>
          <c:val>
            <c:numRef>
              <c:f>'Figur 4.2'!$L$3:$L$22</c:f>
              <c:numCache>
                <c:formatCode>0</c:formatCode>
                <c:ptCount val="20"/>
                <c:pt idx="0">
                  <c:v>69.178082191780817</c:v>
                </c:pt>
                <c:pt idx="1">
                  <c:v>66.451612903225808</c:v>
                </c:pt>
                <c:pt idx="2">
                  <c:v>64.81481481481481</c:v>
                </c:pt>
                <c:pt idx="3">
                  <c:v>65.476190476190482</c:v>
                </c:pt>
                <c:pt idx="4">
                  <c:v>64.367816091954026</c:v>
                </c:pt>
                <c:pt idx="5">
                  <c:v>61.878453038674031</c:v>
                </c:pt>
                <c:pt idx="6">
                  <c:v>61.05263157894737</c:v>
                </c:pt>
                <c:pt idx="7">
                  <c:v>60.913705583756347</c:v>
                </c:pt>
                <c:pt idx="8">
                  <c:v>64.039408866995075</c:v>
                </c:pt>
                <c:pt idx="9">
                  <c:v>61.904761904761905</c:v>
                </c:pt>
                <c:pt idx="10">
                  <c:v>62.037037037037038</c:v>
                </c:pt>
                <c:pt idx="11">
                  <c:v>62.162162162162161</c:v>
                </c:pt>
                <c:pt idx="12">
                  <c:v>60</c:v>
                </c:pt>
                <c:pt idx="13">
                  <c:v>57.5</c:v>
                </c:pt>
                <c:pt idx="14">
                  <c:v>61.445783132530117</c:v>
                </c:pt>
                <c:pt idx="15">
                  <c:v>61.996047430830039</c:v>
                </c:pt>
                <c:pt idx="16">
                  <c:v>62.046332046332047</c:v>
                </c:pt>
                <c:pt idx="17">
                  <c:v>62.857142857142854</c:v>
                </c:pt>
                <c:pt idx="18">
                  <c:v>62.857142857142854</c:v>
                </c:pt>
                <c:pt idx="19">
                  <c:v>62.857142857142854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09377400"/>
        <c:axId val="209790536"/>
      </c:lineChart>
      <c:catAx>
        <c:axId val="209377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09790536"/>
        <c:crosses val="autoZero"/>
        <c:auto val="1"/>
        <c:lblAlgn val="ctr"/>
        <c:lblOffset val="100"/>
        <c:tickLblSkip val="2"/>
        <c:noMultiLvlLbl val="0"/>
      </c:catAx>
      <c:valAx>
        <c:axId val="209790536"/>
        <c:scaling>
          <c:orientation val="minMax"/>
          <c:max val="80"/>
          <c:min val="50"/>
        </c:scaling>
        <c:delete val="0"/>
        <c:axPos val="l"/>
        <c:majorGridlines/>
        <c:numFmt formatCode="0" sourceLinked="1"/>
        <c:majorTickMark val="out"/>
        <c:minorTickMark val="none"/>
        <c:tickLblPos val="nextTo"/>
        <c:crossAx val="20937740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"/>
          <c:y val="0.8600578703703704"/>
          <c:w val="1"/>
          <c:h val="0.13761574074074073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2832174103237096"/>
          <c:y val="5.1400554097404488E-2"/>
          <c:w val="0.80798293963254586"/>
          <c:h val="0.66541944444444445"/>
        </c:manualLayout>
      </c:layout>
      <c:lineChart>
        <c:grouping val="standard"/>
        <c:varyColors val="0"/>
        <c:ser>
          <c:idx val="0"/>
          <c:order val="0"/>
          <c:tx>
            <c:strRef>
              <c:f>[3]Tidsserie!$B$22</c:f>
              <c:strCache>
                <c:ptCount val="1"/>
                <c:pt idx="0">
                  <c:v>Teknikavtalet</c:v>
                </c:pt>
              </c:strCache>
            </c:strRef>
          </c:tx>
          <c:spPr>
            <a:ln>
              <a:solidFill>
                <a:schemeClr val="accent1"/>
              </a:solidFill>
            </a:ln>
          </c:spPr>
          <c:marker>
            <c:symbol val="none"/>
          </c:marker>
          <c:cat>
            <c:numRef>
              <c:f>[3]Tidsserie!$A$23:$A$41</c:f>
              <c:numCache>
                <c:formatCode>General</c:formatCode>
                <c:ptCount val="19"/>
                <c:pt idx="0">
                  <c:v>1997</c:v>
                </c:pt>
                <c:pt idx="1">
                  <c:v>1998</c:v>
                </c:pt>
                <c:pt idx="2">
                  <c:v>1999</c:v>
                </c:pt>
                <c:pt idx="3">
                  <c:v>2000</c:v>
                </c:pt>
                <c:pt idx="4">
                  <c:v>2001</c:v>
                </c:pt>
                <c:pt idx="5">
                  <c:v>2002</c:v>
                </c:pt>
                <c:pt idx="6">
                  <c:v>2003</c:v>
                </c:pt>
                <c:pt idx="7">
                  <c:v>2004</c:v>
                </c:pt>
                <c:pt idx="8">
                  <c:v>2005</c:v>
                </c:pt>
                <c:pt idx="9">
                  <c:v>2006</c:v>
                </c:pt>
                <c:pt idx="10">
                  <c:v>2007</c:v>
                </c:pt>
                <c:pt idx="11">
                  <c:v>2008</c:v>
                </c:pt>
                <c:pt idx="12">
                  <c:v>2009</c:v>
                </c:pt>
                <c:pt idx="13">
                  <c:v>2010</c:v>
                </c:pt>
                <c:pt idx="14">
                  <c:v>2011</c:v>
                </c:pt>
                <c:pt idx="15">
                  <c:v>2012</c:v>
                </c:pt>
                <c:pt idx="16">
                  <c:v>2013</c:v>
                </c:pt>
                <c:pt idx="17">
                  <c:v>2014</c:v>
                </c:pt>
                <c:pt idx="18">
                  <c:v>2015</c:v>
                </c:pt>
              </c:numCache>
            </c:numRef>
          </c:cat>
          <c:val>
            <c:numRef>
              <c:f>[3]Tidsserie!$B$23:$B$41</c:f>
              <c:numCache>
                <c:formatCode>General</c:formatCode>
                <c:ptCount val="19"/>
                <c:pt idx="0">
                  <c:v>100</c:v>
                </c:pt>
                <c:pt idx="1">
                  <c:v>103.02884685344226</c:v>
                </c:pt>
                <c:pt idx="2">
                  <c:v>102.79856752177452</c:v>
                </c:pt>
                <c:pt idx="3">
                  <c:v>105.53766671753505</c:v>
                </c:pt>
                <c:pt idx="4">
                  <c:v>106.5484613961336</c:v>
                </c:pt>
                <c:pt idx="5">
                  <c:v>107.73393165771073</c:v>
                </c:pt>
                <c:pt idx="6">
                  <c:v>109.49297525929457</c:v>
                </c:pt>
                <c:pt idx="7">
                  <c:v>111.08969585014108</c:v>
                </c:pt>
                <c:pt idx="8">
                  <c:v>113.77462854056274</c:v>
                </c:pt>
                <c:pt idx="9">
                  <c:v>115.33266904459074</c:v>
                </c:pt>
                <c:pt idx="10">
                  <c:v>125.82458626003331</c:v>
                </c:pt>
                <c:pt idx="11">
                  <c:v>127.15554474985284</c:v>
                </c:pt>
                <c:pt idx="12">
                  <c:v>133.93349356417914</c:v>
                </c:pt>
                <c:pt idx="13">
                  <c:v>135.03258639584226</c:v>
                </c:pt>
                <c:pt idx="14">
                  <c:v>134.29133538806767</c:v>
                </c:pt>
                <c:pt idx="15">
                  <c:v>137.01192520591331</c:v>
                </c:pt>
                <c:pt idx="16">
                  <c:v>139.54322737328025</c:v>
                </c:pt>
                <c:pt idx="17">
                  <c:v>143.71819601077405</c:v>
                </c:pt>
                <c:pt idx="18">
                  <c:v>145.38155211197702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[3]Tidsserie!$C$22</c:f>
              <c:strCache>
                <c:ptCount val="1"/>
                <c:pt idx="0">
                  <c:v>Detaljhandelsavtalet</c:v>
                </c:pt>
              </c:strCache>
            </c:strRef>
          </c:tx>
          <c:marker>
            <c:symbol val="none"/>
          </c:marker>
          <c:cat>
            <c:numRef>
              <c:f>[3]Tidsserie!$A$23:$A$41</c:f>
              <c:numCache>
                <c:formatCode>General</c:formatCode>
                <c:ptCount val="19"/>
                <c:pt idx="0">
                  <c:v>1997</c:v>
                </c:pt>
                <c:pt idx="1">
                  <c:v>1998</c:v>
                </c:pt>
                <c:pt idx="2">
                  <c:v>1999</c:v>
                </c:pt>
                <c:pt idx="3">
                  <c:v>2000</c:v>
                </c:pt>
                <c:pt idx="4">
                  <c:v>2001</c:v>
                </c:pt>
                <c:pt idx="5">
                  <c:v>2002</c:v>
                </c:pt>
                <c:pt idx="6">
                  <c:v>2003</c:v>
                </c:pt>
                <c:pt idx="7">
                  <c:v>2004</c:v>
                </c:pt>
                <c:pt idx="8">
                  <c:v>2005</c:v>
                </c:pt>
                <c:pt idx="9">
                  <c:v>2006</c:v>
                </c:pt>
                <c:pt idx="10">
                  <c:v>2007</c:v>
                </c:pt>
                <c:pt idx="11">
                  <c:v>2008</c:v>
                </c:pt>
                <c:pt idx="12">
                  <c:v>2009</c:v>
                </c:pt>
                <c:pt idx="13">
                  <c:v>2010</c:v>
                </c:pt>
                <c:pt idx="14">
                  <c:v>2011</c:v>
                </c:pt>
                <c:pt idx="15">
                  <c:v>2012</c:v>
                </c:pt>
                <c:pt idx="16">
                  <c:v>2013</c:v>
                </c:pt>
                <c:pt idx="17">
                  <c:v>2014</c:v>
                </c:pt>
                <c:pt idx="18">
                  <c:v>2015</c:v>
                </c:pt>
              </c:numCache>
            </c:numRef>
          </c:cat>
          <c:val>
            <c:numRef>
              <c:f>[3]Tidsserie!$C$23:$C$41</c:f>
              <c:numCache>
                <c:formatCode>General</c:formatCode>
                <c:ptCount val="19"/>
                <c:pt idx="0">
                  <c:v>100</c:v>
                </c:pt>
                <c:pt idx="1">
                  <c:v>102.78618052718508</c:v>
                </c:pt>
                <c:pt idx="2">
                  <c:v>105.16794093731626</c:v>
                </c:pt>
                <c:pt idx="3">
                  <c:v>107.86753243757417</c:v>
                </c:pt>
                <c:pt idx="4">
                  <c:v>110.24559212409491</c:v>
                </c:pt>
                <c:pt idx="5">
                  <c:v>113.75686512070051</c:v>
                </c:pt>
                <c:pt idx="6">
                  <c:v>117.96511113541001</c:v>
                </c:pt>
                <c:pt idx="7">
                  <c:v>121.14156895490936</c:v>
                </c:pt>
                <c:pt idx="8">
                  <c:v>125.30626892513871</c:v>
                </c:pt>
                <c:pt idx="9">
                  <c:v>128.33311498344008</c:v>
                </c:pt>
                <c:pt idx="10">
                  <c:v>138.65104549644278</c:v>
                </c:pt>
                <c:pt idx="11">
                  <c:v>142.60997405916731</c:v>
                </c:pt>
                <c:pt idx="12">
                  <c:v>152.61416231345092</c:v>
                </c:pt>
                <c:pt idx="13">
                  <c:v>155.57653650393223</c:v>
                </c:pt>
                <c:pt idx="14">
                  <c:v>154.91750605202239</c:v>
                </c:pt>
                <c:pt idx="15">
                  <c:v>158.3429928704908</c:v>
                </c:pt>
                <c:pt idx="16">
                  <c:v>162.12091673277928</c:v>
                </c:pt>
                <c:pt idx="17">
                  <c:v>167.70066752455153</c:v>
                </c:pt>
                <c:pt idx="18">
                  <c:v>170.23075696999655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[3]Tidsserie!$D$22</c:f>
              <c:strCache>
                <c:ptCount val="1"/>
                <c:pt idx="0">
                  <c:v>Hotell- och restaurangavtalet</c:v>
                </c:pt>
              </c:strCache>
            </c:strRef>
          </c:tx>
          <c:spPr>
            <a:ln>
              <a:solidFill>
                <a:srgbClr val="9BBB59">
                  <a:lumMod val="75000"/>
                </a:srgbClr>
              </a:solidFill>
            </a:ln>
          </c:spPr>
          <c:marker>
            <c:symbol val="none"/>
          </c:marker>
          <c:cat>
            <c:numRef>
              <c:f>[3]Tidsserie!$A$23:$A$41</c:f>
              <c:numCache>
                <c:formatCode>General</c:formatCode>
                <c:ptCount val="19"/>
                <c:pt idx="0">
                  <c:v>1997</c:v>
                </c:pt>
                <c:pt idx="1">
                  <c:v>1998</c:v>
                </c:pt>
                <c:pt idx="2">
                  <c:v>1999</c:v>
                </c:pt>
                <c:pt idx="3">
                  <c:v>2000</c:v>
                </c:pt>
                <c:pt idx="4">
                  <c:v>2001</c:v>
                </c:pt>
                <c:pt idx="5">
                  <c:v>2002</c:v>
                </c:pt>
                <c:pt idx="6">
                  <c:v>2003</c:v>
                </c:pt>
                <c:pt idx="7">
                  <c:v>2004</c:v>
                </c:pt>
                <c:pt idx="8">
                  <c:v>2005</c:v>
                </c:pt>
                <c:pt idx="9">
                  <c:v>2006</c:v>
                </c:pt>
                <c:pt idx="10">
                  <c:v>2007</c:v>
                </c:pt>
                <c:pt idx="11">
                  <c:v>2008</c:v>
                </c:pt>
                <c:pt idx="12">
                  <c:v>2009</c:v>
                </c:pt>
                <c:pt idx="13">
                  <c:v>2010</c:v>
                </c:pt>
                <c:pt idx="14">
                  <c:v>2011</c:v>
                </c:pt>
                <c:pt idx="15">
                  <c:v>2012</c:v>
                </c:pt>
                <c:pt idx="16">
                  <c:v>2013</c:v>
                </c:pt>
                <c:pt idx="17">
                  <c:v>2014</c:v>
                </c:pt>
                <c:pt idx="18">
                  <c:v>2015</c:v>
                </c:pt>
              </c:numCache>
            </c:numRef>
          </c:cat>
          <c:val>
            <c:numRef>
              <c:f>[3]Tidsserie!$D$23:$D$41</c:f>
              <c:numCache>
                <c:formatCode>General</c:formatCode>
                <c:ptCount val="19"/>
                <c:pt idx="0">
                  <c:v>99.999999999999986</c:v>
                </c:pt>
                <c:pt idx="1">
                  <c:v>102.7311284903689</c:v>
                </c:pt>
                <c:pt idx="2">
                  <c:v>105.07553432399138</c:v>
                </c:pt>
                <c:pt idx="3">
                  <c:v>107.73031107824367</c:v>
                </c:pt>
                <c:pt idx="4">
                  <c:v>110.5746181393297</c:v>
                </c:pt>
                <c:pt idx="5">
                  <c:v>114.10323193777374</c:v>
                </c:pt>
                <c:pt idx="6">
                  <c:v>118.50421383166582</c:v>
                </c:pt>
                <c:pt idx="7">
                  <c:v>121.30791373838731</c:v>
                </c:pt>
                <c:pt idx="8">
                  <c:v>124.94737754330698</c:v>
                </c:pt>
                <c:pt idx="9">
                  <c:v>128.50552399288418</c:v>
                </c:pt>
                <c:pt idx="10">
                  <c:v>139.36447809929101</c:v>
                </c:pt>
                <c:pt idx="11">
                  <c:v>143.27119340588757</c:v>
                </c:pt>
                <c:pt idx="12">
                  <c:v>152.43744872064502</c:v>
                </c:pt>
                <c:pt idx="13">
                  <c:v>154.78883211297426</c:v>
                </c:pt>
                <c:pt idx="14">
                  <c:v>154.31955303888586</c:v>
                </c:pt>
                <c:pt idx="15">
                  <c:v>157.50610170653064</c:v>
                </c:pt>
                <c:pt idx="16">
                  <c:v>161.37784938705917</c:v>
                </c:pt>
                <c:pt idx="17">
                  <c:v>166.9024922253648</c:v>
                </c:pt>
                <c:pt idx="18">
                  <c:v>169.11865493818831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[3]Tidsserie!$E$22</c:f>
              <c:strCache>
                <c:ptCount val="1"/>
                <c:pt idx="0">
                  <c:v>HÖK</c:v>
                </c:pt>
              </c:strCache>
            </c:strRef>
          </c:tx>
          <c:marker>
            <c:symbol val="none"/>
          </c:marker>
          <c:cat>
            <c:numRef>
              <c:f>[3]Tidsserie!$A$23:$A$41</c:f>
              <c:numCache>
                <c:formatCode>General</c:formatCode>
                <c:ptCount val="19"/>
                <c:pt idx="0">
                  <c:v>1997</c:v>
                </c:pt>
                <c:pt idx="1">
                  <c:v>1998</c:v>
                </c:pt>
                <c:pt idx="2">
                  <c:v>1999</c:v>
                </c:pt>
                <c:pt idx="3">
                  <c:v>2000</c:v>
                </c:pt>
                <c:pt idx="4">
                  <c:v>2001</c:v>
                </c:pt>
                <c:pt idx="5">
                  <c:v>2002</c:v>
                </c:pt>
                <c:pt idx="6">
                  <c:v>2003</c:v>
                </c:pt>
                <c:pt idx="7">
                  <c:v>2004</c:v>
                </c:pt>
                <c:pt idx="8">
                  <c:v>2005</c:v>
                </c:pt>
                <c:pt idx="9">
                  <c:v>2006</c:v>
                </c:pt>
                <c:pt idx="10">
                  <c:v>2007</c:v>
                </c:pt>
                <c:pt idx="11">
                  <c:v>2008</c:v>
                </c:pt>
                <c:pt idx="12">
                  <c:v>2009</c:v>
                </c:pt>
                <c:pt idx="13">
                  <c:v>2010</c:v>
                </c:pt>
                <c:pt idx="14">
                  <c:v>2011</c:v>
                </c:pt>
                <c:pt idx="15">
                  <c:v>2012</c:v>
                </c:pt>
                <c:pt idx="16">
                  <c:v>2013</c:v>
                </c:pt>
                <c:pt idx="17">
                  <c:v>2014</c:v>
                </c:pt>
                <c:pt idx="18">
                  <c:v>2015</c:v>
                </c:pt>
              </c:numCache>
            </c:numRef>
          </c:cat>
          <c:val>
            <c:numRef>
              <c:f>[3]Tidsserie!$E$23:$E$41</c:f>
              <c:numCache>
                <c:formatCode>General</c:formatCode>
                <c:ptCount val="19"/>
                <c:pt idx="0">
                  <c:v>100</c:v>
                </c:pt>
                <c:pt idx="1">
                  <c:v>104.4438993923292</c:v>
                </c:pt>
                <c:pt idx="2">
                  <c:v>105.9265975979481</c:v>
                </c:pt>
                <c:pt idx="3">
                  <c:v>106.00042728051714</c:v>
                </c:pt>
                <c:pt idx="4">
                  <c:v>107.07164606298458</c:v>
                </c:pt>
                <c:pt idx="5">
                  <c:v>108.68053861203235</c:v>
                </c:pt>
                <c:pt idx="6">
                  <c:v>115.48107460257108</c:v>
                </c:pt>
                <c:pt idx="7">
                  <c:v>114.80029627849895</c:v>
                </c:pt>
                <c:pt idx="8">
                  <c:v>118.12299246817989</c:v>
                </c:pt>
                <c:pt idx="9">
                  <c:v>120.22725449619395</c:v>
                </c:pt>
                <c:pt idx="10">
                  <c:v>124.12951714649627</c:v>
                </c:pt>
                <c:pt idx="11">
                  <c:v>122.01051568614446</c:v>
                </c:pt>
                <c:pt idx="12">
                  <c:v>136.46289090584395</c:v>
                </c:pt>
                <c:pt idx="13">
                  <c:v>139.4404838431152</c:v>
                </c:pt>
                <c:pt idx="14">
                  <c:v>138.99681660789449</c:v>
                </c:pt>
                <c:pt idx="15">
                  <c:v>143.10447538719791</c:v>
                </c:pt>
                <c:pt idx="16">
                  <c:v>146.5552642289031</c:v>
                </c:pt>
                <c:pt idx="17">
                  <c:v>151.66472138452428</c:v>
                </c:pt>
                <c:pt idx="18">
                  <c:v>154.14174424320362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[3]Tidsserie!$F$22</c:f>
              <c:strCache>
                <c:ptCount val="1"/>
                <c:pt idx="0">
                  <c:v>Prognos, teknik</c:v>
                </c:pt>
              </c:strCache>
            </c:strRef>
          </c:tx>
          <c:spPr>
            <a:ln>
              <a:solidFill>
                <a:schemeClr val="accent1"/>
              </a:solidFill>
              <a:prstDash val="sysDot"/>
            </a:ln>
          </c:spPr>
          <c:marker>
            <c:symbol val="none"/>
          </c:marker>
          <c:cat>
            <c:numRef>
              <c:f>[3]Tidsserie!$A$23:$A$41</c:f>
              <c:numCache>
                <c:formatCode>General</c:formatCode>
                <c:ptCount val="19"/>
                <c:pt idx="0">
                  <c:v>1997</c:v>
                </c:pt>
                <c:pt idx="1">
                  <c:v>1998</c:v>
                </c:pt>
                <c:pt idx="2">
                  <c:v>1999</c:v>
                </c:pt>
                <c:pt idx="3">
                  <c:v>2000</c:v>
                </c:pt>
                <c:pt idx="4">
                  <c:v>2001</c:v>
                </c:pt>
                <c:pt idx="5">
                  <c:v>2002</c:v>
                </c:pt>
                <c:pt idx="6">
                  <c:v>2003</c:v>
                </c:pt>
                <c:pt idx="7">
                  <c:v>2004</c:v>
                </c:pt>
                <c:pt idx="8">
                  <c:v>2005</c:v>
                </c:pt>
                <c:pt idx="9">
                  <c:v>2006</c:v>
                </c:pt>
                <c:pt idx="10">
                  <c:v>2007</c:v>
                </c:pt>
                <c:pt idx="11">
                  <c:v>2008</c:v>
                </c:pt>
                <c:pt idx="12">
                  <c:v>2009</c:v>
                </c:pt>
                <c:pt idx="13">
                  <c:v>2010</c:v>
                </c:pt>
                <c:pt idx="14">
                  <c:v>2011</c:v>
                </c:pt>
                <c:pt idx="15">
                  <c:v>2012</c:v>
                </c:pt>
                <c:pt idx="16">
                  <c:v>2013</c:v>
                </c:pt>
                <c:pt idx="17">
                  <c:v>2014</c:v>
                </c:pt>
                <c:pt idx="18">
                  <c:v>2015</c:v>
                </c:pt>
              </c:numCache>
            </c:numRef>
          </c:cat>
          <c:val>
            <c:numRef>
              <c:f>[3]Tidsserie!$F$23:$F$41</c:f>
              <c:numCache>
                <c:formatCode>General</c:formatCode>
                <c:ptCount val="19"/>
                <c:pt idx="9">
                  <c:v>115.33266904459074</c:v>
                </c:pt>
                <c:pt idx="10">
                  <c:v>119.49360557923373</c:v>
                </c:pt>
                <c:pt idx="11">
                  <c:v>119.12231031409009</c:v>
                </c:pt>
                <c:pt idx="12">
                  <c:v>123.80298638581004</c:v>
                </c:pt>
                <c:pt idx="13">
                  <c:v>123.143041636098</c:v>
                </c:pt>
                <c:pt idx="14">
                  <c:v>122.47406783404745</c:v>
                </c:pt>
                <c:pt idx="15">
                  <c:v>124.93184968053917</c:v>
                </c:pt>
                <c:pt idx="16">
                  <c:v>127.1785636144168</c:v>
                </c:pt>
                <c:pt idx="17">
                  <c:v>129.4396136775064</c:v>
                </c:pt>
                <c:pt idx="18">
                  <c:v>130.87777806844798</c:v>
                </c:pt>
              </c:numCache>
            </c:numRef>
          </c:val>
          <c:smooth val="0"/>
        </c:ser>
        <c:ser>
          <c:idx val="5"/>
          <c:order val="5"/>
          <c:tx>
            <c:strRef>
              <c:f>[3]Tidsserie!$G$22</c:f>
              <c:strCache>
                <c:ptCount val="1"/>
                <c:pt idx="0">
                  <c:v>Prognos, detalj</c:v>
                </c:pt>
              </c:strCache>
            </c:strRef>
          </c:tx>
          <c:spPr>
            <a:ln>
              <a:solidFill>
                <a:schemeClr val="accent2"/>
              </a:solidFill>
              <a:prstDash val="sysDot"/>
            </a:ln>
          </c:spPr>
          <c:marker>
            <c:symbol val="none"/>
          </c:marker>
          <c:cat>
            <c:numRef>
              <c:f>[3]Tidsserie!$A$23:$A$41</c:f>
              <c:numCache>
                <c:formatCode>General</c:formatCode>
                <c:ptCount val="19"/>
                <c:pt idx="0">
                  <c:v>1997</c:v>
                </c:pt>
                <c:pt idx="1">
                  <c:v>1998</c:v>
                </c:pt>
                <c:pt idx="2">
                  <c:v>1999</c:v>
                </c:pt>
                <c:pt idx="3">
                  <c:v>2000</c:v>
                </c:pt>
                <c:pt idx="4">
                  <c:v>2001</c:v>
                </c:pt>
                <c:pt idx="5">
                  <c:v>2002</c:v>
                </c:pt>
                <c:pt idx="6">
                  <c:v>2003</c:v>
                </c:pt>
                <c:pt idx="7">
                  <c:v>2004</c:v>
                </c:pt>
                <c:pt idx="8">
                  <c:v>2005</c:v>
                </c:pt>
                <c:pt idx="9">
                  <c:v>2006</c:v>
                </c:pt>
                <c:pt idx="10">
                  <c:v>2007</c:v>
                </c:pt>
                <c:pt idx="11">
                  <c:v>2008</c:v>
                </c:pt>
                <c:pt idx="12">
                  <c:v>2009</c:v>
                </c:pt>
                <c:pt idx="13">
                  <c:v>2010</c:v>
                </c:pt>
                <c:pt idx="14">
                  <c:v>2011</c:v>
                </c:pt>
                <c:pt idx="15">
                  <c:v>2012</c:v>
                </c:pt>
                <c:pt idx="16">
                  <c:v>2013</c:v>
                </c:pt>
                <c:pt idx="17">
                  <c:v>2014</c:v>
                </c:pt>
                <c:pt idx="18">
                  <c:v>2015</c:v>
                </c:pt>
              </c:numCache>
            </c:numRef>
          </c:cat>
          <c:val>
            <c:numRef>
              <c:f>[3]Tidsserie!$G$23:$G$41</c:f>
              <c:numCache>
                <c:formatCode>General</c:formatCode>
                <c:ptCount val="19"/>
                <c:pt idx="9">
                  <c:v>128.33311498344008</c:v>
                </c:pt>
                <c:pt idx="10">
                  <c:v>131.73114223298245</c:v>
                </c:pt>
                <c:pt idx="11">
                  <c:v>133.64811532379093</c:v>
                </c:pt>
                <c:pt idx="12">
                  <c:v>141.10328306772283</c:v>
                </c:pt>
                <c:pt idx="13">
                  <c:v>141.91303261484956</c:v>
                </c:pt>
                <c:pt idx="14">
                  <c:v>141.31993758091176</c:v>
                </c:pt>
                <c:pt idx="15">
                  <c:v>144.41762988302531</c:v>
                </c:pt>
                <c:pt idx="16">
                  <c:v>147.79168420550295</c:v>
                </c:pt>
                <c:pt idx="17">
                  <c:v>151.17162546558515</c:v>
                </c:pt>
                <c:pt idx="18">
                  <c:v>153.38153042661835</c:v>
                </c:pt>
              </c:numCache>
            </c:numRef>
          </c:val>
          <c:smooth val="0"/>
        </c:ser>
        <c:ser>
          <c:idx val="6"/>
          <c:order val="6"/>
          <c:tx>
            <c:strRef>
              <c:f>[3]Tidsserie!$H$22</c:f>
              <c:strCache>
                <c:ptCount val="1"/>
                <c:pt idx="0">
                  <c:v>Prognos, H&amp;R</c:v>
                </c:pt>
              </c:strCache>
            </c:strRef>
          </c:tx>
          <c:spPr>
            <a:ln>
              <a:solidFill>
                <a:srgbClr val="9BBB59">
                  <a:lumMod val="75000"/>
                </a:srgbClr>
              </a:solidFill>
              <a:prstDash val="sysDot"/>
            </a:ln>
          </c:spPr>
          <c:marker>
            <c:symbol val="none"/>
          </c:marker>
          <c:cat>
            <c:numRef>
              <c:f>[3]Tidsserie!$A$23:$A$41</c:f>
              <c:numCache>
                <c:formatCode>General</c:formatCode>
                <c:ptCount val="19"/>
                <c:pt idx="0">
                  <c:v>1997</c:v>
                </c:pt>
                <c:pt idx="1">
                  <c:v>1998</c:v>
                </c:pt>
                <c:pt idx="2">
                  <c:v>1999</c:v>
                </c:pt>
                <c:pt idx="3">
                  <c:v>2000</c:v>
                </c:pt>
                <c:pt idx="4">
                  <c:v>2001</c:v>
                </c:pt>
                <c:pt idx="5">
                  <c:v>2002</c:v>
                </c:pt>
                <c:pt idx="6">
                  <c:v>2003</c:v>
                </c:pt>
                <c:pt idx="7">
                  <c:v>2004</c:v>
                </c:pt>
                <c:pt idx="8">
                  <c:v>2005</c:v>
                </c:pt>
                <c:pt idx="9">
                  <c:v>2006</c:v>
                </c:pt>
                <c:pt idx="10">
                  <c:v>2007</c:v>
                </c:pt>
                <c:pt idx="11">
                  <c:v>2008</c:v>
                </c:pt>
                <c:pt idx="12">
                  <c:v>2009</c:v>
                </c:pt>
                <c:pt idx="13">
                  <c:v>2010</c:v>
                </c:pt>
                <c:pt idx="14">
                  <c:v>2011</c:v>
                </c:pt>
                <c:pt idx="15">
                  <c:v>2012</c:v>
                </c:pt>
                <c:pt idx="16">
                  <c:v>2013</c:v>
                </c:pt>
                <c:pt idx="17">
                  <c:v>2014</c:v>
                </c:pt>
                <c:pt idx="18">
                  <c:v>2015</c:v>
                </c:pt>
              </c:numCache>
            </c:numRef>
          </c:cat>
          <c:val>
            <c:numRef>
              <c:f>[3]Tidsserie!$H$23:$H$41</c:f>
              <c:numCache>
                <c:formatCode>General</c:formatCode>
                <c:ptCount val="19"/>
                <c:pt idx="9">
                  <c:v>128.50552399288418</c:v>
                </c:pt>
                <c:pt idx="10">
                  <c:v>132.42580607867626</c:v>
                </c:pt>
                <c:pt idx="11">
                  <c:v>134.27968909979722</c:v>
                </c:pt>
                <c:pt idx="12">
                  <c:v>140.9457801073776</c:v>
                </c:pt>
                <c:pt idx="13">
                  <c:v>141.19947128233795</c:v>
                </c:pt>
                <c:pt idx="14">
                  <c:v>140.77961759768493</c:v>
                </c:pt>
                <c:pt idx="15">
                  <c:v>143.65921727116128</c:v>
                </c:pt>
                <c:pt idx="16">
                  <c:v>147.11921971921271</c:v>
                </c:pt>
                <c:pt idx="17">
                  <c:v>150.46956004735691</c:v>
                </c:pt>
                <c:pt idx="18">
                  <c:v>152.39541560522989</c:v>
                </c:pt>
              </c:numCache>
            </c:numRef>
          </c:val>
          <c:smooth val="0"/>
        </c:ser>
        <c:ser>
          <c:idx val="7"/>
          <c:order val="7"/>
          <c:tx>
            <c:strRef>
              <c:f>[3]Tidsserie!$I$22</c:f>
              <c:strCache>
                <c:ptCount val="1"/>
                <c:pt idx="0">
                  <c:v>Prognos, HÖK</c:v>
                </c:pt>
              </c:strCache>
            </c:strRef>
          </c:tx>
          <c:spPr>
            <a:ln>
              <a:solidFill>
                <a:schemeClr val="accent4"/>
              </a:solidFill>
              <a:prstDash val="sysDot"/>
            </a:ln>
          </c:spPr>
          <c:marker>
            <c:symbol val="none"/>
          </c:marker>
          <c:cat>
            <c:numRef>
              <c:f>[3]Tidsserie!$A$23:$A$41</c:f>
              <c:numCache>
                <c:formatCode>General</c:formatCode>
                <c:ptCount val="19"/>
                <c:pt idx="0">
                  <c:v>1997</c:v>
                </c:pt>
                <c:pt idx="1">
                  <c:v>1998</c:v>
                </c:pt>
                <c:pt idx="2">
                  <c:v>1999</c:v>
                </c:pt>
                <c:pt idx="3">
                  <c:v>2000</c:v>
                </c:pt>
                <c:pt idx="4">
                  <c:v>2001</c:v>
                </c:pt>
                <c:pt idx="5">
                  <c:v>2002</c:v>
                </c:pt>
                <c:pt idx="6">
                  <c:v>2003</c:v>
                </c:pt>
                <c:pt idx="7">
                  <c:v>2004</c:v>
                </c:pt>
                <c:pt idx="8">
                  <c:v>2005</c:v>
                </c:pt>
                <c:pt idx="9">
                  <c:v>2006</c:v>
                </c:pt>
                <c:pt idx="10">
                  <c:v>2007</c:v>
                </c:pt>
                <c:pt idx="11">
                  <c:v>2008</c:v>
                </c:pt>
                <c:pt idx="12">
                  <c:v>2009</c:v>
                </c:pt>
                <c:pt idx="13">
                  <c:v>2010</c:v>
                </c:pt>
                <c:pt idx="14">
                  <c:v>2011</c:v>
                </c:pt>
                <c:pt idx="15">
                  <c:v>2012</c:v>
                </c:pt>
                <c:pt idx="16">
                  <c:v>2013</c:v>
                </c:pt>
                <c:pt idx="17">
                  <c:v>2014</c:v>
                </c:pt>
                <c:pt idx="18">
                  <c:v>2015</c:v>
                </c:pt>
              </c:numCache>
            </c:numRef>
          </c:cat>
          <c:val>
            <c:numRef>
              <c:f>[3]Tidsserie!$I$23:$I$41</c:f>
              <c:numCache>
                <c:formatCode>General</c:formatCode>
                <c:ptCount val="19"/>
                <c:pt idx="9">
                  <c:v>120.22725449619395</c:v>
                </c:pt>
                <c:pt idx="10">
                  <c:v>117.89148943315941</c:v>
                </c:pt>
                <c:pt idx="11">
                  <c:v>114.2979270182116</c:v>
                </c:pt>
                <c:pt idx="12">
                  <c:v>126.15149427826677</c:v>
                </c:pt>
                <c:pt idx="13">
                  <c:v>127.17610832479532</c:v>
                </c:pt>
                <c:pt idx="14">
                  <c:v>126.77908885537603</c:v>
                </c:pt>
                <c:pt idx="15">
                  <c:v>130.50296624753634</c:v>
                </c:pt>
                <c:pt idx="16">
                  <c:v>133.58591197050907</c:v>
                </c:pt>
                <c:pt idx="17">
                  <c:v>136.65977905046105</c:v>
                </c:pt>
                <c:pt idx="18">
                  <c:v>138.83006514938273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12802736"/>
        <c:axId val="210036272"/>
      </c:lineChart>
      <c:catAx>
        <c:axId val="2128027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10036272"/>
        <c:crosses val="autoZero"/>
        <c:auto val="1"/>
        <c:lblAlgn val="ctr"/>
        <c:lblOffset val="100"/>
        <c:tickLblSkip val="2"/>
        <c:noMultiLvlLbl val="0"/>
      </c:catAx>
      <c:valAx>
        <c:axId val="210036272"/>
        <c:scaling>
          <c:orientation val="minMax"/>
          <c:min val="80"/>
        </c:scaling>
        <c:delete val="0"/>
        <c:axPos val="l"/>
        <c:majorGridlines>
          <c:spPr>
            <a:ln>
              <a:solidFill>
                <a:srgbClr val="4F81BD">
                  <a:lumMod val="75000"/>
                </a:srgbClr>
              </a:solidFill>
              <a:prstDash val="sysDash"/>
            </a:ln>
          </c:spPr>
        </c:majorGridlines>
        <c:numFmt formatCode="General" sourceLinked="1"/>
        <c:majorTickMark val="out"/>
        <c:minorTickMark val="none"/>
        <c:tickLblPos val="nextTo"/>
        <c:crossAx val="212802736"/>
        <c:crosses val="autoZero"/>
        <c:crossBetween val="between"/>
      </c:valAx>
    </c:plotArea>
    <c:legend>
      <c:legendPos val="r"/>
      <c:legendEntry>
        <c:idx val="4"/>
        <c:delete val="1"/>
      </c:legendEntry>
      <c:legendEntry>
        <c:idx val="5"/>
        <c:delete val="1"/>
      </c:legendEntry>
      <c:legendEntry>
        <c:idx val="6"/>
        <c:delete val="1"/>
      </c:legendEntry>
      <c:legendEntry>
        <c:idx val="7"/>
        <c:delete val="1"/>
      </c:legendEntry>
      <c:layout>
        <c:manualLayout>
          <c:xMode val="edge"/>
          <c:yMode val="edge"/>
          <c:x val="1.9638013998250239E-2"/>
          <c:y val="0.85031641878098574"/>
          <c:w val="0.97202865266841643"/>
          <c:h val="0.14968358121901429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86DAAF-0DF9-41A1-B273-D2F66C984766}" type="datetimeFigureOut">
              <a:rPr lang="sv-SE" smtClean="0"/>
              <a:t>2016-02-14</a:t>
            </a:fld>
            <a:endParaRPr lang="sv-S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23E070-2A55-474E-A69B-CBF831696FF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01621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23E070-2A55-474E-A69B-CBF831696FFE}" type="slidenum">
              <a:rPr lang="sv-SE" smtClean="0"/>
              <a:t>1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424086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23E070-2A55-474E-A69B-CBF831696FFE}" type="slidenum">
              <a:rPr lang="sv-SE" smtClean="0"/>
              <a:t>24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238243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2016-02-14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57939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2016-02-14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98533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2016-02-14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44526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2016-02-14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69441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2016-02-14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91913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2016-02-14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97364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2016-02-14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5548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2016-02-14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77900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2016-02-14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70551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2016-02-14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74600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2016-02-14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41192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32645-4014-47C9-8EE3-17FF1C76C8F8}" type="datetimeFigureOut">
              <a:rPr lang="sv-SE" smtClean="0"/>
              <a:t>2016-02-14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62218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700808"/>
            <a:ext cx="7772400" cy="1470025"/>
          </a:xfrm>
        </p:spPr>
        <p:txBody>
          <a:bodyPr/>
          <a:lstStyle/>
          <a:p>
            <a:r>
              <a:rPr lang="sv-SE" dirty="0" smtClean="0">
                <a:solidFill>
                  <a:srgbClr val="002060"/>
                </a:solidFill>
              </a:rPr>
              <a:t>Dags för större lönespridning?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3035331"/>
            <a:ext cx="6400800" cy="1752600"/>
          </a:xfrm>
        </p:spPr>
        <p:txBody>
          <a:bodyPr>
            <a:normAutofit fontScale="85000" lnSpcReduction="20000"/>
          </a:bodyPr>
          <a:lstStyle/>
          <a:p>
            <a:r>
              <a:rPr lang="sv-SE" dirty="0" smtClean="0">
                <a:solidFill>
                  <a:schemeClr val="tx1"/>
                </a:solidFill>
              </a:rPr>
              <a:t>Lars Calmfors</a:t>
            </a:r>
          </a:p>
          <a:p>
            <a:r>
              <a:rPr lang="sv-SE" dirty="0" smtClean="0">
                <a:solidFill>
                  <a:schemeClr val="tx1"/>
                </a:solidFill>
              </a:rPr>
              <a:t>Pressträff 15/2-2016</a:t>
            </a:r>
          </a:p>
          <a:p>
            <a:r>
              <a:rPr lang="sv-SE" dirty="0" smtClean="0">
                <a:solidFill>
                  <a:schemeClr val="tx1"/>
                </a:solidFill>
              </a:rPr>
              <a:t>Arbetsmarknadsekonomisk rapport</a:t>
            </a:r>
          </a:p>
          <a:p>
            <a:r>
              <a:rPr lang="sv-SE" dirty="0" smtClean="0">
                <a:solidFill>
                  <a:schemeClr val="tx1"/>
                </a:solidFill>
              </a:rPr>
              <a:t>Arbetsmarknadsekonomiska rådet</a:t>
            </a:r>
            <a:endParaRPr lang="sv-SE" dirty="0">
              <a:solidFill>
                <a:schemeClr val="tx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521" y="-171400"/>
            <a:ext cx="1915269" cy="2710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2584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 smtClean="0">
                <a:solidFill>
                  <a:srgbClr val="002060"/>
                </a:solidFill>
              </a:rPr>
              <a:t>LOs hemmamarknadsförbund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sv-SE" dirty="0" smtClean="0"/>
              <a:t>Också områden med stor arbetskraftsbrist</a:t>
            </a:r>
          </a:p>
          <a:p>
            <a:r>
              <a:rPr lang="sv-SE" dirty="0" smtClean="0"/>
              <a:t>Argument för höjda relativlöner men den nuvarande avtalsmodellen med industrin som märkessättare hotas</a:t>
            </a:r>
          </a:p>
          <a:p>
            <a:r>
              <a:rPr lang="sv-SE" dirty="0" smtClean="0"/>
              <a:t>Strukturella inslag (demografi, bostadsbrist, flyktinginvandring) men också konjunkturella inslag</a:t>
            </a:r>
          </a:p>
          <a:p>
            <a:r>
              <a:rPr lang="sv-SE" dirty="0" smtClean="0"/>
              <a:t>Lättare tillgodose arbetskraftsefterfrågan genom ökat utbud än för lärare och sjuksköterskor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 - flyktinginvandrare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 - arbetskraftsinvandring från andra EU-länder och tredje land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 - utländska företag med utstationerad arbetskraft</a:t>
            </a:r>
          </a:p>
          <a:p>
            <a:r>
              <a:rPr lang="sv-SE" dirty="0" smtClean="0"/>
              <a:t>Tillämpa den </a:t>
            </a:r>
            <a:r>
              <a:rPr lang="sv-SE" b="1" dirty="0" smtClean="0"/>
              <a:t>solidariska lönepolitiken </a:t>
            </a:r>
            <a:r>
              <a:rPr lang="sv-SE" dirty="0" smtClean="0"/>
              <a:t>på flyktinginvandringen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  - tillbakahållna löner ger fler vakanser som styr arbetskraftsutbudet till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    bristområden genom </a:t>
            </a:r>
            <a:r>
              <a:rPr lang="sv-SE" b="1" dirty="0" smtClean="0"/>
              <a:t>volymsignaler </a:t>
            </a:r>
            <a:r>
              <a:rPr lang="sv-SE" dirty="0" smtClean="0"/>
              <a:t>i stället för genom prissignaler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    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9872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 sz="3600" dirty="0" smtClean="0">
                <a:solidFill>
                  <a:srgbClr val="002060"/>
                </a:solidFill>
              </a:rPr>
              <a:t>Sysselsättningsproblem för lågutbildade/utomeuropeiska invandrare</a:t>
            </a:r>
            <a:endParaRPr lang="sv-SE" sz="3600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200000" cy="4525963"/>
          </a:xfrm>
        </p:spPr>
        <p:txBody>
          <a:bodyPr>
            <a:normAutofit fontScale="70000" lnSpcReduction="20000"/>
          </a:bodyPr>
          <a:lstStyle/>
          <a:p>
            <a:r>
              <a:rPr lang="sv-SE" dirty="0" smtClean="0"/>
              <a:t>Ojämnt fördelad sysselsättning/arbetslöshet</a:t>
            </a:r>
          </a:p>
          <a:p>
            <a:r>
              <a:rPr lang="sv-SE" dirty="0" smtClean="0"/>
              <a:t>OECD-studie (PIAAC 2012) av den vuxna befolkningens färdigheter 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 - PIAAC: </a:t>
            </a:r>
            <a:r>
              <a:rPr lang="sv-SE" i="1" dirty="0" err="1" smtClean="0"/>
              <a:t>Programme</a:t>
            </a:r>
            <a:r>
              <a:rPr lang="sv-SE" i="1" dirty="0" smtClean="0"/>
              <a:t> for International </a:t>
            </a:r>
            <a:r>
              <a:rPr lang="sv-SE" i="1" dirty="0" err="1" smtClean="0"/>
              <a:t>Assessment</a:t>
            </a:r>
            <a:r>
              <a:rPr lang="sv-SE" i="1" dirty="0" smtClean="0"/>
              <a:t> </a:t>
            </a:r>
            <a:r>
              <a:rPr lang="sv-SE" i="1" dirty="0" err="1" smtClean="0"/>
              <a:t>of</a:t>
            </a:r>
            <a:endParaRPr lang="sv-SE" i="1" dirty="0" smtClean="0"/>
          </a:p>
          <a:p>
            <a:pPr marL="0" indent="0">
              <a:buNone/>
            </a:pPr>
            <a:r>
              <a:rPr lang="sv-SE" i="1" dirty="0"/>
              <a:t> </a:t>
            </a:r>
            <a:r>
              <a:rPr lang="sv-SE" i="1" dirty="0" smtClean="0"/>
              <a:t>       Adult </a:t>
            </a:r>
            <a:r>
              <a:rPr lang="sv-SE" i="1" dirty="0" err="1" smtClean="0"/>
              <a:t>Competencies</a:t>
            </a:r>
            <a:r>
              <a:rPr lang="sv-SE" i="1" dirty="0" smtClean="0"/>
              <a:t> (2012)</a:t>
            </a:r>
          </a:p>
          <a:p>
            <a:pPr marL="0" indent="0">
              <a:buNone/>
            </a:pPr>
            <a:r>
              <a:rPr lang="sv-SE" i="1" dirty="0"/>
              <a:t> </a:t>
            </a:r>
            <a:r>
              <a:rPr lang="sv-SE" i="1" dirty="0" smtClean="0"/>
              <a:t>     - </a:t>
            </a:r>
            <a:r>
              <a:rPr lang="sv-SE" dirty="0" smtClean="0"/>
              <a:t>läs- och skrivkunnighet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 - matematik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 - problemlösning</a:t>
            </a:r>
          </a:p>
          <a:p>
            <a:r>
              <a:rPr lang="sv-SE" dirty="0" smtClean="0"/>
              <a:t> Jämförbar studie (IALS</a:t>
            </a:r>
            <a:r>
              <a:rPr lang="sv-SE" b="1" dirty="0" smtClean="0"/>
              <a:t> </a:t>
            </a:r>
            <a:r>
              <a:rPr lang="sv-SE" dirty="0" smtClean="0"/>
              <a:t>1994-98) av den vuxna</a:t>
            </a:r>
          </a:p>
          <a:p>
            <a:pPr marL="0" indent="0">
              <a:buNone/>
            </a:pPr>
            <a:r>
              <a:rPr lang="sv-SE" dirty="0" smtClean="0"/>
              <a:t>      befolkningens läs-</a:t>
            </a:r>
            <a:r>
              <a:rPr lang="sv-SE" dirty="0"/>
              <a:t> </a:t>
            </a:r>
            <a:r>
              <a:rPr lang="sv-SE" dirty="0" smtClean="0"/>
              <a:t>och skrivkunnighet 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 - </a:t>
            </a:r>
            <a:r>
              <a:rPr lang="sv-SE" i="1" dirty="0" smtClean="0"/>
              <a:t>International Adult Literacy Survey</a:t>
            </a:r>
            <a:r>
              <a:rPr lang="sv-SE" dirty="0" smtClean="0"/>
              <a:t> </a:t>
            </a:r>
          </a:p>
          <a:p>
            <a:r>
              <a:rPr lang="sv-SE" dirty="0" smtClean="0"/>
              <a:t>Också data på sysselsättning och löner</a:t>
            </a:r>
            <a:endParaRPr lang="sv-SE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4782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 sz="3200" b="1" dirty="0" smtClean="0">
                <a:solidFill>
                  <a:srgbClr val="002060"/>
                </a:solidFill>
              </a:rPr>
              <a:t/>
            </a:r>
            <a:br>
              <a:rPr lang="sv-SE" sz="3200" b="1" dirty="0" smtClean="0">
                <a:solidFill>
                  <a:srgbClr val="002060"/>
                </a:solidFill>
              </a:rPr>
            </a:br>
            <a:r>
              <a:rPr lang="sv-SE" sz="3200" b="1" dirty="0">
                <a:solidFill>
                  <a:srgbClr val="002060"/>
                </a:solidFill>
              </a:rPr>
              <a:t/>
            </a:r>
            <a:br>
              <a:rPr lang="sv-SE" sz="3200" b="1" dirty="0">
                <a:solidFill>
                  <a:srgbClr val="002060"/>
                </a:solidFill>
              </a:rPr>
            </a:br>
            <a:r>
              <a:rPr lang="sv-SE" sz="3200" b="1" dirty="0" smtClean="0">
                <a:solidFill>
                  <a:srgbClr val="002060"/>
                </a:solidFill>
              </a:rPr>
              <a:t>Sysselsättningsgrad </a:t>
            </a:r>
            <a:r>
              <a:rPr lang="sv-SE" sz="3200" b="1" dirty="0">
                <a:solidFill>
                  <a:srgbClr val="002060"/>
                </a:solidFill>
              </a:rPr>
              <a:t>efter </a:t>
            </a:r>
            <a:r>
              <a:rPr lang="sv-SE" sz="3200" b="1" dirty="0" smtClean="0">
                <a:solidFill>
                  <a:srgbClr val="002060"/>
                </a:solidFill>
              </a:rPr>
              <a:t>prestationsnivå </a:t>
            </a:r>
            <a:r>
              <a:rPr lang="sv-SE" sz="3200" b="1" dirty="0">
                <a:solidFill>
                  <a:srgbClr val="002060"/>
                </a:solidFill>
              </a:rPr>
              <a:t>i läs- och skrivkunnighet i IALS </a:t>
            </a:r>
            <a:r>
              <a:rPr lang="sv-SE" sz="3200" b="1" dirty="0" smtClean="0">
                <a:solidFill>
                  <a:srgbClr val="002060"/>
                </a:solidFill>
              </a:rPr>
              <a:t>1994 </a:t>
            </a:r>
            <a:r>
              <a:rPr lang="sv-SE" sz="3200" b="1" dirty="0">
                <a:solidFill>
                  <a:srgbClr val="002060"/>
                </a:solidFill>
              </a:rPr>
              <a:t>och PIAAC 2012</a:t>
            </a:r>
            <a:r>
              <a:rPr lang="sv-SE" sz="3200" b="1" dirty="0" smtClean="0">
                <a:solidFill>
                  <a:srgbClr val="002060"/>
                </a:solidFill>
              </a:rPr>
              <a:t>, procent</a:t>
            </a:r>
            <a:r>
              <a:rPr lang="sv-SE" sz="3200" dirty="0">
                <a:solidFill>
                  <a:srgbClr val="002060"/>
                </a:solidFill>
              </a:rPr>
              <a:t/>
            </a:r>
            <a:br>
              <a:rPr lang="sv-SE" sz="3200" dirty="0">
                <a:solidFill>
                  <a:srgbClr val="002060"/>
                </a:solidFill>
              </a:rPr>
            </a:br>
            <a:r>
              <a:rPr lang="sv-SE" sz="3200" dirty="0">
                <a:solidFill>
                  <a:srgbClr val="002060"/>
                </a:solidFill>
              </a:rPr>
              <a:t/>
            </a:r>
            <a:br>
              <a:rPr lang="sv-SE" sz="3200" dirty="0">
                <a:solidFill>
                  <a:srgbClr val="002060"/>
                </a:solidFill>
              </a:rPr>
            </a:br>
            <a:endParaRPr lang="sv-SE" sz="3200" dirty="0">
              <a:solidFill>
                <a:srgbClr val="002060"/>
              </a:solidFill>
            </a:endParaRPr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9532613"/>
              </p:ext>
            </p:extLst>
          </p:nvPr>
        </p:nvGraphicFramePr>
        <p:xfrm>
          <a:off x="467545" y="1988840"/>
          <a:ext cx="8352928" cy="2592288"/>
        </p:xfrm>
        <a:graphic>
          <a:graphicData uri="http://schemas.openxmlformats.org/drawingml/2006/table">
            <a:tbl>
              <a:tblPr/>
              <a:tblGrid>
                <a:gridCol w="936103"/>
                <a:gridCol w="1296144"/>
                <a:gridCol w="1296144"/>
                <a:gridCol w="1296144"/>
                <a:gridCol w="1296144"/>
                <a:gridCol w="2232249"/>
              </a:tblGrid>
              <a:tr h="1156648">
                <a:tc>
                  <a:txBody>
                    <a:bodyPr/>
                    <a:lstStyle/>
                    <a:p>
                      <a:pPr algn="ctr" fontAlgn="ctr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Nivå 1</a:t>
                      </a:r>
                      <a:endParaRPr lang="sv-SE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Nivå </a:t>
                      </a:r>
                      <a:r>
                        <a:rPr lang="sv-SE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  <a:endParaRPr lang="sv-SE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Nivå </a:t>
                      </a:r>
                      <a:r>
                        <a:rPr lang="sv-SE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  <a:endParaRPr lang="sv-SE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Nivå </a:t>
                      </a:r>
                      <a:r>
                        <a:rPr lang="sv-SE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  <a:endParaRPr lang="sv-SE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Relativ sysselsättningsgrad nivå </a:t>
                      </a:r>
                      <a:r>
                        <a:rPr lang="sv-SE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1/nivå 3</a:t>
                      </a:r>
                      <a:endParaRPr lang="sv-SE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99536">
                <a:tc>
                  <a:txBody>
                    <a:bodyPr/>
                    <a:lstStyle/>
                    <a:p>
                      <a:pPr algn="ctr" fontAlgn="ctr"/>
                      <a:r>
                        <a:rPr lang="sv-SE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IALS</a:t>
                      </a:r>
                      <a:endParaRPr lang="sv-SE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0,66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936104">
                <a:tc>
                  <a:txBody>
                    <a:bodyPr/>
                    <a:lstStyle/>
                    <a:p>
                      <a:pPr algn="ctr" fontAlgn="ctr"/>
                      <a:r>
                        <a:rPr lang="sv-SE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PIAAC</a:t>
                      </a:r>
                      <a:endParaRPr lang="sv-SE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0,65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245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96552" y="-315416"/>
            <a:ext cx="8990498" cy="1728192"/>
          </a:xfrm>
        </p:spPr>
        <p:txBody>
          <a:bodyPr>
            <a:normAutofit/>
          </a:bodyPr>
          <a:lstStyle/>
          <a:p>
            <a:r>
              <a:rPr lang="sv-SE" sz="5400" dirty="0" smtClean="0">
                <a:solidFill>
                  <a:srgbClr val="002060"/>
                </a:solidFill>
              </a:rPr>
              <a:t>Två trender</a:t>
            </a:r>
            <a:endParaRPr lang="sv-SE" sz="5400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268760"/>
            <a:ext cx="7248844" cy="4392488"/>
          </a:xfrm>
        </p:spPr>
        <p:txBody>
          <a:bodyPr>
            <a:normAutofit fontScale="92500" lnSpcReduction="20000"/>
          </a:bodyPr>
          <a:lstStyle/>
          <a:p>
            <a:endParaRPr lang="sv-SE" dirty="0" smtClean="0"/>
          </a:p>
          <a:p>
            <a:r>
              <a:rPr lang="sv-SE" dirty="0" smtClean="0"/>
              <a:t>Förskjutning av efterfrågan från låg- till högutbildade (</a:t>
            </a:r>
            <a:r>
              <a:rPr lang="sv-SE" i="1" dirty="0" err="1" smtClean="0"/>
              <a:t>skill-biased</a:t>
            </a:r>
            <a:r>
              <a:rPr lang="sv-SE" i="1" dirty="0" smtClean="0"/>
              <a:t> </a:t>
            </a:r>
            <a:r>
              <a:rPr lang="sv-SE" i="1" dirty="0" err="1" smtClean="0"/>
              <a:t>technological</a:t>
            </a:r>
            <a:r>
              <a:rPr lang="sv-SE" i="1" dirty="0" smtClean="0"/>
              <a:t> </a:t>
            </a:r>
            <a:r>
              <a:rPr lang="sv-SE" i="1" dirty="0" err="1" smtClean="0"/>
              <a:t>growth</a:t>
            </a:r>
            <a:r>
              <a:rPr lang="sv-SE" i="1" dirty="0" smtClean="0"/>
              <a:t>)</a:t>
            </a:r>
          </a:p>
          <a:p>
            <a:r>
              <a:rPr lang="sv-SE" dirty="0" smtClean="0"/>
              <a:t>Sjunkande färdighetsnivå i befolkningen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fler med en produktivitetsnivå som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 understiger arbetsgivarens löne-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 kostnad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problemet förvärras av den stora 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 flyktinginvandringen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4008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sv-SE" sz="2400" b="1" dirty="0" smtClean="0">
                <a:solidFill>
                  <a:srgbClr val="002060"/>
                </a:solidFill>
              </a:rPr>
              <a:t/>
            </a:r>
            <a:br>
              <a:rPr lang="sv-SE" sz="2400" b="1" dirty="0" smtClean="0">
                <a:solidFill>
                  <a:srgbClr val="002060"/>
                </a:solidFill>
              </a:rPr>
            </a:br>
            <a:r>
              <a:rPr lang="sv-SE" sz="2400" b="1" dirty="0">
                <a:solidFill>
                  <a:srgbClr val="002060"/>
                </a:solidFill>
              </a:rPr>
              <a:t/>
            </a:r>
            <a:br>
              <a:rPr lang="sv-SE" sz="2400" b="1" dirty="0">
                <a:solidFill>
                  <a:srgbClr val="002060"/>
                </a:solidFill>
              </a:rPr>
            </a:br>
            <a:r>
              <a:rPr lang="sv-SE" sz="2400" b="1" dirty="0">
                <a:solidFill>
                  <a:srgbClr val="002060"/>
                </a:solidFill>
              </a:rPr>
              <a:t/>
            </a:r>
            <a:br>
              <a:rPr lang="sv-SE" sz="2400" b="1" dirty="0">
                <a:solidFill>
                  <a:srgbClr val="002060"/>
                </a:solidFill>
              </a:rPr>
            </a:br>
            <a:r>
              <a:rPr lang="sv-SE" sz="2400" b="1" dirty="0" smtClean="0">
                <a:solidFill>
                  <a:srgbClr val="002060"/>
                </a:solidFill>
              </a:rPr>
              <a:t>Förändringar </a:t>
            </a:r>
            <a:r>
              <a:rPr lang="sv-SE" sz="2400" b="1" dirty="0">
                <a:solidFill>
                  <a:srgbClr val="002060"/>
                </a:solidFill>
              </a:rPr>
              <a:t>i den </a:t>
            </a:r>
            <a:r>
              <a:rPr lang="sv-SE" sz="2400" b="1" dirty="0" smtClean="0">
                <a:solidFill>
                  <a:srgbClr val="002060"/>
                </a:solidFill>
              </a:rPr>
              <a:t>genomsnittliga läsförståelsepoängen mellan</a:t>
            </a:r>
            <a:r>
              <a:rPr lang="sv-SE" sz="2400" dirty="0">
                <a:solidFill>
                  <a:srgbClr val="002060"/>
                </a:solidFill>
              </a:rPr>
              <a:t> </a:t>
            </a:r>
            <a:r>
              <a:rPr lang="sv-SE" sz="2400" b="1" dirty="0" smtClean="0">
                <a:solidFill>
                  <a:srgbClr val="002060"/>
                </a:solidFill>
              </a:rPr>
              <a:t>IALS </a:t>
            </a:r>
            <a:r>
              <a:rPr lang="sv-SE" sz="2400" b="1" dirty="0">
                <a:solidFill>
                  <a:srgbClr val="002060"/>
                </a:solidFill>
              </a:rPr>
              <a:t>1994–98 och PIAAC 2012 för personer med </a:t>
            </a:r>
            <a:r>
              <a:rPr lang="sv-SE" sz="2400" b="1" dirty="0" smtClean="0">
                <a:solidFill>
                  <a:srgbClr val="002060"/>
                </a:solidFill>
              </a:rPr>
              <a:t>inhemsk respektive</a:t>
            </a:r>
            <a:r>
              <a:rPr lang="sv-SE" sz="2400" dirty="0">
                <a:solidFill>
                  <a:srgbClr val="002060"/>
                </a:solidFill>
              </a:rPr>
              <a:t> </a:t>
            </a:r>
            <a:r>
              <a:rPr lang="sv-SE" sz="2400" b="1" dirty="0" smtClean="0">
                <a:solidFill>
                  <a:srgbClr val="002060"/>
                </a:solidFill>
              </a:rPr>
              <a:t>invandrarbakgrund</a:t>
            </a:r>
            <a:r>
              <a:rPr lang="sv-SE" sz="2400" dirty="0">
                <a:solidFill>
                  <a:srgbClr val="002060"/>
                </a:solidFill>
              </a:rPr>
              <a:t/>
            </a:r>
            <a:br>
              <a:rPr lang="sv-SE" sz="2400" dirty="0">
                <a:solidFill>
                  <a:srgbClr val="002060"/>
                </a:solidFill>
              </a:rPr>
            </a:br>
            <a:r>
              <a:rPr lang="sv-SE" sz="2400" dirty="0">
                <a:solidFill>
                  <a:srgbClr val="002060"/>
                </a:solidFill>
              </a:rPr>
              <a:t/>
            </a:r>
            <a:br>
              <a:rPr lang="sv-SE" sz="2400" dirty="0">
                <a:solidFill>
                  <a:srgbClr val="002060"/>
                </a:solidFill>
              </a:rPr>
            </a:br>
            <a:endParaRPr lang="sv-SE" sz="2400" dirty="0">
              <a:solidFill>
                <a:srgbClr val="00206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0050196"/>
              </p:ext>
            </p:extLst>
          </p:nvPr>
        </p:nvGraphicFramePr>
        <p:xfrm>
          <a:off x="467544" y="2060848"/>
          <a:ext cx="7632848" cy="4248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7380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 sz="4000" b="1" dirty="0" smtClean="0">
                <a:solidFill>
                  <a:srgbClr val="002060"/>
                </a:solidFill>
              </a:rPr>
              <a:t/>
            </a:r>
            <a:br>
              <a:rPr lang="sv-SE" sz="4000" b="1" dirty="0" smtClean="0">
                <a:solidFill>
                  <a:srgbClr val="002060"/>
                </a:solidFill>
              </a:rPr>
            </a:br>
            <a:r>
              <a:rPr lang="sv-SE" sz="4000" b="1" dirty="0">
                <a:solidFill>
                  <a:srgbClr val="002060"/>
                </a:solidFill>
              </a:rPr>
              <a:t/>
            </a:r>
            <a:br>
              <a:rPr lang="sv-SE" sz="4000" b="1" dirty="0">
                <a:solidFill>
                  <a:srgbClr val="002060"/>
                </a:solidFill>
              </a:rPr>
            </a:br>
            <a:r>
              <a:rPr lang="sv-SE" sz="4000" b="1" dirty="0" smtClean="0">
                <a:solidFill>
                  <a:srgbClr val="002060"/>
                </a:solidFill>
              </a:rPr>
              <a:t>Minimilönebett </a:t>
            </a:r>
            <a:r>
              <a:rPr lang="sv-SE" sz="4000" b="1" dirty="0">
                <a:solidFill>
                  <a:srgbClr val="002060"/>
                </a:solidFill>
              </a:rPr>
              <a:t>i olika länder, procent</a:t>
            </a:r>
            <a:r>
              <a:rPr lang="sv-SE" sz="4000" dirty="0">
                <a:solidFill>
                  <a:srgbClr val="002060"/>
                </a:solidFill>
              </a:rPr>
              <a:t/>
            </a:r>
            <a:br>
              <a:rPr lang="sv-SE" sz="4000" dirty="0">
                <a:solidFill>
                  <a:srgbClr val="002060"/>
                </a:solidFill>
              </a:rPr>
            </a:br>
            <a:r>
              <a:rPr lang="sv-SE" sz="4000" dirty="0">
                <a:solidFill>
                  <a:srgbClr val="002060"/>
                </a:solidFill>
              </a:rPr>
              <a:t/>
            </a:r>
            <a:br>
              <a:rPr lang="sv-SE" sz="4000" dirty="0">
                <a:solidFill>
                  <a:srgbClr val="002060"/>
                </a:solidFill>
              </a:rPr>
            </a:br>
            <a:endParaRPr lang="sv-SE" sz="4000" dirty="0">
              <a:solidFill>
                <a:srgbClr val="002060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23481255"/>
              </p:ext>
            </p:extLst>
          </p:nvPr>
        </p:nvGraphicFramePr>
        <p:xfrm>
          <a:off x="323528" y="1268760"/>
          <a:ext cx="7632848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9523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b="1" dirty="0" smtClean="0">
                <a:solidFill>
                  <a:srgbClr val="002060"/>
                </a:solidFill>
              </a:rPr>
              <a:t/>
            </a:r>
            <a:br>
              <a:rPr lang="sv-SE" b="1" dirty="0" smtClean="0">
                <a:solidFill>
                  <a:srgbClr val="002060"/>
                </a:solidFill>
              </a:rPr>
            </a:br>
            <a:r>
              <a:rPr lang="sv-SE" b="1" dirty="0">
                <a:solidFill>
                  <a:srgbClr val="002060"/>
                </a:solidFill>
              </a:rPr>
              <a:t/>
            </a:r>
            <a:br>
              <a:rPr lang="sv-SE" b="1" dirty="0">
                <a:solidFill>
                  <a:srgbClr val="002060"/>
                </a:solidFill>
              </a:rPr>
            </a:br>
            <a:r>
              <a:rPr lang="sv-SE" b="1" dirty="0" smtClean="0">
                <a:solidFill>
                  <a:srgbClr val="002060"/>
                </a:solidFill>
              </a:rPr>
              <a:t>Minimilönebettet </a:t>
            </a:r>
            <a:r>
              <a:rPr lang="sv-SE" b="1" dirty="0">
                <a:solidFill>
                  <a:srgbClr val="002060"/>
                </a:solidFill>
              </a:rPr>
              <a:t>i fyra av LOs kollektivavtal, procent</a:t>
            </a:r>
            <a:r>
              <a:rPr lang="sv-SE" dirty="0">
                <a:solidFill>
                  <a:srgbClr val="002060"/>
                </a:solidFill>
              </a:rPr>
              <a:t/>
            </a:r>
            <a:br>
              <a:rPr lang="sv-SE" dirty="0">
                <a:solidFill>
                  <a:srgbClr val="002060"/>
                </a:solidFill>
              </a:rPr>
            </a:br>
            <a:r>
              <a:rPr lang="sv-SE" dirty="0">
                <a:solidFill>
                  <a:srgbClr val="002060"/>
                </a:solidFill>
              </a:rPr>
              <a:t/>
            </a:r>
            <a:br>
              <a:rPr lang="sv-SE" dirty="0">
                <a:solidFill>
                  <a:srgbClr val="002060"/>
                </a:solidFill>
              </a:rPr>
            </a:br>
            <a:endParaRPr lang="sv-SE" dirty="0">
              <a:solidFill>
                <a:srgbClr val="00206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95420626"/>
              </p:ext>
            </p:extLst>
          </p:nvPr>
        </p:nvGraphicFramePr>
        <p:xfrm>
          <a:off x="755576" y="1628800"/>
          <a:ext cx="7128792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34177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 dirty="0" smtClean="0">
                <a:solidFill>
                  <a:srgbClr val="002060"/>
                </a:solidFill>
              </a:rPr>
              <a:t>Hur påverkar förändrade minimilöner sysselsättningen</a:t>
            </a:r>
            <a:r>
              <a:rPr lang="sv-SE" sz="3600" dirty="0" smtClean="0">
                <a:solidFill>
                  <a:srgbClr val="002060"/>
                </a:solidFill>
              </a:rPr>
              <a:t>?</a:t>
            </a:r>
            <a:endParaRPr lang="sv-SE" sz="3600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200000" cy="4525963"/>
          </a:xfrm>
        </p:spPr>
        <p:txBody>
          <a:bodyPr>
            <a:normAutofit lnSpcReduction="10000"/>
          </a:bodyPr>
          <a:lstStyle/>
          <a:p>
            <a:r>
              <a:rPr lang="sv-SE" dirty="0" smtClean="0"/>
              <a:t>Vanligt påstående att forskningen inte ger någon vägledning</a:t>
            </a:r>
          </a:p>
          <a:p>
            <a:r>
              <a:rPr lang="sv-SE" dirty="0" smtClean="0"/>
              <a:t>Detta stämmer inte!</a:t>
            </a:r>
          </a:p>
          <a:p>
            <a:r>
              <a:rPr lang="sv-SE" b="1" dirty="0" smtClean="0"/>
              <a:t>Teorin</a:t>
            </a:r>
            <a:r>
              <a:rPr lang="sv-SE" dirty="0" smtClean="0"/>
              <a:t>: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- Höjda minimilöner ökar syssel-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  sättningen om de är låga initialt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- Höjda minimilöner minskar syssel-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  sättningen om de är höga initialt</a:t>
            </a:r>
            <a:endParaRPr lang="sv-SE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9888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 dirty="0" smtClean="0">
                <a:solidFill>
                  <a:srgbClr val="002060"/>
                </a:solidFill>
              </a:rPr>
              <a:t>Den internationella empiriska forskningen</a:t>
            </a:r>
            <a:endParaRPr lang="sv-SE" sz="3600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200000" cy="4525963"/>
          </a:xfrm>
        </p:spPr>
        <p:txBody>
          <a:bodyPr>
            <a:normAutofit lnSpcReduction="10000"/>
          </a:bodyPr>
          <a:lstStyle/>
          <a:p>
            <a:r>
              <a:rPr lang="sv-SE" dirty="0" smtClean="0"/>
              <a:t>Många studier</a:t>
            </a:r>
          </a:p>
          <a:p>
            <a:r>
              <a:rPr lang="sv-SE" dirty="0" smtClean="0"/>
              <a:t>Varierande resultat</a:t>
            </a:r>
          </a:p>
          <a:p>
            <a:r>
              <a:rPr lang="sv-SE" dirty="0" smtClean="0"/>
              <a:t>Men övervikt för studier som finner att höjda minimilöner minskar sysselsättningen</a:t>
            </a:r>
          </a:p>
          <a:p>
            <a:r>
              <a:rPr lang="sv-SE" dirty="0" smtClean="0"/>
              <a:t>Stöd för att sådana effekter är troligare om minimilönerna är höga till att börja med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Frankrike jämfört med USA</a:t>
            </a:r>
            <a:endParaRPr lang="sv-SE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8206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 dirty="0" smtClean="0">
                <a:solidFill>
                  <a:srgbClr val="002060"/>
                </a:solidFill>
              </a:rPr>
              <a:t>Svenska empiriska studier</a:t>
            </a:r>
            <a:endParaRPr lang="sv-SE" sz="3600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200000" cy="4525963"/>
          </a:xfrm>
        </p:spPr>
        <p:txBody>
          <a:bodyPr>
            <a:normAutofit fontScale="70000" lnSpcReduction="20000"/>
          </a:bodyPr>
          <a:lstStyle/>
          <a:p>
            <a:r>
              <a:rPr lang="sv-SE" dirty="0" smtClean="0"/>
              <a:t>Inte så många studier (sex stycken)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 - en avser flyktinginvandrare</a:t>
            </a:r>
          </a:p>
          <a:p>
            <a:r>
              <a:rPr lang="sv-SE" dirty="0" smtClean="0"/>
              <a:t>Större övervikt för studier som finner negativa sysselsättningseffekter än internationellt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 - fyra av sex (två med nolleffekt på avslutade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   anställningar)  </a:t>
            </a:r>
          </a:p>
          <a:p>
            <a:r>
              <a:rPr lang="sv-SE" dirty="0" smtClean="0"/>
              <a:t>I linje med teorin (negativa effekter om höga initiala minimilöner)</a:t>
            </a:r>
          </a:p>
          <a:p>
            <a:r>
              <a:rPr lang="sv-SE" dirty="0" smtClean="0"/>
              <a:t>Negativa sammansättningseffekter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- högre minimilöner minskar sysselsättningen för de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   svagaste grupperna också i studierna med total </a:t>
            </a:r>
            <a:r>
              <a:rPr lang="sv-SE" dirty="0" err="1" smtClean="0"/>
              <a:t>nolleffekt</a:t>
            </a:r>
            <a:endParaRPr lang="sv-SE" dirty="0" smtClean="0"/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   på avslutade anställningar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5336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rgbClr val="002060"/>
                </a:solidFill>
              </a:rPr>
              <a:t>Arbetsmarknadsekonomiska rådet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200000" cy="4525963"/>
          </a:xfrm>
        </p:spPr>
        <p:txBody>
          <a:bodyPr>
            <a:normAutofit fontScale="92500" lnSpcReduction="20000"/>
          </a:bodyPr>
          <a:lstStyle/>
          <a:p>
            <a:endParaRPr lang="sv-SE" dirty="0" smtClean="0"/>
          </a:p>
          <a:p>
            <a:r>
              <a:rPr lang="sv-SE" b="1" dirty="0" smtClean="0"/>
              <a:t>Lars Calmfors </a:t>
            </a:r>
            <a:r>
              <a:rPr lang="sv-SE" dirty="0" smtClean="0"/>
              <a:t>(ordförande), IFN och Stockholms universitet</a:t>
            </a:r>
          </a:p>
          <a:p>
            <a:r>
              <a:rPr lang="sv-SE" b="1" dirty="0" smtClean="0"/>
              <a:t>Ann-Sofie Kolm </a:t>
            </a:r>
            <a:r>
              <a:rPr lang="sv-SE" dirty="0" smtClean="0"/>
              <a:t>(ledamot), Stockholms universitet</a:t>
            </a:r>
          </a:p>
          <a:p>
            <a:r>
              <a:rPr lang="sv-SE" b="1" dirty="0" smtClean="0"/>
              <a:t>Tuomas Pekkarinen</a:t>
            </a:r>
            <a:r>
              <a:rPr lang="sv-SE" dirty="0" smtClean="0"/>
              <a:t>, VATT och Aaltouniversitetet (ledamot)</a:t>
            </a:r>
          </a:p>
          <a:p>
            <a:r>
              <a:rPr lang="sv-SE" b="1" dirty="0" smtClean="0"/>
              <a:t>Per Skedinger</a:t>
            </a:r>
            <a:r>
              <a:rPr lang="sv-SE" dirty="0" smtClean="0"/>
              <a:t>, IFN och Linnéuniversitetet (vice ordförande)</a:t>
            </a:r>
          </a:p>
          <a:p>
            <a:r>
              <a:rPr lang="sv-SE" b="1" dirty="0" smtClean="0"/>
              <a:t>Petter Danielsson </a:t>
            </a:r>
            <a:r>
              <a:rPr lang="sv-SE" dirty="0" smtClean="0"/>
              <a:t>(sekreterare)</a:t>
            </a:r>
            <a:endParaRPr lang="sv-SE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0644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36746" cy="1066130"/>
          </a:xfrm>
        </p:spPr>
        <p:txBody>
          <a:bodyPr>
            <a:normAutofit fontScale="90000"/>
          </a:bodyPr>
          <a:lstStyle/>
          <a:p>
            <a:r>
              <a:rPr lang="sv-SE" b="1" dirty="0" smtClean="0">
                <a:solidFill>
                  <a:srgbClr val="002060"/>
                </a:solidFill>
              </a:rPr>
              <a:t/>
            </a:r>
            <a:br>
              <a:rPr lang="sv-SE" b="1" dirty="0" smtClean="0">
                <a:solidFill>
                  <a:srgbClr val="002060"/>
                </a:solidFill>
              </a:rPr>
            </a:br>
            <a:r>
              <a:rPr lang="sv-SE" b="1" dirty="0">
                <a:solidFill>
                  <a:srgbClr val="002060"/>
                </a:solidFill>
              </a:rPr>
              <a:t/>
            </a:r>
            <a:br>
              <a:rPr lang="sv-SE" b="1" dirty="0">
                <a:solidFill>
                  <a:srgbClr val="002060"/>
                </a:solidFill>
              </a:rPr>
            </a:br>
            <a:r>
              <a:rPr lang="sv-SE" b="1" dirty="0" smtClean="0">
                <a:solidFill>
                  <a:srgbClr val="002060"/>
                </a:solidFill>
              </a:rPr>
              <a:t>Översikt </a:t>
            </a:r>
            <a:r>
              <a:rPr lang="sv-SE" b="1" dirty="0">
                <a:solidFill>
                  <a:srgbClr val="002060"/>
                </a:solidFill>
              </a:rPr>
              <a:t>över empiriska studier för Sverige</a:t>
            </a:r>
            <a:r>
              <a:rPr lang="sv-SE" dirty="0">
                <a:solidFill>
                  <a:srgbClr val="002060"/>
                </a:solidFill>
              </a:rPr>
              <a:t/>
            </a:r>
            <a:br>
              <a:rPr lang="sv-SE" dirty="0">
                <a:solidFill>
                  <a:srgbClr val="002060"/>
                </a:solidFill>
              </a:rPr>
            </a:br>
            <a:r>
              <a:rPr lang="sv-SE" dirty="0">
                <a:solidFill>
                  <a:srgbClr val="002060"/>
                </a:solidFill>
              </a:rPr>
              <a:t/>
            </a:r>
            <a:br>
              <a:rPr lang="sv-SE" dirty="0">
                <a:solidFill>
                  <a:srgbClr val="002060"/>
                </a:solidFill>
              </a:rPr>
            </a:br>
            <a:endParaRPr lang="sv-SE" dirty="0">
              <a:solidFill>
                <a:srgbClr val="002060"/>
              </a:solidFill>
            </a:endParaRPr>
          </a:p>
        </p:txBody>
      </p:sp>
      <p:pic>
        <p:nvPicPr>
          <p:cNvPr id="4099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412776"/>
            <a:ext cx="6408712" cy="498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5720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 sz="3600" dirty="0" smtClean="0">
                <a:solidFill>
                  <a:srgbClr val="002060"/>
                </a:solidFill>
              </a:rPr>
              <a:t>Befintliga studier underskattar sannolikt effekterna av </a:t>
            </a:r>
            <a:r>
              <a:rPr lang="sv-SE" sz="3600" b="1" dirty="0" smtClean="0">
                <a:solidFill>
                  <a:srgbClr val="002060"/>
                </a:solidFill>
              </a:rPr>
              <a:t>sänkta </a:t>
            </a:r>
            <a:r>
              <a:rPr lang="sv-SE" sz="3600" dirty="0" smtClean="0">
                <a:solidFill>
                  <a:srgbClr val="002060"/>
                </a:solidFill>
              </a:rPr>
              <a:t>minimilöner</a:t>
            </a:r>
            <a:endParaRPr lang="sv-SE" sz="3600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200000" cy="4525963"/>
          </a:xfrm>
        </p:spPr>
        <p:txBody>
          <a:bodyPr>
            <a:normAutofit fontScale="85000" lnSpcReduction="10000"/>
          </a:bodyPr>
          <a:lstStyle/>
          <a:p>
            <a:r>
              <a:rPr lang="sv-SE" dirty="0" smtClean="0"/>
              <a:t>Olika effekter på arbetslösheten av förändringar i avslutade anställningar för svagare och starkare grupper</a:t>
            </a:r>
          </a:p>
          <a:p>
            <a:r>
              <a:rPr lang="sv-SE" dirty="0" smtClean="0"/>
              <a:t>Studier av avslutade anställningar ger ofullständig bild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- nyanställningarna också viktiga</a:t>
            </a:r>
          </a:p>
          <a:p>
            <a:r>
              <a:rPr lang="sv-SE" dirty="0" smtClean="0"/>
              <a:t>Studierna mäter i regel bara kortsiktiga effekter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- större möjligheter byta ut kapital och (låg-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  utbildad) arbetskraft mot varandra på lång sikt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 - helt nya marknader kan etableras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3246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-171400"/>
            <a:ext cx="8342426" cy="1584176"/>
          </a:xfrm>
        </p:spPr>
        <p:txBody>
          <a:bodyPr>
            <a:noAutofit/>
          </a:bodyPr>
          <a:lstStyle/>
          <a:p>
            <a:r>
              <a:rPr lang="sv-SE" sz="4000" dirty="0" smtClean="0">
                <a:solidFill>
                  <a:srgbClr val="002060"/>
                </a:solidFill>
              </a:rPr>
              <a:t/>
            </a:r>
            <a:br>
              <a:rPr lang="sv-SE" sz="4000" dirty="0" smtClean="0">
                <a:solidFill>
                  <a:srgbClr val="002060"/>
                </a:solidFill>
              </a:rPr>
            </a:br>
            <a:r>
              <a:rPr lang="sv-SE" sz="4000" dirty="0">
                <a:solidFill>
                  <a:srgbClr val="002060"/>
                </a:solidFill>
              </a:rPr>
              <a:t/>
            </a:r>
            <a:br>
              <a:rPr lang="sv-SE" sz="4000" dirty="0">
                <a:solidFill>
                  <a:srgbClr val="002060"/>
                </a:solidFill>
              </a:rPr>
            </a:br>
            <a:r>
              <a:rPr lang="sv-SE" sz="4000" dirty="0" smtClean="0">
                <a:solidFill>
                  <a:srgbClr val="002060"/>
                </a:solidFill>
              </a:rPr>
              <a:t>Real </a:t>
            </a:r>
            <a:r>
              <a:rPr lang="sv-SE" sz="4000" dirty="0">
                <a:solidFill>
                  <a:srgbClr val="002060"/>
                </a:solidFill>
              </a:rPr>
              <a:t>minimilön i fyra av LOs kollektivavtal</a:t>
            </a:r>
            <a:br>
              <a:rPr lang="sv-SE" sz="4000" dirty="0">
                <a:solidFill>
                  <a:srgbClr val="002060"/>
                </a:solidFill>
              </a:rPr>
            </a:br>
            <a:r>
              <a:rPr lang="sv-SE" sz="4000" dirty="0">
                <a:solidFill>
                  <a:srgbClr val="002060"/>
                </a:solidFill>
              </a:rPr>
              <a:t/>
            </a:r>
            <a:br>
              <a:rPr lang="sv-SE" sz="4000" dirty="0">
                <a:solidFill>
                  <a:srgbClr val="002060"/>
                </a:solidFill>
              </a:rPr>
            </a:br>
            <a:endParaRPr lang="sv-SE" sz="4000" dirty="0">
              <a:solidFill>
                <a:srgbClr val="00206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3963259"/>
              </p:ext>
            </p:extLst>
          </p:nvPr>
        </p:nvGraphicFramePr>
        <p:xfrm>
          <a:off x="468313" y="1268413"/>
          <a:ext cx="7248525" cy="43926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60009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 sz="3600" dirty="0" smtClean="0">
                <a:solidFill>
                  <a:srgbClr val="002060"/>
                </a:solidFill>
              </a:rPr>
              <a:t>Hur tänka?</a:t>
            </a:r>
            <a:endParaRPr lang="sv-SE" sz="3600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200000" cy="4525963"/>
          </a:xfrm>
        </p:spPr>
        <p:txBody>
          <a:bodyPr>
            <a:noAutofit/>
          </a:bodyPr>
          <a:lstStyle/>
          <a:p>
            <a:r>
              <a:rPr lang="sv-SE" sz="2400" dirty="0" smtClean="0"/>
              <a:t>Det behövs ett batteri av sysselsättningsskapande åtgärder</a:t>
            </a:r>
          </a:p>
          <a:p>
            <a:pPr marL="0" indent="0">
              <a:buNone/>
            </a:pPr>
            <a:r>
              <a:rPr lang="sv-SE" sz="2400" dirty="0"/>
              <a:t> </a:t>
            </a:r>
            <a:r>
              <a:rPr lang="sv-SE" sz="2400" dirty="0" smtClean="0"/>
              <a:t>   - utbildning</a:t>
            </a:r>
          </a:p>
          <a:p>
            <a:pPr marL="0" indent="0">
              <a:buNone/>
            </a:pPr>
            <a:r>
              <a:rPr lang="sv-SE" sz="2400" dirty="0"/>
              <a:t> </a:t>
            </a:r>
            <a:r>
              <a:rPr lang="sv-SE" sz="2400" dirty="0" smtClean="0"/>
              <a:t>   - jobbskatteavdrag</a:t>
            </a:r>
          </a:p>
          <a:p>
            <a:pPr marL="0" indent="0">
              <a:buNone/>
            </a:pPr>
            <a:r>
              <a:rPr lang="sv-SE" sz="2400" dirty="0"/>
              <a:t> </a:t>
            </a:r>
            <a:r>
              <a:rPr lang="sv-SE" sz="2400" dirty="0" smtClean="0"/>
              <a:t>   - anställningsstöd</a:t>
            </a:r>
          </a:p>
          <a:p>
            <a:pPr marL="0" indent="0">
              <a:buNone/>
            </a:pPr>
            <a:r>
              <a:rPr lang="sv-SE" sz="2400" dirty="0"/>
              <a:t> </a:t>
            </a:r>
            <a:r>
              <a:rPr lang="sv-SE" sz="2400" dirty="0" smtClean="0"/>
              <a:t>   - RUT-avdrag</a:t>
            </a:r>
          </a:p>
          <a:p>
            <a:pPr marL="0" indent="0">
              <a:buNone/>
            </a:pPr>
            <a:r>
              <a:rPr lang="sv-SE" sz="2400" dirty="0"/>
              <a:t> </a:t>
            </a:r>
            <a:r>
              <a:rPr lang="sv-SE" sz="2400" dirty="0" smtClean="0"/>
              <a:t>   - lägre ingångslöner</a:t>
            </a:r>
          </a:p>
          <a:p>
            <a:r>
              <a:rPr lang="sv-SE" sz="2400" dirty="0" smtClean="0"/>
              <a:t>Ingen enskild åtgärd har påfallande stora effekter</a:t>
            </a:r>
          </a:p>
          <a:p>
            <a:r>
              <a:rPr lang="sv-SE" sz="2400" dirty="0" smtClean="0"/>
              <a:t>Olika åtgärder är </a:t>
            </a:r>
            <a:r>
              <a:rPr lang="sv-SE" sz="2400" b="1" dirty="0" smtClean="0"/>
              <a:t>komplement</a:t>
            </a:r>
            <a:r>
              <a:rPr lang="sv-SE" sz="2400" dirty="0" smtClean="0"/>
              <a:t> och inte </a:t>
            </a:r>
            <a:r>
              <a:rPr lang="sv-SE" sz="2400" b="1" dirty="0" smtClean="0"/>
              <a:t>substitut</a:t>
            </a:r>
          </a:p>
          <a:p>
            <a:r>
              <a:rPr lang="sv-SE" sz="2400" dirty="0" smtClean="0"/>
              <a:t>Rimligt acceptera större lönespridning om det blivit svårare att uppnå hög och jämn sysselsättning </a:t>
            </a:r>
            <a:r>
              <a:rPr lang="sv-SE" sz="2400" b="1" dirty="0" smtClean="0"/>
              <a:t>ifall </a:t>
            </a:r>
            <a:r>
              <a:rPr lang="sv-SE" sz="2400" dirty="0" smtClean="0"/>
              <a:t>sysselsättningsmålet är viktigt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0680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sv-SE" sz="2400" b="1" dirty="0" smtClean="0">
                <a:solidFill>
                  <a:srgbClr val="002060"/>
                </a:solidFill>
              </a:rPr>
              <a:t/>
            </a:r>
            <a:br>
              <a:rPr lang="sv-SE" sz="2400" b="1" dirty="0" smtClean="0">
                <a:solidFill>
                  <a:srgbClr val="002060"/>
                </a:solidFill>
              </a:rPr>
            </a:br>
            <a:r>
              <a:rPr lang="sv-SE" sz="2400" b="1" dirty="0">
                <a:solidFill>
                  <a:srgbClr val="002060"/>
                </a:solidFill>
              </a:rPr>
              <a:t/>
            </a:r>
            <a:br>
              <a:rPr lang="sv-SE" sz="2400" b="1" dirty="0">
                <a:solidFill>
                  <a:srgbClr val="002060"/>
                </a:solidFill>
              </a:rPr>
            </a:br>
            <a:r>
              <a:rPr lang="sv-SE" sz="2400" b="1" dirty="0" smtClean="0">
                <a:solidFill>
                  <a:srgbClr val="002060"/>
                </a:solidFill>
              </a:rPr>
              <a:t>Relativlön för prestationsnivå 1 i </a:t>
            </a:r>
            <a:r>
              <a:rPr lang="sv-SE" sz="2400" b="1" dirty="0">
                <a:solidFill>
                  <a:srgbClr val="002060"/>
                </a:solidFill>
              </a:rPr>
              <a:t>läs- och skrivkunnighet </a:t>
            </a:r>
            <a:r>
              <a:rPr lang="sv-SE" sz="2400" b="1" dirty="0" smtClean="0">
                <a:solidFill>
                  <a:srgbClr val="002060"/>
                </a:solidFill>
              </a:rPr>
              <a:t>i</a:t>
            </a:r>
            <a:r>
              <a:rPr lang="sv-SE" sz="2400" b="1" dirty="0">
                <a:solidFill>
                  <a:srgbClr val="002060"/>
                </a:solidFill>
              </a:rPr>
              <a:t> </a:t>
            </a:r>
            <a:r>
              <a:rPr lang="sv-SE" sz="2400" b="1" dirty="0" smtClean="0">
                <a:solidFill>
                  <a:srgbClr val="002060"/>
                </a:solidFill>
              </a:rPr>
              <a:t>IALS och PIAAC (nivå 1/nivå 3)</a:t>
            </a:r>
            <a:r>
              <a:rPr lang="sv-SE" sz="2400" b="1" dirty="0">
                <a:solidFill>
                  <a:srgbClr val="002060"/>
                </a:solidFill>
              </a:rPr>
              <a:t/>
            </a:r>
            <a:br>
              <a:rPr lang="sv-SE" sz="2400" b="1" dirty="0">
                <a:solidFill>
                  <a:srgbClr val="002060"/>
                </a:solidFill>
              </a:rPr>
            </a:br>
            <a:r>
              <a:rPr lang="sv-SE" sz="2400" b="1" dirty="0">
                <a:solidFill>
                  <a:srgbClr val="002060"/>
                </a:solidFill>
              </a:rPr>
              <a:t/>
            </a:r>
            <a:br>
              <a:rPr lang="sv-SE" sz="2400" b="1" dirty="0">
                <a:solidFill>
                  <a:srgbClr val="002060"/>
                </a:solidFill>
              </a:rPr>
            </a:br>
            <a:endParaRPr lang="sv-SE" sz="2400" b="1" dirty="0">
              <a:solidFill>
                <a:srgbClr val="002060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1766635"/>
              </p:ext>
            </p:extLst>
          </p:nvPr>
        </p:nvGraphicFramePr>
        <p:xfrm>
          <a:off x="588991" y="1340768"/>
          <a:ext cx="7128792" cy="1620183"/>
        </p:xfrm>
        <a:graphic>
          <a:graphicData uri="http://schemas.openxmlformats.org/drawingml/2006/table">
            <a:tbl>
              <a:tblPr firstRow="1" firstCol="1" bandRow="1"/>
              <a:tblGrid>
                <a:gridCol w="3685996"/>
                <a:gridCol w="1721398"/>
                <a:gridCol w="1721398"/>
              </a:tblGrid>
              <a:tr h="5400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IALS 1994</a:t>
                      </a:r>
                      <a:endParaRPr lang="sv-SE" sz="24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PIAAC 2012</a:t>
                      </a:r>
                      <a:endParaRPr lang="sv-SE" sz="24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400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Sverige</a:t>
                      </a:r>
                      <a:endParaRPr lang="sv-SE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0,89</a:t>
                      </a:r>
                      <a:endParaRPr lang="sv-SE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0,85</a:t>
                      </a:r>
                      <a:endParaRPr lang="sv-SE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5400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Tyskland</a:t>
                      </a:r>
                      <a:endParaRPr lang="sv-SE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0,86</a:t>
                      </a:r>
                      <a:endParaRPr lang="sv-SE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4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0,73</a:t>
                      </a:r>
                      <a:endParaRPr lang="sv-SE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531073" y="3356992"/>
            <a:ext cx="8229600" cy="9269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sv-SE" sz="2400" b="1" dirty="0" smtClean="0">
                <a:solidFill>
                  <a:srgbClr val="002060"/>
                </a:solidFill>
              </a:rPr>
              <a:t/>
            </a:r>
            <a:br>
              <a:rPr lang="sv-SE" sz="2400" b="1" dirty="0" smtClean="0">
                <a:solidFill>
                  <a:srgbClr val="002060"/>
                </a:solidFill>
              </a:rPr>
            </a:br>
            <a:r>
              <a:rPr lang="sv-SE" sz="2400" b="1" dirty="0" smtClean="0">
                <a:solidFill>
                  <a:srgbClr val="002060"/>
                </a:solidFill>
              </a:rPr>
              <a:t/>
            </a:r>
            <a:br>
              <a:rPr lang="sv-SE" sz="2400" b="1" dirty="0" smtClean="0">
                <a:solidFill>
                  <a:srgbClr val="002060"/>
                </a:solidFill>
              </a:rPr>
            </a:br>
            <a:r>
              <a:rPr lang="sv-SE" sz="2400" b="1" dirty="0" smtClean="0">
                <a:solidFill>
                  <a:srgbClr val="002060"/>
                </a:solidFill>
              </a:rPr>
              <a:t>Relativ sysselsättningsgrad för prestationsnivå 1 i läs- och skrivkunnighet i IALS och PIAAC (nivå 1/nivå 3)</a:t>
            </a:r>
            <a:br>
              <a:rPr lang="sv-SE" sz="2400" b="1" dirty="0" smtClean="0">
                <a:solidFill>
                  <a:srgbClr val="002060"/>
                </a:solidFill>
              </a:rPr>
            </a:br>
            <a:r>
              <a:rPr lang="sv-SE" sz="2400" b="1" dirty="0" smtClean="0">
                <a:solidFill>
                  <a:srgbClr val="002060"/>
                </a:solidFill>
              </a:rPr>
              <a:t/>
            </a:r>
            <a:br>
              <a:rPr lang="sv-SE" sz="2400" b="1" dirty="0" smtClean="0">
                <a:solidFill>
                  <a:srgbClr val="002060"/>
                </a:solidFill>
              </a:rPr>
            </a:br>
            <a:endParaRPr lang="sv-SE" sz="2400" b="1" dirty="0">
              <a:solidFill>
                <a:srgbClr val="002060"/>
              </a:solidFill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3745093"/>
              </p:ext>
            </p:extLst>
          </p:nvPr>
        </p:nvGraphicFramePr>
        <p:xfrm>
          <a:off x="535373" y="4283968"/>
          <a:ext cx="7200801" cy="1620183"/>
        </p:xfrm>
        <a:graphic>
          <a:graphicData uri="http://schemas.openxmlformats.org/drawingml/2006/table">
            <a:tbl>
              <a:tblPr firstRow="1" firstCol="1" bandRow="1"/>
              <a:tblGrid>
                <a:gridCol w="3723229"/>
                <a:gridCol w="1738786"/>
                <a:gridCol w="1738786"/>
              </a:tblGrid>
              <a:tr h="5400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4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IALS 1994</a:t>
                      </a:r>
                      <a:endParaRPr lang="sv-SE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IALS 1994</a:t>
                      </a:r>
                      <a:endParaRPr lang="sv-SE" sz="2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PIAAC 2012</a:t>
                      </a: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400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Sverige</a:t>
                      </a:r>
                      <a:endParaRPr lang="sv-SE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0,66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0,65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5400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Tyskland</a:t>
                      </a:r>
                      <a:endParaRPr lang="sv-SE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0,59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0,78</a:t>
                      </a:r>
                      <a:endParaRPr lang="sv-SE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0883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sv-SE" sz="2400" b="1" dirty="0">
                <a:solidFill>
                  <a:srgbClr val="002060"/>
                </a:solidFill>
              </a:rPr>
              <a:t/>
            </a:r>
            <a:br>
              <a:rPr lang="sv-SE" sz="2400" b="1" dirty="0">
                <a:solidFill>
                  <a:srgbClr val="002060"/>
                </a:solidFill>
              </a:rPr>
            </a:br>
            <a:r>
              <a:rPr lang="sv-SE" sz="2400" b="1" dirty="0">
                <a:solidFill>
                  <a:srgbClr val="002060"/>
                </a:solidFill>
              </a:rPr>
              <a:t/>
            </a:r>
            <a:br>
              <a:rPr lang="sv-SE" sz="2400" b="1" dirty="0">
                <a:solidFill>
                  <a:srgbClr val="002060"/>
                </a:solidFill>
              </a:rPr>
            </a:br>
            <a:r>
              <a:rPr lang="sv-SE" sz="2400" b="1" dirty="0" smtClean="0">
                <a:solidFill>
                  <a:srgbClr val="002060"/>
                </a:solidFill>
              </a:rPr>
              <a:t>Relativ sysselsättningsgrad för prestationsnivå 1 i </a:t>
            </a:r>
            <a:r>
              <a:rPr lang="sv-SE" sz="2400" b="1" dirty="0">
                <a:solidFill>
                  <a:srgbClr val="002060"/>
                </a:solidFill>
              </a:rPr>
              <a:t>läs- </a:t>
            </a:r>
            <a:r>
              <a:rPr lang="sv-SE" sz="2400" b="1" dirty="0" smtClean="0">
                <a:solidFill>
                  <a:srgbClr val="002060"/>
                </a:solidFill>
              </a:rPr>
              <a:t>och skrivkunnighet </a:t>
            </a:r>
            <a:r>
              <a:rPr lang="sv-SE" sz="2400" b="1" dirty="0">
                <a:solidFill>
                  <a:srgbClr val="002060"/>
                </a:solidFill>
              </a:rPr>
              <a:t>i </a:t>
            </a:r>
            <a:r>
              <a:rPr lang="sv-SE" sz="2400" b="1" dirty="0" smtClean="0">
                <a:solidFill>
                  <a:srgbClr val="002060"/>
                </a:solidFill>
              </a:rPr>
              <a:t>IALS och PIAAC (invandrare nivå 1/invandrare nivå 3)</a:t>
            </a:r>
            <a:r>
              <a:rPr lang="sv-SE" sz="2400" b="1" dirty="0">
                <a:solidFill>
                  <a:srgbClr val="002060"/>
                </a:solidFill>
              </a:rPr>
              <a:t/>
            </a:r>
            <a:br>
              <a:rPr lang="sv-SE" sz="2400" b="1" dirty="0">
                <a:solidFill>
                  <a:srgbClr val="002060"/>
                </a:solidFill>
              </a:rPr>
            </a:br>
            <a:r>
              <a:rPr lang="sv-SE" sz="2400" b="1" dirty="0">
                <a:solidFill>
                  <a:srgbClr val="002060"/>
                </a:solidFill>
              </a:rPr>
              <a:t/>
            </a:r>
            <a:br>
              <a:rPr lang="sv-SE" sz="2400" b="1" dirty="0">
                <a:solidFill>
                  <a:srgbClr val="002060"/>
                </a:solidFill>
              </a:rPr>
            </a:br>
            <a:endParaRPr lang="sv-SE" sz="2400" b="1" dirty="0">
              <a:solidFill>
                <a:srgbClr val="00206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3223724"/>
              </p:ext>
            </p:extLst>
          </p:nvPr>
        </p:nvGraphicFramePr>
        <p:xfrm>
          <a:off x="539552" y="1628800"/>
          <a:ext cx="7416824" cy="1944214"/>
        </p:xfrm>
        <a:graphic>
          <a:graphicData uri="http://schemas.openxmlformats.org/drawingml/2006/table">
            <a:tbl>
              <a:tblPr firstRow="1" firstCol="1" bandRow="1"/>
              <a:tblGrid>
                <a:gridCol w="3096344"/>
                <a:gridCol w="2376264"/>
                <a:gridCol w="1944216"/>
              </a:tblGrid>
              <a:tr h="5400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IALS 1994</a:t>
                      </a:r>
                      <a:endParaRPr lang="sv-SE" sz="2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PIAAC 2012</a:t>
                      </a:r>
                      <a:endParaRPr lang="sv-SE" sz="24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840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Sverige</a:t>
                      </a:r>
                      <a:endParaRPr lang="sv-SE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0,60</a:t>
                      </a:r>
                      <a:endParaRPr lang="sv-SE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0,58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7200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Tyskland</a:t>
                      </a:r>
                      <a:endParaRPr lang="sv-SE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0,48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0,84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1632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 sz="3600" dirty="0" smtClean="0">
                <a:solidFill>
                  <a:srgbClr val="002060"/>
                </a:solidFill>
              </a:rPr>
              <a:t>Målkonflikter vid sänkta minimilöner</a:t>
            </a:r>
            <a:endParaRPr lang="sv-SE" sz="3600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268760"/>
            <a:ext cx="7189656" cy="4857403"/>
          </a:xfrm>
        </p:spPr>
        <p:txBody>
          <a:bodyPr>
            <a:noAutofit/>
          </a:bodyPr>
          <a:lstStyle/>
          <a:p>
            <a:r>
              <a:rPr lang="sv-SE" sz="2400" dirty="0" smtClean="0"/>
              <a:t>Undvika att nyanlända flyktingar fastnar i permanent utanförskap</a:t>
            </a:r>
          </a:p>
          <a:p>
            <a:r>
              <a:rPr lang="sv-SE" sz="2400" dirty="0" smtClean="0"/>
              <a:t>Undvika generella lönesänkningar för lågutbildade/invandrare som redan har jobb</a:t>
            </a:r>
          </a:p>
          <a:p>
            <a:r>
              <a:rPr lang="sv-SE" sz="2400" dirty="0" smtClean="0"/>
              <a:t>Undvika oacceptabelt låg levnadsstandard för nyanlända </a:t>
            </a:r>
          </a:p>
          <a:p>
            <a:r>
              <a:rPr lang="sv-SE" sz="2400" dirty="0" smtClean="0"/>
              <a:t>Undvika att nyanlända långsiktigt fastnar på jobb med mycket låga löner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2669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 sz="3600" dirty="0" err="1" smtClean="0">
                <a:solidFill>
                  <a:srgbClr val="002060"/>
                </a:solidFill>
              </a:rPr>
              <a:t>AERs</a:t>
            </a:r>
            <a:r>
              <a:rPr lang="sv-SE" sz="3600" dirty="0" smtClean="0">
                <a:solidFill>
                  <a:srgbClr val="002060"/>
                </a:solidFill>
              </a:rPr>
              <a:t> förslag till särskilda </a:t>
            </a:r>
            <a:r>
              <a:rPr lang="sv-SE" sz="3600" b="1" dirty="0" smtClean="0">
                <a:solidFill>
                  <a:srgbClr val="002060"/>
                </a:solidFill>
              </a:rPr>
              <a:t>ingångsjobb</a:t>
            </a:r>
            <a:endParaRPr lang="sv-SE" sz="3600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484784"/>
            <a:ext cx="7200800" cy="4896544"/>
          </a:xfrm>
        </p:spPr>
        <p:txBody>
          <a:bodyPr>
            <a:noAutofit/>
          </a:bodyPr>
          <a:lstStyle/>
          <a:p>
            <a:r>
              <a:rPr lang="sv-SE" sz="2000" b="1" dirty="0" smtClean="0"/>
              <a:t>Arbetsmarknadsparterna</a:t>
            </a:r>
            <a:r>
              <a:rPr lang="sv-SE" sz="2000" dirty="0" smtClean="0"/>
              <a:t> förhandlar fram avtalsvillkoren för dessa</a:t>
            </a:r>
          </a:p>
          <a:p>
            <a:r>
              <a:rPr lang="sv-SE" sz="2000" b="1" dirty="0" smtClean="0"/>
              <a:t>Ingångslöner</a:t>
            </a:r>
            <a:r>
              <a:rPr lang="sv-SE" sz="2000" dirty="0" smtClean="0"/>
              <a:t> som ligger väsentligt under nuvarande minimilöner</a:t>
            </a:r>
          </a:p>
          <a:p>
            <a:r>
              <a:rPr lang="sv-SE" sz="2000" dirty="0" smtClean="0"/>
              <a:t>Ingångsjobben kan komma i fråga för </a:t>
            </a:r>
            <a:r>
              <a:rPr lang="sv-SE" sz="2000" b="1" dirty="0" smtClean="0"/>
              <a:t>alla</a:t>
            </a:r>
            <a:r>
              <a:rPr lang="sv-SE" sz="2000" dirty="0" smtClean="0"/>
              <a:t> </a:t>
            </a:r>
            <a:r>
              <a:rPr lang="sv-SE" sz="2000" b="1" dirty="0" err="1" smtClean="0"/>
              <a:t>nyinträdande</a:t>
            </a:r>
            <a:r>
              <a:rPr lang="sv-SE" sz="2000" dirty="0" smtClean="0"/>
              <a:t> på arbetsmarknaden som inte lyckas få andra jobb</a:t>
            </a:r>
          </a:p>
          <a:p>
            <a:r>
              <a:rPr lang="sv-SE" sz="2000" dirty="0" smtClean="0"/>
              <a:t>En arbetstagare kan inneha sådana jobb i längst </a:t>
            </a:r>
            <a:r>
              <a:rPr lang="sv-SE" sz="2000" b="1" dirty="0" smtClean="0"/>
              <a:t>tre år</a:t>
            </a:r>
          </a:p>
          <a:p>
            <a:r>
              <a:rPr lang="sv-SE" sz="2000" b="1" dirty="0" smtClean="0"/>
              <a:t>Slopade sociala avgifter </a:t>
            </a:r>
            <a:r>
              <a:rPr lang="sv-SE" sz="2000" dirty="0" smtClean="0"/>
              <a:t>för dessa jobb</a:t>
            </a:r>
          </a:p>
          <a:p>
            <a:r>
              <a:rPr lang="sv-SE" sz="2000" b="1" dirty="0" smtClean="0"/>
              <a:t>Extra jobbskatteavdrag </a:t>
            </a:r>
            <a:r>
              <a:rPr lang="sv-SE" sz="2000" dirty="0" smtClean="0"/>
              <a:t>för innehavarna</a:t>
            </a:r>
          </a:p>
          <a:p>
            <a:r>
              <a:rPr lang="sv-SE" sz="2000" b="1" dirty="0" smtClean="0"/>
              <a:t>Inga utbildnings- eller handledningskrav på arbetsgivarna</a:t>
            </a:r>
          </a:p>
          <a:p>
            <a:r>
              <a:rPr lang="sv-SE" sz="2000" dirty="0" smtClean="0"/>
              <a:t>Särskilt förmånliga villkor för utbildning </a:t>
            </a:r>
            <a:r>
              <a:rPr lang="sv-SE" sz="2000" b="1" dirty="0" smtClean="0"/>
              <a:t>riktade direkt till arbetstagarna</a:t>
            </a:r>
            <a:r>
              <a:rPr lang="sv-SE" sz="2000" dirty="0" smtClean="0"/>
              <a:t>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7040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 sz="3600" dirty="0" smtClean="0">
                <a:solidFill>
                  <a:srgbClr val="002060"/>
                </a:solidFill>
              </a:rPr>
              <a:t>Ansvaret för sysselsättningen</a:t>
            </a:r>
            <a:endParaRPr lang="sv-SE" sz="3600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484784"/>
            <a:ext cx="7200800" cy="4896544"/>
          </a:xfrm>
        </p:spPr>
        <p:txBody>
          <a:bodyPr>
            <a:noAutofit/>
          </a:bodyPr>
          <a:lstStyle/>
          <a:p>
            <a:r>
              <a:rPr lang="sv-SE" sz="2400" dirty="0" smtClean="0"/>
              <a:t>Hög och jämnt fördelad sysselsättning är ett </a:t>
            </a:r>
            <a:r>
              <a:rPr lang="sv-SE" sz="2400" b="1" dirty="0" smtClean="0"/>
              <a:t>gemensamt ansvar</a:t>
            </a:r>
            <a:r>
              <a:rPr lang="sv-SE" sz="2400" dirty="0" smtClean="0"/>
              <a:t> för statsmakter (regering samt Riksbank) och arbetsmarknadens parter</a:t>
            </a:r>
          </a:p>
          <a:p>
            <a:r>
              <a:rPr lang="sv-SE" sz="2400" dirty="0" smtClean="0"/>
              <a:t>Det är det som är den </a:t>
            </a:r>
            <a:r>
              <a:rPr lang="sv-SE" sz="2400" b="1" dirty="0" smtClean="0"/>
              <a:t>svenska modellen</a:t>
            </a:r>
          </a:p>
          <a:p>
            <a:r>
              <a:rPr lang="sv-SE" sz="2400" dirty="0" smtClean="0"/>
              <a:t>Arbetsmarknadens parter har tagit det ansvaret när det gäller de totala löneökningarna</a:t>
            </a:r>
          </a:p>
          <a:p>
            <a:r>
              <a:rPr lang="sv-SE" sz="2400" dirty="0" smtClean="0"/>
              <a:t>Men så har inte skett i fråga om relativlönerna</a:t>
            </a:r>
            <a:r>
              <a:rPr lang="sv-SE" sz="2000" dirty="0" smtClean="0"/>
              <a:t> 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1647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rgbClr val="002060"/>
                </a:solidFill>
              </a:rPr>
              <a:t>Rådets arbete under dess första år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200000" cy="4525963"/>
          </a:xfrm>
        </p:spPr>
        <p:txBody>
          <a:bodyPr/>
          <a:lstStyle/>
          <a:p>
            <a:r>
              <a:rPr lang="sv-SE" dirty="0" smtClean="0"/>
              <a:t>Avtalsrörelse – fokus på lönebildningen</a:t>
            </a:r>
          </a:p>
          <a:p>
            <a:r>
              <a:rPr lang="sv-SE" dirty="0" smtClean="0"/>
              <a:t>Första  rapport </a:t>
            </a:r>
            <a:r>
              <a:rPr lang="sv-SE" i="1" dirty="0" smtClean="0"/>
              <a:t>Inför avtalsrörelsen 2016</a:t>
            </a:r>
            <a:r>
              <a:rPr lang="sv-SE" dirty="0" smtClean="0"/>
              <a:t> (december 2015): de totala löneökningarna</a:t>
            </a:r>
          </a:p>
          <a:p>
            <a:r>
              <a:rPr lang="sv-SE" dirty="0" smtClean="0"/>
              <a:t>Andra rapport </a:t>
            </a:r>
            <a:r>
              <a:rPr lang="sv-SE" i="1" dirty="0" smtClean="0"/>
              <a:t>Dags för större lönespridning? </a:t>
            </a:r>
            <a:r>
              <a:rPr lang="sv-SE" dirty="0" smtClean="0"/>
              <a:t>om relativlöner</a:t>
            </a:r>
          </a:p>
          <a:p>
            <a:r>
              <a:rPr lang="sv-SE" dirty="0" smtClean="0"/>
              <a:t>Rapport om löner och sysselsättning i Tyskland på gång</a:t>
            </a:r>
            <a:endParaRPr lang="sv-SE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9086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sv-SE" dirty="0" smtClean="0">
                <a:solidFill>
                  <a:srgbClr val="002060"/>
                </a:solidFill>
              </a:rPr>
              <a:t>           Två problemställningar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200000" cy="4525963"/>
          </a:xfrm>
        </p:spPr>
        <p:txBody>
          <a:bodyPr>
            <a:normAutofit fontScale="92500" lnSpcReduction="20000"/>
          </a:bodyPr>
          <a:lstStyle/>
          <a:p>
            <a:r>
              <a:rPr lang="sv-SE" dirty="0" smtClean="0"/>
              <a:t>Relativlöner på områden med arbetskraftsbrist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lärare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sjuksköterskor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civilingenjörer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LOs hemmamarknadsförbund?</a:t>
            </a:r>
          </a:p>
          <a:p>
            <a:r>
              <a:rPr lang="sv-SE" dirty="0" smtClean="0"/>
              <a:t>Relativlöner för grupper med syssel-sättningsproblem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lågutbildade/(flykting)invandrare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minimilöner/ingångslöner</a:t>
            </a:r>
            <a:endParaRPr lang="sv-SE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7364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>
                <a:solidFill>
                  <a:srgbClr val="002060"/>
                </a:solidFill>
              </a:rPr>
              <a:t>Kronisk arbetskraftsbrist särskilt för lärare och sjuksköterskor 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v-SE" dirty="0" smtClean="0"/>
              <a:t>Arbetskraftsbrist under lång tid</a:t>
            </a:r>
          </a:p>
          <a:p>
            <a:r>
              <a:rPr lang="sv-SE" dirty="0" smtClean="0"/>
              <a:t>Prognoser pekar inte på någon förbättring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snarast ökande lärarbrist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särskilt om den stora flyktinginvandringen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 beaktas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kvalitetsproblem: lågt sökandetryck, låg 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 examinationsfrekvens, sjunkande ”för-</a:t>
            </a:r>
          </a:p>
          <a:p>
            <a:pPr marL="0" indent="0">
              <a:buNone/>
            </a:pPr>
            <a:r>
              <a:rPr lang="sv-SE" dirty="0" smtClean="0"/>
              <a:t>      </a:t>
            </a:r>
            <a:r>
              <a:rPr lang="sv-SE" dirty="0" err="1" smtClean="0"/>
              <a:t>mågor</a:t>
            </a:r>
            <a:r>
              <a:rPr lang="sv-SE" dirty="0" smtClean="0"/>
              <a:t>”</a:t>
            </a:r>
          </a:p>
          <a:p>
            <a:r>
              <a:rPr lang="sv-SE" dirty="0" smtClean="0"/>
              <a:t> Internationellt forskningsstöd för att högre relativ-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löner för lärare förbättrar elevernas prestationer</a:t>
            </a:r>
            <a:endParaRPr lang="sv-SE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8125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 sz="3600" dirty="0" smtClean="0"/>
              <a:t>Genomsnittslöner </a:t>
            </a:r>
            <a:r>
              <a:rPr lang="sv-SE" sz="3600" dirty="0"/>
              <a:t>för lärare, sjuksköterskor och civilingenjörer relativt </a:t>
            </a:r>
            <a:r>
              <a:rPr lang="sv-SE" sz="3600" dirty="0" smtClean="0"/>
              <a:t>hela arbetsmarknaden, </a:t>
            </a:r>
            <a:r>
              <a:rPr lang="sv-SE" sz="3600" dirty="0"/>
              <a:t>procent</a:t>
            </a: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6597797"/>
              </p:ext>
            </p:extLst>
          </p:nvPr>
        </p:nvGraphicFramePr>
        <p:xfrm>
          <a:off x="683568" y="2060848"/>
          <a:ext cx="7128794" cy="3384375"/>
        </p:xfrm>
        <a:graphic>
          <a:graphicData uri="http://schemas.openxmlformats.org/drawingml/2006/table">
            <a:tbl>
              <a:tblPr firstRow="1" firstCol="1" bandRow="1"/>
              <a:tblGrid>
                <a:gridCol w="1656186"/>
                <a:gridCol w="1656184"/>
                <a:gridCol w="1728192"/>
                <a:gridCol w="2088232"/>
              </a:tblGrid>
              <a:tr h="966965">
                <a:tc>
                  <a:txBody>
                    <a:bodyPr/>
                    <a:lstStyle/>
                    <a:p>
                      <a:endParaRPr lang="sv-SE" sz="2000" dirty="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Lärare</a:t>
                      </a:r>
                      <a:endParaRPr lang="sv-S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Sjuksköterskor</a:t>
                      </a:r>
                      <a:endParaRPr lang="sv-S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Civilingenjörer</a:t>
                      </a:r>
                      <a:endParaRPr lang="sv-S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834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2003</a:t>
                      </a:r>
                      <a:endParaRPr lang="sv-S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98,1</a:t>
                      </a:r>
                      <a:endParaRPr lang="sv-S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105,7</a:t>
                      </a:r>
                      <a:endParaRPr lang="sv-S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146,5</a:t>
                      </a:r>
                      <a:endParaRPr lang="sv-S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834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2005</a:t>
                      </a:r>
                      <a:endParaRPr lang="sv-SE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96,5</a:t>
                      </a:r>
                      <a:endParaRPr lang="sv-S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102,1</a:t>
                      </a:r>
                      <a:endParaRPr lang="sv-S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148,8</a:t>
                      </a:r>
                      <a:endParaRPr lang="sv-S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834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2010</a:t>
                      </a:r>
                      <a:endParaRPr lang="sv-SE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93,4</a:t>
                      </a:r>
                      <a:endParaRPr lang="sv-S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100,2</a:t>
                      </a:r>
                      <a:endParaRPr lang="sv-S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140,7</a:t>
                      </a:r>
                      <a:endParaRPr lang="sv-S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834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2013</a:t>
                      </a:r>
                      <a:endParaRPr lang="sv-SE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93,5</a:t>
                      </a:r>
                      <a:endParaRPr lang="sv-SE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101,1</a:t>
                      </a:r>
                      <a:endParaRPr lang="sv-S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139,9</a:t>
                      </a:r>
                      <a:endParaRPr lang="sv-S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834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2014</a:t>
                      </a:r>
                      <a:endParaRPr lang="sv-SE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94,8</a:t>
                      </a:r>
                      <a:endParaRPr lang="sv-S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102,0</a:t>
                      </a:r>
                      <a:endParaRPr lang="sv-SE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139,3</a:t>
                      </a:r>
                      <a:endParaRPr lang="sv-S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596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 sz="2800" dirty="0" smtClean="0"/>
              <a:t>Genomsnittslöner </a:t>
            </a:r>
            <a:r>
              <a:rPr lang="sv-SE" sz="2800" dirty="0"/>
              <a:t>för lärare, sjuksköterskor och civilingenjörer i de nordiska länderna relativt genomsnittslöner för hela arbetsmarknaden, procent</a:t>
            </a:r>
            <a:br>
              <a:rPr lang="sv-SE" sz="2800" dirty="0"/>
            </a:br>
            <a:endParaRPr lang="sv-SE" sz="28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5782768"/>
              </p:ext>
            </p:extLst>
          </p:nvPr>
        </p:nvGraphicFramePr>
        <p:xfrm>
          <a:off x="755577" y="1484784"/>
          <a:ext cx="7344815" cy="4843272"/>
        </p:xfrm>
        <a:graphic>
          <a:graphicData uri="http://schemas.openxmlformats.org/drawingml/2006/table">
            <a:tbl>
              <a:tblPr firstRow="1" firstCol="1" bandRow="1"/>
              <a:tblGrid>
                <a:gridCol w="988725"/>
                <a:gridCol w="1624334"/>
                <a:gridCol w="1624334"/>
                <a:gridCol w="1341842"/>
                <a:gridCol w="1765580"/>
              </a:tblGrid>
              <a:tr h="2403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Land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År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Lärare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Sjuksköterskor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Civilingenjörer 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03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Danmark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2010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99,4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96,1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142,4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40362">
                <a:tc>
                  <a:txBody>
                    <a:bodyPr/>
                    <a:lstStyle/>
                    <a:p>
                      <a:endParaRPr lang="sv-SE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2012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98,4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94,8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141,7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0362">
                <a:tc>
                  <a:txBody>
                    <a:bodyPr/>
                    <a:lstStyle/>
                    <a:p>
                      <a:endParaRPr lang="sv-SE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2013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97,0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94,7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141,3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3002">
                <a:tc>
                  <a:txBody>
                    <a:bodyPr/>
                    <a:lstStyle/>
                    <a:p>
                      <a:endParaRPr lang="sv-SE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140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140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03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Finland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2011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105,9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95,5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140,6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0362">
                <a:tc>
                  <a:txBody>
                    <a:bodyPr/>
                    <a:lstStyle/>
                    <a:p>
                      <a:endParaRPr lang="sv-SE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2012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104,6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94,5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139,8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0362">
                <a:tc>
                  <a:txBody>
                    <a:bodyPr/>
                    <a:lstStyle/>
                    <a:p>
                      <a:endParaRPr lang="sv-SE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2013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104,2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93,7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138,8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3002">
                <a:tc>
                  <a:txBody>
                    <a:bodyPr/>
                    <a:lstStyle/>
                    <a:p>
                      <a:endParaRPr lang="sv-SE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140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03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Norge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2005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102,0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90,1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140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0362">
                <a:tc>
                  <a:txBody>
                    <a:bodyPr/>
                    <a:lstStyle/>
                    <a:p>
                      <a:endParaRPr lang="sv-SE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2008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99,4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91,1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0362">
                <a:tc>
                  <a:txBody>
                    <a:bodyPr/>
                    <a:lstStyle/>
                    <a:p>
                      <a:endParaRPr lang="sv-SE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2010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100,5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89,0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0362">
                <a:tc>
                  <a:txBody>
                    <a:bodyPr/>
                    <a:lstStyle/>
                    <a:p>
                      <a:endParaRPr lang="sv-SE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2013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98,4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88,6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0362">
                <a:tc>
                  <a:txBody>
                    <a:bodyPr/>
                    <a:lstStyle/>
                    <a:p>
                      <a:endParaRPr lang="sv-SE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2014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99,7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89,6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03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03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Sverige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2003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98,1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105,7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146,5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0362">
                <a:tc>
                  <a:txBody>
                    <a:bodyPr/>
                    <a:lstStyle/>
                    <a:p>
                      <a:endParaRPr lang="sv-SE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2005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96,5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102,1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148,8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0362">
                <a:tc>
                  <a:txBody>
                    <a:bodyPr/>
                    <a:lstStyle/>
                    <a:p>
                      <a:endParaRPr lang="sv-SE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2010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93,4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100,2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140,7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0362">
                <a:tc>
                  <a:txBody>
                    <a:bodyPr/>
                    <a:lstStyle/>
                    <a:p>
                      <a:endParaRPr lang="sv-SE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2013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93,5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101,1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139,9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0362">
                <a:tc>
                  <a:txBody>
                    <a:bodyPr/>
                    <a:lstStyle/>
                    <a:p>
                      <a:endParaRPr lang="sv-SE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2014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94,8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102,0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139,3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145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>
                <a:solidFill>
                  <a:srgbClr val="002060"/>
                </a:solidFill>
              </a:rPr>
              <a:t>Starka argument för </a:t>
            </a:r>
            <a:r>
              <a:rPr lang="sv-SE" dirty="0" err="1" smtClean="0">
                <a:solidFill>
                  <a:srgbClr val="002060"/>
                </a:solidFill>
              </a:rPr>
              <a:t>relativlöne</a:t>
            </a:r>
            <a:r>
              <a:rPr lang="sv-SE" dirty="0" smtClean="0">
                <a:solidFill>
                  <a:srgbClr val="002060"/>
                </a:solidFill>
              </a:rPr>
              <a:t>-höjningar för lärare och sjuksköterskor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v-SE" dirty="0" smtClean="0"/>
              <a:t>Sannolikt räcker inte lönehöjningarna för utvalda lärare genom regeringens extra tillskott </a:t>
            </a:r>
          </a:p>
          <a:p>
            <a:r>
              <a:rPr lang="sv-SE" dirty="0" smtClean="0"/>
              <a:t>Också parternas ansvar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sifferlösa avtal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alltså fråga för den lokala lönebildningen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ingen forskningsevidens för om sifferlösa avtal 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 underlättar relativlönehöjningar</a:t>
            </a:r>
            <a:endParaRPr lang="sv-SE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7658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 smtClean="0">
                <a:solidFill>
                  <a:srgbClr val="002060"/>
                </a:solidFill>
              </a:rPr>
              <a:t>Brist på undersköterskor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Mindre påtaglig brist än för sjuksköterskor</a:t>
            </a:r>
          </a:p>
          <a:p>
            <a:r>
              <a:rPr lang="sv-SE" dirty="0" smtClean="0"/>
              <a:t>Demografin talar för växande brist</a:t>
            </a:r>
          </a:p>
          <a:p>
            <a:r>
              <a:rPr lang="sv-SE" dirty="0" smtClean="0"/>
              <a:t>Inte nödvändigt hänvisa till ”värde-diskriminering”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0405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1668</TotalTime>
  <Words>1085</Words>
  <Application>Microsoft Office PowerPoint</Application>
  <PresentationFormat>Bildspel på skärmen (4:3)</PresentationFormat>
  <Paragraphs>295</Paragraphs>
  <Slides>28</Slides>
  <Notes>2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28</vt:i4>
      </vt:variant>
    </vt:vector>
  </HeadingPairs>
  <TitlesOfParts>
    <vt:vector size="32" baseType="lpstr">
      <vt:lpstr>Arial</vt:lpstr>
      <vt:lpstr>Calibri</vt:lpstr>
      <vt:lpstr>Times New Roman</vt:lpstr>
      <vt:lpstr>Office Theme</vt:lpstr>
      <vt:lpstr>Dags för större lönespridning?</vt:lpstr>
      <vt:lpstr>Arbetsmarknadsekonomiska rådet</vt:lpstr>
      <vt:lpstr>Rådets arbete under dess första år</vt:lpstr>
      <vt:lpstr>           Två problemställningar</vt:lpstr>
      <vt:lpstr>Kronisk arbetskraftsbrist särskilt för lärare och sjuksköterskor </vt:lpstr>
      <vt:lpstr>Genomsnittslöner för lärare, sjuksköterskor och civilingenjörer relativt hela arbetsmarknaden, procent</vt:lpstr>
      <vt:lpstr>Genomsnittslöner för lärare, sjuksköterskor och civilingenjörer i de nordiska länderna relativt genomsnittslöner för hela arbetsmarknaden, procent </vt:lpstr>
      <vt:lpstr>Starka argument för relativlöne-höjningar för lärare och sjuksköterskor</vt:lpstr>
      <vt:lpstr>Brist på undersköterskor</vt:lpstr>
      <vt:lpstr>LOs hemmamarknadsförbund</vt:lpstr>
      <vt:lpstr>Sysselsättningsproblem för lågutbildade/utomeuropeiska invandrare</vt:lpstr>
      <vt:lpstr>  Sysselsättningsgrad efter prestationsnivå i läs- och skrivkunnighet i IALS 1994 och PIAAC 2012, procent  </vt:lpstr>
      <vt:lpstr>Två trender</vt:lpstr>
      <vt:lpstr>   Förändringar i den genomsnittliga läsförståelsepoängen mellan IALS 1994–98 och PIAAC 2012 för personer med inhemsk respektive invandrarbakgrund  </vt:lpstr>
      <vt:lpstr>  Minimilönebett i olika länder, procent  </vt:lpstr>
      <vt:lpstr>  Minimilönebettet i fyra av LOs kollektivavtal, procent  </vt:lpstr>
      <vt:lpstr>Hur påverkar förändrade minimilöner sysselsättningen?</vt:lpstr>
      <vt:lpstr>Den internationella empiriska forskningen</vt:lpstr>
      <vt:lpstr>Svenska empiriska studier</vt:lpstr>
      <vt:lpstr>  Översikt över empiriska studier för Sverige  </vt:lpstr>
      <vt:lpstr>Befintliga studier underskattar sannolikt effekterna av sänkta minimilöner</vt:lpstr>
      <vt:lpstr>  Real minimilön i fyra av LOs kollektivavtal  </vt:lpstr>
      <vt:lpstr>Hur tänka?</vt:lpstr>
      <vt:lpstr>  Relativlön för prestationsnivå 1 i läs- och skrivkunnighet i IALS och PIAAC (nivå 1/nivå 3)  </vt:lpstr>
      <vt:lpstr>  Relativ sysselsättningsgrad för prestationsnivå 1 i läs- och skrivkunnighet i IALS och PIAAC (invandrare nivå 1/invandrare nivå 3)  </vt:lpstr>
      <vt:lpstr>Målkonflikter vid sänkta minimilöner</vt:lpstr>
      <vt:lpstr>AERs förslag till särskilda ingångsjobb</vt:lpstr>
      <vt:lpstr>Ansvaret för sysselsättningen</vt:lpstr>
    </vt:vector>
  </TitlesOfParts>
  <Company>Stockholm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Inför avtalsrörelsen 2016</dc:title>
  <dc:creator>calmf</dc:creator>
  <cp:lastModifiedBy>Petter</cp:lastModifiedBy>
  <cp:revision>115</cp:revision>
  <cp:lastPrinted>2016-02-03T15:42:55Z</cp:lastPrinted>
  <dcterms:created xsi:type="dcterms:W3CDTF">2015-12-13T10:21:30Z</dcterms:created>
  <dcterms:modified xsi:type="dcterms:W3CDTF">2016-02-14T11:17:04Z</dcterms:modified>
</cp:coreProperties>
</file>