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0F58-B9F3-4D47-84C8-2A93404D88F0}" type="datetimeFigureOut">
              <a:rPr lang="sv-SE" smtClean="0"/>
              <a:t>2015-05-15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EA33-4467-4DF7-8D39-CE2B2AFA8C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9325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0F58-B9F3-4D47-84C8-2A93404D88F0}" type="datetimeFigureOut">
              <a:rPr lang="sv-SE" smtClean="0"/>
              <a:t>2015-05-15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EA33-4467-4DF7-8D39-CE2B2AFA8C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223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0F58-B9F3-4D47-84C8-2A93404D88F0}" type="datetimeFigureOut">
              <a:rPr lang="sv-SE" smtClean="0"/>
              <a:t>2015-05-15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EA33-4467-4DF7-8D39-CE2B2AFA8C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2253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0F58-B9F3-4D47-84C8-2A93404D88F0}" type="datetimeFigureOut">
              <a:rPr lang="sv-SE" smtClean="0"/>
              <a:t>2015-05-15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EA33-4467-4DF7-8D39-CE2B2AFA8C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091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0F58-B9F3-4D47-84C8-2A93404D88F0}" type="datetimeFigureOut">
              <a:rPr lang="sv-SE" smtClean="0"/>
              <a:t>2015-05-15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EA33-4467-4DF7-8D39-CE2B2AFA8C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2542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0F58-B9F3-4D47-84C8-2A93404D88F0}" type="datetimeFigureOut">
              <a:rPr lang="sv-SE" smtClean="0"/>
              <a:t>2015-05-15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EA33-4467-4DF7-8D39-CE2B2AFA8C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349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0F58-B9F3-4D47-84C8-2A93404D88F0}" type="datetimeFigureOut">
              <a:rPr lang="sv-SE" smtClean="0"/>
              <a:t>2015-05-15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EA33-4467-4DF7-8D39-CE2B2AFA8C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524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0F58-B9F3-4D47-84C8-2A93404D88F0}" type="datetimeFigureOut">
              <a:rPr lang="sv-SE" smtClean="0"/>
              <a:t>2015-05-15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EA33-4467-4DF7-8D39-CE2B2AFA8C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9086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0F58-B9F3-4D47-84C8-2A93404D88F0}" type="datetimeFigureOut">
              <a:rPr lang="sv-SE" smtClean="0"/>
              <a:t>2015-05-15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EA33-4467-4DF7-8D39-CE2B2AFA8C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1802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0F58-B9F3-4D47-84C8-2A93404D88F0}" type="datetimeFigureOut">
              <a:rPr lang="sv-SE" smtClean="0"/>
              <a:t>2015-05-15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EA33-4467-4DF7-8D39-CE2B2AFA8C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916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0F58-B9F3-4D47-84C8-2A93404D88F0}" type="datetimeFigureOut">
              <a:rPr lang="sv-SE" smtClean="0"/>
              <a:t>2015-05-15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EA33-4467-4DF7-8D39-CE2B2AFA8C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9452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10F58-B9F3-4D47-84C8-2A93404D88F0}" type="datetimeFigureOut">
              <a:rPr lang="sv-SE" smtClean="0"/>
              <a:t>2015-05-15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5EA33-4467-4DF7-8D39-CE2B2AFA8CB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144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Regeringens sysselsättningspolitik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SNS Arbetsmarknadsdag 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19 maj 2015</a:t>
            </a:r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41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Regeringens arbetsmarknadsreformer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sv-SE" dirty="0" smtClean="0"/>
              <a:t>Borttagen ungdomsrabatt på sociala avgifter</a:t>
            </a:r>
          </a:p>
          <a:p>
            <a:pPr lvl="0"/>
            <a:r>
              <a:rPr lang="sv-SE" dirty="0" smtClean="0"/>
              <a:t>Kunskapslyft med satsningar på </a:t>
            </a:r>
            <a:r>
              <a:rPr lang="sv-SE" dirty="0" err="1" smtClean="0"/>
              <a:t>komvux</a:t>
            </a:r>
            <a:r>
              <a:rPr lang="sv-SE" dirty="0"/>
              <a:t>, </a:t>
            </a:r>
            <a:r>
              <a:rPr lang="sv-SE" dirty="0" err="1"/>
              <a:t>yrkesvux</a:t>
            </a:r>
            <a:r>
              <a:rPr lang="sv-SE" dirty="0"/>
              <a:t> och </a:t>
            </a:r>
            <a:r>
              <a:rPr lang="sv-SE" dirty="0" smtClean="0"/>
              <a:t>folkhögskolan</a:t>
            </a:r>
          </a:p>
          <a:p>
            <a:r>
              <a:rPr lang="sv-SE" dirty="0" smtClean="0"/>
              <a:t>Utbildningskontrakt för unga arbetslösa för att fullfölja gymnasieutbildning</a:t>
            </a:r>
          </a:p>
          <a:p>
            <a:pPr lvl="0"/>
            <a:r>
              <a:rPr lang="sv-SE" dirty="0" smtClean="0"/>
              <a:t>Mer tidigt stöd till svaga elever i lågstadiet</a:t>
            </a:r>
          </a:p>
          <a:p>
            <a:r>
              <a:rPr lang="sv-SE" dirty="0" smtClean="0"/>
              <a:t>Traineejobb för unga i sektorer med arbetskraftsbrist</a:t>
            </a:r>
          </a:p>
          <a:p>
            <a:r>
              <a:rPr lang="sv-SE" dirty="0" smtClean="0"/>
              <a:t>90-dagarsgaranti för ungdomar</a:t>
            </a:r>
          </a:p>
          <a:p>
            <a:r>
              <a:rPr lang="sv-SE" dirty="0" smtClean="0"/>
              <a:t>Utbyggd högskoleutbildning</a:t>
            </a:r>
            <a:endParaRPr lang="sv-SE" dirty="0"/>
          </a:p>
          <a:p>
            <a:pPr lvl="0"/>
            <a:r>
              <a:rPr lang="sv-SE" dirty="0" smtClean="0"/>
              <a:t>Gradvis </a:t>
            </a:r>
            <a:r>
              <a:rPr lang="sv-SE" dirty="0"/>
              <a:t>ersättning </a:t>
            </a:r>
            <a:r>
              <a:rPr lang="sv-SE" dirty="0" smtClean="0"/>
              <a:t>av jobb- och utvecklingsgarantins sysselsättningsfas med </a:t>
            </a:r>
            <a:r>
              <a:rPr lang="sv-SE" dirty="0"/>
              <a:t>extratjänster i välfärden</a:t>
            </a:r>
          </a:p>
          <a:p>
            <a:r>
              <a:rPr lang="sv-SE" dirty="0" smtClean="0"/>
              <a:t>Höjt </a:t>
            </a:r>
            <a:r>
              <a:rPr lang="sv-SE" dirty="0"/>
              <a:t>tak och höjt grundbelopp i arbetslöshetsersättningen</a:t>
            </a:r>
          </a:p>
        </p:txBody>
      </p:sp>
    </p:spTree>
    <p:extLst>
      <p:ext uri="{BB962C8B-B14F-4D97-AF65-F5344CB8AC3E}">
        <p14:creationId xmlns:p14="http://schemas.microsoft.com/office/powerpoint/2010/main" val="260622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8" y="209550"/>
            <a:ext cx="7820025" cy="643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746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Högre grundbelopp och högre tak i a-kassan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Klart från forskningen att förändringarna  ökar arbetslösheten</a:t>
            </a:r>
          </a:p>
          <a:p>
            <a:r>
              <a:rPr lang="sv-SE" dirty="0" smtClean="0"/>
              <a:t>Arbetslöshetsersättningen bör sjunka över tiden för en arbetslös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tidigare 80-70-65 procent: tas bort nu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nu högre tak första 100 dagarna</a:t>
            </a:r>
          </a:p>
          <a:p>
            <a:r>
              <a:rPr lang="sv-SE" dirty="0" smtClean="0"/>
              <a:t>Konstig incitamentsstruktur med avtalsenlig lön i extratjänsterna i välfärden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5145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Sammanfattning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Svårt bedöma de samlade effekterna av regeringens  arbetsmarknadsreformer</a:t>
            </a:r>
          </a:p>
          <a:p>
            <a:r>
              <a:rPr lang="sv-SE" dirty="0" smtClean="0"/>
              <a:t>Men klart att de knappast kan sänka den varaktiga arbetslösheten mer påtagligt</a:t>
            </a:r>
          </a:p>
          <a:p>
            <a:r>
              <a:rPr lang="sv-SE" dirty="0" smtClean="0"/>
              <a:t>Olyckligt att regeringen inte redovisar beräkningar av effekterna av sina reformer</a:t>
            </a:r>
          </a:p>
          <a:p>
            <a:r>
              <a:rPr lang="sv-SE" dirty="0" smtClean="0"/>
              <a:t>Målkonflikt mellan arbetslöshet och inkomstfördelning</a:t>
            </a:r>
          </a:p>
          <a:p>
            <a:r>
              <a:rPr lang="sv-SE" dirty="0" smtClean="0"/>
              <a:t>Viktigt att målkonflikten redovisas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2054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8" y="947738"/>
            <a:ext cx="7667625" cy="496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384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504825"/>
            <a:ext cx="7334250" cy="584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196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542925"/>
            <a:ext cx="7115175" cy="577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416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Tre punkter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Regeringens mål</a:t>
            </a:r>
          </a:p>
          <a:p>
            <a:r>
              <a:rPr lang="sv-SE" dirty="0" smtClean="0"/>
              <a:t>Regeringens analys</a:t>
            </a:r>
          </a:p>
          <a:p>
            <a:r>
              <a:rPr lang="sv-SE" dirty="0" smtClean="0"/>
              <a:t>Regeringens åtgärder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309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Regeringens mål</a:t>
            </a:r>
            <a:br>
              <a:rPr lang="sv-SE" dirty="0" smtClean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Övergripande mål: </a:t>
            </a:r>
            <a:r>
              <a:rPr lang="sv-SE" b="1" dirty="0" smtClean="0"/>
              <a:t>Varaktigt</a:t>
            </a:r>
            <a:r>
              <a:rPr lang="sv-SE" dirty="0" smtClean="0"/>
              <a:t> minska arbetslösheten och öka sysselsättningen</a:t>
            </a:r>
          </a:p>
          <a:p>
            <a:r>
              <a:rPr lang="sv-SE" dirty="0" smtClean="0"/>
              <a:t>Operationalisering av målet: EUs lägsta arbetslöshet 2020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genom att antalet personer som arbetar ökar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genom att antalet arbetade timmar ökar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379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8" y="909638"/>
            <a:ext cx="7667625" cy="503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062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Varför målformulering relativt andra länder?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v-SE" sz="2000" dirty="0" smtClean="0"/>
              <a:t>Ett sätt att ”konjunkturrensa” målet?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- allmän konjunkturförbättring i Europa hjälper inte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- men målet kan fortfarande uppnås </a:t>
            </a:r>
            <a:r>
              <a:rPr lang="sv-SE" sz="2000" b="1" dirty="0" smtClean="0"/>
              <a:t>tillfälligt</a:t>
            </a:r>
            <a:r>
              <a:rPr lang="sv-SE" sz="2000" dirty="0" smtClean="0"/>
              <a:t> genom långsiktigt ohållbar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 finanspolitik</a:t>
            </a:r>
          </a:p>
          <a:p>
            <a:r>
              <a:rPr lang="sv-SE" sz="2000" dirty="0" smtClean="0"/>
              <a:t>Varför ska vi minska våra ambitioner om arbetslösheten stiger inom EU?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- liknande strukturella trender: digitalisering/automatisering 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- men vi har större flykting- och anhöriginvandring</a:t>
            </a:r>
          </a:p>
          <a:p>
            <a:r>
              <a:rPr lang="sv-SE" sz="2000" dirty="0" smtClean="0"/>
              <a:t>Bättre med siffersatt mål för strukturell arbetslöshet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- operationalisera som genomsnitt över ett antal år</a:t>
            </a:r>
          </a:p>
          <a:p>
            <a:r>
              <a:rPr lang="sv-SE" sz="2000" dirty="0" smtClean="0"/>
              <a:t>Risk för alltför stort fokus på arbetslösheten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- förtidspensioneringar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- ineffektiv utbildning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402310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509713"/>
            <a:ext cx="8496300" cy="383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51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Nationalekonomins tankeram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Strukturell eller varaktig arbetslöshet (genomsnittet  över konjunkturcykeln) bestäms av arbetsmarknadens  funktionssätt</a:t>
            </a:r>
          </a:p>
          <a:p>
            <a:r>
              <a:rPr lang="sv-SE" dirty="0" smtClean="0"/>
              <a:t>Variationer  runt den strukturella arbetslös-</a:t>
            </a:r>
            <a:r>
              <a:rPr lang="sv-SE" dirty="0" err="1" smtClean="0"/>
              <a:t>heten</a:t>
            </a:r>
            <a:r>
              <a:rPr lang="sv-SE" dirty="0" smtClean="0"/>
              <a:t> när efterfrågan varierar över </a:t>
            </a:r>
            <a:r>
              <a:rPr lang="sv-SE" dirty="0" err="1" smtClean="0"/>
              <a:t>konjunk</a:t>
            </a:r>
            <a:r>
              <a:rPr lang="sv-SE" dirty="0" smtClean="0"/>
              <a:t>-turcykeln</a:t>
            </a:r>
          </a:p>
          <a:p>
            <a:r>
              <a:rPr lang="sv-SE" dirty="0" smtClean="0"/>
              <a:t>Långvarig konjunkturarbetslöshet påverkar strukturell arbetslöshet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7818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Regeringens tankeram: ett analytiskt sammelsurium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Näringspolitik som ska främja entreprenör-skap, innovationer och teknologisk utveckling</a:t>
            </a:r>
          </a:p>
          <a:p>
            <a:r>
              <a:rPr lang="sv-SE" dirty="0" smtClean="0"/>
              <a:t>Öka exporten</a:t>
            </a:r>
          </a:p>
          <a:p>
            <a:r>
              <a:rPr lang="sv-SE" dirty="0" smtClean="0"/>
              <a:t>Infrastrukturinvesteringar</a:t>
            </a:r>
          </a:p>
          <a:p>
            <a:r>
              <a:rPr lang="sv-SE" dirty="0" smtClean="0"/>
              <a:t>Långsiktig och grön energipolitik</a:t>
            </a:r>
          </a:p>
          <a:p>
            <a:r>
              <a:rPr lang="sv-SE" dirty="0" smtClean="0"/>
              <a:t>Kunskapsreformer</a:t>
            </a:r>
          </a:p>
          <a:p>
            <a:r>
              <a:rPr lang="sv-SE" dirty="0" smtClean="0"/>
              <a:t>Reformer av arbetsmarknadspolitiken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587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Inget samband  mellan långsiktig tillväxt och arbetslöshet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Lägre arbetslöshet</a:t>
            </a:r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Mer lönsamt investera i anställningar ju högre den framtida produktionen blir</a:t>
            </a:r>
            <a:endParaRPr lang="sv-S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Högre arbetslöshet</a:t>
            </a:r>
            <a:endParaRPr lang="sv-SE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/>
              <a:t>Snabbare teknologisk utveckling innebär snabbare strukturomvandling och därmed mer obalans- och matchningsproblem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04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2033</TotalTime>
  <Words>389</Words>
  <Application>Microsoft Office PowerPoint</Application>
  <PresentationFormat>On-screen Show (4:3)</PresentationFormat>
  <Paragraphs>65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Regeringens sysselsättningspolitik</vt:lpstr>
      <vt:lpstr>Tre punkter</vt:lpstr>
      <vt:lpstr>Regeringens mål </vt:lpstr>
      <vt:lpstr>PowerPoint Presentation</vt:lpstr>
      <vt:lpstr>Varför målformulering relativt andra länder?</vt:lpstr>
      <vt:lpstr>PowerPoint Presentation</vt:lpstr>
      <vt:lpstr>Nationalekonomins tankeram</vt:lpstr>
      <vt:lpstr>Regeringens tankeram: ett analytiskt sammelsurium</vt:lpstr>
      <vt:lpstr>Inget samband  mellan långsiktig tillväxt och arbetslöshet</vt:lpstr>
      <vt:lpstr>Regeringens arbetsmarknadsreformer</vt:lpstr>
      <vt:lpstr>PowerPoint Presentation</vt:lpstr>
      <vt:lpstr>Högre grundbelopp och högre tak i a-kassan</vt:lpstr>
      <vt:lpstr>Sammanfattning</vt:lpstr>
      <vt:lpstr>PowerPoint Presentation</vt:lpstr>
      <vt:lpstr>PowerPoint Presentation</vt:lpstr>
      <vt:lpstr>PowerPoint Presentation</vt:lpstr>
    </vt:vector>
  </TitlesOfParts>
  <Company>Stockholm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Regeringens sysselsättningspolitik</dc:title>
  <dc:creator>calmf</dc:creator>
  <cp:lastModifiedBy>calmf</cp:lastModifiedBy>
  <cp:revision>13</cp:revision>
  <dcterms:created xsi:type="dcterms:W3CDTF">2015-05-15T07:26:51Z</dcterms:created>
  <dcterms:modified xsi:type="dcterms:W3CDTF">2015-05-16T17:20:32Z</dcterms:modified>
</cp:coreProperties>
</file>