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97" r:id="rId9"/>
    <p:sldId id="285" r:id="rId10"/>
    <p:sldId id="283" r:id="rId11"/>
    <p:sldId id="296" r:id="rId12"/>
    <p:sldId id="284" r:id="rId13"/>
    <p:sldId id="265" r:id="rId14"/>
    <p:sldId id="290" r:id="rId15"/>
    <p:sldId id="267" r:id="rId16"/>
    <p:sldId id="291" r:id="rId17"/>
    <p:sldId id="269" r:id="rId18"/>
    <p:sldId id="270" r:id="rId19"/>
    <p:sldId id="271" r:id="rId20"/>
    <p:sldId id="272" r:id="rId21"/>
    <p:sldId id="286" r:id="rId22"/>
    <p:sldId id="287" r:id="rId23"/>
    <p:sldId id="289" r:id="rId24"/>
    <p:sldId id="294" r:id="rId25"/>
    <p:sldId id="293" r:id="rId26"/>
    <p:sldId id="273" r:id="rId27"/>
    <p:sldId id="274" r:id="rId28"/>
    <p:sldId id="275" r:id="rId29"/>
    <p:sldId id="288" r:id="rId30"/>
    <p:sldId id="292" r:id="rId31"/>
    <p:sldId id="295" r:id="rId3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nfs01\users$\petterd\Desktop\Lars%20kapitel\excel_dekomp\figur_inf_w_real_w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fs01\users$\petterd\Desktop\Lars%20kapitel\excel_dekomp\figur%201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nfs01\users$\petterd\Desktop\Lars%20kapitel\Relativa%20l&#246;nekostnadsandelar\Utf&#246;rande\Gamla_felaktig_aggregering\Syntetisk_arbetskostnadsandel_EU15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fs01\users$\petterd\Desktop\Lars%20kapitel\Relativa%20l&#246;nekostnadsandelar\Utf&#246;rande\Syntetisk%20arbetskostnadsandel_22l&#228;nder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nfs01\users$\petterd\Desktop\Lars%20kapitel\RULC\Resultat\Ber&#228;kning%20av%20RHL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nfs01\users$\petterd\Desktop\Lars%20kapitel\RULC\Resultat\RULC_uppgift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05074365704281E-2"/>
          <c:y val="5.1400554097404488E-2"/>
          <c:w val="0.89396872265966765"/>
          <c:h val="0.85487089040068642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diagram_1_kpi!$D$1</c:f>
              <c:strCache>
                <c:ptCount val="1"/>
                <c:pt idx="0">
                  <c:v>Reallöneökningar</c:v>
                </c:pt>
              </c:strCache>
            </c:strRef>
          </c:tx>
          <c:invertIfNegative val="0"/>
          <c:cat>
            <c:numRef>
              <c:f>diagram_1_kpi!$A$2:$A$22</c:f>
              <c:numCache>
                <c:formatCode>@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diagram_1_kpi!$D$2:$D$22</c:f>
              <c:numCache>
                <c:formatCode>General</c:formatCode>
                <c:ptCount val="21"/>
                <c:pt idx="0">
                  <c:v>0.22892481431906922</c:v>
                </c:pt>
                <c:pt idx="1">
                  <c:v>1.5905621852339906</c:v>
                </c:pt>
                <c:pt idx="2">
                  <c:v>5.2179880289454967</c:v>
                </c:pt>
                <c:pt idx="3">
                  <c:v>3.7185624893450382</c:v>
                </c:pt>
                <c:pt idx="4">
                  <c:v>4.2223412544255803</c:v>
                </c:pt>
                <c:pt idx="5">
                  <c:v>2.6359220513340644</c:v>
                </c:pt>
                <c:pt idx="6">
                  <c:v>2.7449803145788647</c:v>
                </c:pt>
                <c:pt idx="7">
                  <c:v>1.7477336798559167</c:v>
                </c:pt>
                <c:pt idx="8">
                  <c:v>1.7303460417913203</c:v>
                </c:pt>
                <c:pt idx="9">
                  <c:v>1.2913001215378241</c:v>
                </c:pt>
                <c:pt idx="10">
                  <c:v>2.569348307479304</c:v>
                </c:pt>
                <c:pt idx="11">
                  <c:v>2.7085920737985019</c:v>
                </c:pt>
                <c:pt idx="12">
                  <c:v>1.7303001907192352</c:v>
                </c:pt>
                <c:pt idx="13">
                  <c:v>1.1537634703326265</c:v>
                </c:pt>
                <c:pt idx="14">
                  <c:v>0.56928583355895335</c:v>
                </c:pt>
                <c:pt idx="15">
                  <c:v>3.6386525365884612</c:v>
                </c:pt>
                <c:pt idx="16">
                  <c:v>1.288064256985421</c:v>
                </c:pt>
                <c:pt idx="17">
                  <c:v>-0.43242837945109625</c:v>
                </c:pt>
                <c:pt idx="18">
                  <c:v>2.2614637585153035</c:v>
                </c:pt>
                <c:pt idx="19">
                  <c:v>2.3284042651070411</c:v>
                </c:pt>
                <c:pt idx="20">
                  <c:v>3.0653735963054882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508224"/>
        <c:axId val="79509760"/>
      </c:barChart>
      <c:lineChart>
        <c:grouping val="standard"/>
        <c:varyColors val="0"/>
        <c:ser>
          <c:idx val="0"/>
          <c:order val="0"/>
          <c:tx>
            <c:strRef>
              <c:f>diagram_1_kpi!$B$1</c:f>
              <c:strCache>
                <c:ptCount val="1"/>
                <c:pt idx="0">
                  <c:v>Nominallöneökningar </c:v>
                </c:pt>
              </c:strCache>
            </c:strRef>
          </c:tx>
          <c:marker>
            <c:symbol val="none"/>
          </c:marker>
          <c:cat>
            <c:numRef>
              <c:f>diagram_1_kpi!$A$2:$A$22</c:f>
              <c:numCache>
                <c:formatCode>@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diagram_1_kpi!$B$2:$B$22</c:f>
              <c:numCache>
                <c:formatCode>General</c:formatCode>
                <c:ptCount val="21"/>
                <c:pt idx="0">
                  <c:v>2.3641047472544336</c:v>
                </c:pt>
                <c:pt idx="1">
                  <c:v>4.0160563831916933</c:v>
                </c:pt>
                <c:pt idx="2">
                  <c:v>5.7497038901318334</c:v>
                </c:pt>
                <c:pt idx="3">
                  <c:v>4.3748146926430174</c:v>
                </c:pt>
                <c:pt idx="4">
                  <c:v>3.9548511500639827</c:v>
                </c:pt>
                <c:pt idx="5">
                  <c:v>3.0970330549499887</c:v>
                </c:pt>
                <c:pt idx="6">
                  <c:v>3.6401058198216365</c:v>
                </c:pt>
                <c:pt idx="7">
                  <c:v>4.1252048651346804</c:v>
                </c:pt>
                <c:pt idx="8">
                  <c:v>3.8658628329287379</c:v>
                </c:pt>
                <c:pt idx="9">
                  <c:v>3.1986493629116044</c:v>
                </c:pt>
                <c:pt idx="10">
                  <c:v>2.9423117620376602</c:v>
                </c:pt>
                <c:pt idx="11">
                  <c:v>3.1607391989243463</c:v>
                </c:pt>
                <c:pt idx="12">
                  <c:v>3.0813469986932658</c:v>
                </c:pt>
                <c:pt idx="13">
                  <c:v>3.3418188226134391</c:v>
                </c:pt>
                <c:pt idx="14">
                  <c:v>3.9485878813584812</c:v>
                </c:pt>
                <c:pt idx="15">
                  <c:v>3.1429654913484404</c:v>
                </c:pt>
                <c:pt idx="16">
                  <c:v>2.4393989169885018</c:v>
                </c:pt>
                <c:pt idx="17">
                  <c:v>2.4857269998963418</c:v>
                </c:pt>
                <c:pt idx="18">
                  <c:v>3.1459184085317413</c:v>
                </c:pt>
                <c:pt idx="19">
                  <c:v>2.2841014827248403</c:v>
                </c:pt>
                <c:pt idx="20">
                  <c:v>2.8855735587562115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diagram_1_kpi!$C$1</c:f>
              <c:strCache>
                <c:ptCount val="1"/>
                <c:pt idx="0">
                  <c:v>Inflation (KPI)</c:v>
                </c:pt>
              </c:strCache>
            </c:strRef>
          </c:tx>
          <c:marker>
            <c:symbol val="none"/>
          </c:marker>
          <c:cat>
            <c:numRef>
              <c:f>diagram_1_kpi!$A$2:$A$22</c:f>
              <c:numCache>
                <c:formatCode>@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diagram_1_kpi!$C$2:$C$22</c:f>
              <c:numCache>
                <c:formatCode>General</c:formatCode>
                <c:ptCount val="21"/>
                <c:pt idx="0">
                  <c:v>2.1351799329353631</c:v>
                </c:pt>
                <c:pt idx="1">
                  <c:v>2.4254941979577032</c:v>
                </c:pt>
                <c:pt idx="2">
                  <c:v>0.53171586118633252</c:v>
                </c:pt>
                <c:pt idx="3">
                  <c:v>0.65625220329797973</c:v>
                </c:pt>
                <c:pt idx="4">
                  <c:v>-0.2674901043615982</c:v>
                </c:pt>
                <c:pt idx="5">
                  <c:v>0.46111100361592394</c:v>
                </c:pt>
                <c:pt idx="6">
                  <c:v>0.89512550524277079</c:v>
                </c:pt>
                <c:pt idx="7">
                  <c:v>2.3774711852787642</c:v>
                </c:pt>
                <c:pt idx="8">
                  <c:v>2.1355167911374187</c:v>
                </c:pt>
                <c:pt idx="9">
                  <c:v>1.9073492413737803</c:v>
                </c:pt>
                <c:pt idx="10">
                  <c:v>0.37296345455835511</c:v>
                </c:pt>
                <c:pt idx="11">
                  <c:v>0.45214712512584387</c:v>
                </c:pt>
                <c:pt idx="12">
                  <c:v>1.3510468079740312</c:v>
                </c:pt>
                <c:pt idx="13">
                  <c:v>2.1880553522808133</c:v>
                </c:pt>
                <c:pt idx="14">
                  <c:v>3.3793020477995275</c:v>
                </c:pt>
                <c:pt idx="15">
                  <c:v>-0.49568704524002077</c:v>
                </c:pt>
                <c:pt idx="16">
                  <c:v>1.1513346600030807</c:v>
                </c:pt>
                <c:pt idx="17">
                  <c:v>2.918155379347438</c:v>
                </c:pt>
                <c:pt idx="18">
                  <c:v>0.88445465001643875</c:v>
                </c:pt>
                <c:pt idx="19">
                  <c:v>-4.4302782382201346E-2</c:v>
                </c:pt>
                <c:pt idx="20">
                  <c:v>-0.17980003754927676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08224"/>
        <c:axId val="79509760"/>
      </c:lineChart>
      <c:catAx>
        <c:axId val="795082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79509760"/>
        <c:crosses val="autoZero"/>
        <c:auto val="1"/>
        <c:lblAlgn val="ctr"/>
        <c:lblOffset val="100"/>
        <c:tickLblSkip val="2"/>
        <c:noMultiLvlLbl val="0"/>
      </c:catAx>
      <c:valAx>
        <c:axId val="7950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950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153085977889125"/>
          <c:y val="4.5720326625838463E-2"/>
          <c:w val="0.43900342002704212"/>
          <c:h val="0.175775518498476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002405949256407E-2"/>
          <c:y val="5.1284995625546802E-2"/>
          <c:w val="0.88042104111985997"/>
          <c:h val="0.59445137357830269"/>
        </c:manualLayout>
      </c:layout>
      <c:lineChart>
        <c:grouping val="standard"/>
        <c:varyColors val="0"/>
        <c:ser>
          <c:idx val="1"/>
          <c:order val="1"/>
          <c:tx>
            <c:strRef>
              <c:f>Figur1!$D$33</c:f>
              <c:strCache>
                <c:ptCount val="1"/>
                <c:pt idx="0">
                  <c:v>Genomsnittlig lönekostnadsandel</c:v>
                </c:pt>
              </c:strCache>
            </c:strRef>
          </c:tx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  <a:prstDash val="sysDot"/>
            </a:ln>
          </c:spPr>
          <c:marker>
            <c:symbol val="none"/>
          </c:marker>
          <c:cat>
            <c:numRef>
              <c:f>Figur1!$A$34:$A$56</c:f>
              <c:numCache>
                <c:formatCode>yyyy</c:formatCode>
                <c:ptCount val="23"/>
                <c:pt idx="0">
                  <c:v>33970</c:v>
                </c:pt>
                <c:pt idx="1">
                  <c:v>34335</c:v>
                </c:pt>
                <c:pt idx="2">
                  <c:v>34700</c:v>
                </c:pt>
                <c:pt idx="3">
                  <c:v>35065</c:v>
                </c:pt>
                <c:pt idx="4">
                  <c:v>35431</c:v>
                </c:pt>
                <c:pt idx="5">
                  <c:v>35796</c:v>
                </c:pt>
                <c:pt idx="6">
                  <c:v>36161</c:v>
                </c:pt>
                <c:pt idx="7">
                  <c:v>36526</c:v>
                </c:pt>
                <c:pt idx="8">
                  <c:v>36892</c:v>
                </c:pt>
                <c:pt idx="9">
                  <c:v>37257</c:v>
                </c:pt>
                <c:pt idx="10">
                  <c:v>37622</c:v>
                </c:pt>
                <c:pt idx="11">
                  <c:v>37987</c:v>
                </c:pt>
                <c:pt idx="12">
                  <c:v>38353</c:v>
                </c:pt>
                <c:pt idx="13">
                  <c:v>38718</c:v>
                </c:pt>
                <c:pt idx="14">
                  <c:v>39083</c:v>
                </c:pt>
                <c:pt idx="15">
                  <c:v>39448</c:v>
                </c:pt>
                <c:pt idx="16">
                  <c:v>39814</c:v>
                </c:pt>
                <c:pt idx="17">
                  <c:v>40179</c:v>
                </c:pt>
                <c:pt idx="18">
                  <c:v>40544</c:v>
                </c:pt>
                <c:pt idx="19">
                  <c:v>40909</c:v>
                </c:pt>
                <c:pt idx="20">
                  <c:v>41275</c:v>
                </c:pt>
                <c:pt idx="21">
                  <c:v>41640</c:v>
                </c:pt>
                <c:pt idx="22">
                  <c:v>42005</c:v>
                </c:pt>
              </c:numCache>
            </c:numRef>
          </c:cat>
          <c:val>
            <c:numRef>
              <c:f>Figur1!$D$34:$D$56</c:f>
              <c:numCache>
                <c:formatCode>0\.0</c:formatCode>
                <c:ptCount val="23"/>
                <c:pt idx="0">
                  <c:v>64.250267928468617</c:v>
                </c:pt>
                <c:pt idx="1">
                  <c:v>64.274169322882983</c:v>
                </c:pt>
                <c:pt idx="2">
                  <c:v>64.274169322883012</c:v>
                </c:pt>
                <c:pt idx="3">
                  <c:v>64.274169322883012</c:v>
                </c:pt>
                <c:pt idx="4">
                  <c:v>64.274169322883012</c:v>
                </c:pt>
                <c:pt idx="5">
                  <c:v>64.274169322883012</c:v>
                </c:pt>
                <c:pt idx="6">
                  <c:v>64.274169322883012</c:v>
                </c:pt>
                <c:pt idx="7">
                  <c:v>64.274169322883012</c:v>
                </c:pt>
                <c:pt idx="8">
                  <c:v>64.274169322883012</c:v>
                </c:pt>
                <c:pt idx="9">
                  <c:v>64.274169322883012</c:v>
                </c:pt>
                <c:pt idx="10">
                  <c:v>64.274169322883012</c:v>
                </c:pt>
                <c:pt idx="11">
                  <c:v>64.274169322883012</c:v>
                </c:pt>
                <c:pt idx="12">
                  <c:v>64.274169322883012</c:v>
                </c:pt>
                <c:pt idx="13">
                  <c:v>64.274169322883012</c:v>
                </c:pt>
                <c:pt idx="14">
                  <c:v>64.274169322883012</c:v>
                </c:pt>
                <c:pt idx="15">
                  <c:v>64.274169322883012</c:v>
                </c:pt>
                <c:pt idx="16">
                  <c:v>64.274169322883012</c:v>
                </c:pt>
                <c:pt idx="17">
                  <c:v>64.274169322883012</c:v>
                </c:pt>
                <c:pt idx="18">
                  <c:v>64.274169322883012</c:v>
                </c:pt>
                <c:pt idx="19">
                  <c:v>64.274169322883012</c:v>
                </c:pt>
                <c:pt idx="20">
                  <c:v>64.274169322883012</c:v>
                </c:pt>
                <c:pt idx="21">
                  <c:v>64.274169322883012</c:v>
                </c:pt>
                <c:pt idx="22">
                  <c:v>64.274169322883012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Figur1!$B$33</c:f>
              <c:strCache>
                <c:ptCount val="1"/>
                <c:pt idx="0">
                  <c:v>Faktisk lönekostnadsandel</c:v>
                </c:pt>
              </c:strCache>
            </c:strRef>
          </c:tx>
          <c:spPr>
            <a:ln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Figur1!$A$34:$A$56</c:f>
              <c:numCache>
                <c:formatCode>yyyy</c:formatCode>
                <c:ptCount val="23"/>
                <c:pt idx="0">
                  <c:v>33970</c:v>
                </c:pt>
                <c:pt idx="1">
                  <c:v>34335</c:v>
                </c:pt>
                <c:pt idx="2">
                  <c:v>34700</c:v>
                </c:pt>
                <c:pt idx="3">
                  <c:v>35065</c:v>
                </c:pt>
                <c:pt idx="4">
                  <c:v>35431</c:v>
                </c:pt>
                <c:pt idx="5">
                  <c:v>35796</c:v>
                </c:pt>
                <c:pt idx="6">
                  <c:v>36161</c:v>
                </c:pt>
                <c:pt idx="7">
                  <c:v>36526</c:v>
                </c:pt>
                <c:pt idx="8">
                  <c:v>36892</c:v>
                </c:pt>
                <c:pt idx="9">
                  <c:v>37257</c:v>
                </c:pt>
                <c:pt idx="10">
                  <c:v>37622</c:v>
                </c:pt>
                <c:pt idx="11">
                  <c:v>37987</c:v>
                </c:pt>
                <c:pt idx="12">
                  <c:v>38353</c:v>
                </c:pt>
                <c:pt idx="13">
                  <c:v>38718</c:v>
                </c:pt>
                <c:pt idx="14">
                  <c:v>39083</c:v>
                </c:pt>
                <c:pt idx="15">
                  <c:v>39448</c:v>
                </c:pt>
                <c:pt idx="16">
                  <c:v>39814</c:v>
                </c:pt>
                <c:pt idx="17">
                  <c:v>40179</c:v>
                </c:pt>
                <c:pt idx="18">
                  <c:v>40544</c:v>
                </c:pt>
                <c:pt idx="19">
                  <c:v>40909</c:v>
                </c:pt>
                <c:pt idx="20">
                  <c:v>41275</c:v>
                </c:pt>
                <c:pt idx="21">
                  <c:v>41640</c:v>
                </c:pt>
                <c:pt idx="22">
                  <c:v>42005</c:v>
                </c:pt>
              </c:numCache>
            </c:numRef>
          </c:cat>
          <c:val>
            <c:numRef>
              <c:f>Figur1!$B$34:$B$56</c:f>
              <c:numCache>
                <c:formatCode>0\.0</c:formatCode>
                <c:ptCount val="23"/>
                <c:pt idx="0">
                  <c:v>63.185136957201365</c:v>
                </c:pt>
                <c:pt idx="1">
                  <c:v>61.801922561191297</c:v>
                </c:pt>
                <c:pt idx="2">
                  <c:v>60.141899501227023</c:v>
                </c:pt>
                <c:pt idx="3">
                  <c:v>63.746056284006258</c:v>
                </c:pt>
                <c:pt idx="4">
                  <c:v>63.464311008459411</c:v>
                </c:pt>
                <c:pt idx="5">
                  <c:v>64.444074113801818</c:v>
                </c:pt>
                <c:pt idx="6">
                  <c:v>64.763427852535997</c:v>
                </c:pt>
                <c:pt idx="7">
                  <c:v>65.159354116063525</c:v>
                </c:pt>
                <c:pt idx="8">
                  <c:v>66.810950409370236</c:v>
                </c:pt>
                <c:pt idx="9">
                  <c:v>66.542553994798865</c:v>
                </c:pt>
                <c:pt idx="10">
                  <c:v>65.359469647324232</c:v>
                </c:pt>
                <c:pt idx="11">
                  <c:v>63.701645289047875</c:v>
                </c:pt>
                <c:pt idx="12">
                  <c:v>63.801505663536197</c:v>
                </c:pt>
                <c:pt idx="13">
                  <c:v>61.902450436218594</c:v>
                </c:pt>
                <c:pt idx="14">
                  <c:v>62.844787946741377</c:v>
                </c:pt>
                <c:pt idx="15">
                  <c:v>64.144304115093348</c:v>
                </c:pt>
                <c:pt idx="16">
                  <c:v>66.814518528295565</c:v>
                </c:pt>
                <c:pt idx="17">
                  <c:v>63.087466947596063</c:v>
                </c:pt>
                <c:pt idx="18">
                  <c:v>63.9619889002132</c:v>
                </c:pt>
                <c:pt idx="19">
                  <c:v>66.129493830514974</c:v>
                </c:pt>
                <c:pt idx="20">
                  <c:v>65.981307186991558</c:v>
                </c:pt>
                <c:pt idx="21">
                  <c:v>65.71726913608039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Figur1!$F$33</c:f>
              <c:strCache>
                <c:ptCount val="1"/>
                <c:pt idx="0">
                  <c:v>Prognos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numRef>
              <c:f>Figur1!$A$34:$A$56</c:f>
              <c:numCache>
                <c:formatCode>yyyy</c:formatCode>
                <c:ptCount val="23"/>
                <c:pt idx="0">
                  <c:v>33970</c:v>
                </c:pt>
                <c:pt idx="1">
                  <c:v>34335</c:v>
                </c:pt>
                <c:pt idx="2">
                  <c:v>34700</c:v>
                </c:pt>
                <c:pt idx="3">
                  <c:v>35065</c:v>
                </c:pt>
                <c:pt idx="4">
                  <c:v>35431</c:v>
                </c:pt>
                <c:pt idx="5">
                  <c:v>35796</c:v>
                </c:pt>
                <c:pt idx="6">
                  <c:v>36161</c:v>
                </c:pt>
                <c:pt idx="7">
                  <c:v>36526</c:v>
                </c:pt>
                <c:pt idx="8">
                  <c:v>36892</c:v>
                </c:pt>
                <c:pt idx="9">
                  <c:v>37257</c:v>
                </c:pt>
                <c:pt idx="10">
                  <c:v>37622</c:v>
                </c:pt>
                <c:pt idx="11">
                  <c:v>37987</c:v>
                </c:pt>
                <c:pt idx="12">
                  <c:v>38353</c:v>
                </c:pt>
                <c:pt idx="13">
                  <c:v>38718</c:v>
                </c:pt>
                <c:pt idx="14">
                  <c:v>39083</c:v>
                </c:pt>
                <c:pt idx="15">
                  <c:v>39448</c:v>
                </c:pt>
                <c:pt idx="16">
                  <c:v>39814</c:v>
                </c:pt>
                <c:pt idx="17">
                  <c:v>40179</c:v>
                </c:pt>
                <c:pt idx="18">
                  <c:v>40544</c:v>
                </c:pt>
                <c:pt idx="19">
                  <c:v>40909</c:v>
                </c:pt>
                <c:pt idx="20">
                  <c:v>41275</c:v>
                </c:pt>
                <c:pt idx="21">
                  <c:v>41640</c:v>
                </c:pt>
                <c:pt idx="22">
                  <c:v>42005</c:v>
                </c:pt>
              </c:numCache>
            </c:numRef>
          </c:cat>
          <c:val>
            <c:numRef>
              <c:f>Figur1!$F$34:$F$56</c:f>
              <c:numCache>
                <c:formatCode>General</c:formatCode>
                <c:ptCount val="23"/>
                <c:pt idx="21" formatCode="0\.0">
                  <c:v>65.71726913608039</c:v>
                </c:pt>
                <c:pt idx="22" formatCode="0\.0">
                  <c:v>64.8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91328"/>
        <c:axId val="80292864"/>
      </c:lineChart>
      <c:dateAx>
        <c:axId val="8029132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80292864"/>
        <c:crosses val="autoZero"/>
        <c:auto val="1"/>
        <c:lblOffset val="100"/>
        <c:baseTimeUnit val="years"/>
        <c:majorUnit val="2"/>
      </c:dateAx>
      <c:valAx>
        <c:axId val="8029286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802913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sv-SE"/>
          </a:p>
        </c:txPr>
      </c:legendEntry>
      <c:layout>
        <c:manualLayout>
          <c:xMode val="edge"/>
          <c:yMode val="edge"/>
          <c:x val="0.13664596273291926"/>
          <c:y val="0.720157265177918"/>
          <c:w val="0.45104582137513183"/>
          <c:h val="0.2536158082698680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8130468066491674"/>
          <c:h val="0.64631189723311"/>
        </c:manualLayout>
      </c:layout>
      <c:lineChart>
        <c:grouping val="standard"/>
        <c:varyColors val="0"/>
        <c:ser>
          <c:idx val="0"/>
          <c:order val="0"/>
          <c:tx>
            <c:strRef>
              <c:f>figur_2!$B$1</c:f>
              <c:strCache>
                <c:ptCount val="1"/>
                <c:pt idx="0">
                  <c:v>Lönekostnadsandel i Sverige</c:v>
                </c:pt>
              </c:strCache>
            </c:strRef>
          </c:tx>
          <c:marker>
            <c:symbol val="none"/>
          </c:marker>
          <c:cat>
            <c:numRef>
              <c:f>figur_2!$A$2:$A$18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figur_2!$B$2:$B$18</c:f>
              <c:numCache>
                <c:formatCode>0\.0</c:formatCode>
                <c:ptCount val="17"/>
                <c:pt idx="0">
                  <c:v>59.712801900000002</c:v>
                </c:pt>
                <c:pt idx="1">
                  <c:v>59.987966099999994</c:v>
                </c:pt>
                <c:pt idx="2">
                  <c:v>60.818532900000008</c:v>
                </c:pt>
                <c:pt idx="3">
                  <c:v>62.333557599999999</c:v>
                </c:pt>
                <c:pt idx="4">
                  <c:v>62.151000199999999</c:v>
                </c:pt>
                <c:pt idx="5">
                  <c:v>61.3650424</c:v>
                </c:pt>
                <c:pt idx="6">
                  <c:v>60.372236000000001</c:v>
                </c:pt>
                <c:pt idx="7">
                  <c:v>60.282666499999998</c:v>
                </c:pt>
                <c:pt idx="8">
                  <c:v>58.943271299999999</c:v>
                </c:pt>
                <c:pt idx="9">
                  <c:v>59.730706200000007</c:v>
                </c:pt>
                <c:pt idx="10">
                  <c:v>61.061336100000005</c:v>
                </c:pt>
                <c:pt idx="11">
                  <c:v>63.186521800000001</c:v>
                </c:pt>
                <c:pt idx="12">
                  <c:v>60.604736700000004</c:v>
                </c:pt>
                <c:pt idx="13">
                  <c:v>61.214347199999999</c:v>
                </c:pt>
                <c:pt idx="14">
                  <c:v>63.211050100000001</c:v>
                </c:pt>
                <c:pt idx="15">
                  <c:v>63.325830400000001</c:v>
                </c:pt>
                <c:pt idx="16">
                  <c:v>63.363119700000006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figur_2!$C$1</c:f>
              <c:strCache>
                <c:ptCount val="1"/>
                <c:pt idx="0">
                  <c:v>Lönekostnadsandel i EU-14</c:v>
                </c:pt>
              </c:strCache>
            </c:strRef>
          </c:tx>
          <c:marker>
            <c:symbol val="none"/>
          </c:marker>
          <c:cat>
            <c:numRef>
              <c:f>figur_2!$A$2:$A$18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figur_2!$C$2:$C$18</c:f>
              <c:numCache>
                <c:formatCode>0\.0</c:formatCode>
                <c:ptCount val="17"/>
                <c:pt idx="0">
                  <c:v>64.008061017937763</c:v>
                </c:pt>
                <c:pt idx="1">
                  <c:v>64.541079958603717</c:v>
                </c:pt>
                <c:pt idx="2">
                  <c:v>64.219270638216898</c:v>
                </c:pt>
                <c:pt idx="3">
                  <c:v>64.145479816751418</c:v>
                </c:pt>
                <c:pt idx="4">
                  <c:v>64.010236653815696</c:v>
                </c:pt>
                <c:pt idx="5">
                  <c:v>63.983223133122202</c:v>
                </c:pt>
                <c:pt idx="6">
                  <c:v>63.336646952421603</c:v>
                </c:pt>
                <c:pt idx="7">
                  <c:v>63.032361252780291</c:v>
                </c:pt>
                <c:pt idx="8">
                  <c:v>62.532439855972605</c:v>
                </c:pt>
                <c:pt idx="9">
                  <c:v>62.192810092786218</c:v>
                </c:pt>
                <c:pt idx="10">
                  <c:v>62.843962461263764</c:v>
                </c:pt>
                <c:pt idx="11">
                  <c:v>64.999766474750444</c:v>
                </c:pt>
                <c:pt idx="12">
                  <c:v>63.874462959099567</c:v>
                </c:pt>
                <c:pt idx="13">
                  <c:v>63.708017372164925</c:v>
                </c:pt>
                <c:pt idx="14">
                  <c:v>64.494035756314375</c:v>
                </c:pt>
                <c:pt idx="15">
                  <c:v>64.678537944451321</c:v>
                </c:pt>
                <c:pt idx="16">
                  <c:v>64.652733008673607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335232"/>
        <c:axId val="80336768"/>
      </c:lineChart>
      <c:catAx>
        <c:axId val="803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336768"/>
        <c:crosses val="autoZero"/>
        <c:auto val="1"/>
        <c:lblAlgn val="ctr"/>
        <c:lblOffset val="100"/>
        <c:tickLblSkip val="2"/>
        <c:noMultiLvlLbl val="0"/>
      </c:catAx>
      <c:valAx>
        <c:axId val="803367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8033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4470604196345"/>
          <c:y val="0.84960479634581854"/>
          <c:w val="0.57553471819998658"/>
          <c:h val="0.122938307803471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85739282589675E-2"/>
          <c:y val="5.1400554097404488E-2"/>
          <c:w val="0.87131846019247594"/>
          <c:h val="0.78278032954214061"/>
        </c:manualLayout>
      </c:layout>
      <c:lineChart>
        <c:grouping val="standard"/>
        <c:varyColors val="0"/>
        <c:ser>
          <c:idx val="0"/>
          <c:order val="0"/>
          <c:tx>
            <c:strRef>
              <c:f>figurer!$J$15</c:f>
              <c:strCache>
                <c:ptCount val="1"/>
                <c:pt idx="0">
                  <c:v>Relativ arbetskostnadsandelskvot </c:v>
                </c:pt>
              </c:strCache>
            </c:strRef>
          </c:tx>
          <c:marker>
            <c:symbol val="none"/>
          </c:marker>
          <c:cat>
            <c:numRef>
              <c:f>figurer!$K$14:$AA$14</c:f>
              <c:numCache>
                <c:formatCode>@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figurer!$K$15:$AA$15</c:f>
              <c:numCache>
                <c:formatCode>0\.000</c:formatCode>
                <c:ptCount val="17"/>
                <c:pt idx="0">
                  <c:v>0.93289502838190863</c:v>
                </c:pt>
                <c:pt idx="1">
                  <c:v>0.9294540180994173</c:v>
                </c:pt>
                <c:pt idx="2">
                  <c:v>0.94704490249702233</c:v>
                </c:pt>
                <c:pt idx="3">
                  <c:v>0.97175292441606642</c:v>
                </c:pt>
                <c:pt idx="4">
                  <c:v>0.97095407623829078</c:v>
                </c:pt>
                <c:pt idx="5">
                  <c:v>0.95908019938797273</c:v>
                </c:pt>
                <c:pt idx="6">
                  <c:v>0.95319596007902863</c:v>
                </c:pt>
                <c:pt idx="7">
                  <c:v>0.95637645967675045</c:v>
                </c:pt>
                <c:pt idx="8">
                  <c:v>0.94260309426212474</c:v>
                </c:pt>
                <c:pt idx="9">
                  <c:v>0.96041175999101869</c:v>
                </c:pt>
                <c:pt idx="10">
                  <c:v>0.97163408716688471</c:v>
                </c:pt>
                <c:pt idx="11">
                  <c:v>0.97210382785829219</c:v>
                </c:pt>
                <c:pt idx="12">
                  <c:v>0.94881011741432153</c:v>
                </c:pt>
                <c:pt idx="13">
                  <c:v>0.9608578280250416</c:v>
                </c:pt>
                <c:pt idx="14">
                  <c:v>0.98010691002247041</c:v>
                </c:pt>
                <c:pt idx="15">
                  <c:v>0.97908568147268404</c:v>
                </c:pt>
                <c:pt idx="16">
                  <c:v>0.98005322824480401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20928"/>
        <c:axId val="82222464"/>
      </c:lineChart>
      <c:catAx>
        <c:axId val="8222092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82222464"/>
        <c:crosses val="autoZero"/>
        <c:auto val="1"/>
        <c:lblAlgn val="ctr"/>
        <c:lblOffset val="100"/>
        <c:tickLblSkip val="2"/>
        <c:noMultiLvlLbl val="0"/>
      </c:catAx>
      <c:valAx>
        <c:axId val="8222246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8222092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" lastClr="FFFFFF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8130468066491674"/>
          <c:h val="0.64631189723311"/>
        </c:manualLayout>
      </c:layout>
      <c:lineChart>
        <c:grouping val="standard"/>
        <c:varyColors val="0"/>
        <c:ser>
          <c:idx val="0"/>
          <c:order val="0"/>
          <c:tx>
            <c:strRef>
              <c:f>Figur2!$B$1</c:f>
              <c:strCache>
                <c:ptCount val="1"/>
                <c:pt idx="0">
                  <c:v>Lönekostnadsandel i Sverige</c:v>
                </c:pt>
              </c:strCache>
            </c:strRef>
          </c:tx>
          <c:marker>
            <c:symbol val="none"/>
          </c:marker>
          <c:cat>
            <c:numRef>
              <c:f>Figur2!$A$2:$A$18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Figur2!$B$2:$B$18</c:f>
              <c:numCache>
                <c:formatCode>0\.0</c:formatCode>
                <c:ptCount val="17"/>
                <c:pt idx="0">
                  <c:v>59.712801900000002</c:v>
                </c:pt>
                <c:pt idx="1">
                  <c:v>59.987966099999994</c:v>
                </c:pt>
                <c:pt idx="2">
                  <c:v>60.818532900000008</c:v>
                </c:pt>
                <c:pt idx="3">
                  <c:v>62.333557599999999</c:v>
                </c:pt>
                <c:pt idx="4">
                  <c:v>62.151000199999999</c:v>
                </c:pt>
                <c:pt idx="5">
                  <c:v>61.3650424</c:v>
                </c:pt>
                <c:pt idx="6">
                  <c:v>60.372236000000001</c:v>
                </c:pt>
                <c:pt idx="7">
                  <c:v>60.282666499999998</c:v>
                </c:pt>
                <c:pt idx="8">
                  <c:v>58.943271299999999</c:v>
                </c:pt>
                <c:pt idx="9">
                  <c:v>59.730706200000007</c:v>
                </c:pt>
                <c:pt idx="10">
                  <c:v>61.061336100000005</c:v>
                </c:pt>
                <c:pt idx="11">
                  <c:v>63.186521800000001</c:v>
                </c:pt>
                <c:pt idx="12">
                  <c:v>60.604736700000004</c:v>
                </c:pt>
                <c:pt idx="13">
                  <c:v>61.214347199999999</c:v>
                </c:pt>
                <c:pt idx="14">
                  <c:v>63.211050100000001</c:v>
                </c:pt>
                <c:pt idx="15">
                  <c:v>63.325830400000001</c:v>
                </c:pt>
                <c:pt idx="16">
                  <c:v>63.363119700000006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Figur2!$C$1</c:f>
              <c:strCache>
                <c:ptCount val="1"/>
                <c:pt idx="0">
                  <c:v>Lönekostnadsandel i KIX-22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Figur2!$A$2:$A$18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Figur2!$C$2:$C$18</c:f>
              <c:numCache>
                <c:formatCode>0\.0</c:formatCode>
                <c:ptCount val="17"/>
                <c:pt idx="0">
                  <c:v>64.33141244369628</c:v>
                </c:pt>
                <c:pt idx="1">
                  <c:v>64.543080629360816</c:v>
                </c:pt>
                <c:pt idx="2">
                  <c:v>63.8614734572283</c:v>
                </c:pt>
                <c:pt idx="3">
                  <c:v>63.83689640849709</c:v>
                </c:pt>
                <c:pt idx="4">
                  <c:v>63.739065732463352</c:v>
                </c:pt>
                <c:pt idx="5">
                  <c:v>63.456930044443261</c:v>
                </c:pt>
                <c:pt idx="6">
                  <c:v>62.587929860005232</c:v>
                </c:pt>
                <c:pt idx="7">
                  <c:v>61.965026265786776</c:v>
                </c:pt>
                <c:pt idx="8">
                  <c:v>61.487327252571951</c:v>
                </c:pt>
                <c:pt idx="9">
                  <c:v>61.323017596997282</c:v>
                </c:pt>
                <c:pt idx="10">
                  <c:v>61.819494834408154</c:v>
                </c:pt>
                <c:pt idx="11">
                  <c:v>63.502761079686124</c:v>
                </c:pt>
                <c:pt idx="12">
                  <c:v>62.349051389205293</c:v>
                </c:pt>
                <c:pt idx="13">
                  <c:v>62.107234628685362</c:v>
                </c:pt>
                <c:pt idx="14">
                  <c:v>62.588616951752456</c:v>
                </c:pt>
                <c:pt idx="15">
                  <c:v>62.662521860500412</c:v>
                </c:pt>
                <c:pt idx="16">
                  <c:v>62.692876047518723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9984"/>
        <c:axId val="82331520"/>
      </c:lineChart>
      <c:catAx>
        <c:axId val="8232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331520"/>
        <c:crosses val="autoZero"/>
        <c:auto val="1"/>
        <c:lblAlgn val="ctr"/>
        <c:lblOffset val="100"/>
        <c:tickLblSkip val="2"/>
        <c:noMultiLvlLbl val="0"/>
      </c:catAx>
      <c:valAx>
        <c:axId val="8233152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8232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4470604196345"/>
          <c:y val="0.84960479634581854"/>
          <c:w val="0.57553471819998658"/>
          <c:h val="0.1229383078034715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85739282589675E-2"/>
          <c:y val="5.1400554097404488E-2"/>
          <c:w val="0.87131846019247594"/>
          <c:h val="0.78278032954214061"/>
        </c:manualLayout>
      </c:layout>
      <c:lineChart>
        <c:grouping val="standard"/>
        <c:varyColors val="0"/>
        <c:ser>
          <c:idx val="0"/>
          <c:order val="0"/>
          <c:tx>
            <c:strRef>
              <c:f>Figur!$A$10</c:f>
              <c:strCache>
                <c:ptCount val="1"/>
                <c:pt idx="0">
                  <c:v>Relativ arbetskostnadsandelskvot</c:v>
                </c:pt>
              </c:strCache>
            </c:strRef>
          </c:tx>
          <c:marker>
            <c:symbol val="none"/>
          </c:marker>
          <c:cat>
            <c:numRef>
              <c:f>Figur!$B$9:$R$9</c:f>
              <c:numCache>
                <c:formatCode>@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Figur!$B$10:$R$10</c:f>
              <c:numCache>
                <c:formatCode>General</c:formatCode>
                <c:ptCount val="17"/>
                <c:pt idx="0">
                  <c:v>0.92820598261015086</c:v>
                </c:pt>
                <c:pt idx="1">
                  <c:v>0.92942520739723311</c:v>
                </c:pt>
                <c:pt idx="2">
                  <c:v>0.95235091844120467</c:v>
                </c:pt>
                <c:pt idx="3">
                  <c:v>0.97645031489505507</c:v>
                </c:pt>
                <c:pt idx="4">
                  <c:v>0.97508489473113635</c:v>
                </c:pt>
                <c:pt idx="5">
                  <c:v>0.96703452809680246</c:v>
                </c:pt>
                <c:pt idx="6">
                  <c:v>0.96459870353658872</c:v>
                </c:pt>
                <c:pt idx="7">
                  <c:v>0.97284984987223877</c:v>
                </c:pt>
                <c:pt idx="8">
                  <c:v>0.95862471071279931</c:v>
                </c:pt>
                <c:pt idx="9">
                  <c:v>0.97403403388493304</c:v>
                </c:pt>
                <c:pt idx="10">
                  <c:v>0.98773592802013355</c:v>
                </c:pt>
                <c:pt idx="11">
                  <c:v>0.99502007039836726</c:v>
                </c:pt>
                <c:pt idx="12">
                  <c:v>0.97202339650179015</c:v>
                </c:pt>
                <c:pt idx="13">
                  <c:v>0.985623455398979</c:v>
                </c:pt>
                <c:pt idx="14">
                  <c:v>1.0099448298838005</c:v>
                </c:pt>
                <c:pt idx="15">
                  <c:v>1.0105854108613161</c:v>
                </c:pt>
                <c:pt idx="16">
                  <c:v>1.0106909061242184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64672"/>
        <c:axId val="82366464"/>
      </c:lineChart>
      <c:catAx>
        <c:axId val="8236467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82366464"/>
        <c:crosses val="autoZero"/>
        <c:auto val="1"/>
        <c:lblAlgn val="ctr"/>
        <c:lblOffset val="100"/>
        <c:tickLblSkip val="2"/>
        <c:noMultiLvlLbl val="0"/>
      </c:catAx>
      <c:valAx>
        <c:axId val="8236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3646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8130468066491674"/>
          <c:h val="0.64631189723311"/>
        </c:manualLayout>
      </c:layout>
      <c:lineChart>
        <c:grouping val="standard"/>
        <c:varyColors val="0"/>
        <c:ser>
          <c:idx val="1"/>
          <c:order val="1"/>
          <c:tx>
            <c:strRef>
              <c:f>'EU15'!$D$25</c:f>
              <c:strCache>
                <c:ptCount val="1"/>
                <c:pt idx="0">
                  <c:v>Relativ lönekostnad per timme i gemensam valuta </c:v>
                </c:pt>
              </c:strCache>
            </c:strRef>
          </c:tx>
          <c:marker>
            <c:symbol val="none"/>
          </c:marker>
          <c:cat>
            <c:numRef>
              <c:f>'EU15'!$A$26:$A$47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'EU15'!$D$26:$D$47</c:f>
              <c:numCache>
                <c:formatCode>General</c:formatCode>
                <c:ptCount val="22"/>
                <c:pt idx="0">
                  <c:v>1</c:v>
                </c:pt>
                <c:pt idx="1">
                  <c:v>0.97085350802240589</c:v>
                </c:pt>
                <c:pt idx="2">
                  <c:v>0.95752826996705542</c:v>
                </c:pt>
                <c:pt idx="3">
                  <c:v>1.0940388605923412</c:v>
                </c:pt>
                <c:pt idx="4">
                  <c:v>1.0743997889367691</c:v>
                </c:pt>
                <c:pt idx="5">
                  <c:v>1.0515626295283098</c:v>
                </c:pt>
                <c:pt idx="6">
                  <c:v>1.0506613226452906</c:v>
                </c:pt>
                <c:pt idx="7">
                  <c:v>1.0743866845468173</c:v>
                </c:pt>
                <c:pt idx="8">
                  <c:v>0.99160013884068021</c:v>
                </c:pt>
                <c:pt idx="9">
                  <c:v>1.0190527667049525</c:v>
                </c:pt>
                <c:pt idx="10">
                  <c:v>1.0473785633596917</c:v>
                </c:pt>
                <c:pt idx="11">
                  <c:v>1.0434138486312401</c:v>
                </c:pt>
                <c:pt idx="12">
                  <c:v>1.0179399560654134</c:v>
                </c:pt>
                <c:pt idx="13">
                  <c:v>1.013330984261217</c:v>
                </c:pt>
                <c:pt idx="14">
                  <c:v>1.0362791224987249</c:v>
                </c:pt>
                <c:pt idx="15">
                  <c:v>0.99809119830328752</c:v>
                </c:pt>
                <c:pt idx="16">
                  <c:v>0.92499292386074161</c:v>
                </c:pt>
                <c:pt idx="17">
                  <c:v>0.9833435520130801</c:v>
                </c:pt>
                <c:pt idx="18">
                  <c:v>1.0522443362269744</c:v>
                </c:pt>
                <c:pt idx="19">
                  <c:v>1.112525188249019</c:v>
                </c:pt>
                <c:pt idx="20">
                  <c:v>1.1231292517006799</c:v>
                </c:pt>
                <c:pt idx="21">
                  <c:v>1.0592172268296234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'EU15'!$D$1</c:f>
              <c:strCache>
                <c:ptCount val="1"/>
                <c:pt idx="0">
                  <c:v>Relativ lönekostnad per timme i nationella valutor </c:v>
                </c:pt>
              </c:strCache>
            </c:strRef>
          </c:tx>
          <c:marker>
            <c:symbol val="none"/>
          </c:marker>
          <c:cat>
            <c:numRef>
              <c:f>'EU15'!$A$2:$A$23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'EU15'!$D$2:$D$24</c:f>
              <c:numCache>
                <c:formatCode>General</c:formatCode>
                <c:ptCount val="23"/>
                <c:pt idx="0">
                  <c:v>1</c:v>
                </c:pt>
                <c:pt idx="1">
                  <c:v>0.97753560845043508</c:v>
                </c:pt>
                <c:pt idx="2">
                  <c:v>0.98290832647838422</c:v>
                </c:pt>
                <c:pt idx="3">
                  <c:v>1.0230199329687777</c:v>
                </c:pt>
                <c:pt idx="4">
                  <c:v>1.0329753952819818</c:v>
                </c:pt>
                <c:pt idx="5">
                  <c:v>1.0376278118609406</c:v>
                </c:pt>
                <c:pt idx="6">
                  <c:v>1.0328605200945626</c:v>
                </c:pt>
                <c:pt idx="7">
                  <c:v>1.0252935862691956</c:v>
                </c:pt>
                <c:pt idx="8">
                  <c:v>1.0366499745990279</c:v>
                </c:pt>
                <c:pt idx="9">
                  <c:v>1.0550503637381088</c:v>
                </c:pt>
                <c:pt idx="10">
                  <c:v>1.0630606326296617</c:v>
                </c:pt>
                <c:pt idx="11">
                  <c:v>1.060768777421256</c:v>
                </c:pt>
                <c:pt idx="12">
                  <c:v>1.0570939737659211</c:v>
                </c:pt>
                <c:pt idx="13">
                  <c:v>1.0513007981478095</c:v>
                </c:pt>
                <c:pt idx="14">
                  <c:v>1.0770635715548225</c:v>
                </c:pt>
                <c:pt idx="15">
                  <c:v>1.0698493890309746</c:v>
                </c:pt>
                <c:pt idx="16">
                  <c:v>1.0724130387223803</c:v>
                </c:pt>
                <c:pt idx="17">
                  <c:v>1.0338973945742678</c:v>
                </c:pt>
                <c:pt idx="18">
                  <c:v>1.0452728993585023</c:v>
                </c:pt>
                <c:pt idx="19">
                  <c:v>1.0702443503545376</c:v>
                </c:pt>
                <c:pt idx="20">
                  <c:v>1.0673330349594705</c:v>
                </c:pt>
                <c:pt idx="21">
                  <c:v>1.0625152031135978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65600"/>
        <c:axId val="82267136"/>
      </c:lineChart>
      <c:catAx>
        <c:axId val="8226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267136"/>
        <c:crosses val="autoZero"/>
        <c:auto val="1"/>
        <c:lblAlgn val="ctr"/>
        <c:lblOffset val="100"/>
        <c:tickLblSkip val="2"/>
        <c:noMultiLvlLbl val="0"/>
      </c:catAx>
      <c:valAx>
        <c:axId val="82267136"/>
        <c:scaling>
          <c:orientation val="minMax"/>
          <c:min val="0.8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8226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447069116360438E-2"/>
          <c:y val="0.84960479634581854"/>
          <c:w val="0.87553477690288728"/>
          <c:h val="0.122938307803471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8130468066491674"/>
          <c:h val="0.64631189723311"/>
        </c:manualLayout>
      </c:layout>
      <c:lineChart>
        <c:grouping val="standard"/>
        <c:varyColors val="0"/>
        <c:ser>
          <c:idx val="1"/>
          <c:order val="1"/>
          <c:tx>
            <c:strRef>
              <c:f>'Euro15-Lars PP'!$D$26</c:f>
              <c:strCache>
                <c:ptCount val="1"/>
                <c:pt idx="0">
                  <c:v>Relativ enhetsarbetskostnad i nationella valutor </c:v>
                </c:pt>
              </c:strCache>
            </c:strRef>
          </c:tx>
          <c:marker>
            <c:symbol val="none"/>
          </c:marker>
          <c:cat>
            <c:numRef>
              <c:f>'Euro15-Lars PP'!$A$27:$A$48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'Euro15-Lars PP'!$D$27:$D$48</c:f>
              <c:numCache>
                <c:formatCode>General</c:formatCode>
                <c:ptCount val="22"/>
                <c:pt idx="0">
                  <c:v>1</c:v>
                </c:pt>
                <c:pt idx="1">
                  <c:v>0.95204354076812481</c:v>
                </c:pt>
                <c:pt idx="2">
                  <c:v>0.92435535858178897</c:v>
                </c:pt>
                <c:pt idx="3">
                  <c:v>0.9424948392804483</c:v>
                </c:pt>
                <c:pt idx="4">
                  <c:v>0.9130779916650128</c:v>
                </c:pt>
                <c:pt idx="5">
                  <c:v>0.88051236921873455</c:v>
                </c:pt>
                <c:pt idx="6">
                  <c:v>0.84036232589850968</c:v>
                </c:pt>
                <c:pt idx="7">
                  <c:v>0.82632522917497031</c:v>
                </c:pt>
                <c:pt idx="8">
                  <c:v>0.8659289002056606</c:v>
                </c:pt>
                <c:pt idx="9">
                  <c:v>0.83367356858170505</c:v>
                </c:pt>
                <c:pt idx="10">
                  <c:v>0.81381527669524578</c:v>
                </c:pt>
                <c:pt idx="11">
                  <c:v>0.77157057654075578</c:v>
                </c:pt>
                <c:pt idx="12">
                  <c:v>0.75704014379868201</c:v>
                </c:pt>
                <c:pt idx="13">
                  <c:v>0.73176470588235287</c:v>
                </c:pt>
                <c:pt idx="14">
                  <c:v>0.7527974540601583</c:v>
                </c:pt>
                <c:pt idx="15">
                  <c:v>0.76358483189992177</c:v>
                </c:pt>
                <c:pt idx="16">
                  <c:v>0.79543834640057032</c:v>
                </c:pt>
                <c:pt idx="17">
                  <c:v>0.70170015455950563</c:v>
                </c:pt>
                <c:pt idx="18">
                  <c:v>0.70854517012123586</c:v>
                </c:pt>
                <c:pt idx="19">
                  <c:v>0.75075872534142651</c:v>
                </c:pt>
                <c:pt idx="20">
                  <c:v>0.73532152842497689</c:v>
                </c:pt>
                <c:pt idx="21">
                  <c:v>0.73976283120251984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'Euro15-Lars PP'!$D$1</c:f>
              <c:strCache>
                <c:ptCount val="1"/>
                <c:pt idx="0">
                  <c:v>Relativ enhetsarbetskostnad i gemensam valuta</c:v>
                </c:pt>
              </c:strCache>
            </c:strRef>
          </c:tx>
          <c:marker>
            <c:symbol val="none"/>
          </c:marker>
          <c:cat>
            <c:numRef>
              <c:f>'Euro15-Lars PP'!$A$2:$A$23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'Euro15-Lars PP'!$D$2:$D$23</c:f>
              <c:numCache>
                <c:formatCode>General</c:formatCode>
                <c:ptCount val="22"/>
                <c:pt idx="0">
                  <c:v>1</c:v>
                </c:pt>
                <c:pt idx="1">
                  <c:v>0.94544156638792554</c:v>
                </c:pt>
                <c:pt idx="2">
                  <c:v>0.90014713094654231</c:v>
                </c:pt>
                <c:pt idx="3">
                  <c:v>1.0071428571428569</c:v>
                </c:pt>
                <c:pt idx="4">
                  <c:v>0.94846423417851999</c:v>
                </c:pt>
                <c:pt idx="5">
                  <c:v>0.89096665677253384</c:v>
                </c:pt>
                <c:pt idx="6">
                  <c:v>0.85341246290801198</c:v>
                </c:pt>
                <c:pt idx="7">
                  <c:v>0.86457464553794838</c:v>
                </c:pt>
                <c:pt idx="8">
                  <c:v>0.82681877688423422</c:v>
                </c:pt>
                <c:pt idx="9">
                  <c:v>0.80382416346424224</c:v>
                </c:pt>
                <c:pt idx="10">
                  <c:v>0.80001915525332823</c:v>
                </c:pt>
                <c:pt idx="11">
                  <c:v>0.75734217972485129</c:v>
                </c:pt>
                <c:pt idx="12">
                  <c:v>0.72726400613967779</c:v>
                </c:pt>
                <c:pt idx="13">
                  <c:v>0.70382760995768967</c:v>
                </c:pt>
                <c:pt idx="14">
                  <c:v>0.722747880938301</c:v>
                </c:pt>
                <c:pt idx="15">
                  <c:v>0.7109190172884442</c:v>
                </c:pt>
                <c:pt idx="16">
                  <c:v>0.68371879307704087</c:v>
                </c:pt>
                <c:pt idx="17">
                  <c:v>0.66514055489424062</c:v>
                </c:pt>
                <c:pt idx="18">
                  <c:v>0.71083864639529193</c:v>
                </c:pt>
                <c:pt idx="19">
                  <c:v>0.77760314341846781</c:v>
                </c:pt>
                <c:pt idx="20">
                  <c:v>0.77095954660934163</c:v>
                </c:pt>
                <c:pt idx="21">
                  <c:v>0.73479341124505393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93120"/>
        <c:axId val="82294656"/>
      </c:lineChart>
      <c:catAx>
        <c:axId val="8229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294656"/>
        <c:crosses val="autoZero"/>
        <c:auto val="1"/>
        <c:lblAlgn val="ctr"/>
        <c:lblOffset val="100"/>
        <c:tickLblSkip val="2"/>
        <c:noMultiLvlLbl val="0"/>
      </c:catAx>
      <c:valAx>
        <c:axId val="82294656"/>
        <c:scaling>
          <c:orientation val="minMax"/>
          <c:min val="0.6000000000000002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8229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558180227471563E-2"/>
          <c:y val="0.80793817439486737"/>
          <c:w val="0.91442366579177592"/>
          <c:h val="0.164604841061533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1E8E-ADE9-4B05-9FA4-6CCC7A6689F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493F-4438-4DD7-8B39-BF1CADB4C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A88A-BAC6-4A6D-B5FB-10B2AFF6D2A2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03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1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07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84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2047" y="274638"/>
            <a:ext cx="6333226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3223" y="1319214"/>
            <a:ext cx="600205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46" y="765176"/>
            <a:ext cx="6333226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52047" y="6116638"/>
            <a:ext cx="6333226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4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65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16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0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72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4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08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4CDB-06AC-42C6-A540-BEFCDD308974}" type="datetimeFigureOut">
              <a:rPr lang="sv-SE" smtClean="0"/>
              <a:pPr/>
              <a:t>2015-09-14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F615-E173-4A03-B3A0-D3372AE6C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09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Läget inför den kommande avtalsrörelsen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Lars Calmfors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Svenskt Näringslivs lönebildningskonvent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16 september 2015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09550"/>
            <a:ext cx="73818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0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704"/>
            <a:ext cx="5410200" cy="613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44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448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09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500" b="1" dirty="0" smtClean="0"/>
              <a:t>Lönekostnadsandel </a:t>
            </a:r>
            <a:r>
              <a:rPr lang="sv-SE" sz="2500" b="1" dirty="0"/>
              <a:t>i Sverige och EU-14, hela ekonomin, procent av BNP till faktorpris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511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604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500" b="1" dirty="0" smtClean="0"/>
              <a:t>Relativ </a:t>
            </a:r>
            <a:r>
              <a:rPr lang="sv-SE" sz="2500" b="1" dirty="0"/>
              <a:t>lönekostnadsandel gentemot EU-14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73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73162"/>
          </a:xfrm>
        </p:spPr>
        <p:txBody>
          <a:bodyPr>
            <a:noAutofit/>
          </a:bodyPr>
          <a:lstStyle/>
          <a:p>
            <a:r>
              <a:rPr lang="sv-SE" sz="2500" b="1" dirty="0" smtClean="0"/>
              <a:t>Lönekostnadsandel </a:t>
            </a:r>
            <a:r>
              <a:rPr lang="sv-SE" sz="2500" b="1" dirty="0"/>
              <a:t>i Sverige och 22 konkurrentländer, hela ekonomin, procent av BNP till faktorpris</a:t>
            </a:r>
            <a:r>
              <a:rPr lang="sv-SE" sz="2500" dirty="0"/>
              <a:t/>
            </a:r>
            <a:br>
              <a:rPr lang="sv-SE" sz="2500" dirty="0"/>
            </a:br>
            <a:endParaRPr lang="sv-SE" sz="25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46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500" b="1" dirty="0" smtClean="0"/>
              <a:t>Relativ </a:t>
            </a:r>
            <a:r>
              <a:rPr lang="sv-SE" sz="2500" b="1" dirty="0"/>
              <a:t>lönekostnadsandel gentemot 22 konkurrentländer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92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500" b="1" dirty="0" smtClean="0"/>
              <a:t>Relativ lönekostnad </a:t>
            </a:r>
            <a:r>
              <a:rPr lang="sv-SE" sz="2500" b="1" dirty="0"/>
              <a:t>per timme i </a:t>
            </a:r>
            <a:r>
              <a:rPr lang="sv-SE" sz="2500" b="1" dirty="0" smtClean="0"/>
              <a:t>tillverkningsindustrin gentemot 15 EU-länder</a:t>
            </a:r>
            <a:endParaRPr lang="sv-SE" sz="2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0234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680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500" b="1" dirty="0" smtClean="0"/>
              <a:t>Relativ enhetsarbetskostnad i tillverkningsindustrin gentemot 15 EU-länder</a:t>
            </a:r>
            <a:endParaRPr lang="sv-SE" sz="2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5591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53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Löneökningar och sysselsättning på kort sikt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Låga löneökningar: normal situation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Låg inflation</a:t>
            </a:r>
          </a:p>
          <a:p>
            <a:r>
              <a:rPr lang="sv-SE" dirty="0" smtClean="0"/>
              <a:t>Riksbanken sänker räntan så att </a:t>
            </a:r>
            <a:r>
              <a:rPr lang="sv-SE" b="1" dirty="0" smtClean="0"/>
              <a:t>realräntan faller</a:t>
            </a:r>
          </a:p>
          <a:p>
            <a:r>
              <a:rPr lang="sv-SE" dirty="0" smtClean="0"/>
              <a:t>Konsumtion och investeringar stimuleras</a:t>
            </a:r>
          </a:p>
          <a:p>
            <a:r>
              <a:rPr lang="sv-SE" dirty="0" smtClean="0"/>
              <a:t>Kronan deprecierar</a:t>
            </a:r>
          </a:p>
          <a:p>
            <a:r>
              <a:rPr lang="sv-SE" dirty="0" smtClean="0"/>
              <a:t>Exporten ökar</a:t>
            </a:r>
          </a:p>
          <a:p>
            <a:r>
              <a:rPr lang="sv-SE" dirty="0" smtClean="0"/>
              <a:t>Högre sysselsättning på kort sikt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Låga löneökningar: nollräntesituation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/>
              <a:t>Låg inflation</a:t>
            </a:r>
          </a:p>
          <a:p>
            <a:r>
              <a:rPr lang="sv-SE" dirty="0" smtClean="0"/>
              <a:t>Riksbanken sänker inte räntan: </a:t>
            </a:r>
            <a:r>
              <a:rPr lang="sv-SE" b="1" dirty="0" smtClean="0"/>
              <a:t>realräntan stiger</a:t>
            </a:r>
          </a:p>
          <a:p>
            <a:r>
              <a:rPr lang="sv-SE" dirty="0" smtClean="0"/>
              <a:t>Konsumtion och investeringar faller</a:t>
            </a:r>
          </a:p>
          <a:p>
            <a:r>
              <a:rPr lang="sv-SE" dirty="0" smtClean="0"/>
              <a:t>Kronan apprecierar</a:t>
            </a:r>
          </a:p>
          <a:p>
            <a:r>
              <a:rPr lang="sv-SE" dirty="0" smtClean="0"/>
              <a:t>Exporten faller</a:t>
            </a:r>
          </a:p>
          <a:p>
            <a:r>
              <a:rPr lang="sv-SE" dirty="0" smtClean="0"/>
              <a:t>Lägre sysselsättning på kort sikt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85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Arbetsmarknadsekonomiska rådet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Ann-Sofie Kolm, Stockholms universitet</a:t>
            </a:r>
          </a:p>
          <a:p>
            <a:r>
              <a:rPr lang="sv-SE" dirty="0" smtClean="0"/>
              <a:t>Tuomas Pekkarinen, VATT, Helsingfors</a:t>
            </a:r>
          </a:p>
          <a:p>
            <a:r>
              <a:rPr lang="sv-SE" dirty="0" smtClean="0"/>
              <a:t>Per Skedinger, IFN</a:t>
            </a:r>
          </a:p>
          <a:p>
            <a:r>
              <a:rPr lang="sv-SE" dirty="0" smtClean="0"/>
              <a:t>Lars Calmfors, Stockholms universitet och IFN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Möjliga slutsatser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Så låga löneökningar som möjligt är bra för sysselsättningen på lång sikt </a:t>
            </a:r>
          </a:p>
          <a:p>
            <a:r>
              <a:rPr lang="sv-SE" dirty="0" smtClean="0"/>
              <a:t>Med nollränterestriktion kan lite högre löneökningar vara bättre än lite lägre på kort sikt</a:t>
            </a:r>
          </a:p>
          <a:p>
            <a:r>
              <a:rPr lang="sv-SE" dirty="0" smtClean="0"/>
              <a:t>Svårt hantera för arbetsmarknadens parter</a:t>
            </a:r>
          </a:p>
          <a:p>
            <a:r>
              <a:rPr lang="sv-SE" dirty="0" smtClean="0"/>
              <a:t>Flerårsavtal med lite högre löneökningar i början än längre fram</a:t>
            </a:r>
          </a:p>
          <a:p>
            <a:r>
              <a:rPr lang="sv-SE" dirty="0" smtClean="0"/>
              <a:t>Men stor osäkerhet om framtida räntor</a:t>
            </a:r>
          </a:p>
          <a:p>
            <a:r>
              <a:rPr lang="sv-SE" dirty="0" smtClean="0"/>
              <a:t>Alltid stor osäkerhet om växelkursutvecklingen</a:t>
            </a:r>
          </a:p>
          <a:p>
            <a:r>
              <a:rPr lang="sv-SE" dirty="0" smtClean="0"/>
              <a:t>Konjunkturutvecklingen talar för gradvis stigande löneökningar</a:t>
            </a:r>
          </a:p>
        </p:txBody>
      </p:sp>
    </p:spTree>
    <p:extLst>
      <p:ext uri="{BB962C8B-B14F-4D97-AF65-F5344CB8AC3E}">
        <p14:creationId xmlns:p14="http://schemas.microsoft.com/office/powerpoint/2010/main" val="2624141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333226" cy="41805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Centralbankernas 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" y="1674210"/>
            <a:ext cx="6002215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52046" y="765176"/>
            <a:ext cx="6408186" cy="1007640"/>
          </a:xfrm>
        </p:spPr>
        <p:txBody>
          <a:bodyPr>
            <a:normAutofit fontScale="62500" lnSpcReduction="20000"/>
          </a:bodyPr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Styrräntor, 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3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72808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Löneökningar och arbetslöshet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51521" y="285727"/>
            <a:ext cx="6711341" cy="704173"/>
          </a:xfrm>
        </p:spPr>
        <p:txBody>
          <a:bodyPr>
            <a:normAutofit/>
          </a:bodyPr>
          <a:lstStyle/>
          <a:p>
            <a:r>
              <a:rPr lang="sv-SE" dirty="0" smtClean="0"/>
              <a:t>         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" y="1674210"/>
            <a:ext cx="6002215" cy="4063619"/>
          </a:xfrm>
        </p:spPr>
      </p:pic>
    </p:spTree>
    <p:extLst>
      <p:ext uri="{BB962C8B-B14F-4D97-AF65-F5344CB8AC3E}">
        <p14:creationId xmlns:p14="http://schemas.microsoft.com/office/powerpoint/2010/main" val="34289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2046" y="274638"/>
            <a:ext cx="6912242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Prognoser för inflationen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51521" y="1196753"/>
            <a:ext cx="6333226" cy="360363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KPIF, årlig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" y="1674210"/>
            <a:ext cx="6002215" cy="4063619"/>
          </a:xfrm>
        </p:spPr>
      </p:pic>
    </p:spTree>
    <p:extLst>
      <p:ext uri="{BB962C8B-B14F-4D97-AF65-F5344CB8AC3E}">
        <p14:creationId xmlns:p14="http://schemas.microsoft.com/office/powerpoint/2010/main" val="34683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Avtalsrörelsen och inflationsmålet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Dumt utgå från något annat än den mest realistiska prognosen</a:t>
            </a:r>
          </a:p>
          <a:p>
            <a:r>
              <a:rPr lang="sv-SE" sz="2000" dirty="0" smtClean="0"/>
              <a:t>Rimligt att löneökningarna baserar sig på den  trendmässiga produktivitetsutvecklingen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  - stora variationer i produktivitetsökningarna år från år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  - men lägre produktivitetsökningar kompenseras i konjunkturnedgång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    kompenseras normalt av högre i konjunkturuppgång</a:t>
            </a:r>
          </a:p>
          <a:p>
            <a:r>
              <a:rPr lang="sv-SE" sz="2000" dirty="0" smtClean="0"/>
              <a:t>Men detsamma gäller inte för inflationen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   - inflationsmålet gäller varje enskilt år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   - Riksbanken ska inte kompensera lägre inflation än målet ett år med 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      högre ett annat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   - Lönebildningen måste på sikt beakta den faktiska inflationen</a:t>
            </a:r>
          </a:p>
          <a:p>
            <a:r>
              <a:rPr lang="sv-SE" sz="2000" dirty="0" smtClean="0"/>
              <a:t>Men frågan om lönebildningen ska utgå från inflationsmålet eller inte är en annan än vilka löneökningar som är lämpliga i nuvarande  läge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739014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Relativlöner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Lönerna i vård och omsorg</a:t>
            </a:r>
          </a:p>
          <a:p>
            <a:r>
              <a:rPr lang="sv-SE" dirty="0" smtClean="0"/>
              <a:t>Statens roll och lärarlönerna</a:t>
            </a:r>
          </a:p>
          <a:p>
            <a:r>
              <a:rPr lang="sv-SE" dirty="0" smtClean="0"/>
              <a:t>Lönespridning och lägstalöner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816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Lönerna i vård och omsorg 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Värdediskriminering i kvinnodominerade sektorer</a:t>
            </a:r>
          </a:p>
          <a:p>
            <a:r>
              <a:rPr lang="sv-SE" dirty="0" smtClean="0"/>
              <a:t>Tidigare stöd av marknadskrafterna</a:t>
            </a:r>
          </a:p>
          <a:p>
            <a:r>
              <a:rPr lang="sv-SE" dirty="0" smtClean="0"/>
              <a:t>Ny situation framöver: med en åldrande befolkning kommer dessa sektorer att ha marknadskrafterna i ryggen</a:t>
            </a:r>
          </a:p>
          <a:p>
            <a:r>
              <a:rPr lang="sv-SE" dirty="0" smtClean="0"/>
              <a:t>Rimligt med relativlönehöjningar</a:t>
            </a:r>
          </a:p>
          <a:p>
            <a:r>
              <a:rPr lang="sv-SE" dirty="0" smtClean="0"/>
              <a:t>Industrin måste sätta märket så att relativlönehöjningar blir möjliga utan att de totala löneökningarna blir för höga</a:t>
            </a:r>
          </a:p>
          <a:p>
            <a:r>
              <a:rPr lang="sv-SE" dirty="0" smtClean="0"/>
              <a:t>Om den politiska prioriteringen är att resurser ska omfördelas till vård och omsorg är det rimligt att enhetsarbetskostnaderna  i industrin ökar snabbare än i konkurrentländerna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961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Statens roll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Komplikationer för partssystemet</a:t>
            </a:r>
          </a:p>
          <a:p>
            <a:r>
              <a:rPr lang="sv-SE" dirty="0" smtClean="0"/>
              <a:t>Men staten har en övergripande ansvar för skolan</a:t>
            </a:r>
          </a:p>
          <a:p>
            <a:r>
              <a:rPr lang="sv-SE" dirty="0" smtClean="0"/>
              <a:t>Legitimt med öronmärkta medel om lärarlöner identifierats som centralt problem</a:t>
            </a:r>
          </a:p>
          <a:p>
            <a:r>
              <a:rPr lang="sv-SE" dirty="0" smtClean="0"/>
              <a:t>Staten måste få använda sig av ”marknadskrafter” när man vill prioritera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288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Lägstalöner och lönespridning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Sverige har EUs och OECDs mest sammanpressade lönestruktur</a:t>
            </a:r>
          </a:p>
          <a:p>
            <a:r>
              <a:rPr lang="sv-SE" dirty="0" smtClean="0"/>
              <a:t>Men stor produktivitetsspridning för nyinträdande på arbetsmarknaden (PISA-resultat)</a:t>
            </a:r>
          </a:p>
          <a:p>
            <a:r>
              <a:rPr lang="sv-SE" dirty="0" smtClean="0"/>
              <a:t>Stora sysselsättningsgap</a:t>
            </a:r>
          </a:p>
          <a:p>
            <a:r>
              <a:rPr lang="sv-SE" dirty="0" smtClean="0"/>
              <a:t>Utbildning och subventionerade anställningar räcker inte</a:t>
            </a:r>
          </a:p>
          <a:p>
            <a:r>
              <a:rPr lang="sv-SE" dirty="0" smtClean="0"/>
              <a:t>Forskningsstöd för att höjda lägstalöner minskar sysselsättningen, särskilt för svaga grupper, med höga lägstalöner som i Sverige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39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5661248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Källor: PISA 2014 och Eurostat </a:t>
            </a:r>
            <a:r>
              <a:rPr lang="sv-SE" sz="1200" dirty="0" err="1" smtClean="0"/>
              <a:t>Structure</a:t>
            </a:r>
            <a:r>
              <a:rPr lang="sv-SE" sz="1200" dirty="0" smtClean="0"/>
              <a:t> </a:t>
            </a:r>
            <a:r>
              <a:rPr lang="sv-SE" sz="1200" dirty="0" err="1" smtClean="0"/>
              <a:t>of</a:t>
            </a:r>
            <a:r>
              <a:rPr lang="sv-SE" sz="1200" dirty="0" smtClean="0"/>
              <a:t> </a:t>
            </a:r>
            <a:r>
              <a:rPr lang="sv-SE" sz="1200" dirty="0" err="1" smtClean="0"/>
              <a:t>Earnings</a:t>
            </a:r>
            <a:r>
              <a:rPr lang="sv-SE" sz="1200" dirty="0" smtClean="0"/>
              <a:t> Survey 2010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30606" y="2606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rgbClr val="002060"/>
                </a:solidFill>
              </a:rPr>
              <a:t>Skillnader i lön och kunskaper (90/10)</a:t>
            </a:r>
            <a:r>
              <a:rPr lang="sv-SE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75702"/>
              </p:ext>
            </p:extLst>
          </p:nvPr>
        </p:nvGraphicFramePr>
        <p:xfrm>
          <a:off x="1691680" y="752129"/>
          <a:ext cx="5625765" cy="493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765"/>
                <a:gridCol w="1980000"/>
                <a:gridCol w="1980000"/>
              </a:tblGrid>
              <a:tr h="288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Lön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PISA</a:t>
                      </a:r>
                      <a:r>
                        <a:rPr lang="sv-SE" sz="2000" baseline="0" dirty="0" smtClean="0"/>
                        <a:t>-resultat</a:t>
                      </a:r>
                      <a:endParaRPr lang="en-US" sz="20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Sverige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2,08</a:t>
                      </a:r>
                      <a:endParaRPr lang="en-US" sz="1400" b="0" i="0" u="none" strike="noStrike" baseline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1.73</a:t>
                      </a:r>
                      <a:endParaRPr lang="en-US" sz="1400" b="0" i="0" u="none" strike="noStrike" baseline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Finland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Belgien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Danmark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Italien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Frankrike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Nederländerna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Spanien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Tjeckien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Österrike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Slovakien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1,78</a:t>
                      </a:r>
                      <a:endParaRPr lang="en-US" sz="14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Irland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Storbritannien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3,97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Estland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Tyskland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Cypern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1.83</a:t>
                      </a:r>
                      <a:endParaRPr lang="en-US" sz="14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3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Två huvudfrågor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Totala (genomsnittliga) löneökningar</a:t>
            </a:r>
          </a:p>
          <a:p>
            <a:r>
              <a:rPr lang="sv-SE" dirty="0" smtClean="0"/>
              <a:t>Relativlöner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1758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9752" y="5934099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PISA (2014) och Eurostat Structure of Earnings Survey 2010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1166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/>
              <a:t>  </a:t>
            </a:r>
            <a:r>
              <a:rPr lang="sv-SE" sz="2800" b="1" dirty="0" smtClean="0">
                <a:solidFill>
                  <a:srgbClr val="002060"/>
                </a:solidFill>
              </a:rPr>
              <a:t>Skillnader i lön och kunskaper (50/10)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23858"/>
              </p:ext>
            </p:extLst>
          </p:nvPr>
        </p:nvGraphicFramePr>
        <p:xfrm>
          <a:off x="2461194" y="784200"/>
          <a:ext cx="3645547" cy="5009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275"/>
                <a:gridCol w="1224136"/>
                <a:gridCol w="1224136"/>
              </a:tblGrid>
              <a:tr h="288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Lön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PISA</a:t>
                      </a:r>
                      <a:r>
                        <a:rPr lang="sv-SE" baseline="0" dirty="0" smtClean="0"/>
                        <a:t>-resultat</a:t>
                      </a:r>
                      <a:endParaRPr lang="en-US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Sverige</a:t>
                      </a:r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Belgien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1.51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Norge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1.46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Finland               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Frankrike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1.52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Danmark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1.40</a:t>
                      </a:r>
                    </a:p>
                  </a:txBody>
                  <a:tcPr marL="9525" marR="9525" marT="9525" marB="0" anchor="ctr"/>
                </a:tc>
              </a:tr>
              <a:tr h="24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Italien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1.47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Spanien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1.43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Nederländerna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1.44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Österrike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Slovakien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1.55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Tjecken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Cypern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9525" marR="9525" marT="9525" marB="0" anchor="ctr"/>
                </a:tc>
              </a:tr>
              <a:tr h="240952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Storbritannien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1.46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Irland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Estland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1.33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Tyskland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7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83" y="685800"/>
            <a:ext cx="597054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4683" y="6096000"/>
            <a:ext cx="37131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 smtClean="0"/>
              <a:t>Källa: Finanspolitiska rådet (2015)</a:t>
            </a:r>
            <a:endParaRPr lang="sv-SE" sz="1050" b="1" dirty="0"/>
          </a:p>
        </p:txBody>
      </p:sp>
    </p:spTree>
    <p:extLst>
      <p:ext uri="{BB962C8B-B14F-4D97-AF65-F5344CB8AC3E}">
        <p14:creationId xmlns:p14="http://schemas.microsoft.com/office/powerpoint/2010/main" val="323074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Lönenormering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Samsyn om att den internationellt konkurrensutsatta sektorn (industrin) ska sätta märket</a:t>
            </a:r>
          </a:p>
          <a:p>
            <a:r>
              <a:rPr lang="sv-SE" dirty="0" smtClean="0"/>
              <a:t>Oklar teori</a:t>
            </a:r>
          </a:p>
          <a:p>
            <a:r>
              <a:rPr lang="sv-SE" dirty="0" smtClean="0"/>
              <a:t>Men etablerat system</a:t>
            </a:r>
          </a:p>
          <a:p>
            <a:r>
              <a:rPr lang="sv-SE" dirty="0" smtClean="0"/>
              <a:t>Och det har fungerat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953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Två modeller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Medlingsinstitutet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Lönekostnadsökningarna i industrin i jämförbara västeuropeiska länder</a:t>
            </a:r>
          </a:p>
          <a:p>
            <a:r>
              <a:rPr lang="sv-SE" dirty="0" smtClean="0"/>
              <a:t>Europanormen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/>
              <a:t>Produktivitets- och förädlingsvärdeprisökning (utifrån inflationsmålet) i näringslivet</a:t>
            </a:r>
          </a:p>
          <a:p>
            <a:r>
              <a:rPr lang="sv-SE" dirty="0" smtClean="0"/>
              <a:t>Under- eller överskridande utifrån parternas sysselsätt-</a:t>
            </a:r>
            <a:r>
              <a:rPr lang="sv-SE" dirty="0" err="1" smtClean="0"/>
              <a:t>ningsambitioner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75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Perspektiv på de totala löneökningarna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Reallöner</a:t>
            </a:r>
          </a:p>
          <a:p>
            <a:r>
              <a:rPr lang="sv-SE" dirty="0" smtClean="0"/>
              <a:t>Lönekostnadsandel och bruttovinstandel</a:t>
            </a:r>
          </a:p>
          <a:p>
            <a:r>
              <a:rPr lang="sv-SE" dirty="0" smtClean="0"/>
              <a:t>Relativ lönekostnadsandel och relativ bruttovinstandel</a:t>
            </a:r>
          </a:p>
          <a:p>
            <a:r>
              <a:rPr lang="sv-SE" dirty="0" smtClean="0"/>
              <a:t>Relativ löne- och enhetsarbetskostnad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20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298575"/>
          </a:xfrm>
        </p:spPr>
        <p:txBody>
          <a:bodyPr>
            <a:normAutofit fontScale="90000"/>
          </a:bodyPr>
          <a:lstStyle/>
          <a:p>
            <a:r>
              <a:rPr lang="sv-SE" sz="2800" b="1" dirty="0" smtClean="0"/>
              <a:t>Nominella </a:t>
            </a:r>
            <a:r>
              <a:rPr lang="sv-SE" sz="2800" b="1" dirty="0"/>
              <a:t>löneökningar, </a:t>
            </a:r>
            <a:r>
              <a:rPr lang="sv-SE" sz="2800" b="1" dirty="0" smtClean="0"/>
              <a:t>inflation (KPI) </a:t>
            </a:r>
            <a:r>
              <a:rPr lang="sv-SE" sz="2800" b="1" dirty="0"/>
              <a:t>och reallöneförändringar, procent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08240077"/>
              </p:ext>
            </p:extLst>
          </p:nvPr>
        </p:nvGraphicFramePr>
        <p:xfrm>
          <a:off x="762000" y="1447800"/>
          <a:ext cx="7391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37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sv-SE" sz="2500" b="1" dirty="0" smtClean="0"/>
              <a:t>Faktisk </a:t>
            </a:r>
            <a:r>
              <a:rPr lang="sv-SE" sz="2500" b="1" dirty="0"/>
              <a:t>och förväntad reallöneökning, procent per år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1326"/>
              </p:ext>
            </p:extLst>
          </p:nvPr>
        </p:nvGraphicFramePr>
        <p:xfrm>
          <a:off x="457200" y="1600200"/>
          <a:ext cx="8229600" cy="2224608"/>
        </p:xfrm>
        <a:graphic>
          <a:graphicData uri="http://schemas.openxmlformats.org/drawingml/2006/table">
            <a:tbl>
              <a:tblPr firstRow="1" firstCol="1" bandRow="1"/>
              <a:tblGrid>
                <a:gridCol w="1425600"/>
                <a:gridCol w="1701000"/>
                <a:gridCol w="1701000"/>
                <a:gridCol w="1701000"/>
                <a:gridCol w="1701000"/>
              </a:tblGrid>
              <a:tr h="1059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Avtalsperiod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Nominell löneökning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KPI-inflation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Reallöneökning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Förväntad reallöneökning utifrån inflationsmål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1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2013-2015</a:t>
                      </a: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</a:p>
                  </a:txBody>
                  <a:tcPr marL="64800" marR="64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51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Lönekostnadsandel i näringslivet, procent av förädlingsvärdet </a:t>
            </a:r>
            <a:endParaRPr lang="sv-SE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367877"/>
              </p:ext>
            </p:extLst>
          </p:nvPr>
        </p:nvGraphicFramePr>
        <p:xfrm>
          <a:off x="457200" y="14478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62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797</Words>
  <Application>Microsoft Office PowerPoint</Application>
  <PresentationFormat>Bildspel på skärmen (4:3)</PresentationFormat>
  <Paragraphs>242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2" baseType="lpstr">
      <vt:lpstr>Office-tema</vt:lpstr>
      <vt:lpstr>Läget inför den kommande avtalsrörelsen</vt:lpstr>
      <vt:lpstr>Arbetsmarknadsekonomiska rådet</vt:lpstr>
      <vt:lpstr>Två huvudfrågor</vt:lpstr>
      <vt:lpstr>Lönenormering</vt:lpstr>
      <vt:lpstr>Två modeller</vt:lpstr>
      <vt:lpstr>Perspektiv på de totala löneökningarna</vt:lpstr>
      <vt:lpstr>Nominella löneökningar, inflation (KPI) och reallöneförändringar, procent </vt:lpstr>
      <vt:lpstr>Faktisk och förväntad reallöneökning, procent per år</vt:lpstr>
      <vt:lpstr>Lönekostnadsandel i näringslivet, procent av förädlingsvärdet </vt:lpstr>
      <vt:lpstr>PowerPoint-presentation</vt:lpstr>
      <vt:lpstr>PowerPoint-presentation</vt:lpstr>
      <vt:lpstr>PowerPoint-presentation</vt:lpstr>
      <vt:lpstr>Lönekostnadsandel i Sverige och EU-14, hela ekonomin, procent av BNP till faktorpris </vt:lpstr>
      <vt:lpstr>Relativ lönekostnadsandel gentemot EU-14</vt:lpstr>
      <vt:lpstr>Lönekostnadsandel i Sverige och 22 konkurrentländer, hela ekonomin, procent av BNP till faktorpris </vt:lpstr>
      <vt:lpstr>Relativ lönekostnadsandel gentemot 22 konkurrentländer</vt:lpstr>
      <vt:lpstr>Relativ lönekostnad per timme i tillverkningsindustrin gentemot 15 EU-länder</vt:lpstr>
      <vt:lpstr>Relativ enhetsarbetskostnad i tillverkningsindustrin gentemot 15 EU-länder</vt:lpstr>
      <vt:lpstr>Löneökningar och sysselsättning på kort sikt</vt:lpstr>
      <vt:lpstr>Möjliga slutsatser</vt:lpstr>
      <vt:lpstr>Centralbankernas styrräntor</vt:lpstr>
      <vt:lpstr>Löneökningar och arbetslöshet</vt:lpstr>
      <vt:lpstr>Prognoser för inflationen</vt:lpstr>
      <vt:lpstr>Avtalsrörelsen och inflationsmålet</vt:lpstr>
      <vt:lpstr>Relativlöner</vt:lpstr>
      <vt:lpstr>Lönerna i vård och omsorg </vt:lpstr>
      <vt:lpstr>Statens roll</vt:lpstr>
      <vt:lpstr>Lägstalöner och lönespridning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avtalsrörelsen 2016</dc:title>
  <dc:creator>Lars Calmfors</dc:creator>
  <cp:lastModifiedBy>Lars Calmfors</cp:lastModifiedBy>
  <cp:revision>29</cp:revision>
  <dcterms:created xsi:type="dcterms:W3CDTF">2015-08-26T12:54:47Z</dcterms:created>
  <dcterms:modified xsi:type="dcterms:W3CDTF">2015-09-14T12:48:17Z</dcterms:modified>
</cp:coreProperties>
</file>