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5" r:id="rId3"/>
    <p:sldId id="260" r:id="rId4"/>
    <p:sldId id="261" r:id="rId5"/>
    <p:sldId id="259" r:id="rId6"/>
    <p:sldId id="262" r:id="rId7"/>
    <p:sldId id="263" r:id="rId8"/>
    <p:sldId id="258" r:id="rId9"/>
    <p:sldId id="257" r:id="rId10"/>
    <p:sldId id="264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402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ED9738-DC63-4BD7-9632-956E560109A9}" type="datetimeFigureOut">
              <a:rPr lang="en-US" smtClean="0"/>
              <a:t>4/18/2015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CC392-7E39-4BB3-BBBC-60DF0AFE7E1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ED9738-DC63-4BD7-9632-956E560109A9}" type="datetimeFigureOut">
              <a:rPr lang="en-US" smtClean="0"/>
              <a:t>4/18/2015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CC392-7E39-4BB3-BBBC-60DF0AFE7E1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ED9738-DC63-4BD7-9632-956E560109A9}" type="datetimeFigureOut">
              <a:rPr lang="en-US" smtClean="0"/>
              <a:t>4/18/2015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CC392-7E39-4BB3-BBBC-60DF0AFE7E1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ED9738-DC63-4BD7-9632-956E560109A9}" type="datetimeFigureOut">
              <a:rPr lang="en-US" smtClean="0"/>
              <a:t>4/18/2015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CC392-7E39-4BB3-BBBC-60DF0AFE7E1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ED9738-DC63-4BD7-9632-956E560109A9}" type="datetimeFigureOut">
              <a:rPr lang="en-US" smtClean="0"/>
              <a:t>4/18/2015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CC392-7E39-4BB3-BBBC-60DF0AFE7E1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ED9738-DC63-4BD7-9632-956E560109A9}" type="datetimeFigureOut">
              <a:rPr lang="en-US" smtClean="0"/>
              <a:t>4/18/2015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CC392-7E39-4BB3-BBBC-60DF0AFE7E1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ED9738-DC63-4BD7-9632-956E560109A9}" type="datetimeFigureOut">
              <a:rPr lang="en-US" smtClean="0"/>
              <a:t>4/18/2015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CC392-7E39-4BB3-BBBC-60DF0AFE7E1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ED9738-DC63-4BD7-9632-956E560109A9}" type="datetimeFigureOut">
              <a:rPr lang="en-US" smtClean="0"/>
              <a:t>4/18/2015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CC392-7E39-4BB3-BBBC-60DF0AFE7E1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ED9738-DC63-4BD7-9632-956E560109A9}" type="datetimeFigureOut">
              <a:rPr lang="en-US" smtClean="0"/>
              <a:t>4/18/2015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CC392-7E39-4BB3-BBBC-60DF0AFE7E1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ED9738-DC63-4BD7-9632-956E560109A9}" type="datetimeFigureOut">
              <a:rPr lang="en-US" smtClean="0"/>
              <a:t>4/18/2015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CC392-7E39-4BB3-BBBC-60DF0AFE7E1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ED9738-DC63-4BD7-9632-956E560109A9}" type="datetimeFigureOut">
              <a:rPr lang="en-US" smtClean="0"/>
              <a:t>4/18/2015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CC392-7E39-4BB3-BBBC-60DF0AFE7E1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ED9738-DC63-4BD7-9632-956E560109A9}" type="datetimeFigureOut">
              <a:rPr lang="en-US" smtClean="0"/>
              <a:t>4/18/2015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CC392-7E39-4BB3-BBBC-60DF0AFE7E1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 smtClean="0">
                <a:solidFill>
                  <a:srgbClr val="002060"/>
                </a:solidFill>
              </a:rPr>
              <a:t>Lägstalöner och sysselsättning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/>
          </a:bodyPr>
          <a:lstStyle/>
          <a:p>
            <a:r>
              <a:rPr lang="sv-SE" dirty="0" smtClean="0">
                <a:solidFill>
                  <a:schemeClr val="tx1"/>
                </a:solidFill>
              </a:rPr>
              <a:t>Lars Calmfors</a:t>
            </a:r>
          </a:p>
          <a:p>
            <a:r>
              <a:rPr lang="sv-SE" sz="3000" dirty="0" smtClean="0">
                <a:solidFill>
                  <a:schemeClr val="tx1"/>
                </a:solidFill>
              </a:rPr>
              <a:t>Lönebildningen inför avtalsrörelsen 2016</a:t>
            </a:r>
          </a:p>
          <a:p>
            <a:r>
              <a:rPr lang="sv-SE" sz="3000" dirty="0" smtClean="0">
                <a:solidFill>
                  <a:schemeClr val="tx1"/>
                </a:solidFill>
              </a:rPr>
              <a:t>Svenskt Näringsliv 21/4-2012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>
                <a:solidFill>
                  <a:srgbClr val="002060"/>
                </a:solidFill>
              </a:rPr>
              <a:t>Slutsatser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sv-SE" dirty="0" smtClean="0"/>
              <a:t>Stor sannolikhet att avtalade lägstalöner har negativa sysselsättningseffekter i Sverige</a:t>
            </a:r>
          </a:p>
          <a:p>
            <a:r>
              <a:rPr lang="sv-SE" dirty="0" smtClean="0"/>
              <a:t>Evidens för att anställningssubventioner som sänker lönekostnaderna har positiva sysselsättningseffekter</a:t>
            </a:r>
          </a:p>
          <a:p>
            <a:r>
              <a:rPr lang="sv-SE" dirty="0" smtClean="0"/>
              <a:t>Men dyra jobb genom ungdomsrabatten på sociala avgifter</a:t>
            </a:r>
          </a:p>
          <a:p>
            <a:r>
              <a:rPr lang="sv-SE" dirty="0" smtClean="0"/>
              <a:t>Experiment tyder på att det krävs stora lönesänkningar för att arbetsgivare ska anställa från svaga grupper</a:t>
            </a:r>
          </a:p>
          <a:p>
            <a:r>
              <a:rPr lang="sv-SE" dirty="0" smtClean="0"/>
              <a:t>Argument för betydande sänkningar av lägstalönerna eller för att inte gå denna väg?</a:t>
            </a:r>
          </a:p>
          <a:p>
            <a:r>
              <a:rPr lang="sv-SE" dirty="0" smtClean="0"/>
              <a:t>Fråga om värderingar: lön för dem som förblir anställda kontra sysselsättning</a:t>
            </a:r>
          </a:p>
          <a:p>
            <a:r>
              <a:rPr lang="sv-SE" dirty="0" smtClean="0"/>
              <a:t>Skatter/transfereringar eller lägstalöner för att utjämna inkomstfördelningen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ustomShape 1"/>
          <p:cNvSpPr/>
          <p:nvPr/>
        </p:nvSpPr>
        <p:spPr>
          <a:xfrm>
            <a:off x="457171" y="273352"/>
            <a:ext cx="8228437" cy="1144682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r>
              <a:rPr lang="en-US" sz="3600" b="1" dirty="0">
                <a:solidFill>
                  <a:srgbClr val="000000"/>
                </a:solidFill>
                <a:latin typeface="Arial"/>
                <a:ea typeface="DejaVu Sans"/>
              </a:rPr>
              <a:t>	</a:t>
            </a:r>
            <a:r>
              <a:rPr lang="en-US" sz="3600" b="1" dirty="0" err="1">
                <a:solidFill>
                  <a:srgbClr val="000000"/>
                </a:solidFill>
                <a:latin typeface="Arial"/>
                <a:ea typeface="DejaVu Sans"/>
              </a:rPr>
              <a:t>Lägstalöner</a:t>
            </a:r>
            <a:r>
              <a:rPr lang="en-US" sz="3600" b="1" dirty="0">
                <a:solidFill>
                  <a:srgbClr val="000000"/>
                </a:solidFill>
                <a:latin typeface="Arial"/>
                <a:ea typeface="DejaVu Sans"/>
              </a:rPr>
              <a:t>/</a:t>
            </a:r>
            <a:r>
              <a:rPr lang="en-US" sz="3600" b="1" dirty="0" err="1">
                <a:solidFill>
                  <a:srgbClr val="000000"/>
                </a:solidFill>
                <a:latin typeface="Arial"/>
                <a:ea typeface="DejaVu Sans"/>
              </a:rPr>
              <a:t>minimilöner</a:t>
            </a:r>
            <a:r>
              <a:rPr lang="en-US" sz="3600" b="1" dirty="0">
                <a:solidFill>
                  <a:srgbClr val="000000"/>
                </a:solidFill>
                <a:latin typeface="Arial"/>
                <a:ea typeface="DejaVu Sans"/>
              </a:rPr>
              <a:t> </a:t>
            </a:r>
            <a:r>
              <a:rPr lang="en-US" sz="3600" b="1" dirty="0" err="1">
                <a:solidFill>
                  <a:srgbClr val="000000"/>
                </a:solidFill>
                <a:latin typeface="Arial"/>
                <a:ea typeface="DejaVu Sans"/>
              </a:rPr>
              <a:t>i</a:t>
            </a:r>
            <a:r>
              <a:rPr lang="en-US" sz="3600" b="1" dirty="0">
                <a:solidFill>
                  <a:srgbClr val="000000"/>
                </a:solidFill>
                <a:latin typeface="Arial"/>
                <a:ea typeface="DejaVu Sans"/>
              </a:rPr>
              <a:t> </a:t>
            </a:r>
            <a:endParaRPr lang="en-US" sz="3600" b="1" dirty="0">
              <a:solidFill>
                <a:srgbClr val="000000"/>
              </a:solidFill>
              <a:latin typeface="Arial"/>
              <a:ea typeface="DejaVu Sans"/>
            </a:endParaRPr>
          </a:p>
          <a:p>
            <a:r>
              <a:rPr lang="en-US" sz="3600" b="1" dirty="0" err="1">
                <a:solidFill>
                  <a:srgbClr val="000000"/>
                </a:solidFill>
                <a:latin typeface="Arial"/>
                <a:ea typeface="DejaVu Sans"/>
              </a:rPr>
              <a:t>undervisningen</a:t>
            </a:r>
            <a:r>
              <a:rPr lang="en-US" sz="3600" b="1" dirty="0">
                <a:solidFill>
                  <a:srgbClr val="000000"/>
                </a:solidFill>
                <a:latin typeface="Arial"/>
                <a:ea typeface="DejaVu Sans"/>
              </a:rPr>
              <a:t> </a:t>
            </a:r>
            <a:r>
              <a:rPr lang="en-US" sz="3600" b="1" dirty="0" err="1">
                <a:solidFill>
                  <a:srgbClr val="000000"/>
                </a:solidFill>
                <a:latin typeface="Arial"/>
                <a:ea typeface="DejaVu Sans"/>
              </a:rPr>
              <a:t>på</a:t>
            </a:r>
            <a:r>
              <a:rPr lang="en-US" sz="3600" b="1" dirty="0">
                <a:solidFill>
                  <a:srgbClr val="000000"/>
                </a:solidFill>
                <a:latin typeface="Arial"/>
                <a:ea typeface="DejaVu Sans"/>
              </a:rPr>
              <a:t> A- </a:t>
            </a:r>
            <a:r>
              <a:rPr lang="en-US" sz="3600" b="1" dirty="0" err="1">
                <a:solidFill>
                  <a:srgbClr val="000000"/>
                </a:solidFill>
                <a:latin typeface="Arial"/>
                <a:ea typeface="DejaVu Sans"/>
              </a:rPr>
              <a:t>och</a:t>
            </a:r>
            <a:r>
              <a:rPr lang="en-US" sz="3600" b="1" dirty="0">
                <a:solidFill>
                  <a:srgbClr val="000000"/>
                </a:solidFill>
                <a:latin typeface="Arial"/>
                <a:ea typeface="DejaVu Sans"/>
              </a:rPr>
              <a:t> B-</a:t>
            </a:r>
            <a:r>
              <a:rPr lang="en-US" sz="3600" b="1" dirty="0" err="1">
                <a:solidFill>
                  <a:srgbClr val="000000"/>
                </a:solidFill>
                <a:latin typeface="Arial"/>
                <a:ea typeface="DejaVu Sans"/>
              </a:rPr>
              <a:t>nivå</a:t>
            </a:r>
            <a:endParaRPr dirty="0"/>
          </a:p>
        </p:txBody>
      </p:sp>
      <p:sp>
        <p:nvSpPr>
          <p:cNvPr id="10" name="Line 2"/>
          <p:cNvSpPr/>
          <p:nvPr/>
        </p:nvSpPr>
        <p:spPr>
          <a:xfrm flipV="1">
            <a:off x="2459257" y="1985640"/>
            <a:ext cx="0" cy="3824316"/>
          </a:xfrm>
          <a:prstGeom prst="line">
            <a:avLst/>
          </a:prstGeom>
          <a:ln>
            <a:solidFill>
              <a:srgbClr val="000000"/>
            </a:solidFill>
            <a:tailEnd type="triangle" w="med" len="med"/>
          </a:ln>
        </p:spPr>
      </p:sp>
      <p:sp>
        <p:nvSpPr>
          <p:cNvPr id="11" name="Line 3"/>
          <p:cNvSpPr/>
          <p:nvPr/>
        </p:nvSpPr>
        <p:spPr>
          <a:xfrm>
            <a:off x="2467094" y="5816487"/>
            <a:ext cx="4354560" cy="0"/>
          </a:xfrm>
          <a:prstGeom prst="line">
            <a:avLst/>
          </a:prstGeom>
          <a:ln>
            <a:solidFill>
              <a:srgbClr val="000000"/>
            </a:solidFill>
            <a:tailEnd type="triangle" w="med" len="med"/>
          </a:ln>
        </p:spPr>
      </p:sp>
      <p:sp>
        <p:nvSpPr>
          <p:cNvPr id="12" name="Line 4"/>
          <p:cNvSpPr/>
          <p:nvPr/>
        </p:nvSpPr>
        <p:spPr>
          <a:xfrm flipV="1">
            <a:off x="2592163" y="2488581"/>
            <a:ext cx="3628637" cy="2903345"/>
          </a:xfrm>
          <a:prstGeom prst="line">
            <a:avLst/>
          </a:prstGeom>
          <a:ln w="54720">
            <a:solidFill>
              <a:srgbClr val="800000"/>
            </a:solidFill>
            <a:round/>
          </a:ln>
        </p:spPr>
      </p:sp>
      <p:sp>
        <p:nvSpPr>
          <p:cNvPr id="13" name="Line 5"/>
          <p:cNvSpPr/>
          <p:nvPr/>
        </p:nvSpPr>
        <p:spPr>
          <a:xfrm>
            <a:off x="2869079" y="2073818"/>
            <a:ext cx="3791259" cy="3318108"/>
          </a:xfrm>
          <a:prstGeom prst="line">
            <a:avLst/>
          </a:prstGeom>
          <a:ln w="54720">
            <a:solidFill>
              <a:srgbClr val="000080"/>
            </a:solidFill>
            <a:round/>
          </a:ln>
        </p:spPr>
      </p:sp>
      <p:sp>
        <p:nvSpPr>
          <p:cNvPr id="14" name="CustomShape 6"/>
          <p:cNvSpPr/>
          <p:nvPr/>
        </p:nvSpPr>
        <p:spPr>
          <a:xfrm>
            <a:off x="5391360" y="5806689"/>
            <a:ext cx="1649410" cy="462772"/>
          </a:xfrm>
          <a:prstGeom prst="rect">
            <a:avLst/>
          </a:prstGeom>
        </p:spPr>
        <p:txBody>
          <a:bodyPr wrap="none" lIns="156094" tIns="115274" rIns="156094" bIns="115274"/>
          <a:lstStyle/>
          <a:p>
            <a:r>
              <a:rPr lang="en-US">
                <a:solidFill>
                  <a:srgbClr val="000000"/>
                </a:solidFill>
                <a:latin typeface="Arial"/>
                <a:ea typeface="DejaVu Sans"/>
              </a:rPr>
              <a:t>Sysselsättning</a:t>
            </a:r>
            <a:endParaRPr/>
          </a:p>
        </p:txBody>
      </p:sp>
      <p:sp>
        <p:nvSpPr>
          <p:cNvPr id="15" name="CustomShape 7"/>
          <p:cNvSpPr/>
          <p:nvPr/>
        </p:nvSpPr>
        <p:spPr>
          <a:xfrm>
            <a:off x="1801256" y="1866109"/>
            <a:ext cx="658001" cy="462772"/>
          </a:xfrm>
          <a:prstGeom prst="rect">
            <a:avLst/>
          </a:prstGeom>
        </p:spPr>
        <p:txBody>
          <a:bodyPr wrap="none" lIns="156094" tIns="115274" rIns="156094" bIns="115274"/>
          <a:lstStyle/>
          <a:p>
            <a:r>
              <a:rPr lang="en-US">
                <a:solidFill>
                  <a:srgbClr val="000000"/>
                </a:solidFill>
                <a:latin typeface="Arial"/>
                <a:ea typeface="DejaVu Sans"/>
              </a:rPr>
              <a:t>Lön</a:t>
            </a:r>
            <a:endParaRPr/>
          </a:p>
        </p:txBody>
      </p:sp>
      <p:sp>
        <p:nvSpPr>
          <p:cNvPr id="16" name="CustomShape 8"/>
          <p:cNvSpPr/>
          <p:nvPr/>
        </p:nvSpPr>
        <p:spPr>
          <a:xfrm>
            <a:off x="6220800" y="2232865"/>
            <a:ext cx="1522055" cy="462772"/>
          </a:xfrm>
          <a:prstGeom prst="rect">
            <a:avLst/>
          </a:prstGeom>
        </p:spPr>
        <p:txBody>
          <a:bodyPr wrap="none" lIns="156094" tIns="115274" rIns="156094" bIns="115274"/>
          <a:lstStyle/>
          <a:p>
            <a:r>
              <a:rPr lang="en-US">
                <a:solidFill>
                  <a:srgbClr val="000000"/>
                </a:solidFill>
                <a:latin typeface="Arial"/>
                <a:ea typeface="DejaVu Sans"/>
              </a:rPr>
              <a:t>Utbud</a:t>
            </a:r>
            <a:endParaRPr/>
          </a:p>
        </p:txBody>
      </p:sp>
      <p:sp>
        <p:nvSpPr>
          <p:cNvPr id="17" name="CustomShape 9"/>
          <p:cNvSpPr/>
          <p:nvPr/>
        </p:nvSpPr>
        <p:spPr>
          <a:xfrm>
            <a:off x="6635520" y="5184544"/>
            <a:ext cx="1338207" cy="462772"/>
          </a:xfrm>
          <a:prstGeom prst="rect">
            <a:avLst/>
          </a:prstGeom>
        </p:spPr>
        <p:txBody>
          <a:bodyPr wrap="none" lIns="156094" tIns="115274" rIns="156094" bIns="115274"/>
          <a:lstStyle/>
          <a:p>
            <a:r>
              <a:rPr lang="en-US">
                <a:solidFill>
                  <a:srgbClr val="000000"/>
                </a:solidFill>
                <a:latin typeface="Arial"/>
                <a:ea typeface="DejaVu Sans"/>
              </a:rPr>
              <a:t>Efterfrågan</a:t>
            </a:r>
            <a:endParaRPr/>
          </a:p>
        </p:txBody>
      </p:sp>
      <p:sp>
        <p:nvSpPr>
          <p:cNvPr id="18" name="Line 10"/>
          <p:cNvSpPr/>
          <p:nvPr/>
        </p:nvSpPr>
        <p:spPr>
          <a:xfrm>
            <a:off x="2488320" y="3700213"/>
            <a:ext cx="2280960" cy="0"/>
          </a:xfrm>
          <a:prstGeom prst="line">
            <a:avLst/>
          </a:prstGeom>
          <a:ln cap="rnd">
            <a:solidFill>
              <a:srgbClr val="000000"/>
            </a:solidFill>
            <a:custDash>
              <a:ds d="0" sp="0"/>
              <a:ds d="0" sp="0"/>
            </a:custDash>
          </a:ln>
        </p:spPr>
      </p:sp>
      <p:sp>
        <p:nvSpPr>
          <p:cNvPr id="19" name="Line 11"/>
          <p:cNvSpPr/>
          <p:nvPr/>
        </p:nvSpPr>
        <p:spPr>
          <a:xfrm>
            <a:off x="4736625" y="3732872"/>
            <a:ext cx="0" cy="2073818"/>
          </a:xfrm>
          <a:prstGeom prst="line">
            <a:avLst/>
          </a:prstGeom>
          <a:ln cap="rnd">
            <a:solidFill>
              <a:srgbClr val="000000"/>
            </a:solidFill>
            <a:custDash>
              <a:ds d="0" sp="0"/>
              <a:ds d="0" sp="0"/>
            </a:custDash>
          </a:ln>
        </p:spPr>
      </p:sp>
      <p:sp>
        <p:nvSpPr>
          <p:cNvPr id="20" name="Line 12"/>
          <p:cNvSpPr/>
          <p:nvPr/>
        </p:nvSpPr>
        <p:spPr>
          <a:xfrm>
            <a:off x="4037805" y="3110727"/>
            <a:ext cx="0" cy="2695963"/>
          </a:xfrm>
          <a:prstGeom prst="line">
            <a:avLst/>
          </a:prstGeom>
          <a:ln cap="rnd">
            <a:solidFill>
              <a:srgbClr val="000000"/>
            </a:solidFill>
            <a:custDash>
              <a:ds d="0" sp="0"/>
              <a:ds d="0" sp="0"/>
            </a:custDash>
          </a:ln>
        </p:spPr>
      </p:sp>
      <p:sp>
        <p:nvSpPr>
          <p:cNvPr id="21" name="Line 13"/>
          <p:cNvSpPr/>
          <p:nvPr/>
        </p:nvSpPr>
        <p:spPr>
          <a:xfrm>
            <a:off x="2455991" y="3112360"/>
            <a:ext cx="2935369" cy="0"/>
          </a:xfrm>
          <a:prstGeom prst="line">
            <a:avLst/>
          </a:prstGeom>
          <a:ln cap="rnd">
            <a:solidFill>
              <a:srgbClr val="000000"/>
            </a:solidFill>
            <a:custDash>
              <a:ds d="0" sp="0"/>
              <a:ds d="0" sp="0"/>
            </a:custDash>
          </a:ln>
        </p:spPr>
      </p:sp>
      <p:sp>
        <p:nvSpPr>
          <p:cNvPr id="22" name="Line 14"/>
          <p:cNvSpPr/>
          <p:nvPr/>
        </p:nvSpPr>
        <p:spPr>
          <a:xfrm>
            <a:off x="2488320" y="4235814"/>
            <a:ext cx="2903040" cy="0"/>
          </a:xfrm>
          <a:prstGeom prst="line">
            <a:avLst/>
          </a:prstGeom>
          <a:ln cap="rnd">
            <a:solidFill>
              <a:srgbClr val="000000"/>
            </a:solidFill>
            <a:custDash>
              <a:ds d="0" sp="0"/>
              <a:ds d="0" sp="0"/>
            </a:custDash>
          </a:ln>
        </p:spPr>
      </p:sp>
      <p:sp>
        <p:nvSpPr>
          <p:cNvPr id="23" name="CustomShape 15"/>
          <p:cNvSpPr/>
          <p:nvPr/>
        </p:nvSpPr>
        <p:spPr>
          <a:xfrm>
            <a:off x="827584" y="2938616"/>
            <a:ext cx="1609467" cy="313849"/>
          </a:xfrm>
          <a:prstGeom prst="rect">
            <a:avLst/>
          </a:prstGeom>
        </p:spPr>
        <p:txBody>
          <a:bodyPr wrap="none" lIns="81639" tIns="40820" rIns="81639" bIns="40820"/>
          <a:lstStyle/>
          <a:p>
            <a:r>
              <a:rPr lang="en-US" dirty="0" err="1">
                <a:solidFill>
                  <a:srgbClr val="000000"/>
                </a:solidFill>
                <a:latin typeface="Arial"/>
                <a:ea typeface="DejaVu Sans"/>
              </a:rPr>
              <a:t>Hög</a:t>
            </a:r>
            <a:r>
              <a:rPr lang="en-US" dirty="0">
                <a:solidFill>
                  <a:srgbClr val="000000"/>
                </a:solidFill>
                <a:latin typeface="Arial"/>
                <a:ea typeface="DejaVu Sans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/>
                <a:ea typeface="DejaVu Sans"/>
              </a:rPr>
              <a:t>minimilön</a:t>
            </a:r>
            <a:endParaRPr dirty="0"/>
          </a:p>
        </p:txBody>
      </p:sp>
      <p:sp>
        <p:nvSpPr>
          <p:cNvPr id="24" name="CustomShape 16"/>
          <p:cNvSpPr/>
          <p:nvPr/>
        </p:nvSpPr>
        <p:spPr>
          <a:xfrm>
            <a:off x="899592" y="3525490"/>
            <a:ext cx="1523091" cy="313849"/>
          </a:xfrm>
          <a:prstGeom prst="rect">
            <a:avLst/>
          </a:prstGeom>
        </p:spPr>
        <p:txBody>
          <a:bodyPr wrap="none" lIns="81639" tIns="40820" rIns="81639" bIns="40820"/>
          <a:lstStyle/>
          <a:p>
            <a:r>
              <a:rPr lang="en-US" dirty="0" err="1">
                <a:solidFill>
                  <a:srgbClr val="000000"/>
                </a:solidFill>
                <a:latin typeface="Arial"/>
                <a:ea typeface="DejaVu Sans"/>
              </a:rPr>
              <a:t>Jämviktslön</a:t>
            </a:r>
            <a:endParaRPr dirty="0"/>
          </a:p>
        </p:txBody>
      </p:sp>
      <p:sp>
        <p:nvSpPr>
          <p:cNvPr id="25" name="CustomShape 17"/>
          <p:cNvSpPr/>
          <p:nvPr/>
        </p:nvSpPr>
        <p:spPr>
          <a:xfrm>
            <a:off x="827584" y="4073500"/>
            <a:ext cx="1648980" cy="313849"/>
          </a:xfrm>
          <a:prstGeom prst="rect">
            <a:avLst/>
          </a:prstGeom>
        </p:spPr>
        <p:txBody>
          <a:bodyPr wrap="none" lIns="81639" tIns="40820" rIns="81639" bIns="40820"/>
          <a:lstStyle/>
          <a:p>
            <a:r>
              <a:rPr lang="en-US" dirty="0" err="1" smtClean="0">
                <a:solidFill>
                  <a:srgbClr val="000000"/>
                </a:solidFill>
                <a:latin typeface="Arial"/>
                <a:ea typeface="DejaVu Sans"/>
              </a:rPr>
              <a:t>Monopsonilön</a:t>
            </a:r>
            <a:endParaRPr dirty="0"/>
          </a:p>
        </p:txBody>
      </p:sp>
      <p:sp>
        <p:nvSpPr>
          <p:cNvPr id="26" name="TextShape 18"/>
          <p:cNvSpPr txBox="1"/>
          <p:nvPr/>
        </p:nvSpPr>
        <p:spPr>
          <a:xfrm>
            <a:off x="4878675" y="3558149"/>
            <a:ext cx="622080" cy="314175"/>
          </a:xfrm>
          <a:prstGeom prst="rect">
            <a:avLst/>
          </a:prstGeom>
        </p:spPr>
        <p:txBody>
          <a:bodyPr wrap="none" lIns="81639" tIns="40820" rIns="81639" bIns="40820"/>
          <a:lstStyle/>
          <a:p>
            <a:r>
              <a:rPr lang="en-US"/>
              <a:t>A</a:t>
            </a:r>
            <a:endParaRPr/>
          </a:p>
        </p:txBody>
      </p:sp>
      <p:sp>
        <p:nvSpPr>
          <p:cNvPr id="27" name="TextShape 19"/>
          <p:cNvSpPr txBox="1"/>
          <p:nvPr/>
        </p:nvSpPr>
        <p:spPr>
          <a:xfrm>
            <a:off x="4028009" y="2792306"/>
            <a:ext cx="302060" cy="314175"/>
          </a:xfrm>
          <a:prstGeom prst="rect">
            <a:avLst/>
          </a:prstGeom>
        </p:spPr>
        <p:txBody>
          <a:bodyPr wrap="none" lIns="81639" tIns="40820" rIns="81639" bIns="40820"/>
          <a:lstStyle/>
          <a:p>
            <a:r>
              <a:rPr lang="en-US"/>
              <a:t>B</a:t>
            </a:r>
            <a:endParaRPr/>
          </a:p>
        </p:txBody>
      </p:sp>
      <p:sp>
        <p:nvSpPr>
          <p:cNvPr id="28" name="TextShape 20"/>
          <p:cNvSpPr txBox="1"/>
          <p:nvPr/>
        </p:nvSpPr>
        <p:spPr>
          <a:xfrm>
            <a:off x="4049234" y="4257042"/>
            <a:ext cx="313163" cy="314175"/>
          </a:xfrm>
          <a:prstGeom prst="rect">
            <a:avLst/>
          </a:prstGeom>
        </p:spPr>
        <p:txBody>
          <a:bodyPr wrap="none" lIns="81639" tIns="40820" rIns="81639" bIns="40820"/>
          <a:lstStyle/>
          <a:p>
            <a:r>
              <a:rPr lang="en-US"/>
              <a:t>C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655693084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>
                <p:childTnLst>
                  <p:par>
                    <p:cTn id="3" fill="freeze">
                      <p:stCondLst>
                        <p:cond delay="indefinite"/>
                      </p:stCondLst>
                      <p:childTnLst>
                        <p:par>
                          <p:cTn id="4"/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>
                <a:solidFill>
                  <a:schemeClr val="tx2"/>
                </a:solidFill>
              </a:rPr>
              <a:t>Sök- och matchningsmodeller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smtClean="0"/>
              <a:t>2010 års ekonomipris till Alfred Nobels minne:</a:t>
            </a:r>
            <a:r>
              <a:rPr lang="en-US" dirty="0" smtClean="0"/>
              <a:t> Diamond – Mortensen – </a:t>
            </a:r>
            <a:r>
              <a:rPr lang="en-US" dirty="0" err="1" smtClean="0"/>
              <a:t>Pissarides</a:t>
            </a:r>
            <a:endParaRPr lang="en-US" dirty="0" smtClean="0"/>
          </a:p>
          <a:p>
            <a:r>
              <a:rPr lang="sv-SE" dirty="0" smtClean="0"/>
              <a:t>Friktioner på arbetsmarknaden</a:t>
            </a:r>
          </a:p>
          <a:p>
            <a:r>
              <a:rPr lang="sv-SE" dirty="0" smtClean="0"/>
              <a:t>Svårigheter matcha vakanser och arbetslösa</a:t>
            </a:r>
          </a:p>
          <a:p>
            <a:r>
              <a:rPr lang="sv-SE" dirty="0" smtClean="0"/>
              <a:t>Sysselsättning och arbetslöshet är resultatet av flöden in och ut ur dessa tillstånd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sv-SE" sz="3600" dirty="0" smtClean="0">
                <a:solidFill>
                  <a:srgbClr val="002060"/>
                </a:solidFill>
              </a:rPr>
              <a:t>Minimilöners effekt på sysselsättningen: sök- och matchningsmodeller</a:t>
            </a:r>
            <a:endParaRPr lang="en-US" sz="3600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v-SE" sz="2800" dirty="0" smtClean="0"/>
              <a:t>Högre lön ökar lönekostnaderna vilket har negativa effekter på antalet jobb</a:t>
            </a:r>
          </a:p>
          <a:p>
            <a:r>
              <a:rPr lang="sv-SE" sz="2800" dirty="0" smtClean="0"/>
              <a:t>Högre lön ökar arbetskraftsdeltagandet: mer lönsamt för företagen att tillskapa fler vakanser</a:t>
            </a:r>
          </a:p>
          <a:p>
            <a:r>
              <a:rPr lang="sv-SE" sz="2800" dirty="0" smtClean="0"/>
              <a:t>Högre lön stärker arbetslösas drivkrafter att söka effektivt efter jobb: också det gör det mer lönsamt för företagen att tillskapa vakanser</a:t>
            </a:r>
          </a:p>
          <a:p>
            <a:r>
              <a:rPr lang="sv-SE" sz="2800" dirty="0" smtClean="0"/>
              <a:t>Samma slutsats som i monopsonimodellen</a:t>
            </a:r>
          </a:p>
          <a:p>
            <a:pPr>
              <a:buNone/>
            </a:pPr>
            <a:r>
              <a:rPr lang="sv-SE" sz="2800" dirty="0"/>
              <a:t>  </a:t>
            </a:r>
            <a:r>
              <a:rPr lang="sv-SE" sz="2800" dirty="0" smtClean="0"/>
              <a:t>   - måttliga lägstalöner ökar sysselsättningen</a:t>
            </a:r>
          </a:p>
          <a:p>
            <a:pPr>
              <a:buNone/>
            </a:pPr>
            <a:r>
              <a:rPr lang="sv-SE" sz="2800" dirty="0"/>
              <a:t> </a:t>
            </a:r>
            <a:r>
              <a:rPr lang="sv-SE" sz="2800" dirty="0" smtClean="0"/>
              <a:t>    - höga lägstalöner minskar sysselsättningen</a:t>
            </a:r>
            <a:endParaRPr lang="en-US" sz="2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9678" y="1973883"/>
            <a:ext cx="9030773" cy="3100929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>
                <a:solidFill>
                  <a:srgbClr val="002060"/>
                </a:solidFill>
              </a:rPr>
              <a:t>Utländska studier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sv-SE" dirty="0" smtClean="0"/>
              <a:t>Varierande resultat</a:t>
            </a:r>
          </a:p>
          <a:p>
            <a:pPr>
              <a:buNone/>
            </a:pPr>
            <a:r>
              <a:rPr lang="sv-SE" dirty="0"/>
              <a:t> </a:t>
            </a:r>
            <a:r>
              <a:rPr lang="sv-SE" dirty="0" smtClean="0"/>
              <a:t>   - inga effekter</a:t>
            </a:r>
          </a:p>
          <a:p>
            <a:pPr>
              <a:buNone/>
            </a:pPr>
            <a:r>
              <a:rPr lang="sv-SE" dirty="0"/>
              <a:t> </a:t>
            </a:r>
            <a:r>
              <a:rPr lang="sv-SE" dirty="0" smtClean="0"/>
              <a:t>   - negativa sysselsättningseffekter</a:t>
            </a:r>
          </a:p>
          <a:p>
            <a:pPr>
              <a:buNone/>
            </a:pPr>
            <a:r>
              <a:rPr lang="sv-SE" dirty="0"/>
              <a:t> </a:t>
            </a:r>
            <a:r>
              <a:rPr lang="sv-SE" dirty="0" smtClean="0"/>
              <a:t>   - positiva sysselsättningseffekter</a:t>
            </a:r>
          </a:p>
          <a:p>
            <a:r>
              <a:rPr lang="sv-SE" dirty="0" smtClean="0"/>
              <a:t>Övervikt för studier som finner negativa effekter</a:t>
            </a:r>
          </a:p>
          <a:p>
            <a:r>
              <a:rPr lang="sv-SE" dirty="0" smtClean="0"/>
              <a:t>Viss evidens att sannolikheten för negativa effekter är större med höga minimilöner i utgångsläget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>
                <a:solidFill>
                  <a:srgbClr val="002060"/>
                </a:solidFill>
              </a:rPr>
              <a:t>Sverige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smtClean="0"/>
              <a:t>Höga lägstalöner</a:t>
            </a:r>
          </a:p>
          <a:p>
            <a:pPr>
              <a:buNone/>
            </a:pPr>
            <a:r>
              <a:rPr lang="sv-SE" dirty="0"/>
              <a:t> </a:t>
            </a:r>
            <a:r>
              <a:rPr lang="sv-SE" dirty="0" smtClean="0"/>
              <a:t>   - 75-85 procent av genomsnittslönen i</a:t>
            </a:r>
          </a:p>
          <a:p>
            <a:pPr>
              <a:buNone/>
            </a:pPr>
            <a:r>
              <a:rPr lang="sv-SE" dirty="0"/>
              <a:t> </a:t>
            </a:r>
            <a:r>
              <a:rPr lang="sv-SE" dirty="0" smtClean="0"/>
              <a:t>     detaljhandel och hotell &amp; restaurang</a:t>
            </a:r>
          </a:p>
          <a:p>
            <a:pPr>
              <a:buNone/>
            </a:pPr>
            <a:r>
              <a:rPr lang="sv-SE" dirty="0"/>
              <a:t> </a:t>
            </a:r>
            <a:r>
              <a:rPr lang="sv-SE" dirty="0" smtClean="0"/>
              <a:t>   - 45-65 procent i andra länder</a:t>
            </a:r>
          </a:p>
          <a:p>
            <a:r>
              <a:rPr lang="sv-SE" dirty="0" smtClean="0"/>
              <a:t>Men avtalade lägstalöner kan göras mer flexibla/differentierade än lagstiftade minimilöner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07360" y="365776"/>
            <a:ext cx="8684955" cy="6204797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dirty="0" smtClean="0">
                <a:solidFill>
                  <a:srgbClr val="002060"/>
                </a:solidFill>
              </a:rPr>
              <a:t>Svenska studier av lägstalöner och sysselsättning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sv-SE" dirty="0" smtClean="0"/>
              <a:t>Edin-Holmlund (1994): </a:t>
            </a:r>
            <a:r>
              <a:rPr lang="sv-SE" b="1" dirty="0" smtClean="0"/>
              <a:t>negativa effekter </a:t>
            </a:r>
            <a:r>
              <a:rPr lang="sv-SE" dirty="0" smtClean="0"/>
              <a:t>på </a:t>
            </a:r>
            <a:r>
              <a:rPr lang="sv-SE" b="1" dirty="0" smtClean="0"/>
              <a:t>ungdomars sysselsättning</a:t>
            </a:r>
          </a:p>
          <a:p>
            <a:r>
              <a:rPr lang="sv-SE" dirty="0" smtClean="0"/>
              <a:t>Skedinger (2006): </a:t>
            </a:r>
            <a:r>
              <a:rPr lang="sv-SE" b="1" dirty="0" smtClean="0"/>
              <a:t>separationer</a:t>
            </a:r>
            <a:r>
              <a:rPr lang="sv-SE" dirty="0" smtClean="0"/>
              <a:t> i hotell &amp; restaurang </a:t>
            </a:r>
            <a:r>
              <a:rPr lang="sv-SE" b="1" dirty="0" smtClean="0"/>
              <a:t>ökar</a:t>
            </a:r>
            <a:r>
              <a:rPr lang="sv-SE" dirty="0" smtClean="0"/>
              <a:t>, </a:t>
            </a:r>
            <a:r>
              <a:rPr lang="sv-SE" b="1" dirty="0" smtClean="0"/>
              <a:t>oklara effekter </a:t>
            </a:r>
            <a:r>
              <a:rPr lang="sv-SE" dirty="0" smtClean="0"/>
              <a:t>på </a:t>
            </a:r>
            <a:r>
              <a:rPr lang="sv-SE" b="1" dirty="0" smtClean="0"/>
              <a:t>nyanställningar</a:t>
            </a:r>
          </a:p>
          <a:p>
            <a:r>
              <a:rPr lang="sv-SE" dirty="0" smtClean="0"/>
              <a:t>Skedinger (2011): </a:t>
            </a:r>
            <a:r>
              <a:rPr lang="sv-SE" b="1" dirty="0" smtClean="0"/>
              <a:t>uppsägningar</a:t>
            </a:r>
            <a:r>
              <a:rPr lang="sv-SE" dirty="0" smtClean="0"/>
              <a:t> i detaljhandeln </a:t>
            </a:r>
            <a:r>
              <a:rPr lang="sv-SE" b="1" dirty="0" smtClean="0"/>
              <a:t>ökar</a:t>
            </a:r>
            <a:r>
              <a:rPr lang="sv-SE" dirty="0" smtClean="0"/>
              <a:t>, mindre kvalificerad arbetskraft ersätts med mer kvalificerad</a:t>
            </a:r>
          </a:p>
          <a:p>
            <a:r>
              <a:rPr lang="sv-SE" dirty="0" smtClean="0"/>
              <a:t>Lundborg (2012): </a:t>
            </a:r>
            <a:r>
              <a:rPr lang="sv-SE" b="1" dirty="0" smtClean="0"/>
              <a:t>sannolikhet</a:t>
            </a:r>
            <a:r>
              <a:rPr lang="sv-SE" dirty="0" smtClean="0"/>
              <a:t> </a:t>
            </a:r>
            <a:r>
              <a:rPr lang="sv-SE" b="1" dirty="0" smtClean="0"/>
              <a:t>att bli arbetslös </a:t>
            </a:r>
            <a:r>
              <a:rPr lang="sv-SE" dirty="0" smtClean="0"/>
              <a:t>och </a:t>
            </a:r>
            <a:r>
              <a:rPr lang="sv-SE" b="1" dirty="0" smtClean="0"/>
              <a:t>arbetslöshetstid ökar </a:t>
            </a:r>
            <a:r>
              <a:rPr lang="sv-SE" dirty="0" smtClean="0"/>
              <a:t>för flyktinginvandrare</a:t>
            </a:r>
          </a:p>
          <a:p>
            <a:r>
              <a:rPr lang="sv-SE" dirty="0" smtClean="0"/>
              <a:t>Forslund m fl (2014): totala separationer </a:t>
            </a:r>
            <a:r>
              <a:rPr lang="sv-SE" b="1" dirty="0" smtClean="0"/>
              <a:t>oförändrade </a:t>
            </a:r>
            <a:r>
              <a:rPr lang="sv-SE" dirty="0" smtClean="0"/>
              <a:t>eller </a:t>
            </a:r>
            <a:r>
              <a:rPr lang="sv-SE" b="1" dirty="0" smtClean="0"/>
              <a:t>minskar </a:t>
            </a:r>
            <a:r>
              <a:rPr lang="sv-SE" dirty="0" smtClean="0"/>
              <a:t>på flera avtalsområden, men </a:t>
            </a:r>
            <a:r>
              <a:rPr lang="sv-SE" b="1" dirty="0" smtClean="0"/>
              <a:t>ökningar </a:t>
            </a:r>
            <a:r>
              <a:rPr lang="sv-SE" dirty="0" smtClean="0"/>
              <a:t>för dem med lägst produktivitet och </a:t>
            </a:r>
            <a:r>
              <a:rPr lang="sv-SE" b="1" dirty="0" smtClean="0"/>
              <a:t>minskningar </a:t>
            </a:r>
            <a:r>
              <a:rPr lang="sv-SE" dirty="0" smtClean="0"/>
              <a:t>för de med högst produktivitet</a:t>
            </a:r>
          </a:p>
          <a:p>
            <a:r>
              <a:rPr lang="sv-SE" dirty="0" smtClean="0"/>
              <a:t>Eliasson – Nordström Skans (2014): </a:t>
            </a:r>
            <a:r>
              <a:rPr lang="sv-SE" b="1" dirty="0" smtClean="0"/>
              <a:t>fler separationer </a:t>
            </a:r>
            <a:r>
              <a:rPr lang="sv-SE" dirty="0" smtClean="0"/>
              <a:t>i kommuner och landsting för dem med lägst produktivitet, </a:t>
            </a:r>
            <a:r>
              <a:rPr lang="sv-SE" b="1" dirty="0" smtClean="0"/>
              <a:t>färre separationer </a:t>
            </a:r>
            <a:r>
              <a:rPr lang="sv-SE" dirty="0" smtClean="0"/>
              <a:t>för dem med högst produktivitet; </a:t>
            </a:r>
            <a:r>
              <a:rPr lang="sv-SE" b="1" dirty="0" smtClean="0"/>
              <a:t>färre nyanställningar </a:t>
            </a:r>
            <a:r>
              <a:rPr lang="sv-SE" dirty="0" smtClean="0"/>
              <a:t>och totalt sett </a:t>
            </a:r>
            <a:r>
              <a:rPr lang="sv-SE" b="1" dirty="0" smtClean="0"/>
              <a:t>lägre sysselsättning</a:t>
            </a:r>
            <a:endParaRPr lang="en-US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149</TotalTime>
  <Words>401</Words>
  <Application>Microsoft Office PowerPoint</Application>
  <PresentationFormat>On-screen Show (4:3)</PresentationFormat>
  <Paragraphs>56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Lägstalöner och sysselsättning</vt:lpstr>
      <vt:lpstr>PowerPoint Presentation</vt:lpstr>
      <vt:lpstr>Sök- och matchningsmodeller</vt:lpstr>
      <vt:lpstr>Minimilöners effekt på sysselsättningen: sök- och matchningsmodeller</vt:lpstr>
      <vt:lpstr>PowerPoint Presentation</vt:lpstr>
      <vt:lpstr>Utländska studier</vt:lpstr>
      <vt:lpstr>Sverige</vt:lpstr>
      <vt:lpstr>PowerPoint Presentation</vt:lpstr>
      <vt:lpstr>Svenska studier av lägstalöner och sysselsättning</vt:lpstr>
      <vt:lpstr>Slutsatser</vt:lpstr>
    </vt:vector>
  </TitlesOfParts>
  <Company>iies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Lägstalöner och sysselsättning</dc:title>
  <dc:creator>calmf</dc:creator>
  <cp:lastModifiedBy>calmf</cp:lastModifiedBy>
  <cp:revision>14</cp:revision>
  <dcterms:created xsi:type="dcterms:W3CDTF">2015-04-18T08:12:42Z</dcterms:created>
  <dcterms:modified xsi:type="dcterms:W3CDTF">2015-04-18T12:45:58Z</dcterms:modified>
</cp:coreProperties>
</file>