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excel_dekomp\figur_inf_w_real_w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excel_dekomp\figur%202,%20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Inflationsf&#246;rv&#228;ntningar\Excel%20ber&#228;kningar\prospera_standardavvikelser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fs01\users$\petterd\Desktop\Lars%20kapitel\excel_dekomp\figur%201.xlsx" TargetMode="External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excel_dekomp\figur%202,%2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elativa%20l&#246;nekostnadsandelar\Utf&#246;rande\Gamla_felaktig_aggregering\Syntetisk_arbetskostnadsandel_EU1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fs01\users$\petterd\Desktop\Lars%20kapitel\Relativa%20l&#246;nekostnadsandelar\Utf&#246;rande\Syntetisk%20arbetskostnadsandel_22l&#228;nder.xlsx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ULC\Resultat\Ber&#228;kning%20av%20RHLC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ULC\Resultat\RULC_uppgift_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89396872265966754"/>
          <c:h val="0.8548708904006862"/>
        </c:manualLayout>
      </c:layout>
      <c:barChart>
        <c:barDir val="col"/>
        <c:grouping val="stacked"/>
        <c:varyColors val="0"/>
        <c:ser>
          <c:idx val="2"/>
          <c:order val="2"/>
          <c:tx>
            <c:strRef>
              <c:f>diagram_1_kpi!$D$1</c:f>
              <c:strCache>
                <c:ptCount val="1"/>
                <c:pt idx="0">
                  <c:v>Reallöneökningar</c:v>
                </c:pt>
              </c:strCache>
            </c:strRef>
          </c:tx>
          <c:invertIfNegative val="0"/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diagram_1_kpi!$D$2:$D$22</c:f>
              <c:numCache>
                <c:formatCode>General</c:formatCode>
                <c:ptCount val="21"/>
                <c:pt idx="0">
                  <c:v>0.22892481431906919</c:v>
                </c:pt>
                <c:pt idx="1">
                  <c:v>1.5905621852339906</c:v>
                </c:pt>
                <c:pt idx="2">
                  <c:v>5.2179880289454985</c:v>
                </c:pt>
                <c:pt idx="3">
                  <c:v>3.7185624893450386</c:v>
                </c:pt>
                <c:pt idx="4">
                  <c:v>4.2223412544255812</c:v>
                </c:pt>
                <c:pt idx="5">
                  <c:v>2.6359220513340644</c:v>
                </c:pt>
                <c:pt idx="6">
                  <c:v>2.7449803145788652</c:v>
                </c:pt>
                <c:pt idx="7">
                  <c:v>1.7477336798559167</c:v>
                </c:pt>
                <c:pt idx="8">
                  <c:v>1.7303460417913201</c:v>
                </c:pt>
                <c:pt idx="9">
                  <c:v>1.2913001215378239</c:v>
                </c:pt>
                <c:pt idx="10">
                  <c:v>2.569348307479304</c:v>
                </c:pt>
                <c:pt idx="11">
                  <c:v>2.7085920737985019</c:v>
                </c:pt>
                <c:pt idx="12">
                  <c:v>1.730300190719235</c:v>
                </c:pt>
                <c:pt idx="13">
                  <c:v>1.1537634703326267</c:v>
                </c:pt>
                <c:pt idx="14">
                  <c:v>0.56928583355895324</c:v>
                </c:pt>
                <c:pt idx="15">
                  <c:v>3.6386525365884617</c:v>
                </c:pt>
                <c:pt idx="16">
                  <c:v>1.2880642569854213</c:v>
                </c:pt>
                <c:pt idx="17">
                  <c:v>-0.43242837945109613</c:v>
                </c:pt>
                <c:pt idx="18">
                  <c:v>2.2614637585153026</c:v>
                </c:pt>
                <c:pt idx="19">
                  <c:v>2.3284042651070411</c:v>
                </c:pt>
                <c:pt idx="20">
                  <c:v>3.0653735963054878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969088"/>
        <c:axId val="100979072"/>
      </c:barChart>
      <c:lineChart>
        <c:grouping val="standard"/>
        <c:varyColors val="0"/>
        <c:ser>
          <c:idx val="0"/>
          <c:order val="0"/>
          <c:tx>
            <c:strRef>
              <c:f>diagram_1_kpi!$B$1</c:f>
              <c:strCache>
                <c:ptCount val="1"/>
                <c:pt idx="0">
                  <c:v>Nominallöneökningar 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diagram_1_kpi!$B$2:$B$22</c:f>
              <c:numCache>
                <c:formatCode>General</c:formatCode>
                <c:ptCount val="21"/>
                <c:pt idx="0">
                  <c:v>2.3641047472544323</c:v>
                </c:pt>
                <c:pt idx="1">
                  <c:v>4.0160563831916933</c:v>
                </c:pt>
                <c:pt idx="2">
                  <c:v>5.7497038901318316</c:v>
                </c:pt>
                <c:pt idx="3">
                  <c:v>4.3748146926430183</c:v>
                </c:pt>
                <c:pt idx="4">
                  <c:v>3.9548511500639831</c:v>
                </c:pt>
                <c:pt idx="5">
                  <c:v>3.0970330549499883</c:v>
                </c:pt>
                <c:pt idx="6">
                  <c:v>3.6401058198216361</c:v>
                </c:pt>
                <c:pt idx="7">
                  <c:v>4.1252048651346813</c:v>
                </c:pt>
                <c:pt idx="8">
                  <c:v>3.8658628329287383</c:v>
                </c:pt>
                <c:pt idx="9">
                  <c:v>3.1986493629116044</c:v>
                </c:pt>
                <c:pt idx="10">
                  <c:v>2.9423117620376593</c:v>
                </c:pt>
                <c:pt idx="11">
                  <c:v>3.1607391989243458</c:v>
                </c:pt>
                <c:pt idx="12">
                  <c:v>3.0813469986932662</c:v>
                </c:pt>
                <c:pt idx="13">
                  <c:v>3.3418188226134395</c:v>
                </c:pt>
                <c:pt idx="14">
                  <c:v>3.9485878813584807</c:v>
                </c:pt>
                <c:pt idx="15">
                  <c:v>3.1429654913484408</c:v>
                </c:pt>
                <c:pt idx="16">
                  <c:v>2.4393989169885022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2.2841014827248398</c:v>
                </c:pt>
                <c:pt idx="20">
                  <c:v>2.885573558756211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diagram_1_kpi!$C$1</c:f>
              <c:strCache>
                <c:ptCount val="1"/>
                <c:pt idx="0">
                  <c:v>Inflation (KPI)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diagram_1_kpi!$C$2:$C$22</c:f>
              <c:numCache>
                <c:formatCode>General</c:formatCode>
                <c:ptCount val="21"/>
                <c:pt idx="0">
                  <c:v>2.1351799329353631</c:v>
                </c:pt>
                <c:pt idx="1">
                  <c:v>2.4254941979577027</c:v>
                </c:pt>
                <c:pt idx="2">
                  <c:v>0.53171586118633263</c:v>
                </c:pt>
                <c:pt idx="3">
                  <c:v>0.65625220329797973</c:v>
                </c:pt>
                <c:pt idx="4">
                  <c:v>-0.2674901043615982</c:v>
                </c:pt>
                <c:pt idx="5">
                  <c:v>0.46111100361592394</c:v>
                </c:pt>
                <c:pt idx="6">
                  <c:v>0.89512550524277068</c:v>
                </c:pt>
                <c:pt idx="7">
                  <c:v>2.3774711852787647</c:v>
                </c:pt>
                <c:pt idx="8">
                  <c:v>2.1355167911374182</c:v>
                </c:pt>
                <c:pt idx="9">
                  <c:v>1.9073492413737805</c:v>
                </c:pt>
                <c:pt idx="10">
                  <c:v>0.37296345455835511</c:v>
                </c:pt>
                <c:pt idx="11">
                  <c:v>0.45214712512584387</c:v>
                </c:pt>
                <c:pt idx="12">
                  <c:v>1.3510468079740312</c:v>
                </c:pt>
                <c:pt idx="13">
                  <c:v>2.1880553522808128</c:v>
                </c:pt>
                <c:pt idx="14">
                  <c:v>3.3793020477995275</c:v>
                </c:pt>
                <c:pt idx="15">
                  <c:v>-0.49568704524002072</c:v>
                </c:pt>
                <c:pt idx="16">
                  <c:v>1.1513346600030809</c:v>
                </c:pt>
                <c:pt idx="17">
                  <c:v>2.918155379347438</c:v>
                </c:pt>
                <c:pt idx="18">
                  <c:v>0.88445465001643875</c:v>
                </c:pt>
                <c:pt idx="19">
                  <c:v>-4.4302782382201332E-2</c:v>
                </c:pt>
                <c:pt idx="20">
                  <c:v>-0.17980003754927673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69088"/>
        <c:axId val="100979072"/>
      </c:lineChart>
      <c:catAx>
        <c:axId val="10096908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00979072"/>
        <c:crosses val="autoZero"/>
        <c:auto val="1"/>
        <c:lblAlgn val="ctr"/>
        <c:lblOffset val="100"/>
        <c:tickLblSkip val="2"/>
        <c:noMultiLvlLbl val="0"/>
      </c:catAx>
      <c:valAx>
        <c:axId val="100979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0969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53085977889125"/>
          <c:y val="4.5720326625838449E-2"/>
          <c:w val="0.43900342002704207"/>
          <c:h val="0.175775518498476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204425814327581E-2"/>
          <c:y val="5.1400554097404488E-2"/>
          <c:w val="0.90490233901485206"/>
          <c:h val="0.89719889180519097"/>
        </c:manualLayout>
      </c:layout>
      <c:lineChart>
        <c:grouping val="standard"/>
        <c:varyColors val="0"/>
        <c:ser>
          <c:idx val="0"/>
          <c:order val="0"/>
          <c:tx>
            <c:strRef>
              <c:f>'Figur 2'!$G$1</c:f>
              <c:strCache>
                <c:ptCount val="1"/>
                <c:pt idx="0">
                  <c:v>Potentiell produktivitetstillväxt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'Figur 2'!$F$2:$F$18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'Figur 2'!$G$2:$G$18</c:f>
              <c:numCache>
                <c:formatCode>General</c:formatCode>
                <c:ptCount val="17"/>
                <c:pt idx="0">
                  <c:v>2.435323205276025</c:v>
                </c:pt>
                <c:pt idx="1">
                  <c:v>2.435323205276025</c:v>
                </c:pt>
                <c:pt idx="2">
                  <c:v>2.435323205276025</c:v>
                </c:pt>
                <c:pt idx="3">
                  <c:v>2.435323205276025</c:v>
                </c:pt>
                <c:pt idx="4">
                  <c:v>2.435323205276025</c:v>
                </c:pt>
                <c:pt idx="5">
                  <c:v>2.435323205276025</c:v>
                </c:pt>
                <c:pt idx="6">
                  <c:v>2.435323205276025</c:v>
                </c:pt>
                <c:pt idx="7">
                  <c:v>2.435323205276025</c:v>
                </c:pt>
                <c:pt idx="8">
                  <c:v>2.435323205276025</c:v>
                </c:pt>
                <c:pt idx="9">
                  <c:v>2.8255676029692003</c:v>
                </c:pt>
                <c:pt idx="10">
                  <c:v>2.8255676029692003</c:v>
                </c:pt>
                <c:pt idx="11">
                  <c:v>2.8255676029692003</c:v>
                </c:pt>
                <c:pt idx="12">
                  <c:v>1.7487094239561074</c:v>
                </c:pt>
                <c:pt idx="13">
                  <c:v>1.7487094239561074</c:v>
                </c:pt>
                <c:pt idx="14">
                  <c:v>1.7487094239561074</c:v>
                </c:pt>
                <c:pt idx="15">
                  <c:v>1.8470862149693716</c:v>
                </c:pt>
                <c:pt idx="16">
                  <c:v>1.8470862149693716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2'!$H$1</c:f>
              <c:strCache>
                <c:ptCount val="1"/>
                <c:pt idx="0">
                  <c:v>Faktisk produktivitetstillväxt</c:v>
                </c:pt>
              </c:strCache>
            </c:strRef>
          </c:tx>
          <c:spPr>
            <a:ln cmpd="dbl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'Figur 2'!$F$2:$F$18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'Figur 2'!$H$2:$H$18</c:f>
              <c:numCache>
                <c:formatCode>General</c:formatCode>
                <c:ptCount val="17"/>
                <c:pt idx="0">
                  <c:v>3.3373587788662782</c:v>
                </c:pt>
                <c:pt idx="1">
                  <c:v>2.1743361288375738</c:v>
                </c:pt>
                <c:pt idx="2">
                  <c:v>4.8242086417863472</c:v>
                </c:pt>
                <c:pt idx="3">
                  <c:v>0.75399862318262967</c:v>
                </c:pt>
                <c:pt idx="4">
                  <c:v>4.6770185016905472</c:v>
                </c:pt>
                <c:pt idx="5">
                  <c:v>4.889553822058617</c:v>
                </c:pt>
                <c:pt idx="6">
                  <c:v>5.7073523332660452</c:v>
                </c:pt>
                <c:pt idx="7">
                  <c:v>3.0743812965694097</c:v>
                </c:pt>
                <c:pt idx="8">
                  <c:v>4.9647210737923571</c:v>
                </c:pt>
                <c:pt idx="9">
                  <c:v>0.29761997899700116</c:v>
                </c:pt>
                <c:pt idx="10">
                  <c:v>-3.140796640915263</c:v>
                </c:pt>
                <c:pt idx="11">
                  <c:v>-4.3311291527660227</c:v>
                </c:pt>
                <c:pt idx="12">
                  <c:v>4.8681330265947489</c:v>
                </c:pt>
                <c:pt idx="13">
                  <c:v>1.5940980248198042</c:v>
                </c:pt>
                <c:pt idx="14">
                  <c:v>-0.11360393680138955</c:v>
                </c:pt>
                <c:pt idx="15">
                  <c:v>1.7550475967488082</c:v>
                </c:pt>
                <c:pt idx="16">
                  <c:v>1.3720336636954595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331648"/>
        <c:axId val="136333184"/>
      </c:lineChart>
      <c:catAx>
        <c:axId val="13633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6333184"/>
        <c:crosses val="autoZero"/>
        <c:auto val="1"/>
        <c:lblAlgn val="ctr"/>
        <c:lblOffset val="100"/>
        <c:tickLblSkip val="2"/>
        <c:noMultiLvlLbl val="0"/>
      </c:catAx>
      <c:valAx>
        <c:axId val="1363331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36331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556333236123268"/>
          <c:y val="0.84309637529073922"/>
          <c:w val="0.44443654612617872"/>
          <c:h val="0.15690362470926078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solidFill>
        <a:schemeClr val="bg1"/>
      </a:solidFill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'1year'!$B$1</c:f>
              <c:strCache>
                <c:ptCount val="1"/>
                <c:pt idx="0">
                  <c:v>Arbetstagarna</c:v>
                </c:pt>
              </c:strCache>
            </c:strRef>
          </c:tx>
          <c:marker>
            <c:symbol val="none"/>
          </c:marker>
          <c:cat>
            <c:strRef>
              <c:f>'1year'!$A$2:$A$81</c:f>
              <c:strCache>
                <c:ptCount val="80"/>
                <c:pt idx="0">
                  <c:v>1995-03</c:v>
                </c:pt>
                <c:pt idx="1">
                  <c:v>1995-04</c:v>
                </c:pt>
                <c:pt idx="2">
                  <c:v>1996-01</c:v>
                </c:pt>
                <c:pt idx="3">
                  <c:v>1996-02</c:v>
                </c:pt>
                <c:pt idx="4">
                  <c:v>1996-03</c:v>
                </c:pt>
                <c:pt idx="5">
                  <c:v>1996-04</c:v>
                </c:pt>
                <c:pt idx="6">
                  <c:v>1997-01</c:v>
                </c:pt>
                <c:pt idx="7">
                  <c:v>1997-02</c:v>
                </c:pt>
                <c:pt idx="8">
                  <c:v>1997-03</c:v>
                </c:pt>
                <c:pt idx="9">
                  <c:v>1997-04</c:v>
                </c:pt>
                <c:pt idx="10">
                  <c:v>1998-01</c:v>
                </c:pt>
                <c:pt idx="11">
                  <c:v>1998-02</c:v>
                </c:pt>
                <c:pt idx="12">
                  <c:v>1998-03</c:v>
                </c:pt>
                <c:pt idx="13">
                  <c:v>1998-04</c:v>
                </c:pt>
                <c:pt idx="14">
                  <c:v>1999-01</c:v>
                </c:pt>
                <c:pt idx="15">
                  <c:v>1999-02</c:v>
                </c:pt>
                <c:pt idx="16">
                  <c:v>1999-03</c:v>
                </c:pt>
                <c:pt idx="17">
                  <c:v>1999-04</c:v>
                </c:pt>
                <c:pt idx="18">
                  <c:v>2000-01</c:v>
                </c:pt>
                <c:pt idx="19">
                  <c:v>2000-02</c:v>
                </c:pt>
                <c:pt idx="20">
                  <c:v>2000-03</c:v>
                </c:pt>
                <c:pt idx="21">
                  <c:v>2000-04</c:v>
                </c:pt>
                <c:pt idx="22">
                  <c:v>2001-01</c:v>
                </c:pt>
                <c:pt idx="23">
                  <c:v>2001-02</c:v>
                </c:pt>
                <c:pt idx="24">
                  <c:v>2001-03</c:v>
                </c:pt>
                <c:pt idx="25">
                  <c:v>2001-04</c:v>
                </c:pt>
                <c:pt idx="26">
                  <c:v>2002-01</c:v>
                </c:pt>
                <c:pt idx="27">
                  <c:v>2002-02</c:v>
                </c:pt>
                <c:pt idx="28">
                  <c:v>2002-03</c:v>
                </c:pt>
                <c:pt idx="29">
                  <c:v>2002-04</c:v>
                </c:pt>
                <c:pt idx="30">
                  <c:v>2003-01</c:v>
                </c:pt>
                <c:pt idx="31">
                  <c:v>2003-02</c:v>
                </c:pt>
                <c:pt idx="32">
                  <c:v>2003-03</c:v>
                </c:pt>
                <c:pt idx="33">
                  <c:v>2003-04</c:v>
                </c:pt>
                <c:pt idx="34">
                  <c:v>2004-01</c:v>
                </c:pt>
                <c:pt idx="35">
                  <c:v>2004-02</c:v>
                </c:pt>
                <c:pt idx="36">
                  <c:v>2004-03</c:v>
                </c:pt>
                <c:pt idx="37">
                  <c:v>2004-04</c:v>
                </c:pt>
                <c:pt idx="38">
                  <c:v>2005-01</c:v>
                </c:pt>
                <c:pt idx="39">
                  <c:v>2005-02</c:v>
                </c:pt>
                <c:pt idx="40">
                  <c:v>2005-03</c:v>
                </c:pt>
                <c:pt idx="41">
                  <c:v>2005-04</c:v>
                </c:pt>
                <c:pt idx="42">
                  <c:v>2006-01</c:v>
                </c:pt>
                <c:pt idx="43">
                  <c:v>2006-02</c:v>
                </c:pt>
                <c:pt idx="44">
                  <c:v>2006-03</c:v>
                </c:pt>
                <c:pt idx="45">
                  <c:v>2006-04</c:v>
                </c:pt>
                <c:pt idx="46">
                  <c:v>2007-01</c:v>
                </c:pt>
                <c:pt idx="47">
                  <c:v>2007-02</c:v>
                </c:pt>
                <c:pt idx="48">
                  <c:v>2007-03</c:v>
                </c:pt>
                <c:pt idx="49">
                  <c:v>2007-04</c:v>
                </c:pt>
                <c:pt idx="50">
                  <c:v>2008-01</c:v>
                </c:pt>
                <c:pt idx="51">
                  <c:v>2008-02</c:v>
                </c:pt>
                <c:pt idx="52">
                  <c:v>2008-03</c:v>
                </c:pt>
                <c:pt idx="53">
                  <c:v>2008-04</c:v>
                </c:pt>
                <c:pt idx="54">
                  <c:v>2009-01</c:v>
                </c:pt>
                <c:pt idx="55">
                  <c:v>2009-02</c:v>
                </c:pt>
                <c:pt idx="56">
                  <c:v>2009-03</c:v>
                </c:pt>
                <c:pt idx="57">
                  <c:v>2009-04</c:v>
                </c:pt>
                <c:pt idx="58">
                  <c:v>2010-01</c:v>
                </c:pt>
                <c:pt idx="59">
                  <c:v>2010-02</c:v>
                </c:pt>
                <c:pt idx="60">
                  <c:v>2010-03</c:v>
                </c:pt>
                <c:pt idx="61">
                  <c:v>2010-04</c:v>
                </c:pt>
                <c:pt idx="62">
                  <c:v>2011-01</c:v>
                </c:pt>
                <c:pt idx="63">
                  <c:v>2011-02</c:v>
                </c:pt>
                <c:pt idx="64">
                  <c:v>2011-03</c:v>
                </c:pt>
                <c:pt idx="65">
                  <c:v>2011-04</c:v>
                </c:pt>
                <c:pt idx="66">
                  <c:v>2012-01</c:v>
                </c:pt>
                <c:pt idx="67">
                  <c:v>2012-02</c:v>
                </c:pt>
                <c:pt idx="68">
                  <c:v>2012-03</c:v>
                </c:pt>
                <c:pt idx="69">
                  <c:v>2012-04</c:v>
                </c:pt>
                <c:pt idx="70">
                  <c:v>2013-01</c:v>
                </c:pt>
                <c:pt idx="71">
                  <c:v>2013-02</c:v>
                </c:pt>
                <c:pt idx="72">
                  <c:v>2013-03</c:v>
                </c:pt>
                <c:pt idx="73">
                  <c:v>2013-04</c:v>
                </c:pt>
                <c:pt idx="74">
                  <c:v>2014-01</c:v>
                </c:pt>
                <c:pt idx="75">
                  <c:v>2014-02</c:v>
                </c:pt>
                <c:pt idx="76">
                  <c:v>2014-03</c:v>
                </c:pt>
                <c:pt idx="77">
                  <c:v>2014-04</c:v>
                </c:pt>
                <c:pt idx="78">
                  <c:v>2015-01</c:v>
                </c:pt>
                <c:pt idx="79">
                  <c:v>2015-02</c:v>
                </c:pt>
              </c:strCache>
            </c:strRef>
          </c:cat>
          <c:val>
            <c:numRef>
              <c:f>'1year'!$B$2:$B$81</c:f>
              <c:numCache>
                <c:formatCode>0\.000</c:formatCode>
                <c:ptCount val="80"/>
                <c:pt idx="1">
                  <c:v>0.70094558465238699</c:v>
                </c:pt>
                <c:pt idx="2">
                  <c:v>0.60091166371289995</c:v>
                </c:pt>
                <c:pt idx="3">
                  <c:v>0.56270334766310703</c:v>
                </c:pt>
                <c:pt idx="4">
                  <c:v>0.72808203402903804</c:v>
                </c:pt>
                <c:pt idx="5">
                  <c:v>0.582355502278877</c:v>
                </c:pt>
                <c:pt idx="6">
                  <c:v>0.53802533803512997</c:v>
                </c:pt>
                <c:pt idx="7">
                  <c:v>0.545591000869594</c:v>
                </c:pt>
                <c:pt idx="8">
                  <c:v>0.42441304973057697</c:v>
                </c:pt>
                <c:pt idx="9">
                  <c:v>0.44884590192867002</c:v>
                </c:pt>
                <c:pt idx="10">
                  <c:v>0.39370039370058901</c:v>
                </c:pt>
                <c:pt idx="11">
                  <c:v>0.47038746562391498</c:v>
                </c:pt>
                <c:pt idx="12">
                  <c:v>0.46751974572597299</c:v>
                </c:pt>
                <c:pt idx="14">
                  <c:v>0.57440266681598895</c:v>
                </c:pt>
                <c:pt idx="15">
                  <c:v>0.53562725072958906</c:v>
                </c:pt>
                <c:pt idx="16">
                  <c:v>0.48968189652912297</c:v>
                </c:pt>
                <c:pt idx="17">
                  <c:v>0.44345624265922601</c:v>
                </c:pt>
                <c:pt idx="18" formatCode="General">
                  <c:v>0.56799999999999995</c:v>
                </c:pt>
                <c:pt idx="19" formatCode="General">
                  <c:v>0.48599999999999999</c:v>
                </c:pt>
                <c:pt idx="20" formatCode="General">
                  <c:v>0.58499999999999996</c:v>
                </c:pt>
                <c:pt idx="21" formatCode="General">
                  <c:v>0.33800000000000002</c:v>
                </c:pt>
                <c:pt idx="22" formatCode="General">
                  <c:v>0.28499999999999998</c:v>
                </c:pt>
                <c:pt idx="23" formatCode="General">
                  <c:v>0.41899999999999998</c:v>
                </c:pt>
                <c:pt idx="25" formatCode="General">
                  <c:v>0.60299999999999998</c:v>
                </c:pt>
                <c:pt idx="26" formatCode="General">
                  <c:v>0.47499999999999998</c:v>
                </c:pt>
                <c:pt idx="27" formatCode="General">
                  <c:v>0.65700000000000003</c:v>
                </c:pt>
                <c:pt idx="28" formatCode="General">
                  <c:v>0.46</c:v>
                </c:pt>
                <c:pt idx="29" formatCode="General">
                  <c:v>0.64100000000000001</c:v>
                </c:pt>
                <c:pt idx="30" formatCode="General">
                  <c:v>0.64700000000000002</c:v>
                </c:pt>
                <c:pt idx="31" formatCode="General">
                  <c:v>0.501</c:v>
                </c:pt>
                <c:pt idx="32" formatCode="General">
                  <c:v>0.57999999999999996</c:v>
                </c:pt>
                <c:pt idx="33" formatCode="General">
                  <c:v>0.48499999999999999</c:v>
                </c:pt>
                <c:pt idx="34" formatCode="General">
                  <c:v>0.54</c:v>
                </c:pt>
                <c:pt idx="35" formatCode="General">
                  <c:v>0.34</c:v>
                </c:pt>
                <c:pt idx="36" formatCode="General">
                  <c:v>0.50700000000000001</c:v>
                </c:pt>
                <c:pt idx="37" formatCode="General">
                  <c:v>0.44900000000000001</c:v>
                </c:pt>
                <c:pt idx="38" formatCode="General">
                  <c:v>0.57799999999999996</c:v>
                </c:pt>
                <c:pt idx="39" formatCode="General">
                  <c:v>0.42399999999999999</c:v>
                </c:pt>
                <c:pt idx="40" formatCode="General">
                  <c:v>0.51200000000000001</c:v>
                </c:pt>
                <c:pt idx="41" formatCode="General">
                  <c:v>0.63700000000000001</c:v>
                </c:pt>
                <c:pt idx="42" formatCode="General">
                  <c:v>0.501</c:v>
                </c:pt>
                <c:pt idx="43" formatCode="General">
                  <c:v>0.49399999999999999</c:v>
                </c:pt>
                <c:pt idx="44" formatCode="General">
                  <c:v>0.52900000000000003</c:v>
                </c:pt>
                <c:pt idx="46" formatCode="General">
                  <c:v>0.59099999999999997</c:v>
                </c:pt>
                <c:pt idx="47" formatCode="General">
                  <c:v>0.63500000000000001</c:v>
                </c:pt>
                <c:pt idx="48" formatCode="General">
                  <c:v>0.435</c:v>
                </c:pt>
                <c:pt idx="49" formatCode="General">
                  <c:v>0.47299999999999998</c:v>
                </c:pt>
                <c:pt idx="50" formatCode="General">
                  <c:v>0.44700000000000001</c:v>
                </c:pt>
                <c:pt idx="51" formatCode="General">
                  <c:v>0.35899999999999999</c:v>
                </c:pt>
                <c:pt idx="52" formatCode="General">
                  <c:v>0.55600000000000005</c:v>
                </c:pt>
                <c:pt idx="53" formatCode="General">
                  <c:v>0.80900000000000005</c:v>
                </c:pt>
                <c:pt idx="54">
                  <c:v>0.84470241356804798</c:v>
                </c:pt>
                <c:pt idx="55">
                  <c:v>0.60784147963742796</c:v>
                </c:pt>
                <c:pt idx="56">
                  <c:v>0.77732647787269604</c:v>
                </c:pt>
                <c:pt idx="57">
                  <c:v>0.34129654749694299</c:v>
                </c:pt>
                <c:pt idx="58">
                  <c:v>0.49622916706234299</c:v>
                </c:pt>
                <c:pt idx="59">
                  <c:v>0.51849395255487696</c:v>
                </c:pt>
                <c:pt idx="60">
                  <c:v>0.40667507347342302</c:v>
                </c:pt>
                <c:pt idx="61">
                  <c:v>0.60354716459791202</c:v>
                </c:pt>
                <c:pt idx="62">
                  <c:v>0.43045971530732602</c:v>
                </c:pt>
                <c:pt idx="63">
                  <c:v>0.69618926103430301</c:v>
                </c:pt>
                <c:pt idx="64">
                  <c:v>0.50363677387577499</c:v>
                </c:pt>
                <c:pt idx="65">
                  <c:v>0.43336817028306801</c:v>
                </c:pt>
                <c:pt idx="66">
                  <c:v>0.40644713722982201</c:v>
                </c:pt>
                <c:pt idx="67">
                  <c:v>0.46314784772656997</c:v>
                </c:pt>
                <c:pt idx="68">
                  <c:v>0.34569085105360398</c:v>
                </c:pt>
                <c:pt idx="69">
                  <c:v>0.66366005155623198</c:v>
                </c:pt>
                <c:pt idx="70">
                  <c:v>0.56509203173377298</c:v>
                </c:pt>
                <c:pt idx="71">
                  <c:v>0.57714199758421103</c:v>
                </c:pt>
                <c:pt idx="72">
                  <c:v>0.49518972355940499</c:v>
                </c:pt>
                <c:pt idx="73">
                  <c:v>0.47058397270021701</c:v>
                </c:pt>
                <c:pt idx="74">
                  <c:v>0.446107450854062</c:v>
                </c:pt>
                <c:pt idx="75">
                  <c:v>0.59276390546240898</c:v>
                </c:pt>
                <c:pt idx="76">
                  <c:v>0.42927306265224802</c:v>
                </c:pt>
                <c:pt idx="77">
                  <c:v>0.51293274412928602</c:v>
                </c:pt>
                <c:pt idx="78">
                  <c:v>0.47348155466574998</c:v>
                </c:pt>
                <c:pt idx="79">
                  <c:v>0.613918544007096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'1year'!$C$1</c:f>
              <c:strCache>
                <c:ptCount val="1"/>
                <c:pt idx="0">
                  <c:v>Arbetsgivarna</c:v>
                </c:pt>
              </c:strCache>
            </c:strRef>
          </c:tx>
          <c:marker>
            <c:symbol val="none"/>
          </c:marker>
          <c:cat>
            <c:strRef>
              <c:f>'1year'!$A$2:$A$81</c:f>
              <c:strCache>
                <c:ptCount val="80"/>
                <c:pt idx="0">
                  <c:v>1995-03</c:v>
                </c:pt>
                <c:pt idx="1">
                  <c:v>1995-04</c:v>
                </c:pt>
                <c:pt idx="2">
                  <c:v>1996-01</c:v>
                </c:pt>
                <c:pt idx="3">
                  <c:v>1996-02</c:v>
                </c:pt>
                <c:pt idx="4">
                  <c:v>1996-03</c:v>
                </c:pt>
                <c:pt idx="5">
                  <c:v>1996-04</c:v>
                </c:pt>
                <c:pt idx="6">
                  <c:v>1997-01</c:v>
                </c:pt>
                <c:pt idx="7">
                  <c:v>1997-02</c:v>
                </c:pt>
                <c:pt idx="8">
                  <c:v>1997-03</c:v>
                </c:pt>
                <c:pt idx="9">
                  <c:v>1997-04</c:v>
                </c:pt>
                <c:pt idx="10">
                  <c:v>1998-01</c:v>
                </c:pt>
                <c:pt idx="11">
                  <c:v>1998-02</c:v>
                </c:pt>
                <c:pt idx="12">
                  <c:v>1998-03</c:v>
                </c:pt>
                <c:pt idx="13">
                  <c:v>1998-04</c:v>
                </c:pt>
                <c:pt idx="14">
                  <c:v>1999-01</c:v>
                </c:pt>
                <c:pt idx="15">
                  <c:v>1999-02</c:v>
                </c:pt>
                <c:pt idx="16">
                  <c:v>1999-03</c:v>
                </c:pt>
                <c:pt idx="17">
                  <c:v>1999-04</c:v>
                </c:pt>
                <c:pt idx="18">
                  <c:v>2000-01</c:v>
                </c:pt>
                <c:pt idx="19">
                  <c:v>2000-02</c:v>
                </c:pt>
                <c:pt idx="20">
                  <c:v>2000-03</c:v>
                </c:pt>
                <c:pt idx="21">
                  <c:v>2000-04</c:v>
                </c:pt>
                <c:pt idx="22">
                  <c:v>2001-01</c:v>
                </c:pt>
                <c:pt idx="23">
                  <c:v>2001-02</c:v>
                </c:pt>
                <c:pt idx="24">
                  <c:v>2001-03</c:v>
                </c:pt>
                <c:pt idx="25">
                  <c:v>2001-04</c:v>
                </c:pt>
                <c:pt idx="26">
                  <c:v>2002-01</c:v>
                </c:pt>
                <c:pt idx="27">
                  <c:v>2002-02</c:v>
                </c:pt>
                <c:pt idx="28">
                  <c:v>2002-03</c:v>
                </c:pt>
                <c:pt idx="29">
                  <c:v>2002-04</c:v>
                </c:pt>
                <c:pt idx="30">
                  <c:v>2003-01</c:v>
                </c:pt>
                <c:pt idx="31">
                  <c:v>2003-02</c:v>
                </c:pt>
                <c:pt idx="32">
                  <c:v>2003-03</c:v>
                </c:pt>
                <c:pt idx="33">
                  <c:v>2003-04</c:v>
                </c:pt>
                <c:pt idx="34">
                  <c:v>2004-01</c:v>
                </c:pt>
                <c:pt idx="35">
                  <c:v>2004-02</c:v>
                </c:pt>
                <c:pt idx="36">
                  <c:v>2004-03</c:v>
                </c:pt>
                <c:pt idx="37">
                  <c:v>2004-04</c:v>
                </c:pt>
                <c:pt idx="38">
                  <c:v>2005-01</c:v>
                </c:pt>
                <c:pt idx="39">
                  <c:v>2005-02</c:v>
                </c:pt>
                <c:pt idx="40">
                  <c:v>2005-03</c:v>
                </c:pt>
                <c:pt idx="41">
                  <c:v>2005-04</c:v>
                </c:pt>
                <c:pt idx="42">
                  <c:v>2006-01</c:v>
                </c:pt>
                <c:pt idx="43">
                  <c:v>2006-02</c:v>
                </c:pt>
                <c:pt idx="44">
                  <c:v>2006-03</c:v>
                </c:pt>
                <c:pt idx="45">
                  <c:v>2006-04</c:v>
                </c:pt>
                <c:pt idx="46">
                  <c:v>2007-01</c:v>
                </c:pt>
                <c:pt idx="47">
                  <c:v>2007-02</c:v>
                </c:pt>
                <c:pt idx="48">
                  <c:v>2007-03</c:v>
                </c:pt>
                <c:pt idx="49">
                  <c:v>2007-04</c:v>
                </c:pt>
                <c:pt idx="50">
                  <c:v>2008-01</c:v>
                </c:pt>
                <c:pt idx="51">
                  <c:v>2008-02</c:v>
                </c:pt>
                <c:pt idx="52">
                  <c:v>2008-03</c:v>
                </c:pt>
                <c:pt idx="53">
                  <c:v>2008-04</c:v>
                </c:pt>
                <c:pt idx="54">
                  <c:v>2009-01</c:v>
                </c:pt>
                <c:pt idx="55">
                  <c:v>2009-02</c:v>
                </c:pt>
                <c:pt idx="56">
                  <c:v>2009-03</c:v>
                </c:pt>
                <c:pt idx="57">
                  <c:v>2009-04</c:v>
                </c:pt>
                <c:pt idx="58">
                  <c:v>2010-01</c:v>
                </c:pt>
                <c:pt idx="59">
                  <c:v>2010-02</c:v>
                </c:pt>
                <c:pt idx="60">
                  <c:v>2010-03</c:v>
                </c:pt>
                <c:pt idx="61">
                  <c:v>2010-04</c:v>
                </c:pt>
                <c:pt idx="62">
                  <c:v>2011-01</c:v>
                </c:pt>
                <c:pt idx="63">
                  <c:v>2011-02</c:v>
                </c:pt>
                <c:pt idx="64">
                  <c:v>2011-03</c:v>
                </c:pt>
                <c:pt idx="65">
                  <c:v>2011-04</c:v>
                </c:pt>
                <c:pt idx="66">
                  <c:v>2012-01</c:v>
                </c:pt>
                <c:pt idx="67">
                  <c:v>2012-02</c:v>
                </c:pt>
                <c:pt idx="68">
                  <c:v>2012-03</c:v>
                </c:pt>
                <c:pt idx="69">
                  <c:v>2012-04</c:v>
                </c:pt>
                <c:pt idx="70">
                  <c:v>2013-01</c:v>
                </c:pt>
                <c:pt idx="71">
                  <c:v>2013-02</c:v>
                </c:pt>
                <c:pt idx="72">
                  <c:v>2013-03</c:v>
                </c:pt>
                <c:pt idx="73">
                  <c:v>2013-04</c:v>
                </c:pt>
                <c:pt idx="74">
                  <c:v>2014-01</c:v>
                </c:pt>
                <c:pt idx="75">
                  <c:v>2014-02</c:v>
                </c:pt>
                <c:pt idx="76">
                  <c:v>2014-03</c:v>
                </c:pt>
                <c:pt idx="77">
                  <c:v>2014-04</c:v>
                </c:pt>
                <c:pt idx="78">
                  <c:v>2015-01</c:v>
                </c:pt>
                <c:pt idx="79">
                  <c:v>2015-02</c:v>
                </c:pt>
              </c:strCache>
            </c:strRef>
          </c:cat>
          <c:val>
            <c:numRef>
              <c:f>'1year'!$C$2:$C$81</c:f>
              <c:numCache>
                <c:formatCode>0\.000</c:formatCode>
                <c:ptCount val="80"/>
                <c:pt idx="1">
                  <c:v>0.45664607851775102</c:v>
                </c:pt>
                <c:pt idx="2">
                  <c:v>0.50035701539715205</c:v>
                </c:pt>
                <c:pt idx="3">
                  <c:v>0.644509482566612</c:v>
                </c:pt>
                <c:pt idx="4">
                  <c:v>0.63327107786832904</c:v>
                </c:pt>
                <c:pt idx="5">
                  <c:v>0.68979894218907101</c:v>
                </c:pt>
                <c:pt idx="6">
                  <c:v>0.72175115599685402</c:v>
                </c:pt>
                <c:pt idx="7">
                  <c:v>0.68926094127064197</c:v>
                </c:pt>
                <c:pt idx="8">
                  <c:v>0.49881041283937599</c:v>
                </c:pt>
                <c:pt idx="9">
                  <c:v>0.51217436547055095</c:v>
                </c:pt>
                <c:pt idx="10">
                  <c:v>0.47816854903927197</c:v>
                </c:pt>
                <c:pt idx="11">
                  <c:v>0.51243166070857904</c:v>
                </c:pt>
                <c:pt idx="12">
                  <c:v>0.58002131959333603</c:v>
                </c:pt>
                <c:pt idx="14">
                  <c:v>0.55807551089621299</c:v>
                </c:pt>
                <c:pt idx="15">
                  <c:v>0.48623921214621502</c:v>
                </c:pt>
                <c:pt idx="16">
                  <c:v>0.589808506274769</c:v>
                </c:pt>
                <c:pt idx="17">
                  <c:v>0.45045538392836698</c:v>
                </c:pt>
                <c:pt idx="18" formatCode="General">
                  <c:v>0.66300000000000003</c:v>
                </c:pt>
                <c:pt idx="19" formatCode="General">
                  <c:v>0.58199999999999996</c:v>
                </c:pt>
                <c:pt idx="20" formatCode="General">
                  <c:v>0.54400000000000004</c:v>
                </c:pt>
                <c:pt idx="21" formatCode="General">
                  <c:v>0.56200000000000006</c:v>
                </c:pt>
                <c:pt idx="22" formatCode="General">
                  <c:v>0.56100000000000005</c:v>
                </c:pt>
                <c:pt idx="23" formatCode="General">
                  <c:v>0.39100000000000001</c:v>
                </c:pt>
                <c:pt idx="25" formatCode="General">
                  <c:v>0.65300000000000002</c:v>
                </c:pt>
                <c:pt idx="26" formatCode="General">
                  <c:v>0.432</c:v>
                </c:pt>
                <c:pt idx="27" formatCode="General">
                  <c:v>0.47599999999999998</c:v>
                </c:pt>
                <c:pt idx="28" formatCode="General">
                  <c:v>0.441</c:v>
                </c:pt>
                <c:pt idx="29" formatCode="General">
                  <c:v>0.39800000000000002</c:v>
                </c:pt>
                <c:pt idx="30" formatCode="General">
                  <c:v>0.495</c:v>
                </c:pt>
                <c:pt idx="31" formatCode="General">
                  <c:v>0.35699999999999998</c:v>
                </c:pt>
                <c:pt idx="32" formatCode="General">
                  <c:v>0.61799999999999999</c:v>
                </c:pt>
                <c:pt idx="33" formatCode="General">
                  <c:v>0.438</c:v>
                </c:pt>
                <c:pt idx="34" formatCode="General">
                  <c:v>0.49399999999999999</c:v>
                </c:pt>
                <c:pt idx="35" formatCode="General">
                  <c:v>0.79900000000000004</c:v>
                </c:pt>
                <c:pt idx="36" formatCode="General">
                  <c:v>0.43099999999999999</c:v>
                </c:pt>
                <c:pt idx="37" formatCode="General">
                  <c:v>0.41399999999999998</c:v>
                </c:pt>
                <c:pt idx="38" formatCode="General">
                  <c:v>0.50600000000000001</c:v>
                </c:pt>
                <c:pt idx="39" formatCode="General">
                  <c:v>0.56299999999999994</c:v>
                </c:pt>
                <c:pt idx="40" formatCode="General">
                  <c:v>0.60499999999999998</c:v>
                </c:pt>
                <c:pt idx="41" formatCode="General">
                  <c:v>0.57599999999999996</c:v>
                </c:pt>
                <c:pt idx="42" formatCode="General">
                  <c:v>0.51700000000000002</c:v>
                </c:pt>
                <c:pt idx="43" formatCode="General">
                  <c:v>0.42099999999999999</c:v>
                </c:pt>
                <c:pt idx="44" formatCode="General">
                  <c:v>0.57599999999999996</c:v>
                </c:pt>
                <c:pt idx="46" formatCode="General">
                  <c:v>0.43099999999999999</c:v>
                </c:pt>
                <c:pt idx="47" formatCode="General">
                  <c:v>0.55400000000000005</c:v>
                </c:pt>
                <c:pt idx="48" formatCode="General">
                  <c:v>0.36699999999999999</c:v>
                </c:pt>
                <c:pt idx="49" formatCode="General">
                  <c:v>0.38600000000000001</c:v>
                </c:pt>
                <c:pt idx="50" formatCode="General">
                  <c:v>0.57299999999999995</c:v>
                </c:pt>
                <c:pt idx="51" formatCode="General">
                  <c:v>0.39500000000000002</c:v>
                </c:pt>
                <c:pt idx="52" formatCode="General">
                  <c:v>0.41599999999999998</c:v>
                </c:pt>
                <c:pt idx="53" formatCode="General">
                  <c:v>0.496</c:v>
                </c:pt>
                <c:pt idx="54">
                  <c:v>0.58072898485107005</c:v>
                </c:pt>
                <c:pt idx="55">
                  <c:v>0.79586431004286196</c:v>
                </c:pt>
                <c:pt idx="56">
                  <c:v>0.80998076556157195</c:v>
                </c:pt>
                <c:pt idx="57">
                  <c:v>0.462143998228706</c:v>
                </c:pt>
                <c:pt idx="58">
                  <c:v>0.57896396724003296</c:v>
                </c:pt>
                <c:pt idx="59">
                  <c:v>0.51555513909694906</c:v>
                </c:pt>
                <c:pt idx="60">
                  <c:v>0.48960202708683198</c:v>
                </c:pt>
                <c:pt idx="61">
                  <c:v>0.474551657211644</c:v>
                </c:pt>
                <c:pt idx="62">
                  <c:v>0.50585504649379798</c:v>
                </c:pt>
                <c:pt idx="63">
                  <c:v>0.64224309297663296</c:v>
                </c:pt>
                <c:pt idx="64">
                  <c:v>0.44344675175833997</c:v>
                </c:pt>
                <c:pt idx="65">
                  <c:v>0.65505031035097605</c:v>
                </c:pt>
                <c:pt idx="66">
                  <c:v>0.41165382842732501</c:v>
                </c:pt>
                <c:pt idx="67">
                  <c:v>0.33255508622706997</c:v>
                </c:pt>
                <c:pt idx="68">
                  <c:v>0.48759503458189302</c:v>
                </c:pt>
                <c:pt idx="69">
                  <c:v>0.43959839995927302</c:v>
                </c:pt>
                <c:pt idx="70">
                  <c:v>0.47372522037103398</c:v>
                </c:pt>
                <c:pt idx="71">
                  <c:v>0.53710785554192797</c:v>
                </c:pt>
                <c:pt idx="72">
                  <c:v>0.48494655393472003</c:v>
                </c:pt>
                <c:pt idx="73">
                  <c:v>0.61511752146836995</c:v>
                </c:pt>
                <c:pt idx="74">
                  <c:v>0.47441792590610699</c:v>
                </c:pt>
                <c:pt idx="75">
                  <c:v>0.53369779213833501</c:v>
                </c:pt>
                <c:pt idx="76">
                  <c:v>0.59077954249978704</c:v>
                </c:pt>
                <c:pt idx="77">
                  <c:v>0.34682230938293801</c:v>
                </c:pt>
                <c:pt idx="78">
                  <c:v>0.38657111821400902</c:v>
                </c:pt>
                <c:pt idx="79">
                  <c:v>0.61690085643210701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998464"/>
        <c:axId val="136000256"/>
      </c:lineChart>
      <c:catAx>
        <c:axId val="13599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sv-SE"/>
          </a:p>
        </c:txPr>
        <c:crossAx val="136000256"/>
        <c:crosses val="autoZero"/>
        <c:auto val="1"/>
        <c:lblAlgn val="ctr"/>
        <c:lblOffset val="100"/>
        <c:tickLblSkip val="4"/>
        <c:noMultiLvlLbl val="0"/>
      </c:catAx>
      <c:valAx>
        <c:axId val="13600025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sv-SE"/>
          </a:p>
        </c:txPr>
        <c:crossAx val="135998464"/>
        <c:crosses val="autoZero"/>
        <c:crossBetween val="between"/>
      </c:valAx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9002405949256338E-2"/>
          <c:y val="5.1284995625546795E-2"/>
          <c:w val="0.88042104111985997"/>
          <c:h val="0.59445137357830269"/>
        </c:manualLayout>
      </c:layout>
      <c:lineChart>
        <c:grouping val="standard"/>
        <c:varyColors val="0"/>
        <c:ser>
          <c:idx val="1"/>
          <c:order val="1"/>
          <c:tx>
            <c:strRef>
              <c:f>Figur1!$D$33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ysClr val="windowText" lastClr="000000">
                  <a:lumMod val="65000"/>
                  <a:lumOff val="35000"/>
                </a:sysClr>
              </a:solidFill>
              <a:prstDash val="sysDot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Figur1!$D$34:$D$56</c:f>
              <c:numCache>
                <c:formatCode>0\.0</c:formatCode>
                <c:ptCount val="23"/>
                <c:pt idx="0">
                  <c:v>64.250267928468617</c:v>
                </c:pt>
                <c:pt idx="1">
                  <c:v>64.274169322882997</c:v>
                </c:pt>
                <c:pt idx="2">
                  <c:v>64.274169322883026</c:v>
                </c:pt>
                <c:pt idx="3">
                  <c:v>64.274169322883026</c:v>
                </c:pt>
                <c:pt idx="4">
                  <c:v>64.274169322883026</c:v>
                </c:pt>
                <c:pt idx="5">
                  <c:v>64.274169322883026</c:v>
                </c:pt>
                <c:pt idx="6">
                  <c:v>64.274169322883026</c:v>
                </c:pt>
                <c:pt idx="7">
                  <c:v>64.274169322883026</c:v>
                </c:pt>
                <c:pt idx="8">
                  <c:v>64.274169322883026</c:v>
                </c:pt>
                <c:pt idx="9">
                  <c:v>64.274169322883026</c:v>
                </c:pt>
                <c:pt idx="10">
                  <c:v>64.274169322883026</c:v>
                </c:pt>
                <c:pt idx="11">
                  <c:v>64.274169322883026</c:v>
                </c:pt>
                <c:pt idx="12">
                  <c:v>64.274169322883026</c:v>
                </c:pt>
                <c:pt idx="13">
                  <c:v>64.274169322883026</c:v>
                </c:pt>
                <c:pt idx="14">
                  <c:v>64.274169322883026</c:v>
                </c:pt>
                <c:pt idx="15">
                  <c:v>64.274169322883026</c:v>
                </c:pt>
                <c:pt idx="16">
                  <c:v>64.274169322883026</c:v>
                </c:pt>
                <c:pt idx="17">
                  <c:v>64.274169322883026</c:v>
                </c:pt>
                <c:pt idx="18">
                  <c:v>64.274169322883026</c:v>
                </c:pt>
                <c:pt idx="19">
                  <c:v>64.274169322883026</c:v>
                </c:pt>
                <c:pt idx="20">
                  <c:v>64.274169322883026</c:v>
                </c:pt>
                <c:pt idx="21">
                  <c:v>64.274169322883026</c:v>
                </c:pt>
                <c:pt idx="22">
                  <c:v>64.274169322883026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Figur1!$B$33</c:f>
              <c:strCache>
                <c:ptCount val="1"/>
                <c:pt idx="0">
                  <c:v>Faktisk lönekostnadsandel</c:v>
                </c:pt>
              </c:strCache>
            </c:strRef>
          </c:tx>
          <c:spPr>
            <a:ln cmpd="sng">
              <a:solidFill>
                <a:sysClr val="windowText" lastClr="000000"/>
              </a:solidFill>
              <a:prstDash val="solid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Figur1!$B$34:$B$56</c:f>
              <c:numCache>
                <c:formatCode>0\.0</c:formatCode>
                <c:ptCount val="23"/>
                <c:pt idx="0">
                  <c:v>63.185136957201365</c:v>
                </c:pt>
                <c:pt idx="1">
                  <c:v>61.801922561191333</c:v>
                </c:pt>
                <c:pt idx="2">
                  <c:v>60.141899501227066</c:v>
                </c:pt>
                <c:pt idx="3">
                  <c:v>63.746056284006258</c:v>
                </c:pt>
                <c:pt idx="4">
                  <c:v>63.464311008459411</c:v>
                </c:pt>
                <c:pt idx="5">
                  <c:v>64.444074113801818</c:v>
                </c:pt>
                <c:pt idx="6">
                  <c:v>64.763427852536054</c:v>
                </c:pt>
                <c:pt idx="7">
                  <c:v>65.159354116063625</c:v>
                </c:pt>
                <c:pt idx="8">
                  <c:v>66.810950409370193</c:v>
                </c:pt>
                <c:pt idx="9">
                  <c:v>66.542553994798865</c:v>
                </c:pt>
                <c:pt idx="10">
                  <c:v>65.359469647324218</c:v>
                </c:pt>
                <c:pt idx="11">
                  <c:v>63.701645289047882</c:v>
                </c:pt>
                <c:pt idx="12">
                  <c:v>63.801505663536233</c:v>
                </c:pt>
                <c:pt idx="13">
                  <c:v>61.902450436218594</c:v>
                </c:pt>
                <c:pt idx="14">
                  <c:v>62.844787946741398</c:v>
                </c:pt>
                <c:pt idx="15">
                  <c:v>64.144304115093348</c:v>
                </c:pt>
                <c:pt idx="16">
                  <c:v>66.814518528295551</c:v>
                </c:pt>
                <c:pt idx="17">
                  <c:v>63.087466947596084</c:v>
                </c:pt>
                <c:pt idx="18">
                  <c:v>63.961988900213221</c:v>
                </c:pt>
                <c:pt idx="19">
                  <c:v>66.129493830515017</c:v>
                </c:pt>
                <c:pt idx="20">
                  <c:v>65.981307186991572</c:v>
                </c:pt>
                <c:pt idx="21">
                  <c:v>65.71726913608039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Figur1!$F$33</c:f>
              <c:strCache>
                <c:ptCount val="1"/>
                <c:pt idx="0">
                  <c:v>Prognos</c:v>
                </c:pt>
              </c:strCache>
            </c:strRef>
          </c:tx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Figur1!$F$34:$F$56</c:f>
              <c:numCache>
                <c:formatCode>General</c:formatCode>
                <c:ptCount val="23"/>
                <c:pt idx="21" formatCode="0\.0">
                  <c:v>65.71726913608039</c:v>
                </c:pt>
                <c:pt idx="22" formatCode="0\.0">
                  <c:v>64.8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481472"/>
        <c:axId val="99483008"/>
      </c:lineChart>
      <c:dateAx>
        <c:axId val="99481472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99483008"/>
        <c:crosses val="autoZero"/>
        <c:auto val="1"/>
        <c:lblOffset val="100"/>
        <c:baseTimeUnit val="years"/>
        <c:majorUnit val="2"/>
      </c:dateAx>
      <c:valAx>
        <c:axId val="99483008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994814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sv-SE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sv-SE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sv-SE"/>
          </a:p>
        </c:txPr>
      </c:legendEntry>
      <c:layout>
        <c:manualLayout>
          <c:xMode val="edge"/>
          <c:yMode val="edge"/>
          <c:x val="0.13664596273291926"/>
          <c:y val="0.72015726517791834"/>
          <c:w val="0.45104582137513183"/>
          <c:h val="0.2536158082698679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Figur1!$B$33</c:f>
              <c:strCache>
                <c:ptCount val="1"/>
                <c:pt idx="0">
                  <c:v>Faktisk lönekostnadsandel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Figur1!$A$34:$A$55</c:f>
              <c:numCache>
                <c:formatCode>yyyy</c:formatCode>
                <c:ptCount val="22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</c:numCache>
            </c:numRef>
          </c:cat>
          <c:val>
            <c:numRef>
              <c:f>Figur1!$B$34:$B$55</c:f>
              <c:numCache>
                <c:formatCode>0\.0</c:formatCode>
                <c:ptCount val="22"/>
                <c:pt idx="0">
                  <c:v>63.185136957201365</c:v>
                </c:pt>
                <c:pt idx="1">
                  <c:v>61.801922561191333</c:v>
                </c:pt>
                <c:pt idx="2">
                  <c:v>60.141899501227066</c:v>
                </c:pt>
                <c:pt idx="3">
                  <c:v>63.746056284006258</c:v>
                </c:pt>
                <c:pt idx="4">
                  <c:v>63.464311008459411</c:v>
                </c:pt>
                <c:pt idx="5">
                  <c:v>64.444074113801818</c:v>
                </c:pt>
                <c:pt idx="6">
                  <c:v>64.763427852536054</c:v>
                </c:pt>
                <c:pt idx="7">
                  <c:v>65.159354116063625</c:v>
                </c:pt>
                <c:pt idx="8">
                  <c:v>66.810950409370193</c:v>
                </c:pt>
                <c:pt idx="9">
                  <c:v>66.542553994798865</c:v>
                </c:pt>
                <c:pt idx="10">
                  <c:v>65.359469647324218</c:v>
                </c:pt>
                <c:pt idx="11">
                  <c:v>63.701645289047882</c:v>
                </c:pt>
                <c:pt idx="12">
                  <c:v>63.801505663536233</c:v>
                </c:pt>
                <c:pt idx="13">
                  <c:v>61.902450436218594</c:v>
                </c:pt>
                <c:pt idx="14">
                  <c:v>62.844787946741398</c:v>
                </c:pt>
                <c:pt idx="15">
                  <c:v>64.144304115093348</c:v>
                </c:pt>
                <c:pt idx="16">
                  <c:v>66.814518528295551</c:v>
                </c:pt>
                <c:pt idx="17">
                  <c:v>63.087466947596084</c:v>
                </c:pt>
                <c:pt idx="18">
                  <c:v>63.961988900213221</c:v>
                </c:pt>
                <c:pt idx="19">
                  <c:v>66.129493830515017</c:v>
                </c:pt>
                <c:pt idx="20">
                  <c:v>65.981307186991572</c:v>
                </c:pt>
                <c:pt idx="21">
                  <c:v>65.71726913608039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Figur1!$D$33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ysClr val="windowText" lastClr="000000">
                  <a:lumMod val="95000"/>
                  <a:lumOff val="5000"/>
                </a:sysClr>
              </a:solidFill>
              <a:prstDash val="sysDot"/>
            </a:ln>
          </c:spPr>
          <c:marker>
            <c:symbol val="none"/>
          </c:marker>
          <c:cat>
            <c:numRef>
              <c:f>Figur1!$A$34:$A$55</c:f>
              <c:numCache>
                <c:formatCode>yyyy</c:formatCode>
                <c:ptCount val="22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</c:numCache>
            </c:numRef>
          </c:cat>
          <c:val>
            <c:numRef>
              <c:f>Figur1!$D$34:$D$55</c:f>
              <c:numCache>
                <c:formatCode>0\.0</c:formatCode>
                <c:ptCount val="22"/>
                <c:pt idx="0">
                  <c:v>64.250267928468617</c:v>
                </c:pt>
                <c:pt idx="1">
                  <c:v>64.300988450909912</c:v>
                </c:pt>
                <c:pt idx="2">
                  <c:v>64.300988450909912</c:v>
                </c:pt>
                <c:pt idx="3">
                  <c:v>64.300988450909912</c:v>
                </c:pt>
                <c:pt idx="4">
                  <c:v>64.300988450909912</c:v>
                </c:pt>
                <c:pt idx="5">
                  <c:v>64.300988450909912</c:v>
                </c:pt>
                <c:pt idx="6">
                  <c:v>64.300988450909912</c:v>
                </c:pt>
                <c:pt idx="7">
                  <c:v>64.300988450909912</c:v>
                </c:pt>
                <c:pt idx="8">
                  <c:v>64.300988450909912</c:v>
                </c:pt>
                <c:pt idx="9">
                  <c:v>64.300988450909912</c:v>
                </c:pt>
                <c:pt idx="10">
                  <c:v>64.300988450909912</c:v>
                </c:pt>
                <c:pt idx="11">
                  <c:v>64.300988450909912</c:v>
                </c:pt>
                <c:pt idx="12">
                  <c:v>64.300988450909912</c:v>
                </c:pt>
                <c:pt idx="13">
                  <c:v>64.300988450909912</c:v>
                </c:pt>
                <c:pt idx="14">
                  <c:v>64.300988450909912</c:v>
                </c:pt>
                <c:pt idx="15">
                  <c:v>64.300988450909912</c:v>
                </c:pt>
                <c:pt idx="16">
                  <c:v>64.300988450909912</c:v>
                </c:pt>
                <c:pt idx="17">
                  <c:v>64.300988450909912</c:v>
                </c:pt>
                <c:pt idx="18">
                  <c:v>64.300988450909912</c:v>
                </c:pt>
                <c:pt idx="19">
                  <c:v>64.300988450909912</c:v>
                </c:pt>
                <c:pt idx="20">
                  <c:v>64.300988450909912</c:v>
                </c:pt>
                <c:pt idx="21">
                  <c:v>64.300988450909912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291264"/>
        <c:axId val="31292800"/>
      </c:lineChart>
      <c:dateAx>
        <c:axId val="31291264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nextTo"/>
        <c:crossAx val="31292800"/>
        <c:crosses val="autoZero"/>
        <c:auto val="1"/>
        <c:lblOffset val="100"/>
        <c:baseTimeUnit val="years"/>
        <c:majorUnit val="2"/>
      </c:dateAx>
      <c:valAx>
        <c:axId val="31292800"/>
        <c:scaling>
          <c:orientation val="minMax"/>
          <c:max val="70"/>
          <c:min val="55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31291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2857142857142858"/>
          <c:y val="0.83002581042610479"/>
          <c:w val="0.47142857142857142"/>
          <c:h val="0.1425172734989422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91844160104986872"/>
          <c:h val="0.89719889180519097"/>
        </c:manualLayout>
      </c:layout>
      <c:lineChart>
        <c:grouping val="standard"/>
        <c:varyColors val="0"/>
        <c:ser>
          <c:idx val="0"/>
          <c:order val="0"/>
          <c:tx>
            <c:strRef>
              <c:f>'Figur 3a'!$H$1</c:f>
              <c:strCache>
                <c:ptCount val="1"/>
                <c:pt idx="0">
                  <c:v>Förväntad relativprisförändring</c:v>
                </c:pt>
              </c:strCache>
            </c:strRef>
          </c:tx>
          <c:marker>
            <c:symbol val="none"/>
          </c:marker>
          <c:cat>
            <c:numRef>
              <c:f>'Figur 3a'!$G$2:$G$18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'Figur 3a'!$H$2:$H$18</c:f>
              <c:numCache>
                <c:formatCode>0.00</c:formatCode>
                <c:ptCount val="17"/>
                <c:pt idx="0">
                  <c:v>0.37171817534927437</c:v>
                </c:pt>
                <c:pt idx="1">
                  <c:v>0.37171817534927437</c:v>
                </c:pt>
                <c:pt idx="2">
                  <c:v>0.37171817534927437</c:v>
                </c:pt>
                <c:pt idx="3">
                  <c:v>0.37171817534927437</c:v>
                </c:pt>
                <c:pt idx="4">
                  <c:v>0.37171817534927437</c:v>
                </c:pt>
                <c:pt idx="5">
                  <c:v>0.37171817534927437</c:v>
                </c:pt>
                <c:pt idx="6">
                  <c:v>0.37171817534927437</c:v>
                </c:pt>
                <c:pt idx="7">
                  <c:v>0.37171817534927437</c:v>
                </c:pt>
                <c:pt idx="8">
                  <c:v>0.37171817534927437</c:v>
                </c:pt>
                <c:pt idx="9">
                  <c:v>0.37171817534927437</c:v>
                </c:pt>
                <c:pt idx="10">
                  <c:v>0.37171817534927437</c:v>
                </c:pt>
                <c:pt idx="11">
                  <c:v>0.37171817534927437</c:v>
                </c:pt>
                <c:pt idx="12">
                  <c:v>0.6703744451241842</c:v>
                </c:pt>
                <c:pt idx="13">
                  <c:v>0.6703744451241842</c:v>
                </c:pt>
                <c:pt idx="14">
                  <c:v>0.76972865101195109</c:v>
                </c:pt>
                <c:pt idx="15">
                  <c:v>0.76972865101195109</c:v>
                </c:pt>
                <c:pt idx="16">
                  <c:v>0.76972865101195109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3a'!$I$1</c:f>
              <c:strCache>
                <c:ptCount val="1"/>
                <c:pt idx="0">
                  <c:v>Faktisk relativprisförändring (KPI)</c:v>
                </c:pt>
              </c:strCache>
            </c:strRef>
          </c:tx>
          <c:marker>
            <c:symbol val="none"/>
          </c:marker>
          <c:cat>
            <c:numRef>
              <c:f>'Figur 3a'!$G$2:$G$18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'Figur 3a'!$I$2:$I$18</c:f>
              <c:numCache>
                <c:formatCode>0.00</c:formatCode>
                <c:ptCount val="17"/>
                <c:pt idx="0">
                  <c:v>-0.54239372178081791</c:v>
                </c:pt>
                <c:pt idx="1">
                  <c:v>0.19805782344323819</c:v>
                </c:pt>
                <c:pt idx="2">
                  <c:v>0.55319081161744565</c:v>
                </c:pt>
                <c:pt idx="3">
                  <c:v>0.16669612683359825</c:v>
                </c:pt>
                <c:pt idx="4">
                  <c:v>1.5563851591716202</c:v>
                </c:pt>
                <c:pt idx="5">
                  <c:v>1.0808469938327343</c:v>
                </c:pt>
                <c:pt idx="6">
                  <c:v>0.48741602690337471</c:v>
                </c:pt>
                <c:pt idx="7">
                  <c:v>0.73051146136825718</c:v>
                </c:pt>
                <c:pt idx="8">
                  <c:v>0.1652662599144461</c:v>
                </c:pt>
                <c:pt idx="9">
                  <c:v>-0.19952049945253769</c:v>
                </c:pt>
                <c:pt idx="10">
                  <c:v>0.24384404833884243</c:v>
                </c:pt>
                <c:pt idx="11">
                  <c:v>-3.2815291686847226</c:v>
                </c:pt>
                <c:pt idx="12">
                  <c:v>0.40986703778519751</c:v>
                </c:pt>
                <c:pt idx="13">
                  <c:v>2.7029519018069581</c:v>
                </c:pt>
                <c:pt idx="14">
                  <c:v>-0.12592372584451672</c:v>
                </c:pt>
                <c:pt idx="15">
                  <c:v>-0.47439052438087292</c:v>
                </c:pt>
                <c:pt idx="16">
                  <c:v>-1.4451921529074541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63840"/>
        <c:axId val="112169728"/>
      </c:lineChart>
      <c:catAx>
        <c:axId val="11216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169728"/>
        <c:crosses val="autoZero"/>
        <c:auto val="1"/>
        <c:lblAlgn val="ctr"/>
        <c:lblOffset val="100"/>
        <c:tickLblSkip val="2"/>
        <c:noMultiLvlLbl val="0"/>
      </c:catAx>
      <c:valAx>
        <c:axId val="112169728"/>
        <c:scaling>
          <c:orientation val="minMax"/>
          <c:min val="-4"/>
        </c:scaling>
        <c:delete val="0"/>
        <c:axPos val="l"/>
        <c:numFmt formatCode="#,##0" sourceLinked="0"/>
        <c:majorTickMark val="out"/>
        <c:minorTickMark val="none"/>
        <c:tickLblPos val="nextTo"/>
        <c:crossAx val="112163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182195975503061"/>
          <c:y val="0.74148065284669806"/>
          <c:w val="0.47070890444250024"/>
          <c:h val="0.170973779502837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figur_2!$B$1</c:f>
              <c:strCache>
                <c:ptCount val="1"/>
                <c:pt idx="0">
                  <c:v>Lönekostnadsandel i Sverige</c:v>
                </c:pt>
              </c:strCache>
            </c:strRef>
          </c:tx>
          <c:marker>
            <c:symbol val="none"/>
          </c:marker>
          <c:cat>
            <c:numRef>
              <c:f>figur_2!$A$2:$A$18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figur_2!$B$2:$B$18</c:f>
              <c:numCache>
                <c:formatCode>0\.0</c:formatCode>
                <c:ptCount val="17"/>
                <c:pt idx="0">
                  <c:v>59.712801900000002</c:v>
                </c:pt>
                <c:pt idx="1">
                  <c:v>59.987966100000001</c:v>
                </c:pt>
                <c:pt idx="2">
                  <c:v>60.818532900000001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</c:v>
                </c:pt>
                <c:pt idx="10">
                  <c:v>61.061336099999998</c:v>
                </c:pt>
                <c:pt idx="11">
                  <c:v>63.186521800000001</c:v>
                </c:pt>
                <c:pt idx="12">
                  <c:v>60.604736699999997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63.325830400000001</c:v>
                </c:pt>
                <c:pt idx="16">
                  <c:v>63.363119699999999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figur_2!$C$1</c:f>
              <c:strCache>
                <c:ptCount val="1"/>
                <c:pt idx="0">
                  <c:v>Lönekostnadsandel i EU-14</c:v>
                </c:pt>
              </c:strCache>
            </c:strRef>
          </c:tx>
          <c:marker>
            <c:symbol val="none"/>
          </c:marker>
          <c:cat>
            <c:numRef>
              <c:f>figur_2!$A$2:$A$18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figur_2!$C$2:$C$18</c:f>
              <c:numCache>
                <c:formatCode>0\.0</c:formatCode>
                <c:ptCount val="17"/>
                <c:pt idx="0">
                  <c:v>64.008061017937777</c:v>
                </c:pt>
                <c:pt idx="1">
                  <c:v>64.541079958603717</c:v>
                </c:pt>
                <c:pt idx="2">
                  <c:v>64.219270638216884</c:v>
                </c:pt>
                <c:pt idx="3">
                  <c:v>64.145479816751461</c:v>
                </c:pt>
                <c:pt idx="4">
                  <c:v>64.010236653815696</c:v>
                </c:pt>
                <c:pt idx="5">
                  <c:v>63.983223133122209</c:v>
                </c:pt>
                <c:pt idx="6">
                  <c:v>63.33664695242161</c:v>
                </c:pt>
                <c:pt idx="7">
                  <c:v>63.032361252780291</c:v>
                </c:pt>
                <c:pt idx="8">
                  <c:v>62.532439855972612</c:v>
                </c:pt>
                <c:pt idx="9">
                  <c:v>62.192810092786218</c:v>
                </c:pt>
                <c:pt idx="10">
                  <c:v>62.843962461263779</c:v>
                </c:pt>
                <c:pt idx="11">
                  <c:v>64.999766474750444</c:v>
                </c:pt>
                <c:pt idx="12">
                  <c:v>63.874462959099574</c:v>
                </c:pt>
                <c:pt idx="13">
                  <c:v>63.708017372164917</c:v>
                </c:pt>
                <c:pt idx="14">
                  <c:v>64.494035756314375</c:v>
                </c:pt>
                <c:pt idx="15">
                  <c:v>64.67853794445135</c:v>
                </c:pt>
                <c:pt idx="16">
                  <c:v>64.652733008673636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91744"/>
        <c:axId val="112209920"/>
      </c:lineChart>
      <c:catAx>
        <c:axId val="11219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209920"/>
        <c:crosses val="autoZero"/>
        <c:auto val="1"/>
        <c:lblAlgn val="ctr"/>
        <c:lblOffset val="100"/>
        <c:tickLblSkip val="2"/>
        <c:noMultiLvlLbl val="0"/>
      </c:catAx>
      <c:valAx>
        <c:axId val="112209920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1219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844706041963445"/>
          <c:y val="0.84960479634581831"/>
          <c:w val="0.57553471819998647"/>
          <c:h val="0.12293830780347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085739282589675E-2"/>
          <c:y val="5.1400554097404488E-2"/>
          <c:w val="0.87131846019247594"/>
          <c:h val="0.78278032954214061"/>
        </c:manualLayout>
      </c:layout>
      <c:lineChart>
        <c:grouping val="standard"/>
        <c:varyColors val="0"/>
        <c:ser>
          <c:idx val="0"/>
          <c:order val="0"/>
          <c:tx>
            <c:strRef>
              <c:f>figurer!$J$15</c:f>
              <c:strCache>
                <c:ptCount val="1"/>
                <c:pt idx="0">
                  <c:v>Relativ arbetskostnadsandelskvot </c:v>
                </c:pt>
              </c:strCache>
            </c:strRef>
          </c:tx>
          <c:marker>
            <c:symbol val="none"/>
          </c:marker>
          <c:cat>
            <c:numRef>
              <c:f>figurer!$K$14:$AA$14</c:f>
              <c:numCache>
                <c:formatCode>@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figurer!$K$15:$AA$15</c:f>
              <c:numCache>
                <c:formatCode>0\.000</c:formatCode>
                <c:ptCount val="17"/>
                <c:pt idx="0">
                  <c:v>0.93289502838190863</c:v>
                </c:pt>
                <c:pt idx="1">
                  <c:v>0.9294540180994173</c:v>
                </c:pt>
                <c:pt idx="2">
                  <c:v>0.94704490249702233</c:v>
                </c:pt>
                <c:pt idx="3">
                  <c:v>0.97175292441606642</c:v>
                </c:pt>
                <c:pt idx="4">
                  <c:v>0.97095407623829078</c:v>
                </c:pt>
                <c:pt idx="5">
                  <c:v>0.95908019938797273</c:v>
                </c:pt>
                <c:pt idx="6">
                  <c:v>0.95319596007902863</c:v>
                </c:pt>
                <c:pt idx="7">
                  <c:v>0.95637645967675045</c:v>
                </c:pt>
                <c:pt idx="8">
                  <c:v>0.94260309426212474</c:v>
                </c:pt>
                <c:pt idx="9">
                  <c:v>0.96041175999101869</c:v>
                </c:pt>
                <c:pt idx="10">
                  <c:v>0.97163408716688471</c:v>
                </c:pt>
                <c:pt idx="11">
                  <c:v>0.97210382785829219</c:v>
                </c:pt>
                <c:pt idx="12">
                  <c:v>0.94881011741432153</c:v>
                </c:pt>
                <c:pt idx="13">
                  <c:v>0.9608578280250416</c:v>
                </c:pt>
                <c:pt idx="14">
                  <c:v>0.98010691002247041</c:v>
                </c:pt>
                <c:pt idx="15">
                  <c:v>0.97908568147268404</c:v>
                </c:pt>
                <c:pt idx="16">
                  <c:v>0.98005322824480401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12064"/>
        <c:axId val="35025280"/>
      </c:lineChart>
      <c:catAx>
        <c:axId val="3351206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35025280"/>
        <c:crosses val="autoZero"/>
        <c:auto val="1"/>
        <c:lblAlgn val="ctr"/>
        <c:lblOffset val="100"/>
        <c:tickLblSkip val="2"/>
        <c:noMultiLvlLbl val="0"/>
      </c:catAx>
      <c:valAx>
        <c:axId val="35025280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33512064"/>
        <c:crosses val="autoZero"/>
        <c:crossBetween val="between"/>
      </c:valAx>
    </c:plotArea>
    <c:plotVisOnly val="1"/>
    <c:dispBlanksAs val="gap"/>
    <c:showDLblsOverMax val="0"/>
  </c:chart>
  <c:spPr>
    <a:ln>
      <a:solidFill>
        <a:sysClr val="window" lastClr="FFFFFF"/>
      </a:solidFill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Figur2!$B$1</c:f>
              <c:strCache>
                <c:ptCount val="1"/>
                <c:pt idx="0">
                  <c:v>Lönekostnadsandel i Sverige</c:v>
                </c:pt>
              </c:strCache>
            </c:strRef>
          </c:tx>
          <c:marker>
            <c:symbol val="none"/>
          </c:marker>
          <c:cat>
            <c:numRef>
              <c:f>Figur2!$A$2:$A$18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Figur2!$B$2:$B$18</c:f>
              <c:numCache>
                <c:formatCode>0\.0</c:formatCode>
                <c:ptCount val="17"/>
                <c:pt idx="0">
                  <c:v>59.712801900000002</c:v>
                </c:pt>
                <c:pt idx="1">
                  <c:v>59.987966100000001</c:v>
                </c:pt>
                <c:pt idx="2">
                  <c:v>60.818532900000001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</c:v>
                </c:pt>
                <c:pt idx="10">
                  <c:v>61.061336099999998</c:v>
                </c:pt>
                <c:pt idx="11">
                  <c:v>63.186521800000001</c:v>
                </c:pt>
                <c:pt idx="12">
                  <c:v>60.604736699999997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63.325830400000001</c:v>
                </c:pt>
                <c:pt idx="16">
                  <c:v>63.363119699999999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Figur2!$C$1</c:f>
              <c:strCache>
                <c:ptCount val="1"/>
                <c:pt idx="0">
                  <c:v>Lönekostnadsandel i KIX-22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Figur2!$A$2:$A$18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Figur2!$C$2:$C$18</c:f>
              <c:numCache>
                <c:formatCode>0\.0</c:formatCode>
                <c:ptCount val="17"/>
                <c:pt idx="0">
                  <c:v>64.331412443696294</c:v>
                </c:pt>
                <c:pt idx="1">
                  <c:v>64.543080629360801</c:v>
                </c:pt>
                <c:pt idx="2">
                  <c:v>63.861473457228314</c:v>
                </c:pt>
                <c:pt idx="3">
                  <c:v>63.836896408497097</c:v>
                </c:pt>
                <c:pt idx="4">
                  <c:v>63.739065732463345</c:v>
                </c:pt>
                <c:pt idx="5">
                  <c:v>63.456930044443268</c:v>
                </c:pt>
                <c:pt idx="6">
                  <c:v>62.587929860005239</c:v>
                </c:pt>
                <c:pt idx="7">
                  <c:v>61.965026265786776</c:v>
                </c:pt>
                <c:pt idx="8">
                  <c:v>61.487327252571944</c:v>
                </c:pt>
                <c:pt idx="9">
                  <c:v>61.323017596997289</c:v>
                </c:pt>
                <c:pt idx="10">
                  <c:v>61.819494834408161</c:v>
                </c:pt>
                <c:pt idx="11">
                  <c:v>63.502761079686138</c:v>
                </c:pt>
                <c:pt idx="12">
                  <c:v>62.3490513892053</c:v>
                </c:pt>
                <c:pt idx="13">
                  <c:v>62.107234628685369</c:v>
                </c:pt>
                <c:pt idx="14">
                  <c:v>62.588616951752464</c:v>
                </c:pt>
                <c:pt idx="15">
                  <c:v>62.662521860500405</c:v>
                </c:pt>
                <c:pt idx="16">
                  <c:v>62.692876047518716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251648"/>
        <c:axId val="112253184"/>
      </c:lineChart>
      <c:catAx>
        <c:axId val="11225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253184"/>
        <c:crosses val="autoZero"/>
        <c:auto val="1"/>
        <c:lblAlgn val="ctr"/>
        <c:lblOffset val="100"/>
        <c:tickLblSkip val="2"/>
        <c:noMultiLvlLbl val="0"/>
      </c:catAx>
      <c:valAx>
        <c:axId val="11225318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12251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844706041963445"/>
          <c:y val="0.84960479634581831"/>
          <c:w val="0.57553471819998647"/>
          <c:h val="0.1229383078034715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085739282589675E-2"/>
          <c:y val="5.1400554097404488E-2"/>
          <c:w val="0.87131846019247594"/>
          <c:h val="0.78278032954214061"/>
        </c:manualLayout>
      </c:layout>
      <c:lineChart>
        <c:grouping val="standard"/>
        <c:varyColors val="0"/>
        <c:ser>
          <c:idx val="0"/>
          <c:order val="0"/>
          <c:tx>
            <c:strRef>
              <c:f>Figur!$A$10</c:f>
              <c:strCache>
                <c:ptCount val="1"/>
                <c:pt idx="0">
                  <c:v>Relativ arbetskostnadsandelskvot</c:v>
                </c:pt>
              </c:strCache>
            </c:strRef>
          </c:tx>
          <c:marker>
            <c:symbol val="none"/>
          </c:marker>
          <c:cat>
            <c:numRef>
              <c:f>Figur!$B$9:$R$9</c:f>
              <c:numCache>
                <c:formatCode>@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Figur!$B$10:$R$10</c:f>
              <c:numCache>
                <c:formatCode>General</c:formatCode>
                <c:ptCount val="17"/>
                <c:pt idx="0">
                  <c:v>0.92820598261015086</c:v>
                </c:pt>
                <c:pt idx="1">
                  <c:v>0.92942520739723311</c:v>
                </c:pt>
                <c:pt idx="2">
                  <c:v>0.95235091844120467</c:v>
                </c:pt>
                <c:pt idx="3">
                  <c:v>0.97645031489505507</c:v>
                </c:pt>
                <c:pt idx="4">
                  <c:v>0.97508489473113635</c:v>
                </c:pt>
                <c:pt idx="5">
                  <c:v>0.96703452809680246</c:v>
                </c:pt>
                <c:pt idx="6">
                  <c:v>0.96459870353658872</c:v>
                </c:pt>
                <c:pt idx="7">
                  <c:v>0.97284984987223877</c:v>
                </c:pt>
                <c:pt idx="8">
                  <c:v>0.95862471071279931</c:v>
                </c:pt>
                <c:pt idx="9">
                  <c:v>0.97403403388493304</c:v>
                </c:pt>
                <c:pt idx="10">
                  <c:v>0.98773592802013355</c:v>
                </c:pt>
                <c:pt idx="11">
                  <c:v>0.99502007039836726</c:v>
                </c:pt>
                <c:pt idx="12">
                  <c:v>0.97202339650179015</c:v>
                </c:pt>
                <c:pt idx="13">
                  <c:v>0.985623455398979</c:v>
                </c:pt>
                <c:pt idx="14">
                  <c:v>1.0099448298838005</c:v>
                </c:pt>
                <c:pt idx="15">
                  <c:v>1.0105854108613161</c:v>
                </c:pt>
                <c:pt idx="16">
                  <c:v>1.0106909061242184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52288"/>
        <c:axId val="35853824"/>
      </c:lineChart>
      <c:catAx>
        <c:axId val="3585228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35853824"/>
        <c:crosses val="autoZero"/>
        <c:auto val="1"/>
        <c:lblAlgn val="ctr"/>
        <c:lblOffset val="100"/>
        <c:tickLblSkip val="2"/>
        <c:noMultiLvlLbl val="0"/>
      </c:catAx>
      <c:valAx>
        <c:axId val="35853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85228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bg1"/>
      </a:solidFill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1"/>
          <c:order val="1"/>
          <c:tx>
            <c:strRef>
              <c:f>'EU15'!$D$25</c:f>
              <c:strCache>
                <c:ptCount val="1"/>
                <c:pt idx="0">
                  <c:v>Relativ lönekostnad per timme i gemensam valuta </c:v>
                </c:pt>
              </c:strCache>
            </c:strRef>
          </c:tx>
          <c:marker>
            <c:symbol val="none"/>
          </c:marker>
          <c:cat>
            <c:numRef>
              <c:f>'EU15'!$A$26:$A$47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'EU15'!$D$26:$D$47</c:f>
              <c:numCache>
                <c:formatCode>General</c:formatCode>
                <c:ptCount val="22"/>
                <c:pt idx="0">
                  <c:v>1</c:v>
                </c:pt>
                <c:pt idx="1">
                  <c:v>0.97085350802240589</c:v>
                </c:pt>
                <c:pt idx="2">
                  <c:v>0.95752826996705553</c:v>
                </c:pt>
                <c:pt idx="3">
                  <c:v>1.094038860592341</c:v>
                </c:pt>
                <c:pt idx="4">
                  <c:v>1.0743997889367691</c:v>
                </c:pt>
                <c:pt idx="5">
                  <c:v>1.0515626295283096</c:v>
                </c:pt>
                <c:pt idx="6">
                  <c:v>1.0506613226452906</c:v>
                </c:pt>
                <c:pt idx="7">
                  <c:v>1.0743866845468171</c:v>
                </c:pt>
                <c:pt idx="8">
                  <c:v>0.99160013884068021</c:v>
                </c:pt>
                <c:pt idx="9">
                  <c:v>1.0190527667049525</c:v>
                </c:pt>
                <c:pt idx="10">
                  <c:v>1.0473785633596917</c:v>
                </c:pt>
                <c:pt idx="11">
                  <c:v>1.0434138486312401</c:v>
                </c:pt>
                <c:pt idx="12">
                  <c:v>1.0179399560654137</c:v>
                </c:pt>
                <c:pt idx="13">
                  <c:v>1.0133309842612168</c:v>
                </c:pt>
                <c:pt idx="14">
                  <c:v>1.0362791224987247</c:v>
                </c:pt>
                <c:pt idx="15">
                  <c:v>0.99809119830328741</c:v>
                </c:pt>
                <c:pt idx="16">
                  <c:v>0.92499292386074172</c:v>
                </c:pt>
                <c:pt idx="17">
                  <c:v>0.98334355201307999</c:v>
                </c:pt>
                <c:pt idx="18">
                  <c:v>1.0522443362269744</c:v>
                </c:pt>
                <c:pt idx="19">
                  <c:v>1.112525188249019</c:v>
                </c:pt>
                <c:pt idx="20">
                  <c:v>1.1231292517006803</c:v>
                </c:pt>
                <c:pt idx="21">
                  <c:v>1.0592172268296232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'EU15'!$D$1</c:f>
              <c:strCache>
                <c:ptCount val="1"/>
                <c:pt idx="0">
                  <c:v>Relativ lönekostnad per timme i nationella valutor </c:v>
                </c:pt>
              </c:strCache>
            </c:strRef>
          </c:tx>
          <c:marker>
            <c:symbol val="none"/>
          </c:marker>
          <c:cat>
            <c:numRef>
              <c:f>'EU15'!$A$2:$A$23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'EU15'!$D$2:$D$24</c:f>
              <c:numCache>
                <c:formatCode>General</c:formatCode>
                <c:ptCount val="23"/>
                <c:pt idx="0">
                  <c:v>1</c:v>
                </c:pt>
                <c:pt idx="1">
                  <c:v>0.97753560845043497</c:v>
                </c:pt>
                <c:pt idx="2">
                  <c:v>0.98290832647838411</c:v>
                </c:pt>
                <c:pt idx="3">
                  <c:v>1.0230199329687775</c:v>
                </c:pt>
                <c:pt idx="4">
                  <c:v>1.032975395281982</c:v>
                </c:pt>
                <c:pt idx="5">
                  <c:v>1.0376278118609406</c:v>
                </c:pt>
                <c:pt idx="6">
                  <c:v>1.0328605200945626</c:v>
                </c:pt>
                <c:pt idx="7">
                  <c:v>1.0252935862691959</c:v>
                </c:pt>
                <c:pt idx="8">
                  <c:v>1.0366499745990276</c:v>
                </c:pt>
                <c:pt idx="9">
                  <c:v>1.0550503637381086</c:v>
                </c:pt>
                <c:pt idx="10">
                  <c:v>1.0630606326296621</c:v>
                </c:pt>
                <c:pt idx="11">
                  <c:v>1.060768777421256</c:v>
                </c:pt>
                <c:pt idx="12">
                  <c:v>1.0570939737659211</c:v>
                </c:pt>
                <c:pt idx="13">
                  <c:v>1.0513007981478097</c:v>
                </c:pt>
                <c:pt idx="14">
                  <c:v>1.0770635715548225</c:v>
                </c:pt>
                <c:pt idx="15">
                  <c:v>1.0698493890309748</c:v>
                </c:pt>
                <c:pt idx="16">
                  <c:v>1.0724130387223803</c:v>
                </c:pt>
                <c:pt idx="17">
                  <c:v>1.033897394574268</c:v>
                </c:pt>
                <c:pt idx="18">
                  <c:v>1.0452728993585023</c:v>
                </c:pt>
                <c:pt idx="19">
                  <c:v>1.0702443503545376</c:v>
                </c:pt>
                <c:pt idx="20">
                  <c:v>1.0673330349594707</c:v>
                </c:pt>
                <c:pt idx="21">
                  <c:v>1.0625152031135976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60352"/>
        <c:axId val="113461888"/>
      </c:lineChart>
      <c:catAx>
        <c:axId val="11346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461888"/>
        <c:crosses val="autoZero"/>
        <c:auto val="1"/>
        <c:lblAlgn val="ctr"/>
        <c:lblOffset val="100"/>
        <c:tickLblSkip val="2"/>
        <c:noMultiLvlLbl val="0"/>
      </c:catAx>
      <c:valAx>
        <c:axId val="113461888"/>
        <c:scaling>
          <c:orientation val="minMax"/>
          <c:min val="0.8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13460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8447069116360424E-2"/>
          <c:y val="0.84960479634581831"/>
          <c:w val="0.87553477690288717"/>
          <c:h val="0.12293830780347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1"/>
          <c:order val="1"/>
          <c:tx>
            <c:strRef>
              <c:f>'Euro15-Lars PP'!$D$26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'Euro15-Lars PP'!$A$27:$A$48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'Euro15-Lars PP'!$D$27:$D$48</c:f>
              <c:numCache>
                <c:formatCode>General</c:formatCode>
                <c:ptCount val="22"/>
                <c:pt idx="0">
                  <c:v>1</c:v>
                </c:pt>
                <c:pt idx="1">
                  <c:v>0.95204354076812481</c:v>
                </c:pt>
                <c:pt idx="2">
                  <c:v>0.92435535858178886</c:v>
                </c:pt>
                <c:pt idx="3">
                  <c:v>0.94249483928044819</c:v>
                </c:pt>
                <c:pt idx="4">
                  <c:v>0.9130779916650128</c:v>
                </c:pt>
                <c:pt idx="5">
                  <c:v>0.88051236921873477</c:v>
                </c:pt>
                <c:pt idx="6">
                  <c:v>0.84036232589850979</c:v>
                </c:pt>
                <c:pt idx="7">
                  <c:v>0.8263252291749702</c:v>
                </c:pt>
                <c:pt idx="8">
                  <c:v>0.8659289002056606</c:v>
                </c:pt>
                <c:pt idx="9">
                  <c:v>0.83367356858170505</c:v>
                </c:pt>
                <c:pt idx="10">
                  <c:v>0.81381527669524556</c:v>
                </c:pt>
                <c:pt idx="11">
                  <c:v>0.77157057654075556</c:v>
                </c:pt>
                <c:pt idx="12">
                  <c:v>0.7570401437986819</c:v>
                </c:pt>
                <c:pt idx="13">
                  <c:v>0.73176470588235298</c:v>
                </c:pt>
                <c:pt idx="14">
                  <c:v>0.75279745406015808</c:v>
                </c:pt>
                <c:pt idx="15">
                  <c:v>0.76358483189992177</c:v>
                </c:pt>
                <c:pt idx="16">
                  <c:v>0.79543834640057021</c:v>
                </c:pt>
                <c:pt idx="17">
                  <c:v>0.70170015455950541</c:v>
                </c:pt>
                <c:pt idx="18">
                  <c:v>0.70854517012123586</c:v>
                </c:pt>
                <c:pt idx="19">
                  <c:v>0.7507587253414264</c:v>
                </c:pt>
                <c:pt idx="20">
                  <c:v>0.73532152842497678</c:v>
                </c:pt>
                <c:pt idx="21">
                  <c:v>0.73976283120251984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'Euro15-Lars PP'!$D$1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'Euro15-Lars PP'!$A$2:$A$23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'Euro15-Lars PP'!$D$2:$D$23</c:f>
              <c:numCache>
                <c:formatCode>General</c:formatCode>
                <c:ptCount val="22"/>
                <c:pt idx="0">
                  <c:v>1</c:v>
                </c:pt>
                <c:pt idx="1">
                  <c:v>0.94544156638792565</c:v>
                </c:pt>
                <c:pt idx="2">
                  <c:v>0.90014713094654231</c:v>
                </c:pt>
                <c:pt idx="3">
                  <c:v>1.0071428571428571</c:v>
                </c:pt>
                <c:pt idx="4">
                  <c:v>0.94846423417851988</c:v>
                </c:pt>
                <c:pt idx="5">
                  <c:v>0.89096665677253395</c:v>
                </c:pt>
                <c:pt idx="6">
                  <c:v>0.85341246290801198</c:v>
                </c:pt>
                <c:pt idx="7">
                  <c:v>0.86457464553794838</c:v>
                </c:pt>
                <c:pt idx="8">
                  <c:v>0.82681877688423422</c:v>
                </c:pt>
                <c:pt idx="9">
                  <c:v>0.80382416346424224</c:v>
                </c:pt>
                <c:pt idx="10">
                  <c:v>0.80001915525332823</c:v>
                </c:pt>
                <c:pt idx="11">
                  <c:v>0.75734217972485129</c:v>
                </c:pt>
                <c:pt idx="12">
                  <c:v>0.72726400613967768</c:v>
                </c:pt>
                <c:pt idx="13">
                  <c:v>0.70382760995768967</c:v>
                </c:pt>
                <c:pt idx="14">
                  <c:v>0.72274788093830089</c:v>
                </c:pt>
                <c:pt idx="15">
                  <c:v>0.71091901728844398</c:v>
                </c:pt>
                <c:pt idx="16">
                  <c:v>0.68371879307704087</c:v>
                </c:pt>
                <c:pt idx="17">
                  <c:v>0.66514055489424051</c:v>
                </c:pt>
                <c:pt idx="18">
                  <c:v>0.71083864639529182</c:v>
                </c:pt>
                <c:pt idx="19">
                  <c:v>0.77760314341846759</c:v>
                </c:pt>
                <c:pt idx="20">
                  <c:v>0.77095954660934141</c:v>
                </c:pt>
                <c:pt idx="21">
                  <c:v>0.73479341124505382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500160"/>
        <c:axId val="113501696"/>
      </c:lineChart>
      <c:catAx>
        <c:axId val="11350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501696"/>
        <c:crosses val="autoZero"/>
        <c:auto val="1"/>
        <c:lblAlgn val="ctr"/>
        <c:lblOffset val="100"/>
        <c:tickLblSkip val="2"/>
        <c:noMultiLvlLbl val="0"/>
      </c:catAx>
      <c:valAx>
        <c:axId val="113501696"/>
        <c:scaling>
          <c:orientation val="minMax"/>
          <c:min val="0.60000000000000009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13500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9558180227471563E-2"/>
          <c:y val="0.80793817439486726"/>
          <c:w val="0.91442366579177603"/>
          <c:h val="0.164604841061533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911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07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84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344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565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116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60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72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41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08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24CDB-06AC-42C6-A540-BEFCDD308974}" type="datetimeFigureOut">
              <a:rPr lang="sv-SE" smtClean="0"/>
              <a:t>2015-09-11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F615-E173-4A03-B3A0-D3372AE6CA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096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Inför avtalsrörelsen 2016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SNS 31/8-2015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9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Lönekostnadsandel </a:t>
            </a:r>
            <a:r>
              <a:rPr lang="sv-SE" sz="2500" b="1" dirty="0"/>
              <a:t>i Sverige och EU-14, hela ekonomin, procent av BNP till faktorpris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9511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6045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</a:t>
            </a:r>
            <a:r>
              <a:rPr lang="sv-SE" sz="2500" b="1" dirty="0"/>
              <a:t>lönekostnadsandel gentemot EU-14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4216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73162"/>
          </a:xfrm>
        </p:spPr>
        <p:txBody>
          <a:bodyPr>
            <a:noAutofit/>
          </a:bodyPr>
          <a:lstStyle/>
          <a:p>
            <a:r>
              <a:rPr lang="sv-SE" sz="2500" b="1" dirty="0" smtClean="0"/>
              <a:t>Lönekostnadsandel </a:t>
            </a:r>
            <a:r>
              <a:rPr lang="sv-SE" sz="2500" b="1" dirty="0"/>
              <a:t>i Sverige och 22 konkurrentländer, hela ekonomin, procent av BNP till faktorpris</a:t>
            </a:r>
            <a:r>
              <a:rPr lang="sv-SE" sz="2500" dirty="0"/>
              <a:t/>
            </a:r>
            <a:br>
              <a:rPr lang="sv-SE" sz="2500" dirty="0"/>
            </a:br>
            <a:endParaRPr lang="sv-SE" sz="25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1460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</a:t>
            </a:r>
            <a:r>
              <a:rPr lang="sv-SE" sz="2500" b="1" dirty="0"/>
              <a:t>lönekostnadsandel gentemot 22 konkurrentländer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9435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500" b="1" dirty="0" smtClean="0"/>
              <a:t>Relativ lönekostnad </a:t>
            </a:r>
            <a:r>
              <a:rPr lang="sv-SE" sz="2500" b="1" dirty="0"/>
              <a:t>per timme i </a:t>
            </a:r>
            <a:r>
              <a:rPr lang="sv-SE" sz="2500" b="1" dirty="0" smtClean="0"/>
              <a:t>tillverkningsindustrin gentemot 15 EU-länder</a:t>
            </a:r>
            <a:endParaRPr lang="sv-SE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0234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6680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enhetsarbetskostnad i tillverkningsindustrin gentemot 15 EU-länder</a:t>
            </a:r>
            <a:endParaRPr lang="sv-SE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5591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3533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Löneökningar och sysselsättning på kort sikt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Låga löneökningar: normal situation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Låg inflation</a:t>
            </a:r>
          </a:p>
          <a:p>
            <a:r>
              <a:rPr lang="sv-SE" dirty="0" smtClean="0"/>
              <a:t>Riksbanken sänker räntan så att </a:t>
            </a:r>
            <a:r>
              <a:rPr lang="sv-SE" b="1" dirty="0" smtClean="0"/>
              <a:t>realräntan faller</a:t>
            </a:r>
          </a:p>
          <a:p>
            <a:r>
              <a:rPr lang="sv-SE" dirty="0" smtClean="0"/>
              <a:t>Konsumtion och investeringar stimuleras</a:t>
            </a:r>
          </a:p>
          <a:p>
            <a:r>
              <a:rPr lang="sv-SE" dirty="0" smtClean="0"/>
              <a:t>Kronan deprecierar</a:t>
            </a:r>
          </a:p>
          <a:p>
            <a:r>
              <a:rPr lang="sv-SE" dirty="0" smtClean="0"/>
              <a:t>Exporten ökar</a:t>
            </a:r>
          </a:p>
          <a:p>
            <a:r>
              <a:rPr lang="sv-SE" dirty="0" smtClean="0"/>
              <a:t>Högre sysselsättning på kort sikt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Låga löneökningar: nollräntesituation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Låg inflation</a:t>
            </a:r>
          </a:p>
          <a:p>
            <a:r>
              <a:rPr lang="sv-SE" dirty="0" smtClean="0"/>
              <a:t>Riksbanken sänker inte räntan: </a:t>
            </a:r>
            <a:r>
              <a:rPr lang="sv-SE" b="1" dirty="0" smtClean="0"/>
              <a:t>realräntan stiger</a:t>
            </a:r>
          </a:p>
          <a:p>
            <a:r>
              <a:rPr lang="sv-SE" dirty="0" smtClean="0"/>
              <a:t>Konsumtion och investeringar faller</a:t>
            </a:r>
          </a:p>
          <a:p>
            <a:r>
              <a:rPr lang="sv-SE" dirty="0" smtClean="0"/>
              <a:t>Kronan apprecierar</a:t>
            </a:r>
          </a:p>
          <a:p>
            <a:r>
              <a:rPr lang="sv-SE" dirty="0" smtClean="0"/>
              <a:t>Exporten faller</a:t>
            </a:r>
          </a:p>
          <a:p>
            <a:r>
              <a:rPr lang="sv-SE" dirty="0" smtClean="0"/>
              <a:t>Lägre sysselsättning på kort sikt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8567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Möjliga slutsatser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Så låga löneökningar som möjligt är bra för sysselsättningen på lång sikt (jämviktssysselsättningen)</a:t>
            </a:r>
          </a:p>
          <a:p>
            <a:r>
              <a:rPr lang="sv-SE" dirty="0" smtClean="0"/>
              <a:t>Med nollränterestriktion kan lite högre löneökningar vara bättre än lite lägre (3 i stället för 1????)</a:t>
            </a:r>
          </a:p>
          <a:p>
            <a:r>
              <a:rPr lang="sv-SE" dirty="0" smtClean="0"/>
              <a:t>Dilemma för arbetsmarknadens parter</a:t>
            </a:r>
          </a:p>
          <a:p>
            <a:r>
              <a:rPr lang="sv-SE" dirty="0" smtClean="0"/>
              <a:t>Osäkerhet om den framtida räntesituationen</a:t>
            </a:r>
          </a:p>
          <a:p>
            <a:r>
              <a:rPr lang="sv-SE" dirty="0" smtClean="0"/>
              <a:t>Argument för kort löneavtal?</a:t>
            </a:r>
          </a:p>
        </p:txBody>
      </p:sp>
    </p:spTree>
    <p:extLst>
      <p:ext uri="{BB962C8B-B14F-4D97-AF65-F5344CB8AC3E}">
        <p14:creationId xmlns:p14="http://schemas.microsoft.com/office/powerpoint/2010/main" val="2624141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Lönerna i vård och omsorg 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Värdediskriminering i kvinnodominerade sektorer</a:t>
            </a:r>
          </a:p>
          <a:p>
            <a:r>
              <a:rPr lang="sv-SE" dirty="0" smtClean="0"/>
              <a:t>Tidigare stöd av marknadskrafterna</a:t>
            </a:r>
          </a:p>
          <a:p>
            <a:r>
              <a:rPr lang="sv-SE" dirty="0" smtClean="0"/>
              <a:t>Ny situation framöver: med en åldrande befolkning kommer dessa sektorer att ha marknadskrafterna i ryggen</a:t>
            </a:r>
          </a:p>
          <a:p>
            <a:r>
              <a:rPr lang="sv-SE" dirty="0" smtClean="0"/>
              <a:t>Rimligt med relativlönehöjningar</a:t>
            </a:r>
          </a:p>
          <a:p>
            <a:r>
              <a:rPr lang="sv-SE" dirty="0" smtClean="0"/>
              <a:t>Industrin måste sätta märket så att relativlönehöjningar blir möjliga utan att de totala löneökningarna blir för höga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0961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Statens roll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Komplikationer för partssystemet</a:t>
            </a:r>
          </a:p>
          <a:p>
            <a:r>
              <a:rPr lang="sv-SE" dirty="0" smtClean="0"/>
              <a:t>Men staten har en övergripande ansvar för skolan</a:t>
            </a:r>
          </a:p>
          <a:p>
            <a:r>
              <a:rPr lang="sv-SE" dirty="0" smtClean="0"/>
              <a:t>Legitimt med öronmärkta medel om lärarlöner identifierats som centralt problem</a:t>
            </a:r>
          </a:p>
          <a:p>
            <a:r>
              <a:rPr lang="sv-SE" dirty="0" smtClean="0"/>
              <a:t>Staten måste få använda sig av ”</a:t>
            </a:r>
            <a:r>
              <a:rPr lang="sv-SE" dirty="0" err="1" smtClean="0"/>
              <a:t>marknadskafter</a:t>
            </a:r>
            <a:r>
              <a:rPr lang="sv-SE" dirty="0" smtClean="0"/>
              <a:t>” när man vill prioritera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28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Två huvudfrågor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Totala (genomsnittliga) löneökningar</a:t>
            </a:r>
          </a:p>
          <a:p>
            <a:r>
              <a:rPr lang="sv-SE" dirty="0" smtClean="0"/>
              <a:t>Relativlöner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1758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Lägstalöner och lönespridning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Sverige har OECDs mest sammanpressade lönestruktur</a:t>
            </a:r>
          </a:p>
          <a:p>
            <a:r>
              <a:rPr lang="sv-SE" dirty="0" smtClean="0"/>
              <a:t>Men jämförelsevis stor produktivitetsspridning (PISA-resultat)</a:t>
            </a:r>
          </a:p>
          <a:p>
            <a:r>
              <a:rPr lang="sv-SE" dirty="0" smtClean="0"/>
              <a:t>Stora sysselsättningsgap</a:t>
            </a:r>
          </a:p>
          <a:p>
            <a:r>
              <a:rPr lang="sv-SE" dirty="0" smtClean="0"/>
              <a:t>Utbildning och subventionerade anställningar räcker inte</a:t>
            </a:r>
          </a:p>
          <a:p>
            <a:r>
              <a:rPr lang="sv-SE" dirty="0" smtClean="0"/>
              <a:t>Forskningsstöd för att höjda lägstalöner minskar sysselsättningen, särskilt för svaga grupper, med höga lägstalöner som </a:t>
            </a:r>
            <a:r>
              <a:rPr lang="sv-SE" smtClean="0"/>
              <a:t>i Sverige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3942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5448300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093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3" y="323850"/>
            <a:ext cx="5019675" cy="621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820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209550"/>
            <a:ext cx="7381875" cy="643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9028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895128"/>
              </p:ext>
            </p:extLst>
          </p:nvPr>
        </p:nvGraphicFramePr>
        <p:xfrm>
          <a:off x="609602" y="1219199"/>
          <a:ext cx="7543798" cy="3962400"/>
        </p:xfrm>
        <a:graphic>
          <a:graphicData uri="http://schemas.openxmlformats.org/drawingml/2006/table">
            <a:tbl>
              <a:tblPr firstRow="1" firstCol="1" bandRow="1"/>
              <a:tblGrid>
                <a:gridCol w="1885324"/>
                <a:gridCol w="1886158"/>
                <a:gridCol w="1886158"/>
                <a:gridCol w="1886158"/>
              </a:tblGrid>
              <a:tr h="396240">
                <a:tc>
                  <a:txBody>
                    <a:bodyPr/>
                    <a:lstStyle/>
                    <a:p>
                      <a:endParaRPr lang="sv-SE" sz="20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Ett  år</a:t>
                      </a:r>
                      <a:endParaRPr lang="sv-SE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Två år</a:t>
                      </a:r>
                      <a:endParaRPr lang="sv-SE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Fem år</a:t>
                      </a:r>
                      <a:endParaRPr lang="sv-SE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0,22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2010-2011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0,09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2007-2009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2004-2006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0,06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2001-2003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1998-2000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Genomsnitt: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0,04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0,02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0,00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3048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Skillnad </a:t>
            </a:r>
            <a:r>
              <a:rPr lang="sv-SE" b="1" dirty="0"/>
              <a:t>i parternas inflationsförväntningar inför </a:t>
            </a:r>
            <a:r>
              <a:rPr lang="sv-SE" b="1" dirty="0" smtClean="0"/>
              <a:t>avtalsrörelser, arbetstagarorganisationernas förväntningar minus arbetsgivarorganisationernas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6349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b="1" dirty="0"/>
              <a:t>Potentiell och faktisk produktivitetstillväxt i näringslivet, procent per år</a:t>
            </a:r>
            <a:r>
              <a:rPr lang="sv-SE" sz="3200" dirty="0"/>
              <a:t/>
            </a:r>
            <a:br>
              <a:rPr lang="sv-SE" sz="3200" dirty="0"/>
            </a:br>
            <a:endParaRPr lang="sv-SE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0656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398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sv-SE" sz="2600" dirty="0" smtClean="0"/>
              <a:t>Standardavvikelser </a:t>
            </a:r>
            <a:r>
              <a:rPr lang="sv-SE" sz="2600" dirty="0"/>
              <a:t>för ettåriga inflationsförväntningar  på den fackliga sidan respektive </a:t>
            </a:r>
            <a:r>
              <a:rPr lang="sv-SE" sz="2600" dirty="0" smtClean="0"/>
              <a:t>arbetsgivarsidan (ej </a:t>
            </a:r>
            <a:r>
              <a:rPr lang="sv-SE" sz="2600" dirty="0" err="1" smtClean="0"/>
              <a:t>interpolierade</a:t>
            </a:r>
            <a:r>
              <a:rPr lang="sv-SE" sz="2600" dirty="0" smtClean="0"/>
              <a:t> </a:t>
            </a:r>
            <a:r>
              <a:rPr lang="sv-SE" sz="2600" dirty="0" err="1" smtClean="0"/>
              <a:t>NA:värden</a:t>
            </a:r>
            <a:r>
              <a:rPr lang="sv-SE" sz="2600" dirty="0" smtClean="0"/>
              <a:t>)</a:t>
            </a:r>
            <a:endParaRPr lang="sv-SE" sz="2600" dirty="0"/>
          </a:p>
        </p:txBody>
      </p:sp>
      <p:graphicFrame>
        <p:nvGraphicFramePr>
          <p:cNvPr id="6" name="Diagra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7233792"/>
              </p:ext>
            </p:extLst>
          </p:nvPr>
        </p:nvGraphicFramePr>
        <p:xfrm>
          <a:off x="838200" y="2005806"/>
          <a:ext cx="7391400" cy="4013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387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600" dirty="0"/>
              <a:t>Figur 9 Standardavvikelser för ettåriga inflationsförväntningar  på den fackliga sidan respektive </a:t>
            </a:r>
            <a:r>
              <a:rPr lang="sv-SE" sz="2600" dirty="0" smtClean="0"/>
              <a:t>arbetsgivarsidan (</a:t>
            </a:r>
            <a:r>
              <a:rPr lang="sv-SE" sz="2600" dirty="0" err="1" smtClean="0"/>
              <a:t>interpolierade</a:t>
            </a:r>
            <a:r>
              <a:rPr lang="sv-SE" sz="2600" dirty="0" smtClean="0"/>
              <a:t> </a:t>
            </a:r>
            <a:r>
              <a:rPr lang="sv-SE" sz="2600" dirty="0" err="1" smtClean="0"/>
              <a:t>NA:värden</a:t>
            </a:r>
            <a:r>
              <a:rPr lang="sv-SE" sz="2600" dirty="0" smtClean="0"/>
              <a:t>)</a:t>
            </a:r>
            <a:endParaRPr lang="sv-SE" sz="26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1422400"/>
            <a:ext cx="7388225" cy="401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5879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/>
              <a:t>Lönekostnadsandel i näringslivet, procent av förädlingsvärdet </a:t>
            </a:r>
            <a:endParaRPr lang="sv-SE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367877"/>
              </p:ext>
            </p:extLst>
          </p:nvPr>
        </p:nvGraphicFramePr>
        <p:xfrm>
          <a:off x="457200" y="14478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0620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Lönenormering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Samsyn om att den internationellt konkurrensutsatta sektorn (industrin) ska sätta märket</a:t>
            </a:r>
          </a:p>
          <a:p>
            <a:r>
              <a:rPr lang="sv-SE" dirty="0" smtClean="0"/>
              <a:t>Oklar teori</a:t>
            </a:r>
          </a:p>
          <a:p>
            <a:r>
              <a:rPr lang="sv-SE" dirty="0" smtClean="0"/>
              <a:t>Men etablerat system</a:t>
            </a:r>
          </a:p>
          <a:p>
            <a:r>
              <a:rPr lang="sv-SE" dirty="0" smtClean="0"/>
              <a:t>Och det har fungerat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9539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Två modeller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Medlingsinstitutet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Lönekostnadsökningarna i industrin i jämförbara västeuropeiska länder</a:t>
            </a:r>
          </a:p>
          <a:p>
            <a:r>
              <a:rPr lang="sv-SE" dirty="0" smtClean="0"/>
              <a:t>Europanormen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Konjunkturinstitutet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Produktivitets- och förädlingsvärdeprisökning (utifrån inflationsmålet) i näringslivet</a:t>
            </a:r>
          </a:p>
          <a:p>
            <a:r>
              <a:rPr lang="sv-SE" dirty="0" smtClean="0"/>
              <a:t>Under- eller överskridande utifrån parternas sysselsätt-</a:t>
            </a:r>
            <a:r>
              <a:rPr lang="sv-SE" dirty="0" err="1" smtClean="0"/>
              <a:t>ningsambitioner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475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Perspektiv på de totala löneökningarna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Reallöner</a:t>
            </a:r>
          </a:p>
          <a:p>
            <a:r>
              <a:rPr lang="sv-SE" dirty="0" smtClean="0"/>
              <a:t>Lönekostnadsandel</a:t>
            </a:r>
          </a:p>
          <a:p>
            <a:r>
              <a:rPr lang="sv-SE" dirty="0" smtClean="0"/>
              <a:t>Relativ lönekostnadsandel</a:t>
            </a:r>
          </a:p>
          <a:p>
            <a:r>
              <a:rPr lang="sv-SE" dirty="0" smtClean="0"/>
              <a:t>Relativ löne- och enhetsarbetskostnad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7203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298575"/>
          </a:xfrm>
        </p:spPr>
        <p:txBody>
          <a:bodyPr>
            <a:normAutofit fontScale="90000"/>
          </a:bodyPr>
          <a:lstStyle/>
          <a:p>
            <a:r>
              <a:rPr lang="sv-SE" sz="2800" b="1" dirty="0" smtClean="0"/>
              <a:t>Nominella </a:t>
            </a:r>
            <a:r>
              <a:rPr lang="sv-SE" sz="2800" b="1" dirty="0"/>
              <a:t>löneökningar, </a:t>
            </a:r>
            <a:r>
              <a:rPr lang="sv-SE" sz="2800" b="1" dirty="0" smtClean="0"/>
              <a:t>inflation (KPI) </a:t>
            </a:r>
            <a:r>
              <a:rPr lang="sv-SE" sz="2800" b="1" dirty="0"/>
              <a:t>och reallöneförändringar, procent</a:t>
            </a:r>
            <a:r>
              <a:rPr lang="sv-SE" sz="2800" dirty="0"/>
              <a:t/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08240077"/>
              </p:ext>
            </p:extLst>
          </p:nvPr>
        </p:nvGraphicFramePr>
        <p:xfrm>
          <a:off x="762000" y="1447800"/>
          <a:ext cx="7391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837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sv-SE" sz="2500" b="1" dirty="0" smtClean="0"/>
              <a:t>Faktisk </a:t>
            </a:r>
            <a:r>
              <a:rPr lang="sv-SE" sz="2500" b="1" dirty="0"/>
              <a:t>och förväntad reallöneökning, procent per år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055691"/>
              </p:ext>
            </p:extLst>
          </p:nvPr>
        </p:nvGraphicFramePr>
        <p:xfrm>
          <a:off x="457200" y="1600200"/>
          <a:ext cx="8229600" cy="1925472"/>
        </p:xfrm>
        <a:graphic>
          <a:graphicData uri="http://schemas.openxmlformats.org/drawingml/2006/table">
            <a:tbl>
              <a:tblPr firstRow="1" firstCol="1" bandRow="1"/>
              <a:tblGrid>
                <a:gridCol w="1425600"/>
                <a:gridCol w="1701000"/>
                <a:gridCol w="1701000"/>
                <a:gridCol w="1701000"/>
                <a:gridCol w="1701000"/>
              </a:tblGrid>
              <a:tr h="105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Avtalsperiod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Nominell löneökning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KPI-inflation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Reallöneökning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Förväntad reallöneökning utifrån inflationsmål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3,1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0,9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2,3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2013-2014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2,6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-0,1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2,7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361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Lönekostnadsandel </a:t>
            </a:r>
            <a:r>
              <a:rPr lang="sv-SE" sz="2500" b="1" dirty="0"/>
              <a:t>i </a:t>
            </a:r>
            <a:r>
              <a:rPr lang="sv-SE" sz="2500" b="1" dirty="0" smtClean="0"/>
              <a:t>näringslivet, </a:t>
            </a:r>
            <a:r>
              <a:rPr lang="sv-SE" sz="2500" b="1" dirty="0"/>
              <a:t>procent av förädlingsvärdet 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632753"/>
              </p:ext>
            </p:extLst>
          </p:nvPr>
        </p:nvGraphicFramePr>
        <p:xfrm>
          <a:off x="1219200" y="1295400"/>
          <a:ext cx="7010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690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sv-SE" sz="2500" b="1" dirty="0" smtClean="0"/>
              <a:t>Förväntad </a:t>
            </a:r>
            <a:r>
              <a:rPr lang="sv-SE" sz="2500" b="1" dirty="0"/>
              <a:t>och faktisk relativprisförändring mellan konsumtion </a:t>
            </a:r>
            <a:r>
              <a:rPr lang="sv-SE" sz="2500" b="1" dirty="0" smtClean="0"/>
              <a:t>och </a:t>
            </a:r>
            <a:r>
              <a:rPr lang="sv-SE" sz="2500" b="1" dirty="0"/>
              <a:t>näringslivets förädlingsvärde, procent per år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6903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570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540</Words>
  <Application>Microsoft Office PowerPoint</Application>
  <PresentationFormat>On-screen Show (4:3)</PresentationFormat>
  <Paragraphs>130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Office-tema</vt:lpstr>
      <vt:lpstr>Inför avtalsrörelsen 2016</vt:lpstr>
      <vt:lpstr>Två huvudfrågor</vt:lpstr>
      <vt:lpstr>Lönenormering</vt:lpstr>
      <vt:lpstr>Två modeller</vt:lpstr>
      <vt:lpstr>Perspektiv på de totala löneökningarna</vt:lpstr>
      <vt:lpstr>Nominella löneökningar, inflation (KPI) och reallöneförändringar, procent </vt:lpstr>
      <vt:lpstr>Faktisk och förväntad reallöneökning, procent per år</vt:lpstr>
      <vt:lpstr>Lönekostnadsandel i näringslivet, procent av förädlingsvärdet </vt:lpstr>
      <vt:lpstr>Förväntad och faktisk relativprisförändring mellan konsumtion och näringslivets förädlingsvärde, procent per år</vt:lpstr>
      <vt:lpstr>Lönekostnadsandel i Sverige och EU-14, hela ekonomin, procent av BNP till faktorpris </vt:lpstr>
      <vt:lpstr>Relativ lönekostnadsandel gentemot EU-14</vt:lpstr>
      <vt:lpstr>Lönekostnadsandel i Sverige och 22 konkurrentländer, hela ekonomin, procent av BNP till faktorpris </vt:lpstr>
      <vt:lpstr>Relativ lönekostnadsandel gentemot 22 konkurrentländer</vt:lpstr>
      <vt:lpstr>Relativ lönekostnad per timme i tillverkningsindustrin gentemot 15 EU-länder</vt:lpstr>
      <vt:lpstr>Relativ enhetsarbetskostnad i tillverkningsindustrin gentemot 15 EU-länder</vt:lpstr>
      <vt:lpstr>Löneökningar och sysselsättning på kort sikt</vt:lpstr>
      <vt:lpstr>Möjliga slutsatser</vt:lpstr>
      <vt:lpstr>Lönerna i vård och omsorg </vt:lpstr>
      <vt:lpstr>Statens roll</vt:lpstr>
      <vt:lpstr>Lägstalöner och lönespridning</vt:lpstr>
      <vt:lpstr>PowerPoint Presentation</vt:lpstr>
      <vt:lpstr>PowerPoint Presentation</vt:lpstr>
      <vt:lpstr>PowerPoint Presentation</vt:lpstr>
      <vt:lpstr>PowerPoint Presentation</vt:lpstr>
      <vt:lpstr>Potentiell och faktisk produktivitetstillväxt i näringslivet, procent per år </vt:lpstr>
      <vt:lpstr>Standardavvikelser för ettåriga inflationsförväntningar  på den fackliga sidan respektive arbetsgivarsidan (ej interpolierade NA:värden)</vt:lpstr>
      <vt:lpstr>Figur 9 Standardavvikelser för ettåriga inflationsförväntningar  på den fackliga sidan respektive arbetsgivarsidan (interpolierade NA:värden)</vt:lpstr>
      <vt:lpstr>Lönekostnadsandel i näringslivet, procent av förädlingsvärdet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Lars Calmfors</dc:creator>
  <cp:lastModifiedBy>Petter Danielsson</cp:lastModifiedBy>
  <cp:revision>7</cp:revision>
  <dcterms:created xsi:type="dcterms:W3CDTF">2015-08-26T12:54:47Z</dcterms:created>
  <dcterms:modified xsi:type="dcterms:W3CDTF">2015-09-11T15:17:15Z</dcterms:modified>
</cp:coreProperties>
</file>