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63" r:id="rId5"/>
    <p:sldId id="264" r:id="rId6"/>
    <p:sldId id="287" r:id="rId7"/>
    <p:sldId id="293" r:id="rId8"/>
    <p:sldId id="310" r:id="rId9"/>
    <p:sldId id="309" r:id="rId10"/>
    <p:sldId id="289" r:id="rId11"/>
    <p:sldId id="266" r:id="rId12"/>
    <p:sldId id="317" r:id="rId13"/>
    <p:sldId id="306" r:id="rId14"/>
    <p:sldId id="307" r:id="rId15"/>
    <p:sldId id="312" r:id="rId16"/>
    <p:sldId id="313" r:id="rId17"/>
    <p:sldId id="314" r:id="rId18"/>
    <p:sldId id="315" r:id="rId19"/>
    <p:sldId id="316" r:id="rId20"/>
    <p:sldId id="320" r:id="rId21"/>
    <p:sldId id="319" r:id="rId22"/>
    <p:sldId id="321" r:id="rId23"/>
    <p:sldId id="318" r:id="rId24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33"/>
    <a:srgbClr val="6051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0957" autoAdjust="0"/>
  </p:normalViewPr>
  <p:slideViewPr>
    <p:cSldViewPr snapToGrid="0">
      <p:cViewPr>
        <p:scale>
          <a:sx n="106" d="100"/>
          <a:sy n="106" d="100"/>
        </p:scale>
        <p:origin x="-112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0654976"/>
        <c:axId val="93663232"/>
        <c:axId val="88617408"/>
      </c:bar3DChart>
      <c:catAx>
        <c:axId val="90654976"/>
        <c:scaling>
          <c:orientation val="minMax"/>
        </c:scaling>
        <c:delete val="0"/>
        <c:axPos val="b"/>
        <c:majorTickMark val="none"/>
        <c:minorTickMark val="none"/>
        <c:tickLblPos val="nextTo"/>
        <c:crossAx val="93663232"/>
        <c:crosses val="autoZero"/>
        <c:auto val="1"/>
        <c:lblAlgn val="ctr"/>
        <c:lblOffset val="100"/>
        <c:noMultiLvlLbl val="0"/>
      </c:catAx>
      <c:valAx>
        <c:axId val="93663232"/>
        <c:scaling>
          <c:orientation val="minMax"/>
        </c:scaling>
        <c:delete val="0"/>
        <c:axPos val="l"/>
        <c:majorGridlines/>
        <c:title>
          <c:overlay val="0"/>
        </c:title>
        <c:numFmt formatCode="General" sourceLinked="1"/>
        <c:majorTickMark val="none"/>
        <c:minorTickMark val="none"/>
        <c:tickLblPos val="nextTo"/>
        <c:crossAx val="90654976"/>
        <c:crosses val="autoZero"/>
        <c:crossBetween val="between"/>
      </c:valAx>
      <c:serAx>
        <c:axId val="88617408"/>
        <c:scaling>
          <c:orientation val="minMax"/>
        </c:scaling>
        <c:delete val="0"/>
        <c:axPos val="b"/>
        <c:majorTickMark val="none"/>
        <c:minorTickMark val="none"/>
        <c:tickLblPos val="nextTo"/>
        <c:crossAx val="93663232"/>
        <c:crosses val="autoZero"/>
      </c:ser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4" y="2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0095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4" y="9430095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C28AC858-E3B7-4C69-AD1C-516707D8AA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822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4" y="2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907"/>
            <a:ext cx="5438140" cy="446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Klicka här för att ändra format på bakgrundstexten</a:t>
            </a:r>
          </a:p>
          <a:p>
            <a:pPr lvl="1"/>
            <a:r>
              <a:rPr lang="en-US" noProof="0" smtClean="0"/>
              <a:t>Nivå två</a:t>
            </a:r>
          </a:p>
          <a:p>
            <a:pPr lvl="2"/>
            <a:r>
              <a:rPr lang="en-US" noProof="0" smtClean="0"/>
              <a:t>Nivå tre</a:t>
            </a:r>
          </a:p>
          <a:p>
            <a:pPr lvl="3"/>
            <a:r>
              <a:rPr lang="en-US" noProof="0" smtClean="0"/>
              <a:t>Nivå fyra</a:t>
            </a:r>
          </a:p>
          <a:p>
            <a:pPr lvl="4"/>
            <a:r>
              <a:rPr lang="en-US" noProof="0" smtClean="0"/>
              <a:t>Nivå fem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0095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4" y="9430095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28E5307-B2DD-418A-97CF-9DA318C98B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362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984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3995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3995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8221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8097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9825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2375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7807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2860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2003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200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07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660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938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108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600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483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192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8221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822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00"/>
          <a:stretch/>
        </p:blipFill>
        <p:spPr>
          <a:xfrm>
            <a:off x="0" y="542175"/>
            <a:ext cx="9144000" cy="5319782"/>
          </a:xfrm>
          <a:prstGeom prst="rect">
            <a:avLst/>
          </a:prstGeom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03450" y="2371725"/>
            <a:ext cx="6400800" cy="60325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203450" y="3260725"/>
            <a:ext cx="6400800" cy="1752600"/>
          </a:xfrm>
        </p:spPr>
        <p:txBody>
          <a:bodyPr/>
          <a:lstStyle>
            <a:lvl1pPr marL="0" indent="0">
              <a:buFontTx/>
              <a:buNone/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 noProof="0" smtClean="0"/>
              <a:t>Klicka här för att ändra format på underrubrik i bakgrunden</a:t>
            </a:r>
            <a:endParaRPr lang="sv-SE" noProof="0"/>
          </a:p>
        </p:txBody>
      </p:sp>
      <p:pic>
        <p:nvPicPr>
          <p:cNvPr id="7" name="Picture 2" descr="X:\Pictures\Övrigt\logotyp\Logotyper design 2014\Logotyper för dokument\Svensk logotyp - färg word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015" y="5690507"/>
            <a:ext cx="3554503" cy="105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Rubrik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sv-SE" dirty="0" smtClean="0"/>
              <a:t>Skriv här… klicka för att ändra format</a:t>
            </a:r>
            <a:endParaRPr lang="sv-SE" noProof="0" dirty="0"/>
          </a:p>
        </p:txBody>
      </p:sp>
      <p:sp>
        <p:nvSpPr>
          <p:cNvPr id="3" name="Platshållare för diagram 2"/>
          <p:cNvSpPr>
            <a:spLocks noGrp="1"/>
          </p:cNvSpPr>
          <p:nvPr>
            <p:ph type="chart" idx="1"/>
          </p:nvPr>
        </p:nvSpPr>
        <p:spPr>
          <a:xfrm>
            <a:off x="971600" y="1600200"/>
            <a:ext cx="7715200" cy="44211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noProof="0" smtClean="0"/>
              <a:t>Klicka på ikonen för att lägga till ett diagram</a:t>
            </a:r>
            <a:endParaRPr lang="sv-SE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632848" cy="1143000"/>
          </a:xfrm>
        </p:spPr>
        <p:txBody>
          <a:bodyPr/>
          <a:lstStyle/>
          <a:p>
            <a:r>
              <a:rPr lang="sv-SE" dirty="0" smtClean="0"/>
              <a:t>Skriv här… klicka för att ändra format</a:t>
            </a:r>
            <a:endParaRPr lang="sv-SE" noProof="0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/>
          </p:nvPr>
        </p:nvSpPr>
        <p:spPr>
          <a:xfrm>
            <a:off x="971600" y="1557338"/>
            <a:ext cx="7632080" cy="4392612"/>
          </a:xfrm>
        </p:spPr>
        <p:txBody>
          <a:bodyPr/>
          <a:lstStyle/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sv-SE" dirty="0" smtClean="0"/>
              <a:t>Skriv här… klicka för att ändra format</a:t>
            </a:r>
            <a:endParaRPr lang="sv-SE" noProof="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691680" y="274638"/>
            <a:ext cx="6228184" cy="1143000"/>
          </a:xfrm>
        </p:spPr>
        <p:txBody>
          <a:bodyPr/>
          <a:lstStyle/>
          <a:p>
            <a:r>
              <a:rPr lang="sv-SE" dirty="0" smtClean="0"/>
              <a:t>Skriv här… klicka för att ändra format</a:t>
            </a:r>
            <a:endParaRPr lang="sv-SE" noProof="0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/>
          </p:nvPr>
        </p:nvSpPr>
        <p:spPr>
          <a:xfrm>
            <a:off x="1691680" y="1557338"/>
            <a:ext cx="6228184" cy="43926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691680" y="2276872"/>
            <a:ext cx="6192688" cy="1143000"/>
          </a:xfrm>
        </p:spPr>
        <p:txBody>
          <a:bodyPr/>
          <a:lstStyle>
            <a:lvl1pPr>
              <a:defRPr sz="4000"/>
            </a:lvl1pPr>
          </a:lstStyle>
          <a:p>
            <a:r>
              <a:rPr lang="sv-SE" dirty="0" smtClean="0"/>
              <a:t>Skriv här… klicka för att ändra format</a:t>
            </a:r>
            <a:endParaRPr lang="sv-SE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smtClean="0"/>
              <a:t>Klicka här för att ändra format</a:t>
            </a:r>
            <a:endParaRPr lang="sv-SE" noProof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971599" y="1600200"/>
            <a:ext cx="3672409" cy="44211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860032" y="1600200"/>
            <a:ext cx="3826768" cy="44211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graphicFrame>
        <p:nvGraphicFramePr>
          <p:cNvPr id="13" name="Diagram 12"/>
          <p:cNvGraphicFramePr/>
          <p:nvPr userDrawn="1">
            <p:extLst>
              <p:ext uri="{D42A27DB-BD31-4B8C-83A1-F6EECF244321}">
                <p14:modId xmlns:p14="http://schemas.microsoft.com/office/powerpoint/2010/main" val="406604745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noProof="0" smtClean="0"/>
              <a:t>Klicka här för att ändra format</a:t>
            </a:r>
            <a:endParaRPr lang="sv-SE" noProof="0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smtClean="0"/>
              <a:t>Klicka på ikonen för att lägga till en bild</a:t>
            </a:r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74638"/>
            <a:ext cx="7715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smtClean="0"/>
              <a:t>Skriv här… klicka för att ändra format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1550" y="1600200"/>
            <a:ext cx="7715250" cy="442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</p:txBody>
      </p:sp>
      <p:pic>
        <p:nvPicPr>
          <p:cNvPr id="13314" name="Picture 2" descr="X:\Pictures\Övrigt\logotyp\Logotyper design 2014\Logotyper för dokument\Svensk logotyp - färg word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6078158"/>
            <a:ext cx="2243286" cy="66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1" y="0"/>
            <a:ext cx="487031" cy="6858000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1347107" y="1869621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68" r:id="rId3"/>
    <p:sldLayoutId id="2147483676" r:id="rId4"/>
    <p:sldLayoutId id="2147483677" r:id="rId5"/>
    <p:sldLayoutId id="2147483669" r:id="rId6"/>
    <p:sldLayoutId id="2147483670" r:id="rId7"/>
    <p:sldLayoutId id="2147483671" r:id="rId8"/>
    <p:sldLayoutId id="2147483672" r:id="rId9"/>
    <p:sldLayoutId id="2147483673" r:id="rId10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+mj-lt"/>
          <a:ea typeface="+mj-ea"/>
          <a:cs typeface="NettoOT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60513A"/>
        </a:buClr>
        <a:buChar char="•"/>
        <a:defRPr sz="2600" b="0">
          <a:solidFill>
            <a:schemeClr val="tx1"/>
          </a:solidFill>
          <a:latin typeface="+mn-lt"/>
          <a:ea typeface="+mn-ea"/>
          <a:cs typeface="NettoOT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 b="0">
          <a:solidFill>
            <a:schemeClr val="tx1"/>
          </a:solidFill>
          <a:latin typeface="+mn-lt"/>
          <a:cs typeface="NettoOT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b="0">
          <a:solidFill>
            <a:schemeClr val="tx1"/>
          </a:solidFill>
          <a:latin typeface="+mn-lt"/>
          <a:cs typeface="NettoOT-Italic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440871" y="1216479"/>
            <a:ext cx="8375651" cy="2343149"/>
          </a:xfrm>
        </p:spPr>
        <p:txBody>
          <a:bodyPr/>
          <a:lstStyle/>
          <a:p>
            <a:r>
              <a:rPr lang="sv-SE" dirty="0" smtClean="0"/>
              <a:t>Minimilöner – vad säger forskningen om effekterna?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2113643" y="3567793"/>
            <a:ext cx="6400800" cy="1143000"/>
          </a:xfrm>
        </p:spPr>
        <p:txBody>
          <a:bodyPr/>
          <a:lstStyle/>
          <a:p>
            <a:pPr lvl="0"/>
            <a:r>
              <a:rPr lang="sv-SE" sz="2000" b="1" dirty="0" smtClean="0">
                <a:solidFill>
                  <a:srgbClr val="FFFFFF"/>
                </a:solidFill>
                <a:cs typeface="+mn-cs"/>
              </a:rPr>
              <a:t>Timbro, 17 november 2015</a:t>
            </a:r>
            <a:r>
              <a:rPr lang="sv-SE" sz="2400" b="1" dirty="0">
                <a:solidFill>
                  <a:srgbClr val="FFFFFF"/>
                </a:solidFill>
                <a:cs typeface="+mn-cs"/>
              </a:rPr>
              <a:t/>
            </a:r>
            <a:br>
              <a:rPr lang="sv-SE" sz="2400" b="1" dirty="0">
                <a:solidFill>
                  <a:srgbClr val="FFFFFF"/>
                </a:solidFill>
                <a:cs typeface="+mn-cs"/>
              </a:rPr>
            </a:br>
            <a:endParaRPr lang="sv-SE" sz="2400" b="1" dirty="0">
              <a:solidFill>
                <a:srgbClr val="FFFFFF"/>
              </a:solidFill>
              <a:cs typeface="+mn-cs"/>
            </a:endParaRPr>
          </a:p>
          <a:p>
            <a:pPr lvl="0"/>
            <a:r>
              <a:rPr lang="en-US" sz="2000" dirty="0">
                <a:solidFill>
                  <a:srgbClr val="FFFFFF"/>
                </a:solidFill>
                <a:cs typeface="+mn-cs"/>
              </a:rPr>
              <a:t>Per Skedinger</a:t>
            </a:r>
          </a:p>
          <a:p>
            <a:pPr lvl="0"/>
            <a:r>
              <a:rPr lang="en-US" sz="2000" i="1" dirty="0" err="1">
                <a:solidFill>
                  <a:srgbClr val="FFFFFF"/>
                </a:solidFill>
                <a:cs typeface="+mn-cs"/>
              </a:rPr>
              <a:t>Institutet</a:t>
            </a:r>
            <a:r>
              <a:rPr lang="en-US" sz="2000" i="1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cs typeface="+mn-cs"/>
              </a:rPr>
              <a:t>för</a:t>
            </a:r>
            <a:r>
              <a:rPr lang="en-US" sz="2000" i="1" dirty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i="1" dirty="0" err="1" smtClean="0">
                <a:solidFill>
                  <a:srgbClr val="FFFFFF"/>
                </a:solidFill>
                <a:cs typeface="+mn-cs"/>
              </a:rPr>
              <a:t>Näringslivsforskning</a:t>
            </a:r>
            <a:r>
              <a:rPr lang="en-US" sz="2000" i="1" dirty="0" smtClean="0">
                <a:solidFill>
                  <a:srgbClr val="FFFFFF"/>
                </a:solidFill>
                <a:cs typeface="+mn-cs"/>
              </a:rPr>
              <a:t> (IFN)</a:t>
            </a:r>
          </a:p>
          <a:p>
            <a:pPr lvl="0"/>
            <a:r>
              <a:rPr lang="en-US" sz="2000" i="1" dirty="0" err="1" smtClean="0">
                <a:solidFill>
                  <a:srgbClr val="FFFFFF"/>
                </a:solidFill>
                <a:cs typeface="+mn-cs"/>
              </a:rPr>
              <a:t>Linnéuniversitetet</a:t>
            </a:r>
            <a:r>
              <a:rPr lang="en-US" sz="2000" i="1" dirty="0" smtClean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i="1" dirty="0" err="1" smtClean="0">
                <a:solidFill>
                  <a:srgbClr val="FFFFFF"/>
                </a:solidFill>
                <a:cs typeface="+mn-cs"/>
              </a:rPr>
              <a:t>i</a:t>
            </a:r>
            <a:r>
              <a:rPr lang="en-US" sz="2000" i="1" dirty="0" smtClean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i="1" dirty="0" err="1" smtClean="0">
                <a:solidFill>
                  <a:srgbClr val="FFFFFF"/>
                </a:solidFill>
                <a:cs typeface="+mn-cs"/>
              </a:rPr>
              <a:t>Växjö</a:t>
            </a:r>
            <a:endParaRPr lang="en-US" sz="2000" i="1" dirty="0" smtClean="0">
              <a:solidFill>
                <a:srgbClr val="FFFFFF"/>
              </a:solidFill>
              <a:cs typeface="+mn-cs"/>
            </a:endParaRPr>
          </a:p>
          <a:p>
            <a:pPr lvl="0"/>
            <a:r>
              <a:rPr lang="en-US" sz="2000" i="1" dirty="0" err="1" smtClean="0">
                <a:solidFill>
                  <a:srgbClr val="FFFFFF"/>
                </a:solidFill>
                <a:cs typeface="+mn-cs"/>
              </a:rPr>
              <a:t>Arbetsmarknadsekonomiska</a:t>
            </a:r>
            <a:r>
              <a:rPr lang="en-US" sz="2000" i="1" dirty="0" smtClean="0">
                <a:solidFill>
                  <a:srgbClr val="FFFFFF"/>
                </a:solidFill>
                <a:cs typeface="+mn-cs"/>
              </a:rPr>
              <a:t> </a:t>
            </a:r>
            <a:r>
              <a:rPr lang="en-US" sz="2000" i="1" dirty="0" err="1" smtClean="0">
                <a:solidFill>
                  <a:srgbClr val="FFFFFF"/>
                </a:solidFill>
                <a:cs typeface="+mn-cs"/>
              </a:rPr>
              <a:t>rådet</a:t>
            </a:r>
            <a:endParaRPr lang="sv-SE" i="1" dirty="0" smtClean="0"/>
          </a:p>
        </p:txBody>
      </p:sp>
    </p:spTree>
    <p:extLst>
      <p:ext uri="{BB962C8B-B14F-4D97-AF65-F5344CB8AC3E}">
        <p14:creationId xmlns:p14="http://schemas.microsoft.com/office/powerpoint/2010/main" val="254541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 smtClean="0"/>
              <a:t>Ökade inkomster för lågavlönade… 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552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 smtClean="0"/>
              <a:t>…måste alltså balanseras mot risken för högre trösklar på arbetsmarknaden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6852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 smtClean="0"/>
              <a:t>Vad säger svenska forskningen?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v-SE" sz="2400" dirty="0" smtClean="0">
                <a:solidFill>
                  <a:srgbClr val="000000"/>
                </a:solidFill>
                <a:cs typeface="+mn-cs"/>
              </a:rPr>
              <a:t>6 studier finns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sv-SE" sz="1800" dirty="0" smtClean="0">
                <a:solidFill>
                  <a:srgbClr val="000000"/>
                </a:solidFill>
                <a:cs typeface="+mn-cs"/>
              </a:rPr>
              <a:t>	Edin &amp; Holmlund (1994); Eliasson &amp; Nordström Skans (2014);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sv-SE" sz="1800" dirty="0">
                <a:solidFill>
                  <a:srgbClr val="000000"/>
                </a:solidFill>
                <a:cs typeface="+mn-cs"/>
              </a:rPr>
              <a:t> </a:t>
            </a:r>
            <a:r>
              <a:rPr lang="sv-SE" sz="1800" dirty="0" smtClean="0">
                <a:solidFill>
                  <a:srgbClr val="000000"/>
                </a:solidFill>
                <a:cs typeface="+mn-cs"/>
              </a:rPr>
              <a:t>      Forslund m. fl. (2014); </a:t>
            </a:r>
            <a:r>
              <a:rPr lang="sv-SE" sz="1800" i="1" dirty="0">
                <a:solidFill>
                  <a:srgbClr val="000000"/>
                </a:solidFill>
              </a:rPr>
              <a:t>Lundborg &amp; Skedinger (2014</a:t>
            </a:r>
            <a:r>
              <a:rPr lang="sv-SE" sz="1800" i="1" dirty="0" smtClean="0">
                <a:solidFill>
                  <a:srgbClr val="000000"/>
                </a:solidFill>
              </a:rPr>
              <a:t>)</a:t>
            </a:r>
            <a:r>
              <a:rPr lang="sv-SE" sz="1800" dirty="0" smtClean="0">
                <a:solidFill>
                  <a:srgbClr val="000000"/>
                </a:solidFill>
              </a:rPr>
              <a:t>; 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sv-SE" sz="1800" dirty="0">
                <a:solidFill>
                  <a:srgbClr val="000000"/>
                </a:solidFill>
              </a:rPr>
              <a:t> </a:t>
            </a:r>
            <a:r>
              <a:rPr lang="sv-SE" sz="1800" dirty="0" smtClean="0">
                <a:solidFill>
                  <a:srgbClr val="000000"/>
                </a:solidFill>
              </a:rPr>
              <a:t>      Skedinger (2006); </a:t>
            </a:r>
            <a:r>
              <a:rPr lang="sv-SE" sz="1800" dirty="0" smtClean="0">
                <a:solidFill>
                  <a:srgbClr val="000000"/>
                </a:solidFill>
                <a:cs typeface="+mn-cs"/>
              </a:rPr>
              <a:t> </a:t>
            </a:r>
            <a:r>
              <a:rPr lang="sv-SE" sz="1800" i="1" dirty="0" smtClean="0">
                <a:solidFill>
                  <a:srgbClr val="000000"/>
                </a:solidFill>
                <a:cs typeface="+mn-cs"/>
              </a:rPr>
              <a:t>Skedinger (2015) 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sv-SE" sz="1800" dirty="0">
                <a:solidFill>
                  <a:srgbClr val="000000"/>
                </a:solidFill>
                <a:cs typeface="+mn-cs"/>
              </a:rPr>
              <a:t>	</a:t>
            </a:r>
            <a:r>
              <a:rPr lang="sv-SE" sz="1800" dirty="0" smtClean="0">
                <a:solidFill>
                  <a:srgbClr val="000000"/>
                </a:solidFill>
                <a:cs typeface="+mn-cs"/>
              </a:rPr>
              <a:t> 	 </a:t>
            </a:r>
          </a:p>
          <a:p>
            <a:pPr>
              <a:lnSpc>
                <a:spcPct val="90000"/>
              </a:lnSpc>
            </a:pPr>
            <a:r>
              <a:rPr lang="sv-SE" sz="2400" dirty="0" smtClean="0">
                <a:solidFill>
                  <a:srgbClr val="000000"/>
                </a:solidFill>
                <a:cs typeface="+mn-cs"/>
              </a:rPr>
              <a:t>Samtliga påvisar negativ effekt på sysselsättningen och/eller sammansättningseffekter till nackdel för de mest utsatta grupperna </a:t>
            </a:r>
          </a:p>
          <a:p>
            <a:pPr>
              <a:lnSpc>
                <a:spcPct val="90000"/>
              </a:lnSpc>
            </a:pPr>
            <a:endParaRPr lang="sv-SE" sz="2400" dirty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90000"/>
              </a:lnSpc>
            </a:pPr>
            <a:r>
              <a:rPr lang="sv-SE" sz="2400" dirty="0" smtClean="0">
                <a:solidFill>
                  <a:srgbClr val="000000"/>
                </a:solidFill>
                <a:cs typeface="+mn-cs"/>
              </a:rPr>
              <a:t>Resultaten ligger i linje i med teorin – negativ effekt om minimilönen initialt är hög   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v-SE" sz="2400" dirty="0" smtClean="0">
                <a:solidFill>
                  <a:srgbClr val="000000"/>
                </a:solidFill>
                <a:cs typeface="+mn-cs"/>
              </a:rPr>
              <a:t>	</a:t>
            </a:r>
            <a:endParaRPr lang="sv-SE" sz="2400" dirty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90000"/>
              </a:lnSpc>
            </a:pPr>
            <a:endParaRPr lang="sv-SE" sz="1800" dirty="0">
              <a:solidFill>
                <a:srgbClr val="000000"/>
              </a:solidFill>
              <a:cs typeface="+mn-cs"/>
            </a:endParaRPr>
          </a:p>
          <a:p>
            <a:pPr marL="536575" lvl="0" indent="-536575">
              <a:lnSpc>
                <a:spcPct val="90000"/>
              </a:lnSpc>
              <a:buAutoNum type="arabicPeriod" startAt="2"/>
            </a:pPr>
            <a:endParaRPr lang="sv-SE" sz="1800" dirty="0">
              <a:solidFill>
                <a:srgbClr val="000000"/>
              </a:solidFill>
              <a:cs typeface="+mn-cs"/>
            </a:endParaRPr>
          </a:p>
          <a:p>
            <a:pPr marL="536575" lvl="0" indent="-536575">
              <a:lnSpc>
                <a:spcPct val="80000"/>
              </a:lnSpc>
            </a:pPr>
            <a:endParaRPr lang="sv-SE" sz="2400" dirty="0">
              <a:solidFill>
                <a:srgbClr val="000000"/>
              </a:solidFill>
              <a:cs typeface="+mn-cs"/>
            </a:endParaRPr>
          </a:p>
          <a:p>
            <a:pPr marL="514350" lvl="0" indent="-514350">
              <a:lnSpc>
                <a:spcPct val="90000"/>
              </a:lnSpc>
              <a:buFontTx/>
              <a:buAutoNum type="arabicPeriod" startAt="3"/>
            </a:pPr>
            <a:endParaRPr lang="sv-SE" sz="2800" dirty="0">
              <a:solidFill>
                <a:srgbClr val="000000"/>
              </a:solidFill>
              <a:cs typeface="+mn-cs"/>
            </a:endParaRPr>
          </a:p>
          <a:p>
            <a:pPr lvl="0">
              <a:buNone/>
            </a:pPr>
            <a:r>
              <a:rPr lang="sv-SE" dirty="0">
                <a:solidFill>
                  <a:srgbClr val="000000"/>
                </a:solidFill>
                <a:cs typeface="+mn-cs"/>
              </a:rPr>
              <a:t> </a:t>
            </a: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4605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”</a:t>
            </a:r>
            <a:r>
              <a:rPr lang="sv-SE" sz="2400" dirty="0" err="1" smtClean="0"/>
              <a:t>Effects</a:t>
            </a:r>
            <a:r>
              <a:rPr lang="sv-SE" sz="2400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Union-</a:t>
            </a:r>
            <a:r>
              <a:rPr lang="sv-SE" sz="2400" dirty="0" err="1" smtClean="0"/>
              <a:t>bargained</a:t>
            </a:r>
            <a:r>
              <a:rPr lang="sv-SE" sz="2400" dirty="0" smtClean="0"/>
              <a:t> Minimum </a:t>
            </a:r>
            <a:r>
              <a:rPr lang="sv-SE" sz="2400" dirty="0" err="1" smtClean="0"/>
              <a:t>Wages</a:t>
            </a:r>
            <a:r>
              <a:rPr lang="sv-SE" sz="2400" dirty="0" smtClean="0"/>
              <a:t>: </a:t>
            </a:r>
            <a:r>
              <a:rPr lang="sv-SE" sz="2400" dirty="0" err="1" smtClean="0"/>
              <a:t>Evidence</a:t>
            </a:r>
            <a:r>
              <a:rPr lang="sv-SE" sz="2400" dirty="0" smtClean="0"/>
              <a:t> from </a:t>
            </a:r>
            <a:r>
              <a:rPr lang="sv-SE" sz="2400" dirty="0" err="1" smtClean="0"/>
              <a:t>Sweden’s</a:t>
            </a:r>
            <a:r>
              <a:rPr lang="sv-SE" sz="2400" dirty="0" smtClean="0"/>
              <a:t> </a:t>
            </a:r>
            <a:r>
              <a:rPr lang="sv-SE" sz="2400" dirty="0" err="1" smtClean="0"/>
              <a:t>Retail</a:t>
            </a:r>
            <a:r>
              <a:rPr lang="sv-SE" sz="2400" dirty="0" smtClean="0"/>
              <a:t> </a:t>
            </a:r>
            <a:r>
              <a:rPr lang="sv-SE" sz="2400" dirty="0" err="1" smtClean="0"/>
              <a:t>Sector</a:t>
            </a:r>
            <a:r>
              <a:rPr lang="sv-SE" sz="2400" dirty="0" smtClean="0"/>
              <a:t>”</a:t>
            </a:r>
            <a:endParaRPr lang="sv-SE" sz="24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 smtClean="0"/>
              <a:t>Analyserar effekter på individnivå av höjda minimilöner i detaljhandeln 2001-2005</a:t>
            </a:r>
          </a:p>
          <a:p>
            <a:endParaRPr lang="sv-SE" dirty="0" smtClean="0"/>
          </a:p>
          <a:p>
            <a:r>
              <a:rPr lang="sv-SE" dirty="0" smtClean="0"/>
              <a:t>Undersöker (i) sannolikhet för avslutad anställning och (ii) förändring av antalet arbetstimmar</a:t>
            </a:r>
          </a:p>
          <a:p>
            <a:endParaRPr lang="sv-SE" dirty="0"/>
          </a:p>
          <a:p>
            <a:r>
              <a:rPr lang="sv-SE" dirty="0" smtClean="0"/>
              <a:t>”Behandlingsgrupp” med lågt avlönade individer jämförs med ”kontrollgrupp” med något högre avlönade individer i samma bransch</a:t>
            </a:r>
          </a:p>
        </p:txBody>
      </p:sp>
    </p:spTree>
    <p:extLst>
      <p:ext uri="{BB962C8B-B14F-4D97-AF65-F5344CB8AC3E}">
        <p14:creationId xmlns:p14="http://schemas.microsoft.com/office/powerpoint/2010/main" val="696318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Resultat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 smtClean="0"/>
              <a:t>Höjda minimilöner ökade sannolikheten för att en anställning avslutas</a:t>
            </a:r>
          </a:p>
          <a:p>
            <a:endParaRPr lang="sv-SE" dirty="0" smtClean="0"/>
          </a:p>
          <a:p>
            <a:r>
              <a:rPr lang="sv-SE" dirty="0" smtClean="0"/>
              <a:t>Ingen effekt på arbetade timmar</a:t>
            </a:r>
          </a:p>
          <a:p>
            <a:endParaRPr lang="sv-SE" dirty="0" smtClean="0"/>
          </a:p>
          <a:p>
            <a:r>
              <a:rPr lang="sv-SE" dirty="0" smtClean="0"/>
              <a:t>Sammansättningseffekter gynnade högre avlönade på bekostnad av lägre avlönade 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95973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800" dirty="0" smtClean="0"/>
              <a:t>”Minimum </a:t>
            </a:r>
            <a:r>
              <a:rPr lang="sv-SE" sz="2800" dirty="0" err="1" smtClean="0"/>
              <a:t>Wages</a:t>
            </a:r>
            <a:r>
              <a:rPr lang="sv-SE" sz="2800" dirty="0" smtClean="0"/>
              <a:t> and the Integration </a:t>
            </a:r>
            <a:r>
              <a:rPr lang="sv-SE" sz="2800" dirty="0" err="1" smtClean="0"/>
              <a:t>of</a:t>
            </a:r>
            <a:r>
              <a:rPr lang="sv-SE" sz="2800" dirty="0" smtClean="0"/>
              <a:t> </a:t>
            </a:r>
            <a:r>
              <a:rPr lang="sv-SE" sz="2800" dirty="0" err="1" smtClean="0"/>
              <a:t>Refugee</a:t>
            </a:r>
            <a:r>
              <a:rPr lang="sv-SE" sz="2800" dirty="0" smtClean="0"/>
              <a:t> Immigrants”</a:t>
            </a: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 smtClean="0"/>
              <a:t>Studerar effekter av höjda minimilöner för flyktingar och infödda ungdomar på individnivå i Sverige 1998-2007</a:t>
            </a:r>
          </a:p>
          <a:p>
            <a:endParaRPr lang="sv-SE" dirty="0"/>
          </a:p>
          <a:p>
            <a:r>
              <a:rPr lang="sv-SE" dirty="0" smtClean="0"/>
              <a:t>Utnyttjar variation i minimilönebettet mellan branscher, regioner och över tiden</a:t>
            </a:r>
          </a:p>
          <a:p>
            <a:endParaRPr lang="sv-SE" dirty="0"/>
          </a:p>
          <a:p>
            <a:r>
              <a:rPr lang="sv-SE" dirty="0" smtClean="0"/>
              <a:t>Analyserar (i) sannolikhet för arbetslöshet och (ii) arbetslöshetens längd</a:t>
            </a:r>
          </a:p>
          <a:p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15155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Resultat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 smtClean="0"/>
              <a:t>Arbetslösheten bland flyktingar ökar när minimilönen ökar - både sannolikhet för arbetslöshet och dess längd</a:t>
            </a:r>
          </a:p>
          <a:p>
            <a:endParaRPr lang="sv-SE" dirty="0"/>
          </a:p>
          <a:p>
            <a:r>
              <a:rPr lang="sv-SE" dirty="0" smtClean="0"/>
              <a:t>Betydligt större effekt än för infödda ungdomar</a:t>
            </a:r>
          </a:p>
          <a:p>
            <a:endParaRPr lang="sv-SE" dirty="0"/>
          </a:p>
          <a:p>
            <a:r>
              <a:rPr lang="sv-SE" dirty="0" smtClean="0"/>
              <a:t>Störst effekt för utomeuropeiska flyktingar och flyktingar med vistelsetid &lt; 10 år   </a:t>
            </a:r>
          </a:p>
          <a:p>
            <a:pPr marL="0" indent="0">
              <a:buNone/>
            </a:pPr>
            <a:r>
              <a:rPr lang="sv-SE" dirty="0" smtClean="0"/>
              <a:t>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60165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3. Sammanfattning och slutsatser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sz="2400" dirty="0" smtClean="0"/>
              <a:t>Höjda minimilöner ökar lågavlönades inkomster</a:t>
            </a:r>
          </a:p>
          <a:p>
            <a:endParaRPr lang="sv-SE" sz="2400" dirty="0"/>
          </a:p>
          <a:p>
            <a:r>
              <a:rPr lang="sv-SE" sz="2400" dirty="0" smtClean="0"/>
              <a:t>Höjda minimilöner bidrar inte nödvändigtvis till minskad sysselsättning, men i de flesta fall och särskilt i Sverige</a:t>
            </a:r>
          </a:p>
          <a:p>
            <a:endParaRPr lang="sv-SE" sz="2400" dirty="0"/>
          </a:p>
          <a:p>
            <a:r>
              <a:rPr lang="sv-SE" sz="2400" dirty="0" smtClean="0"/>
              <a:t>Höjda minimilöner bidrar även till </a:t>
            </a:r>
            <a:r>
              <a:rPr lang="sv-SE" sz="2400" i="1" dirty="0" smtClean="0"/>
              <a:t>omfördelning </a:t>
            </a:r>
            <a:r>
              <a:rPr lang="sv-SE" sz="2400" dirty="0" smtClean="0"/>
              <a:t>av sysselsättningen som missgynnar de svagaste grupperna</a:t>
            </a:r>
          </a:p>
          <a:p>
            <a:endParaRPr lang="sv-SE" sz="2400" dirty="0"/>
          </a:p>
          <a:p>
            <a:r>
              <a:rPr lang="sv-SE" sz="2400" dirty="0" smtClean="0"/>
              <a:t>Vi vet fortfarande mycket lite om </a:t>
            </a:r>
            <a:r>
              <a:rPr lang="sv-SE" sz="2400" i="1" dirty="0" smtClean="0"/>
              <a:t>långsiktiga </a:t>
            </a:r>
            <a:r>
              <a:rPr lang="sv-SE" sz="2400" dirty="0" smtClean="0"/>
              <a:t>effekter</a:t>
            </a:r>
          </a:p>
          <a:p>
            <a:pPr marL="0" indent="0">
              <a:buNone/>
            </a:pPr>
            <a:r>
              <a:rPr lang="sv-SE" dirty="0" smtClean="0"/>
              <a:t>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95287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Kritik mot forskningen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557338"/>
            <a:ext cx="7942000" cy="4392612"/>
          </a:xfrm>
        </p:spPr>
        <p:txBody>
          <a:bodyPr/>
          <a:lstStyle/>
          <a:p>
            <a:pPr marL="0" indent="0">
              <a:buNone/>
            </a:pPr>
            <a:r>
              <a:rPr lang="sv-SE" dirty="0" smtClean="0"/>
              <a:t>1. Långsiktiga effekter av höjda minimilöner svåra att fånga, antagligen större än kortsiktiga effekter </a:t>
            </a:r>
          </a:p>
          <a:p>
            <a:pPr marL="0" indent="0">
              <a:buNone/>
            </a:pPr>
            <a:r>
              <a:rPr lang="sv-SE" dirty="0" smtClean="0"/>
              <a:t>    </a:t>
            </a:r>
          </a:p>
          <a:p>
            <a:pPr marL="0" indent="0">
              <a:buNone/>
            </a:pPr>
            <a:r>
              <a:rPr lang="sv-SE" dirty="0" smtClean="0"/>
              <a:t>Exempel: Investeringar i arbetsbesparande teknologi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80629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Kritik mot forskningen, forts.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/>
              <a:t>2. Stor del av forskningen tar endast hänsyn till effekter för redan anställda i befintliga företag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81903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1. Upplägg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sv-SE" dirty="0" smtClean="0"/>
              <a:t>Vad är minimilöner och hur höga är de?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endParaRPr lang="sv-SE" dirty="0" smtClean="0"/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sv-SE" dirty="0" smtClean="0">
                <a:solidFill>
                  <a:srgbClr val="000000"/>
                </a:solidFill>
              </a:rPr>
              <a:t>Vilka effekter har minimilöner på sysselsättningen?</a:t>
            </a:r>
          </a:p>
          <a:p>
            <a:pPr marL="914400" lvl="1" indent="-514350">
              <a:spcBef>
                <a:spcPts val="0"/>
              </a:spcBef>
            </a:pPr>
            <a:r>
              <a:rPr lang="sv-SE" dirty="0" smtClean="0">
                <a:solidFill>
                  <a:srgbClr val="000000"/>
                </a:solidFill>
              </a:rPr>
              <a:t>Teori</a:t>
            </a:r>
          </a:p>
          <a:p>
            <a:pPr marL="914400" lvl="1" indent="-514350">
              <a:spcBef>
                <a:spcPts val="0"/>
              </a:spcBef>
            </a:pPr>
            <a:r>
              <a:rPr lang="sv-SE" dirty="0" smtClean="0">
                <a:solidFill>
                  <a:srgbClr val="000000"/>
                </a:solidFill>
              </a:rPr>
              <a:t>Internationell empiri</a:t>
            </a:r>
          </a:p>
          <a:p>
            <a:pPr marL="914400" lvl="1" indent="-514350">
              <a:spcBef>
                <a:spcPts val="0"/>
              </a:spcBef>
            </a:pPr>
            <a:r>
              <a:rPr lang="sv-SE" dirty="0" smtClean="0">
                <a:solidFill>
                  <a:srgbClr val="000000"/>
                </a:solidFill>
              </a:rPr>
              <a:t>Svensk empiri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endParaRPr lang="sv-SE" dirty="0">
              <a:solidFill>
                <a:srgbClr val="000000"/>
              </a:solidFill>
            </a:endParaRP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sv-SE" dirty="0" smtClean="0">
                <a:solidFill>
                  <a:srgbClr val="000000"/>
                </a:solidFill>
              </a:rPr>
              <a:t>Sammanfattning och slutsatser</a:t>
            </a:r>
          </a:p>
          <a:p>
            <a:pPr lvl="1">
              <a:spcBef>
                <a:spcPts val="0"/>
              </a:spcBef>
            </a:pPr>
            <a:endParaRPr lang="sv-SE" dirty="0" smtClean="0">
              <a:cs typeface="NettoOT" pitchFamily="34" charset="0"/>
            </a:endParaRPr>
          </a:p>
          <a:p>
            <a:pPr lvl="1">
              <a:spcBef>
                <a:spcPts val="0"/>
              </a:spcBef>
            </a:pPr>
            <a:endParaRPr lang="sv-SE" dirty="0" smtClean="0">
              <a:cs typeface="NettoOT" pitchFamily="34" charset="0"/>
            </a:endParaRPr>
          </a:p>
          <a:p>
            <a:endParaRPr lang="sv-SE" dirty="0" smtClean="0"/>
          </a:p>
          <a:p>
            <a:pPr marL="0" indent="0">
              <a:buNone/>
            </a:pPr>
            <a:r>
              <a:rPr lang="sv-SE" dirty="0"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8736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 framtiden ökar antalet vuxna med låg kunskapsnivå i Sverige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684000" y="1557338"/>
            <a:ext cx="8316000" cy="4392612"/>
          </a:xfrm>
        </p:spPr>
        <p:txBody>
          <a:bodyPr/>
          <a:lstStyle/>
          <a:p>
            <a:pPr lvl="0"/>
            <a:r>
              <a:rPr lang="sv-SE" dirty="0" smtClean="0">
                <a:solidFill>
                  <a:srgbClr val="000000"/>
                </a:solidFill>
              </a:rPr>
              <a:t>Redan idag </a:t>
            </a:r>
            <a:r>
              <a:rPr lang="sv-SE" dirty="0">
                <a:solidFill>
                  <a:srgbClr val="000000"/>
                </a:solidFill>
              </a:rPr>
              <a:t>är endast 51% av vuxna med lägsta </a:t>
            </a:r>
            <a:r>
              <a:rPr lang="sv-SE" dirty="0" smtClean="0">
                <a:solidFill>
                  <a:srgbClr val="000000"/>
                </a:solidFill>
              </a:rPr>
              <a:t>kunskapsnivån </a:t>
            </a:r>
            <a:r>
              <a:rPr lang="sv-SE" dirty="0">
                <a:solidFill>
                  <a:srgbClr val="000000"/>
                </a:solidFill>
              </a:rPr>
              <a:t>(av 4) </a:t>
            </a:r>
            <a:r>
              <a:rPr lang="sv-SE" dirty="0" smtClean="0">
                <a:solidFill>
                  <a:srgbClr val="000000"/>
                </a:solidFill>
              </a:rPr>
              <a:t>i PIAAC sysselsatta  </a:t>
            </a:r>
            <a:endParaRPr lang="sv-SE" dirty="0">
              <a:solidFill>
                <a:srgbClr val="000000"/>
              </a:solidFill>
            </a:endParaRPr>
          </a:p>
          <a:p>
            <a:r>
              <a:rPr lang="sv-SE" dirty="0" smtClean="0"/>
              <a:t>Dramatiska fall i skolresultat enligt PISA</a:t>
            </a:r>
          </a:p>
          <a:p>
            <a:r>
              <a:rPr lang="sv-SE" dirty="0" smtClean="0"/>
              <a:t>Kraftigt ökad invandring av lågutbildade</a:t>
            </a:r>
          </a:p>
          <a:p>
            <a:endParaRPr lang="sv-SE" dirty="0"/>
          </a:p>
          <a:p>
            <a:r>
              <a:rPr lang="sv-SE" dirty="0" smtClean="0"/>
              <a:t>Hur ska detta hanteras? </a:t>
            </a:r>
          </a:p>
          <a:p>
            <a:pPr marL="0" indent="0">
              <a:buNone/>
            </a:pPr>
            <a:r>
              <a:rPr lang="sv-SE" dirty="0" smtClean="0"/>
              <a:t>	- </a:t>
            </a:r>
            <a:r>
              <a:rPr lang="sv-SE" sz="2400" dirty="0" smtClean="0"/>
              <a:t>LO:s långsiktiga mål till 2028: Höjda minimilönebett!</a:t>
            </a:r>
          </a:p>
          <a:p>
            <a:pPr marL="0" indent="0">
              <a:buNone/>
            </a:pPr>
            <a:r>
              <a:rPr lang="sv-SE" sz="2400" dirty="0"/>
              <a:t>	</a:t>
            </a:r>
            <a:r>
              <a:rPr lang="sv-SE" sz="2400" dirty="0" smtClean="0"/>
              <a:t>- Andra möjliga åtgärder: Utbildning, löne-</a:t>
            </a:r>
          </a:p>
          <a:p>
            <a:pPr marL="0" indent="0">
              <a:buNone/>
            </a:pPr>
            <a:r>
              <a:rPr lang="sv-SE" sz="2400" dirty="0"/>
              <a:t> </a:t>
            </a:r>
            <a:r>
              <a:rPr lang="sv-SE" sz="2400" dirty="0" smtClean="0"/>
              <a:t>            subventioner, riktade  jobbskatteavdrag, frysta eller 	  sänkta minimilöner, etc.    </a:t>
            </a:r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217855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1. Vad är en minimilön?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 smtClean="0">
                <a:solidFill>
                  <a:schemeClr val="accent3">
                    <a:lumMod val="50000"/>
                  </a:schemeClr>
                </a:solidFill>
              </a:rPr>
              <a:t>Minimilöner…</a:t>
            </a:r>
          </a:p>
          <a:p>
            <a:pPr marL="0" indent="0">
              <a:buNone/>
            </a:pPr>
            <a:endParaRPr lang="sv-SE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sv-SE" dirty="0">
                <a:solidFill>
                  <a:schemeClr val="accent3">
                    <a:lumMod val="50000"/>
                  </a:schemeClr>
                </a:solidFill>
              </a:rPr>
              <a:t>	</a:t>
            </a:r>
            <a:r>
              <a:rPr lang="sv-SE" dirty="0" smtClean="0">
                <a:solidFill>
                  <a:schemeClr val="accent3">
                    <a:lumMod val="50000"/>
                  </a:schemeClr>
                </a:solidFill>
              </a:rPr>
              <a:t>…är en reglering  av priset på arbetskraft </a:t>
            </a:r>
          </a:p>
          <a:p>
            <a:pPr marL="0" indent="0">
              <a:buNone/>
            </a:pPr>
            <a:endParaRPr lang="sv-SE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sv-SE" dirty="0">
                <a:solidFill>
                  <a:schemeClr val="accent3">
                    <a:lumMod val="50000"/>
                  </a:schemeClr>
                </a:solidFill>
              </a:rPr>
              <a:t>	</a:t>
            </a:r>
            <a:r>
              <a:rPr lang="sv-SE" dirty="0" smtClean="0">
                <a:solidFill>
                  <a:schemeClr val="accent3">
                    <a:lumMod val="50000"/>
                  </a:schemeClr>
                </a:solidFill>
              </a:rPr>
              <a:t>…definierar en lägsta nivå under vilken lönen</a:t>
            </a:r>
          </a:p>
          <a:p>
            <a:pPr marL="0" indent="0">
              <a:buNone/>
            </a:pPr>
            <a:r>
              <a:rPr lang="sv-SE" dirty="0">
                <a:solidFill>
                  <a:schemeClr val="accent3">
                    <a:lumMod val="50000"/>
                  </a:schemeClr>
                </a:solidFill>
              </a:rPr>
              <a:t>	</a:t>
            </a:r>
            <a:r>
              <a:rPr lang="sv-SE" dirty="0" smtClean="0">
                <a:solidFill>
                  <a:schemeClr val="accent3">
                    <a:lumMod val="50000"/>
                  </a:schemeClr>
                </a:solidFill>
              </a:rPr>
              <a:t>    inte ska kunna sjunka</a:t>
            </a:r>
          </a:p>
          <a:p>
            <a:pPr marL="0" indent="0">
              <a:buNone/>
            </a:pPr>
            <a:endParaRPr lang="sv-SE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sv-SE" dirty="0">
                <a:solidFill>
                  <a:schemeClr val="accent3">
                    <a:lumMod val="50000"/>
                  </a:schemeClr>
                </a:solidFill>
              </a:rPr>
              <a:t>	</a:t>
            </a:r>
            <a:r>
              <a:rPr lang="sv-SE" dirty="0" smtClean="0">
                <a:solidFill>
                  <a:schemeClr val="accent3">
                    <a:lumMod val="50000"/>
                  </a:schemeClr>
                </a:solidFill>
              </a:rPr>
              <a:t>…kan regleras i lag eller via kollektivavtal</a:t>
            </a: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v-SE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sv-SE" dirty="0" smtClean="0">
                <a:solidFill>
                  <a:schemeClr val="accent3">
                    <a:lumMod val="50000"/>
                  </a:schemeClr>
                </a:solidFill>
              </a:rPr>
              <a:t>  </a:t>
            </a: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2933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 smtClean="0"/>
              <a:t>Allt fler länder med lagreglerade minimilöner i OECD sedan 1990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536575" lvl="0" indent="-536575">
              <a:lnSpc>
                <a:spcPct val="90000"/>
              </a:lnSpc>
              <a:buAutoNum type="arabicPeriod" startAt="2"/>
            </a:pPr>
            <a:endParaRPr lang="sv-SE" sz="2000" dirty="0">
              <a:solidFill>
                <a:srgbClr val="000000"/>
              </a:solidFill>
              <a:cs typeface="+mn-cs"/>
            </a:endParaRPr>
          </a:p>
          <a:p>
            <a:pPr marL="536575" lvl="0" indent="-536575">
              <a:lnSpc>
                <a:spcPct val="80000"/>
              </a:lnSpc>
            </a:pPr>
            <a:endParaRPr lang="sv-SE" sz="2400" dirty="0">
              <a:solidFill>
                <a:srgbClr val="000000"/>
              </a:solidFill>
              <a:cs typeface="+mn-cs"/>
            </a:endParaRPr>
          </a:p>
          <a:p>
            <a:pPr marL="514350" lvl="0" indent="-514350">
              <a:lnSpc>
                <a:spcPct val="90000"/>
              </a:lnSpc>
              <a:buFontTx/>
              <a:buAutoNum type="arabicPeriod" startAt="3"/>
            </a:pPr>
            <a:endParaRPr lang="sv-SE" sz="2800" dirty="0">
              <a:solidFill>
                <a:srgbClr val="000000"/>
              </a:solidFill>
              <a:cs typeface="+mn-cs"/>
            </a:endParaRPr>
          </a:p>
          <a:p>
            <a:pPr lvl="0">
              <a:buNone/>
            </a:pPr>
            <a:r>
              <a:rPr lang="sv-SE" dirty="0">
                <a:solidFill>
                  <a:srgbClr val="000000"/>
                </a:solidFill>
                <a:cs typeface="+mn-cs"/>
              </a:rPr>
              <a:t> </a:t>
            </a: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200" y="1586101"/>
            <a:ext cx="4609176" cy="4249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91239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Minimilönebett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/>
              <a:t>Vedertaget mått på minimilönens höjd, uttrycks i procent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 smtClean="0"/>
              <a:t>Minimilönebett = Minimilön / Medianlön x 100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 smtClean="0"/>
              <a:t>Anger hur långt in i lönefördelningen som minimilönen ”biter” – större bett, större förmodade effekter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63877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smtClean="0"/>
              <a:t>Stor spridning i minimilönebett mellan OECD-länder med lagreglering – högt och ökande bett i Sverige</a:t>
            </a:r>
            <a:br>
              <a:rPr lang="sv-SE" sz="2400" dirty="0" smtClean="0"/>
            </a:br>
            <a:r>
              <a:rPr lang="sv-SE" sz="1800" dirty="0" smtClean="0"/>
              <a:t>Procentandel av medianlönen i hela ekonomin</a:t>
            </a:r>
            <a:endParaRPr lang="sv-SE" sz="1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1116000" y="1771200"/>
            <a:ext cx="7487680" cy="4178750"/>
          </a:xfrm>
        </p:spPr>
        <p:txBody>
          <a:bodyPr/>
          <a:lstStyle/>
          <a:p>
            <a:pPr marL="0" indent="0">
              <a:buNone/>
            </a:pPr>
            <a:endParaRPr lang="sv-SE" dirty="0"/>
          </a:p>
        </p:txBody>
      </p:sp>
      <p:pic>
        <p:nvPicPr>
          <p:cNvPr id="2050" name="Picture 2" descr="C:\Users\Pers\AppData\Local\Microsoft\Windows\Temporary Internet Files\Content.Outlook\88JKPS8M\figur_minimilon_rev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00" y="1378954"/>
            <a:ext cx="7840800" cy="466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215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 smtClean="0"/>
              <a:t>2. Hur påverkar en höjd minimilön sysselsättningen?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accent3">
                    <a:lumMod val="50000"/>
                  </a:schemeClr>
                </a:solidFill>
              </a:rPr>
              <a:t>Flera teorier finns, med olika underliggande antaganden och delvis olika slutsatser </a:t>
            </a: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sv-SE" dirty="0" smtClean="0">
                <a:solidFill>
                  <a:schemeClr val="accent3">
                    <a:lumMod val="50000"/>
                  </a:schemeClr>
                </a:solidFill>
              </a:rPr>
              <a:t>Sysselsättningen minskar alltid när minimilönen höjs enligt enklaste teorin. Inte självklart enligt mer utvecklade teorier </a:t>
            </a: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sv-SE" dirty="0" smtClean="0">
                <a:solidFill>
                  <a:schemeClr val="accent3">
                    <a:lumMod val="50000"/>
                  </a:schemeClr>
                </a:solidFill>
              </a:rPr>
              <a:t>Men om minimilönen initialt är hög minskar sysselsättningen enligt samtliga teorier</a:t>
            </a:r>
          </a:p>
          <a:p>
            <a:pPr marL="0" indent="0">
              <a:buNone/>
            </a:pPr>
            <a:endParaRPr lang="sv-SE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v-SE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sv-SE" sz="2000" dirty="0" smtClean="0">
                <a:solidFill>
                  <a:schemeClr val="accent3">
                    <a:lumMod val="50000"/>
                  </a:schemeClr>
                </a:solidFill>
              </a:rPr>
              <a:t>	</a:t>
            </a: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0407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 smtClean="0"/>
              <a:t>Vad säger internationella forskningen?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v-SE" sz="2400" dirty="0" smtClean="0">
                <a:solidFill>
                  <a:srgbClr val="000000"/>
                </a:solidFill>
                <a:cs typeface="+mn-cs"/>
              </a:rPr>
              <a:t>Uppskattningsvis &gt;500 studier</a:t>
            </a:r>
          </a:p>
          <a:p>
            <a:pPr>
              <a:lnSpc>
                <a:spcPct val="90000"/>
              </a:lnSpc>
            </a:pPr>
            <a:endParaRPr lang="sv-SE" sz="2400" dirty="0" smtClean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90000"/>
              </a:lnSpc>
            </a:pPr>
            <a:r>
              <a:rPr lang="sv-SE" sz="2400" dirty="0" smtClean="0">
                <a:solidFill>
                  <a:srgbClr val="000000"/>
                </a:solidFill>
                <a:cs typeface="+mn-cs"/>
              </a:rPr>
              <a:t>I huvudsak studeras effekter på sysselsättning och löner</a:t>
            </a:r>
          </a:p>
          <a:p>
            <a:pPr>
              <a:lnSpc>
                <a:spcPct val="90000"/>
              </a:lnSpc>
            </a:pPr>
            <a:endParaRPr lang="sv-SE" sz="2400" dirty="0" smtClean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90000"/>
              </a:lnSpc>
            </a:pPr>
            <a:r>
              <a:rPr lang="sv-SE" sz="2400" dirty="0" smtClean="0">
                <a:solidFill>
                  <a:srgbClr val="000000"/>
                </a:solidFill>
                <a:cs typeface="+mn-cs"/>
              </a:rPr>
              <a:t>Nästan alla studier avser lagreglerade system </a:t>
            </a:r>
          </a:p>
          <a:p>
            <a:pPr>
              <a:lnSpc>
                <a:spcPct val="90000"/>
              </a:lnSpc>
            </a:pPr>
            <a:endParaRPr lang="sv-SE" sz="2400" dirty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90000"/>
              </a:lnSpc>
            </a:pPr>
            <a:r>
              <a:rPr lang="sv-SE" sz="2400" dirty="0" smtClean="0">
                <a:solidFill>
                  <a:srgbClr val="000000"/>
                </a:solidFill>
                <a:cs typeface="+mn-cs"/>
              </a:rPr>
              <a:t>Flertalet studier (&gt;90%?) avser länder med </a:t>
            </a:r>
            <a:r>
              <a:rPr lang="sv-SE" sz="2400" i="1" dirty="0" smtClean="0">
                <a:solidFill>
                  <a:srgbClr val="000000"/>
                </a:solidFill>
                <a:cs typeface="+mn-cs"/>
              </a:rPr>
              <a:t>litet </a:t>
            </a:r>
            <a:r>
              <a:rPr lang="sv-SE" sz="2400" dirty="0" smtClean="0">
                <a:solidFill>
                  <a:srgbClr val="000000"/>
                </a:solidFill>
                <a:cs typeface="+mn-cs"/>
              </a:rPr>
              <a:t>minimilönebett</a:t>
            </a:r>
          </a:p>
          <a:p>
            <a:pPr>
              <a:lnSpc>
                <a:spcPct val="90000"/>
              </a:lnSpc>
            </a:pPr>
            <a:endParaRPr lang="sv-SE" sz="2400" dirty="0">
              <a:solidFill>
                <a:srgbClr val="000000"/>
              </a:solidFill>
              <a:cs typeface="+mn-cs"/>
            </a:endParaRPr>
          </a:p>
          <a:p>
            <a:pPr marL="0" indent="0">
              <a:lnSpc>
                <a:spcPct val="90000"/>
              </a:lnSpc>
              <a:buNone/>
            </a:pPr>
            <a:endParaRPr lang="sv-SE" sz="2400" dirty="0">
              <a:solidFill>
                <a:srgbClr val="000000"/>
              </a:solidFill>
              <a:cs typeface="+mn-cs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sv-SE" sz="2400" dirty="0" smtClean="0">
                <a:solidFill>
                  <a:srgbClr val="000000"/>
                </a:solidFill>
                <a:cs typeface="+mn-cs"/>
              </a:rPr>
              <a:t>  </a:t>
            </a:r>
          </a:p>
          <a:p>
            <a:pPr>
              <a:lnSpc>
                <a:spcPct val="90000"/>
              </a:lnSpc>
            </a:pPr>
            <a:endParaRPr lang="sv-SE" sz="2400" dirty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90000"/>
              </a:lnSpc>
            </a:pPr>
            <a:endParaRPr lang="sv-SE" sz="1800" dirty="0">
              <a:solidFill>
                <a:srgbClr val="000000"/>
              </a:solidFill>
              <a:cs typeface="+mn-cs"/>
            </a:endParaRPr>
          </a:p>
          <a:p>
            <a:pPr marL="536575" lvl="0" indent="-536575">
              <a:lnSpc>
                <a:spcPct val="90000"/>
              </a:lnSpc>
              <a:buAutoNum type="arabicPeriod" startAt="2"/>
            </a:pPr>
            <a:endParaRPr lang="sv-SE" sz="1800" dirty="0">
              <a:solidFill>
                <a:srgbClr val="000000"/>
              </a:solidFill>
              <a:cs typeface="+mn-cs"/>
            </a:endParaRPr>
          </a:p>
          <a:p>
            <a:pPr marL="536575" lvl="0" indent="-536575">
              <a:lnSpc>
                <a:spcPct val="80000"/>
              </a:lnSpc>
            </a:pPr>
            <a:endParaRPr lang="sv-SE" sz="2400" dirty="0">
              <a:solidFill>
                <a:srgbClr val="000000"/>
              </a:solidFill>
              <a:cs typeface="+mn-cs"/>
            </a:endParaRPr>
          </a:p>
          <a:p>
            <a:pPr marL="514350" lvl="0" indent="-514350">
              <a:lnSpc>
                <a:spcPct val="90000"/>
              </a:lnSpc>
              <a:buFontTx/>
              <a:buAutoNum type="arabicPeriod" startAt="3"/>
            </a:pPr>
            <a:endParaRPr lang="sv-SE" sz="2800" dirty="0">
              <a:solidFill>
                <a:srgbClr val="000000"/>
              </a:solidFill>
              <a:cs typeface="+mn-cs"/>
            </a:endParaRPr>
          </a:p>
          <a:p>
            <a:pPr lvl="0">
              <a:buNone/>
            </a:pPr>
            <a:r>
              <a:rPr lang="sv-SE" dirty="0">
                <a:solidFill>
                  <a:srgbClr val="000000"/>
                </a:solidFill>
                <a:cs typeface="+mn-cs"/>
              </a:rPr>
              <a:t> </a:t>
            </a: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181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 smtClean="0"/>
              <a:t>Vad säger internationella forskningen?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sv-SE" sz="2400" dirty="0" smtClean="0">
                <a:solidFill>
                  <a:srgbClr val="000000"/>
                </a:solidFill>
                <a:cs typeface="+mn-cs"/>
              </a:rPr>
              <a:t>Viktigaste resultat: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v-SE" sz="2400" dirty="0" smtClean="0">
                <a:solidFill>
                  <a:srgbClr val="000000"/>
                </a:solidFill>
                <a:cs typeface="+mn-cs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sv-SE" sz="2400" dirty="0" smtClean="0">
                <a:solidFill>
                  <a:srgbClr val="000000"/>
                </a:solidFill>
                <a:cs typeface="+mn-cs"/>
              </a:rPr>
              <a:t>De lägsta lönerna ökar</a:t>
            </a:r>
          </a:p>
          <a:p>
            <a:pPr>
              <a:lnSpc>
                <a:spcPct val="90000"/>
              </a:lnSpc>
            </a:pPr>
            <a:r>
              <a:rPr lang="sv-SE" sz="2400" dirty="0" smtClean="0">
                <a:solidFill>
                  <a:srgbClr val="000000"/>
                </a:solidFill>
                <a:cs typeface="+mn-cs"/>
              </a:rPr>
              <a:t>Få fastnar i ”minimilönefällor”, hög lönerörlighet uppåt</a:t>
            </a:r>
          </a:p>
          <a:p>
            <a:pPr>
              <a:lnSpc>
                <a:spcPct val="90000"/>
              </a:lnSpc>
            </a:pPr>
            <a:endParaRPr lang="sv-SE" sz="2400" dirty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90000"/>
              </a:lnSpc>
            </a:pPr>
            <a:r>
              <a:rPr lang="sv-SE" sz="2400" dirty="0" smtClean="0">
                <a:solidFill>
                  <a:srgbClr val="000000"/>
                </a:solidFill>
                <a:cs typeface="+mn-cs"/>
              </a:rPr>
              <a:t>I de flesta fall en negativ effekt på sysselsättningen, men den är ofta liten </a:t>
            </a:r>
            <a:endParaRPr lang="sv-SE" sz="2400" dirty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90000"/>
              </a:lnSpc>
            </a:pPr>
            <a:r>
              <a:rPr lang="sv-SE" sz="2400" dirty="0" smtClean="0">
                <a:solidFill>
                  <a:srgbClr val="000000"/>
                </a:solidFill>
                <a:cs typeface="+mn-cs"/>
              </a:rPr>
              <a:t>Små aggregerade effekter kan dock dölja att </a:t>
            </a:r>
            <a:r>
              <a:rPr lang="sv-SE" sz="2400" i="1" dirty="0" smtClean="0">
                <a:solidFill>
                  <a:srgbClr val="000000"/>
                </a:solidFill>
                <a:cs typeface="+mn-cs"/>
              </a:rPr>
              <a:t>sammansättningen</a:t>
            </a:r>
            <a:r>
              <a:rPr lang="sv-SE" sz="2400" dirty="0" smtClean="0">
                <a:solidFill>
                  <a:srgbClr val="000000"/>
                </a:solidFill>
                <a:cs typeface="+mn-cs"/>
              </a:rPr>
              <a:t> av sysselsättningen påverkas till nackdel för marginalgrupper (s.k. substitution)</a:t>
            </a:r>
          </a:p>
          <a:p>
            <a:pPr>
              <a:lnSpc>
                <a:spcPct val="90000"/>
              </a:lnSpc>
            </a:pPr>
            <a:endParaRPr lang="sv-SE" sz="2400" dirty="0" smtClean="0">
              <a:solidFill>
                <a:srgbClr val="000000"/>
              </a:solidFill>
              <a:cs typeface="+mn-cs"/>
            </a:endParaRPr>
          </a:p>
          <a:p>
            <a:pPr marL="0" indent="0">
              <a:lnSpc>
                <a:spcPct val="90000"/>
              </a:lnSpc>
              <a:buNone/>
            </a:pPr>
            <a:endParaRPr lang="sv-SE" sz="2400" dirty="0">
              <a:solidFill>
                <a:srgbClr val="000000"/>
              </a:solidFill>
              <a:cs typeface="+mn-cs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sv-SE" sz="2400" dirty="0" smtClean="0">
                <a:solidFill>
                  <a:srgbClr val="000000"/>
                </a:solidFill>
                <a:cs typeface="+mn-cs"/>
              </a:rPr>
              <a:t>  </a:t>
            </a:r>
          </a:p>
          <a:p>
            <a:pPr>
              <a:lnSpc>
                <a:spcPct val="90000"/>
              </a:lnSpc>
            </a:pPr>
            <a:endParaRPr lang="sv-SE" sz="2400" dirty="0">
              <a:solidFill>
                <a:srgbClr val="000000"/>
              </a:solidFill>
              <a:cs typeface="+mn-cs"/>
            </a:endParaRPr>
          </a:p>
          <a:p>
            <a:pPr>
              <a:lnSpc>
                <a:spcPct val="90000"/>
              </a:lnSpc>
            </a:pPr>
            <a:endParaRPr lang="sv-SE" sz="1800" dirty="0">
              <a:solidFill>
                <a:srgbClr val="000000"/>
              </a:solidFill>
              <a:cs typeface="+mn-cs"/>
            </a:endParaRPr>
          </a:p>
          <a:p>
            <a:pPr marL="536575" lvl="0" indent="-536575">
              <a:lnSpc>
                <a:spcPct val="90000"/>
              </a:lnSpc>
              <a:buAutoNum type="arabicPeriod" startAt="2"/>
            </a:pPr>
            <a:endParaRPr lang="sv-SE" sz="1800" dirty="0">
              <a:solidFill>
                <a:srgbClr val="000000"/>
              </a:solidFill>
              <a:cs typeface="+mn-cs"/>
            </a:endParaRPr>
          </a:p>
          <a:p>
            <a:pPr marL="536575" lvl="0" indent="-536575">
              <a:lnSpc>
                <a:spcPct val="80000"/>
              </a:lnSpc>
            </a:pPr>
            <a:endParaRPr lang="sv-SE" sz="2400" dirty="0">
              <a:solidFill>
                <a:srgbClr val="000000"/>
              </a:solidFill>
              <a:cs typeface="+mn-cs"/>
            </a:endParaRPr>
          </a:p>
          <a:p>
            <a:pPr marL="514350" lvl="0" indent="-514350">
              <a:lnSpc>
                <a:spcPct val="90000"/>
              </a:lnSpc>
              <a:buFontTx/>
              <a:buAutoNum type="arabicPeriod" startAt="3"/>
            </a:pPr>
            <a:endParaRPr lang="sv-SE" sz="2800" dirty="0">
              <a:solidFill>
                <a:srgbClr val="000000"/>
              </a:solidFill>
              <a:cs typeface="+mn-cs"/>
            </a:endParaRPr>
          </a:p>
          <a:p>
            <a:pPr lvl="0">
              <a:buNone/>
            </a:pPr>
            <a:r>
              <a:rPr lang="sv-SE" dirty="0">
                <a:solidFill>
                  <a:srgbClr val="000000"/>
                </a:solidFill>
                <a:cs typeface="+mn-cs"/>
              </a:rPr>
              <a:t> </a:t>
            </a: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0287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rskning om anställningsskydd_Arbetsrättsliga föreningen 21 januari 2015_20150112">
  <a:themeElements>
    <a:clrScheme name="Design IFN 2014">
      <a:dk1>
        <a:srgbClr val="000000"/>
      </a:dk1>
      <a:lt1>
        <a:sysClr val="window" lastClr="FFFFFF"/>
      </a:lt1>
      <a:dk2>
        <a:srgbClr val="FFFFFF"/>
      </a:dk2>
      <a:lt2>
        <a:srgbClr val="EEECE1"/>
      </a:lt2>
      <a:accent1>
        <a:srgbClr val="880A26"/>
      </a:accent1>
      <a:accent2>
        <a:srgbClr val="76741E"/>
      </a:accent2>
      <a:accent3>
        <a:srgbClr val="559398"/>
      </a:accent3>
      <a:accent4>
        <a:srgbClr val="706F6F"/>
      </a:accent4>
      <a:accent5>
        <a:srgbClr val="BA7300"/>
      </a:accent5>
      <a:accent6>
        <a:srgbClr val="63496E"/>
      </a:accent6>
      <a:hlink>
        <a:srgbClr val="880A26"/>
      </a:hlink>
      <a:folHlink>
        <a:srgbClr val="76741E"/>
      </a:folHlink>
    </a:clrScheme>
    <a:fontScheme name="IUI Engelsk Färg (2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UI Engelsk Färg (2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3071B"/>
        </a:accent1>
        <a:accent2>
          <a:srgbClr val="60513A"/>
        </a:accent2>
        <a:accent3>
          <a:srgbClr val="FFFFFF"/>
        </a:accent3>
        <a:accent4>
          <a:srgbClr val="000000"/>
        </a:accent4>
        <a:accent5>
          <a:srgbClr val="D6AAAB"/>
        </a:accent5>
        <a:accent6>
          <a:srgbClr val="564934"/>
        </a:accent6>
        <a:hlink>
          <a:srgbClr val="828437"/>
        </a:hlink>
        <a:folHlink>
          <a:srgbClr val="CED89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Kommentar xmlns="92425ebc-dc68-45d8-981e-595ae18a012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550796245E2294CA63FF42EF0CDF6BA" ma:contentTypeVersion="1" ma:contentTypeDescription="Skapa ett nytt dokument." ma:contentTypeScope="" ma:versionID="2444ad6187875c81de7337e36a37306b">
  <xsd:schema xmlns:xsd="http://www.w3.org/2001/XMLSchema" xmlns:p="http://schemas.microsoft.com/office/2006/metadata/properties" xmlns:ns2="92425ebc-dc68-45d8-981e-595ae18a0127" targetNamespace="http://schemas.microsoft.com/office/2006/metadata/properties" ma:root="true" ma:fieldsID="fcf698fe2826a25d70077c3543c68c6b" ns2:_="">
    <xsd:import namespace="92425ebc-dc68-45d8-981e-595ae18a0127"/>
    <xsd:element name="properties">
      <xsd:complexType>
        <xsd:sequence>
          <xsd:element name="documentManagement">
            <xsd:complexType>
              <xsd:all>
                <xsd:element ref="ns2:Kommentar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92425ebc-dc68-45d8-981e-595ae18a0127" elementFormDefault="qualified">
    <xsd:import namespace="http://schemas.microsoft.com/office/2006/documentManagement/types"/>
    <xsd:element name="Kommentar" ma:index="8" nillable="true" ma:displayName="Kommentar" ma:internalName="Kommentar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 ma:readOnly="true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C1387EBF-152E-4B54-80A6-E1C9C8776E7F}">
  <ds:schemaRefs>
    <ds:schemaRef ds:uri="92425ebc-dc68-45d8-981e-595ae18a0127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961C328-8776-4E1F-853C-D49368CA312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5572F8-C947-43D0-B8D2-D630AA5C79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425ebc-dc68-45d8-981e-595ae18a0127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Forskning om anställningsskydd_Arbetsrättsliga föreningen 21 januari 2015_20150112</Template>
  <TotalTime>6296</TotalTime>
  <Words>607</Words>
  <Application>Microsoft Office PowerPoint</Application>
  <PresentationFormat>On-screen Show (4:3)</PresentationFormat>
  <Paragraphs>176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Forskning om anställningsskydd_Arbetsrättsliga föreningen 21 januari 2015_20150112</vt:lpstr>
      <vt:lpstr>Minimilöner – vad säger forskningen om effekterna?</vt:lpstr>
      <vt:lpstr>1. Upplägg</vt:lpstr>
      <vt:lpstr>1. Vad är en minimilön?</vt:lpstr>
      <vt:lpstr>Allt fler länder med lagreglerade minimilöner i OECD sedan 1990</vt:lpstr>
      <vt:lpstr>Minimilönebett</vt:lpstr>
      <vt:lpstr>Stor spridning i minimilönebett mellan OECD-länder med lagreglering – högt och ökande bett i Sverige Procentandel av medianlönen i hela ekonomin</vt:lpstr>
      <vt:lpstr>2. Hur påverkar en höjd minimilön sysselsättningen?</vt:lpstr>
      <vt:lpstr>Vad säger internationella forskningen?</vt:lpstr>
      <vt:lpstr>Vad säger internationella forskningen?</vt:lpstr>
      <vt:lpstr>Ökade inkomster för lågavlönade… </vt:lpstr>
      <vt:lpstr>…måste alltså balanseras mot risken för högre trösklar på arbetsmarknaden</vt:lpstr>
      <vt:lpstr>Vad säger svenska forskningen?</vt:lpstr>
      <vt:lpstr>”Effects of Union-bargained Minimum Wages: Evidence from Sweden’s Retail Sector”</vt:lpstr>
      <vt:lpstr>Resultat</vt:lpstr>
      <vt:lpstr>”Minimum Wages and the Integration of Refugee Immigrants”</vt:lpstr>
      <vt:lpstr>Resultat</vt:lpstr>
      <vt:lpstr>3. Sammanfattning och slutsatser</vt:lpstr>
      <vt:lpstr>Kritik mot forskningen</vt:lpstr>
      <vt:lpstr>Kritik mot forskningen, forts.</vt:lpstr>
      <vt:lpstr>I framtiden ökar antalet vuxna med låg kunskapsnivå i Sverige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Nationalekonomisk forskning om anställningsskydd</dc:title>
  <dc:creator>Per Skedinger</dc:creator>
  <cp:lastModifiedBy>Petter Danielsson</cp:lastModifiedBy>
  <cp:revision>425</cp:revision>
  <cp:lastPrinted>2015-11-12T16:13:15Z</cp:lastPrinted>
  <dcterms:created xsi:type="dcterms:W3CDTF">2015-01-13T10:00:20Z</dcterms:created>
  <dcterms:modified xsi:type="dcterms:W3CDTF">2015-12-15T15:07:08Z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ommentar">
    <vt:lpwstr/>
  </property>
  <property fmtid="{D5CDD505-2E9C-101B-9397-08002B2CF9AE}" pid="3" name="ContentTypeId">
    <vt:lpwstr>0x010100B550796245E2294CA63FF42EF0CDF6BA</vt:lpwstr>
  </property>
</Properties>
</file>