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3" r:id="rId5"/>
    <p:sldId id="264" r:id="rId6"/>
    <p:sldId id="287" r:id="rId7"/>
    <p:sldId id="293" r:id="rId8"/>
    <p:sldId id="310" r:id="rId9"/>
    <p:sldId id="309" r:id="rId10"/>
    <p:sldId id="289" r:id="rId11"/>
    <p:sldId id="266" r:id="rId12"/>
    <p:sldId id="317" r:id="rId13"/>
    <p:sldId id="306" r:id="rId14"/>
    <p:sldId id="307" r:id="rId15"/>
    <p:sldId id="312" r:id="rId16"/>
    <p:sldId id="313" r:id="rId17"/>
    <p:sldId id="314" r:id="rId18"/>
    <p:sldId id="315" r:id="rId19"/>
    <p:sldId id="316" r:id="rId20"/>
    <p:sldId id="320" r:id="rId21"/>
    <p:sldId id="319" r:id="rId22"/>
    <p:sldId id="321" r:id="rId23"/>
    <p:sldId id="318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0957" autoAdjust="0"/>
  </p:normalViewPr>
  <p:slideViewPr>
    <p:cSldViewPr snapToGrid="0">
      <p:cViewPr>
        <p:scale>
          <a:sx n="106" d="100"/>
          <a:sy n="106" d="100"/>
        </p:scale>
        <p:origin x="-11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0654976"/>
        <c:axId val="93663232"/>
        <c:axId val="88617408"/>
      </c:bar3DChart>
      <c:catAx>
        <c:axId val="90654976"/>
        <c:scaling>
          <c:orientation val="minMax"/>
        </c:scaling>
        <c:delete val="0"/>
        <c:axPos val="b"/>
        <c:majorTickMark val="none"/>
        <c:minorTickMark val="none"/>
        <c:tickLblPos val="nextTo"/>
        <c:crossAx val="93663232"/>
        <c:crosses val="autoZero"/>
        <c:auto val="1"/>
        <c:lblAlgn val="ctr"/>
        <c:lblOffset val="100"/>
        <c:noMultiLvlLbl val="0"/>
      </c:catAx>
      <c:valAx>
        <c:axId val="93663232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90654976"/>
        <c:crosses val="autoZero"/>
        <c:crossBetween val="between"/>
      </c:valAx>
      <c:serAx>
        <c:axId val="88617408"/>
        <c:scaling>
          <c:orientation val="minMax"/>
        </c:scaling>
        <c:delete val="0"/>
        <c:axPos val="b"/>
        <c:majorTickMark val="none"/>
        <c:minorTickMark val="none"/>
        <c:tickLblPos val="nextTo"/>
        <c:crossAx val="93663232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09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3009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9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84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99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99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221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09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825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375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807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86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00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00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07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60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38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08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00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83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92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22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2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 på underrubrik i bakgrunden</a:t>
            </a:r>
            <a:endParaRPr lang="sv-SE" noProof="0"/>
          </a:p>
        </p:txBody>
      </p:sp>
      <p:pic>
        <p:nvPicPr>
          <p:cNvPr id="7" name="Picture 2" descr="X:\Pictures\Övrigt\logotyp\Logotyper design 2014\Logotyper för dokument\Svensk logotyp - färg wor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90507"/>
            <a:ext cx="3554503" cy="105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på ikonen för att lägga till ett diagram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971600" y="1557338"/>
            <a:ext cx="7632080" cy="4392612"/>
          </a:xfrm>
        </p:spPr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Skriv här… klicka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</p:txBody>
      </p:sp>
      <p:pic>
        <p:nvPicPr>
          <p:cNvPr id="13314" name="Picture 2" descr="X:\Pictures\Övrigt\logotyp\Logotyper design 2014\Logotyper för dokument\Svensk logotyp - färg word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078158"/>
            <a:ext cx="2243286" cy="66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40871" y="1216479"/>
            <a:ext cx="8375651" cy="2343149"/>
          </a:xfrm>
        </p:spPr>
        <p:txBody>
          <a:bodyPr/>
          <a:lstStyle/>
          <a:p>
            <a:r>
              <a:rPr lang="sv-SE" dirty="0" smtClean="0"/>
              <a:t>Minimilöner – vad säger forskningen om effekterna?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113643" y="3567793"/>
            <a:ext cx="6400800" cy="1143000"/>
          </a:xfrm>
        </p:spPr>
        <p:txBody>
          <a:bodyPr/>
          <a:lstStyle/>
          <a:p>
            <a:pPr lvl="0"/>
            <a:r>
              <a:rPr lang="sv-SE" sz="2000" b="1" dirty="0" smtClean="0">
                <a:solidFill>
                  <a:srgbClr val="FFFFFF"/>
                </a:solidFill>
                <a:cs typeface="+mn-cs"/>
              </a:rPr>
              <a:t>Timbro, 17 november 2015</a:t>
            </a:r>
            <a:r>
              <a:rPr lang="sv-SE" sz="2400" b="1" dirty="0">
                <a:solidFill>
                  <a:srgbClr val="FFFFFF"/>
                </a:solidFill>
                <a:cs typeface="+mn-cs"/>
              </a:rPr>
              <a:t/>
            </a:r>
            <a:br>
              <a:rPr lang="sv-SE" sz="2400" b="1" dirty="0">
                <a:solidFill>
                  <a:srgbClr val="FFFFFF"/>
                </a:solidFill>
                <a:cs typeface="+mn-cs"/>
              </a:rPr>
            </a:br>
            <a:endParaRPr lang="sv-SE" sz="2400" b="1" dirty="0">
              <a:solidFill>
                <a:srgbClr val="FFFFFF"/>
              </a:solidFill>
              <a:cs typeface="+mn-cs"/>
            </a:endParaRPr>
          </a:p>
          <a:p>
            <a:pPr lvl="0"/>
            <a:r>
              <a:rPr lang="en-US" sz="2000" dirty="0">
                <a:solidFill>
                  <a:srgbClr val="FFFFFF"/>
                </a:solidFill>
                <a:cs typeface="+mn-cs"/>
              </a:rPr>
              <a:t>Per Skedinger</a:t>
            </a:r>
          </a:p>
          <a:p>
            <a:pPr lvl="0"/>
            <a:r>
              <a:rPr lang="en-US" sz="2000" i="1" dirty="0" err="1">
                <a:solidFill>
                  <a:srgbClr val="FFFFFF"/>
                </a:solidFill>
                <a:cs typeface="+mn-cs"/>
              </a:rPr>
              <a:t>Institutet</a:t>
            </a:r>
            <a:r>
              <a:rPr lang="en-US" sz="2000" i="1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2000" i="1" dirty="0" err="1">
                <a:solidFill>
                  <a:srgbClr val="FFFFFF"/>
                </a:solidFill>
                <a:cs typeface="+mn-cs"/>
              </a:rPr>
              <a:t>för</a:t>
            </a:r>
            <a:r>
              <a:rPr lang="en-US" sz="2000" i="1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Näringslivsforskning</a:t>
            </a:r>
            <a:r>
              <a:rPr lang="en-US" sz="2000" i="1" dirty="0" smtClean="0">
                <a:solidFill>
                  <a:srgbClr val="FFFFFF"/>
                </a:solidFill>
                <a:cs typeface="+mn-cs"/>
              </a:rPr>
              <a:t> (IFN)</a:t>
            </a:r>
          </a:p>
          <a:p>
            <a:pPr lvl="0"/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Linnéuniversitetet</a:t>
            </a:r>
            <a:r>
              <a:rPr lang="en-US" sz="2000" i="1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i</a:t>
            </a:r>
            <a:r>
              <a:rPr lang="en-US" sz="2000" i="1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Växjö</a:t>
            </a:r>
            <a:endParaRPr lang="en-US" sz="2000" i="1" dirty="0" smtClean="0">
              <a:solidFill>
                <a:srgbClr val="FFFFFF"/>
              </a:solidFill>
              <a:cs typeface="+mn-cs"/>
            </a:endParaRPr>
          </a:p>
          <a:p>
            <a:pPr lvl="0"/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Arbetsmarknadsekonomiska</a:t>
            </a:r>
            <a:r>
              <a:rPr lang="en-US" sz="2000" i="1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cs typeface="+mn-cs"/>
              </a:rPr>
              <a:t>rådet</a:t>
            </a:r>
            <a:endParaRPr lang="sv-SE" i="1" dirty="0" smtClean="0"/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Ökade inkomster för lågavlönade… 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552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…måste alltså balanseras mot risken för högre trösklar på arbetsmarknaden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685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Vad säger svenska forskningen?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6 studier finns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sv-SE" sz="1800" dirty="0" smtClean="0">
                <a:solidFill>
                  <a:srgbClr val="000000"/>
                </a:solidFill>
                <a:cs typeface="+mn-cs"/>
              </a:rPr>
              <a:t>	Edin &amp; Holmlund (1994); Eliasson &amp; Nordström Skans (2014);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sv-SE" sz="1800" dirty="0">
                <a:solidFill>
                  <a:srgbClr val="000000"/>
                </a:solidFill>
                <a:cs typeface="+mn-cs"/>
              </a:rPr>
              <a:t> </a:t>
            </a:r>
            <a:r>
              <a:rPr lang="sv-SE" sz="1800" dirty="0" smtClean="0">
                <a:solidFill>
                  <a:srgbClr val="000000"/>
                </a:solidFill>
                <a:cs typeface="+mn-cs"/>
              </a:rPr>
              <a:t>      Forslund m. fl. (2014); </a:t>
            </a:r>
            <a:r>
              <a:rPr lang="sv-SE" sz="1800" i="1" dirty="0">
                <a:solidFill>
                  <a:srgbClr val="000000"/>
                </a:solidFill>
              </a:rPr>
              <a:t>Lundborg &amp; Skedinger (2014</a:t>
            </a:r>
            <a:r>
              <a:rPr lang="sv-SE" sz="1800" i="1" dirty="0" smtClean="0">
                <a:solidFill>
                  <a:srgbClr val="000000"/>
                </a:solidFill>
              </a:rPr>
              <a:t>)</a:t>
            </a:r>
            <a:r>
              <a:rPr lang="sv-SE" sz="1800" dirty="0" smtClean="0">
                <a:solidFill>
                  <a:srgbClr val="000000"/>
                </a:solidFill>
              </a:rPr>
              <a:t>;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sv-SE" sz="1800" dirty="0">
                <a:solidFill>
                  <a:srgbClr val="000000"/>
                </a:solidFill>
              </a:rPr>
              <a:t> </a:t>
            </a:r>
            <a:r>
              <a:rPr lang="sv-SE" sz="1800" dirty="0" smtClean="0">
                <a:solidFill>
                  <a:srgbClr val="000000"/>
                </a:solidFill>
              </a:rPr>
              <a:t>      Skedinger (2006); </a:t>
            </a:r>
            <a:r>
              <a:rPr lang="sv-SE" sz="1800" dirty="0" smtClean="0">
                <a:solidFill>
                  <a:srgbClr val="000000"/>
                </a:solidFill>
                <a:cs typeface="+mn-cs"/>
              </a:rPr>
              <a:t> </a:t>
            </a:r>
            <a:r>
              <a:rPr lang="sv-SE" sz="1800" i="1" dirty="0" smtClean="0">
                <a:solidFill>
                  <a:srgbClr val="000000"/>
                </a:solidFill>
                <a:cs typeface="+mn-cs"/>
              </a:rPr>
              <a:t>Skedinger (2015)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sv-SE" sz="1800" dirty="0">
                <a:solidFill>
                  <a:srgbClr val="000000"/>
                </a:solidFill>
                <a:cs typeface="+mn-cs"/>
              </a:rPr>
              <a:t>	</a:t>
            </a:r>
            <a:r>
              <a:rPr lang="sv-SE" sz="1800" dirty="0" smtClean="0">
                <a:solidFill>
                  <a:srgbClr val="000000"/>
                </a:solidFill>
                <a:cs typeface="+mn-cs"/>
              </a:rPr>
              <a:t> 	 </a:t>
            </a: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Samtliga påvisar negativ effekt på sysselsättningen och/eller sammansättningseffekter till nackdel för de mest utsatta grupperna 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Resultaten ligger i linje i med teorin – negativ effekt om minimilönen initialt är hög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	</a:t>
            </a: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460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 smtClean="0"/>
              <a:t>”</a:t>
            </a:r>
            <a:r>
              <a:rPr lang="sv-SE" sz="2400" dirty="0" err="1" smtClean="0"/>
              <a:t>Effects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Union-</a:t>
            </a:r>
            <a:r>
              <a:rPr lang="sv-SE" sz="2400" dirty="0" err="1" smtClean="0"/>
              <a:t>bargained</a:t>
            </a:r>
            <a:r>
              <a:rPr lang="sv-SE" sz="2400" dirty="0" smtClean="0"/>
              <a:t> Minimum </a:t>
            </a:r>
            <a:r>
              <a:rPr lang="sv-SE" sz="2400" dirty="0" err="1" smtClean="0"/>
              <a:t>Wages</a:t>
            </a:r>
            <a:r>
              <a:rPr lang="sv-SE" sz="2400" dirty="0" smtClean="0"/>
              <a:t>: </a:t>
            </a:r>
            <a:r>
              <a:rPr lang="sv-SE" sz="2400" dirty="0" err="1" smtClean="0"/>
              <a:t>Evidence</a:t>
            </a:r>
            <a:r>
              <a:rPr lang="sv-SE" sz="2400" dirty="0" smtClean="0"/>
              <a:t> from </a:t>
            </a:r>
            <a:r>
              <a:rPr lang="sv-SE" sz="2400" dirty="0" err="1" smtClean="0"/>
              <a:t>Sweden’s</a:t>
            </a:r>
            <a:r>
              <a:rPr lang="sv-SE" sz="2400" dirty="0" smtClean="0"/>
              <a:t> </a:t>
            </a:r>
            <a:r>
              <a:rPr lang="sv-SE" sz="2400" dirty="0" err="1" smtClean="0"/>
              <a:t>Retail</a:t>
            </a:r>
            <a:r>
              <a:rPr lang="sv-SE" sz="2400" dirty="0" smtClean="0"/>
              <a:t> </a:t>
            </a:r>
            <a:r>
              <a:rPr lang="sv-SE" sz="2400" dirty="0" err="1" smtClean="0"/>
              <a:t>Sector</a:t>
            </a:r>
            <a:r>
              <a:rPr lang="sv-SE" sz="2400" dirty="0" smtClean="0"/>
              <a:t>”</a:t>
            </a:r>
            <a:endParaRPr lang="sv-SE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Analyserar effekter på individnivå av höjda minimilöner i detaljhandeln 2001-2005</a:t>
            </a:r>
          </a:p>
          <a:p>
            <a:endParaRPr lang="sv-SE" dirty="0" smtClean="0"/>
          </a:p>
          <a:p>
            <a:r>
              <a:rPr lang="sv-SE" dirty="0" smtClean="0"/>
              <a:t>Undersöker (i) sannolikhet för avslutad anställning och (ii) förändring av antalet arbetstimmar</a:t>
            </a:r>
          </a:p>
          <a:p>
            <a:endParaRPr lang="sv-SE" dirty="0"/>
          </a:p>
          <a:p>
            <a:r>
              <a:rPr lang="sv-SE" dirty="0" smtClean="0"/>
              <a:t>”Behandlingsgrupp” med lågt avlönade individer jämförs med ”kontrollgrupp” med något högre avlönade individer i samma bransch</a:t>
            </a:r>
          </a:p>
        </p:txBody>
      </p:sp>
    </p:spTree>
    <p:extLst>
      <p:ext uri="{BB962C8B-B14F-4D97-AF65-F5344CB8AC3E}">
        <p14:creationId xmlns:p14="http://schemas.microsoft.com/office/powerpoint/2010/main" val="696318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Resultat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Höjda minimilöner ökade sannolikheten för att en anställning avslutas</a:t>
            </a:r>
          </a:p>
          <a:p>
            <a:endParaRPr lang="sv-SE" dirty="0" smtClean="0"/>
          </a:p>
          <a:p>
            <a:r>
              <a:rPr lang="sv-SE" dirty="0" smtClean="0"/>
              <a:t>Ingen effekt på arbetade timmar</a:t>
            </a:r>
          </a:p>
          <a:p>
            <a:endParaRPr lang="sv-SE" dirty="0" smtClean="0"/>
          </a:p>
          <a:p>
            <a:r>
              <a:rPr lang="sv-SE" dirty="0" smtClean="0"/>
              <a:t>Sammansättningseffekter gynnade högre avlönade på bekostnad av lägre avlönade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5973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 smtClean="0"/>
              <a:t>”Minimum </a:t>
            </a:r>
            <a:r>
              <a:rPr lang="sv-SE" sz="2800" dirty="0" err="1" smtClean="0"/>
              <a:t>Wages</a:t>
            </a:r>
            <a:r>
              <a:rPr lang="sv-SE" sz="2800" dirty="0" smtClean="0"/>
              <a:t> and the Integration </a:t>
            </a:r>
            <a:r>
              <a:rPr lang="sv-SE" sz="2800" dirty="0" err="1" smtClean="0"/>
              <a:t>of</a:t>
            </a:r>
            <a:r>
              <a:rPr lang="sv-SE" sz="2800" dirty="0" smtClean="0"/>
              <a:t> </a:t>
            </a:r>
            <a:r>
              <a:rPr lang="sv-SE" sz="2800" dirty="0" err="1" smtClean="0"/>
              <a:t>Refugee</a:t>
            </a:r>
            <a:r>
              <a:rPr lang="sv-SE" sz="2800" dirty="0" smtClean="0"/>
              <a:t> Immigrants”</a:t>
            </a:r>
            <a:endParaRPr lang="sv-SE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Studerar effekter av höjda minimilöner för flyktingar och infödda ungdomar på individnivå i Sverige 1998-2007</a:t>
            </a:r>
          </a:p>
          <a:p>
            <a:endParaRPr lang="sv-SE" dirty="0"/>
          </a:p>
          <a:p>
            <a:r>
              <a:rPr lang="sv-SE" dirty="0" smtClean="0"/>
              <a:t>Utnyttjar variation i minimilönebettet mellan branscher, regioner och över tiden</a:t>
            </a:r>
          </a:p>
          <a:p>
            <a:endParaRPr lang="sv-SE" dirty="0"/>
          </a:p>
          <a:p>
            <a:r>
              <a:rPr lang="sv-SE" dirty="0" smtClean="0"/>
              <a:t>Analyserar (i) sannolikhet för arbetslöshet och (ii) arbetslöshetens längd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5155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Resultat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Arbetslösheten bland flyktingar ökar när minimilönen ökar - både sannolikhet för arbetslöshet och dess längd</a:t>
            </a:r>
          </a:p>
          <a:p>
            <a:endParaRPr lang="sv-SE" dirty="0"/>
          </a:p>
          <a:p>
            <a:r>
              <a:rPr lang="sv-SE" dirty="0" smtClean="0"/>
              <a:t>Betydligt större effekt än för infödda ungdomar</a:t>
            </a:r>
          </a:p>
          <a:p>
            <a:endParaRPr lang="sv-SE" dirty="0"/>
          </a:p>
          <a:p>
            <a:r>
              <a:rPr lang="sv-SE" dirty="0" smtClean="0"/>
              <a:t>Störst effekt för utomeuropeiska flyktingar och flyktingar med vistelsetid &lt; 10 år   </a:t>
            </a:r>
          </a:p>
          <a:p>
            <a:pPr marL="0" indent="0">
              <a:buNone/>
            </a:pPr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0165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3. Sammanfattning och slutsatser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sz="2400" dirty="0" smtClean="0"/>
              <a:t>Höjda minimilöner ökar lågavlönades inkomster</a:t>
            </a:r>
          </a:p>
          <a:p>
            <a:endParaRPr lang="sv-SE" sz="2400" dirty="0"/>
          </a:p>
          <a:p>
            <a:r>
              <a:rPr lang="sv-SE" sz="2400" dirty="0" smtClean="0"/>
              <a:t>Höjda minimilöner bidrar inte nödvändigtvis till minskad sysselsättning, men i de flesta fall och särskilt i Sverige</a:t>
            </a:r>
          </a:p>
          <a:p>
            <a:endParaRPr lang="sv-SE" sz="2400" dirty="0"/>
          </a:p>
          <a:p>
            <a:r>
              <a:rPr lang="sv-SE" sz="2400" dirty="0" smtClean="0"/>
              <a:t>Höjda minimilöner bidrar även till </a:t>
            </a:r>
            <a:r>
              <a:rPr lang="sv-SE" sz="2400" i="1" dirty="0" smtClean="0"/>
              <a:t>omfördelning </a:t>
            </a:r>
            <a:r>
              <a:rPr lang="sv-SE" sz="2400" dirty="0" smtClean="0"/>
              <a:t>av sysselsättningen som missgynnar de svagaste grupperna</a:t>
            </a:r>
          </a:p>
          <a:p>
            <a:endParaRPr lang="sv-SE" sz="2400" dirty="0"/>
          </a:p>
          <a:p>
            <a:r>
              <a:rPr lang="sv-SE" sz="2400" dirty="0" smtClean="0"/>
              <a:t>Vi vet fortfarande mycket lite om </a:t>
            </a:r>
            <a:r>
              <a:rPr lang="sv-SE" sz="2400" i="1" dirty="0" smtClean="0"/>
              <a:t>långsiktiga </a:t>
            </a:r>
            <a:r>
              <a:rPr lang="sv-SE" sz="2400" dirty="0" smtClean="0"/>
              <a:t>effekter</a:t>
            </a:r>
          </a:p>
          <a:p>
            <a:pPr marL="0" indent="0">
              <a:buNone/>
            </a:pPr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5287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Kritik mot forskningen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557338"/>
            <a:ext cx="7942000" cy="4392612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1. Långsiktiga effekter av höjda minimilöner svåra att fånga, antagligen större än kortsiktiga effekter </a:t>
            </a:r>
          </a:p>
          <a:p>
            <a:pPr marL="0" indent="0">
              <a:buNone/>
            </a:pPr>
            <a:r>
              <a:rPr lang="sv-SE" dirty="0" smtClean="0"/>
              <a:t>    </a:t>
            </a:r>
          </a:p>
          <a:p>
            <a:pPr marL="0" indent="0">
              <a:buNone/>
            </a:pPr>
            <a:r>
              <a:rPr lang="sv-SE" dirty="0" smtClean="0"/>
              <a:t>Exempel: Investeringar i arbetsbesparande teknologi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8062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Kritik mot forskningen, forts.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2. Stor del av forskningen tar endast hänsyn till effekter för redan anställda i befintliga företag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190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1. Upplägg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sv-SE" dirty="0" smtClean="0"/>
              <a:t>Vad är minimilöner och hur höga är de?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sv-SE" dirty="0" smtClean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sv-SE" dirty="0" smtClean="0">
                <a:solidFill>
                  <a:srgbClr val="000000"/>
                </a:solidFill>
              </a:rPr>
              <a:t>Vilka effekter har minimilöner på sysselsättningen?</a:t>
            </a:r>
          </a:p>
          <a:p>
            <a:pPr marL="914400" lvl="1" indent="-514350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Teori</a:t>
            </a:r>
          </a:p>
          <a:p>
            <a:pPr marL="914400" lvl="1" indent="-514350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Internationell empiri</a:t>
            </a:r>
          </a:p>
          <a:p>
            <a:pPr marL="914400" lvl="1" indent="-514350">
              <a:spcBef>
                <a:spcPts val="0"/>
              </a:spcBef>
            </a:pPr>
            <a:r>
              <a:rPr lang="sv-SE" dirty="0" smtClean="0">
                <a:solidFill>
                  <a:srgbClr val="000000"/>
                </a:solidFill>
              </a:rPr>
              <a:t>Svensk empiri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sv-SE" dirty="0">
              <a:solidFill>
                <a:srgbClr val="000000"/>
              </a:solidFill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sv-SE" dirty="0" smtClean="0">
                <a:solidFill>
                  <a:srgbClr val="000000"/>
                </a:solidFill>
              </a:rPr>
              <a:t>Sammanfattning och slutsatser</a:t>
            </a:r>
          </a:p>
          <a:p>
            <a:pPr lvl="1">
              <a:spcBef>
                <a:spcPts val="0"/>
              </a:spcBef>
            </a:pPr>
            <a:endParaRPr lang="sv-SE" dirty="0" smtClean="0">
              <a:cs typeface="NettoOT" pitchFamily="34" charset="0"/>
            </a:endParaRPr>
          </a:p>
          <a:p>
            <a:pPr lvl="1">
              <a:spcBef>
                <a:spcPts val="0"/>
              </a:spcBef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873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 framtiden ökar antalet vuxna med låg kunskapsnivå i Sverige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684000" y="1557338"/>
            <a:ext cx="8316000" cy="4392612"/>
          </a:xfrm>
        </p:spPr>
        <p:txBody>
          <a:bodyPr/>
          <a:lstStyle/>
          <a:p>
            <a:pPr lvl="0"/>
            <a:r>
              <a:rPr lang="sv-SE" dirty="0" smtClean="0">
                <a:solidFill>
                  <a:srgbClr val="000000"/>
                </a:solidFill>
              </a:rPr>
              <a:t>Redan idag </a:t>
            </a:r>
            <a:r>
              <a:rPr lang="sv-SE" dirty="0">
                <a:solidFill>
                  <a:srgbClr val="000000"/>
                </a:solidFill>
              </a:rPr>
              <a:t>är endast 51% av vuxna med lägsta </a:t>
            </a:r>
            <a:r>
              <a:rPr lang="sv-SE" dirty="0" smtClean="0">
                <a:solidFill>
                  <a:srgbClr val="000000"/>
                </a:solidFill>
              </a:rPr>
              <a:t>kunskapsnivån </a:t>
            </a:r>
            <a:r>
              <a:rPr lang="sv-SE" dirty="0">
                <a:solidFill>
                  <a:srgbClr val="000000"/>
                </a:solidFill>
              </a:rPr>
              <a:t>(av 4) </a:t>
            </a:r>
            <a:r>
              <a:rPr lang="sv-SE" dirty="0" smtClean="0">
                <a:solidFill>
                  <a:srgbClr val="000000"/>
                </a:solidFill>
              </a:rPr>
              <a:t>i PIAAC sysselsatta  </a:t>
            </a:r>
            <a:endParaRPr lang="sv-SE" dirty="0">
              <a:solidFill>
                <a:srgbClr val="000000"/>
              </a:solidFill>
            </a:endParaRPr>
          </a:p>
          <a:p>
            <a:r>
              <a:rPr lang="sv-SE" dirty="0" smtClean="0"/>
              <a:t>Dramatiska fall i skolresultat enligt PISA</a:t>
            </a:r>
          </a:p>
          <a:p>
            <a:r>
              <a:rPr lang="sv-SE" dirty="0" smtClean="0"/>
              <a:t>Kraftigt ökad invandring av lågutbildade</a:t>
            </a:r>
          </a:p>
          <a:p>
            <a:endParaRPr lang="sv-SE" dirty="0"/>
          </a:p>
          <a:p>
            <a:r>
              <a:rPr lang="sv-SE" dirty="0" smtClean="0"/>
              <a:t>Hur ska detta hanteras? </a:t>
            </a:r>
          </a:p>
          <a:p>
            <a:pPr marL="0" indent="0">
              <a:buNone/>
            </a:pPr>
            <a:r>
              <a:rPr lang="sv-SE" dirty="0" smtClean="0"/>
              <a:t>	- </a:t>
            </a:r>
            <a:r>
              <a:rPr lang="sv-SE" sz="2400" dirty="0" smtClean="0"/>
              <a:t>LO:s långsiktiga mål till 2028: Höjda minimilönebett!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- Andra möjliga åtgärder: Utbildning, löne-</a:t>
            </a:r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        subventioner, riktade  jobbskatteavdrag, frysta eller 	  sänkta minimilöner, etc.    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1785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1. Vad är en minimilön?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 smtClean="0">
                <a:solidFill>
                  <a:schemeClr val="accent3">
                    <a:lumMod val="50000"/>
                  </a:schemeClr>
                </a:solidFill>
              </a:rPr>
              <a:t>Minimilöner…</a:t>
            </a: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…är en reglering  av priset på arbetskraft </a:t>
            </a: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…definierar en lägsta nivå under vilken lönen</a:t>
            </a:r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   inte ska kunna sjunka</a:t>
            </a: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…kan regleras i lag eller via kollektivavtal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293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Allt fler länder med lagreglerade minimilöner i OECD sedan 1990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200" y="1586101"/>
            <a:ext cx="4609176" cy="4249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123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Minimilönebett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Vedertaget mått på minimilönens höjd, uttrycks i procent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Minimilönebett = Minimilön / Medianlön x 100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Anger hur långt in i lönefördelningen som minimilönen ”biter” – större bett, större förmodade effekter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387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 smtClean="0"/>
              <a:t>Stor spridning i minimilönebett mellan OECD-länder med lagreglering – högt och ökande bett i Sverige</a:t>
            </a:r>
            <a:br>
              <a:rPr lang="sv-SE" sz="2400" dirty="0" smtClean="0"/>
            </a:br>
            <a:r>
              <a:rPr lang="sv-SE" sz="1800" dirty="0" smtClean="0"/>
              <a:t>Procentandel av medianlönen i hela ekonomin</a:t>
            </a:r>
            <a:endParaRPr lang="sv-SE" sz="1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116000" y="1771200"/>
            <a:ext cx="7487680" cy="4178750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</p:txBody>
      </p:sp>
      <p:pic>
        <p:nvPicPr>
          <p:cNvPr id="2050" name="Picture 2" descr="C:\Users\Pers\AppData\Local\Microsoft\Windows\Temporary Internet Files\Content.Outlook\88JKPS8M\figur_minimilon_re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00" y="1378954"/>
            <a:ext cx="7840800" cy="466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21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2. Hur påverkar en höjd minimilön sysselsättningen?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Flera teorier finns, med olika underliggande antaganden och delvis olika slutsatser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Sysselsättningen minskar alltid när minimilönen höjs enligt enklaste teorin. Inte självklart enligt mer utvecklade teorier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Men om minimilönen initialt är hög minskar sysselsättningen enligt samtliga teorier</a:t>
            </a: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sv-SE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sv-SE" sz="20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040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Vad säger internationella forskningen?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Uppskattningsvis &gt;500 studier</a:t>
            </a:r>
          </a:p>
          <a:p>
            <a:pPr>
              <a:lnSpc>
                <a:spcPct val="90000"/>
              </a:lnSpc>
            </a:pPr>
            <a:endParaRPr lang="sv-SE" sz="2400" dirty="0" smtClean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I huvudsak studeras effekter på sysselsättning och löner</a:t>
            </a:r>
          </a:p>
          <a:p>
            <a:pPr>
              <a:lnSpc>
                <a:spcPct val="90000"/>
              </a:lnSpc>
            </a:pPr>
            <a:endParaRPr lang="sv-SE" sz="2400" dirty="0" smtClean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Nästan alla studier avser lagreglerade system 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Flertalet studier (&gt;90%?) avser länder med </a:t>
            </a:r>
            <a:r>
              <a:rPr lang="sv-SE" sz="2400" i="1" dirty="0" smtClean="0">
                <a:solidFill>
                  <a:srgbClr val="000000"/>
                </a:solidFill>
                <a:cs typeface="+mn-cs"/>
              </a:rPr>
              <a:t>litet </a:t>
            </a:r>
            <a:r>
              <a:rPr lang="sv-SE" sz="2400" dirty="0" smtClean="0">
                <a:solidFill>
                  <a:srgbClr val="000000"/>
                </a:solidFill>
                <a:cs typeface="+mn-cs"/>
              </a:rPr>
              <a:t>minimilönebett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  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181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Vad säger internationella forskningen?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Viktigaste resultat: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De lägsta lönerna ökar</a:t>
            </a: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Få fastnar i ”minimilönefällor”, hög lönerörlighet uppåt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I de flesta fall en negativ effekt på sysselsättningen, men den är ofta liten </a:t>
            </a: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Små aggregerade effekter kan dock dölja att </a:t>
            </a:r>
            <a:r>
              <a:rPr lang="sv-SE" sz="2400" i="1" dirty="0" smtClean="0">
                <a:solidFill>
                  <a:srgbClr val="000000"/>
                </a:solidFill>
                <a:cs typeface="+mn-cs"/>
              </a:rPr>
              <a:t>sammansättningen</a:t>
            </a:r>
            <a:r>
              <a:rPr lang="sv-SE" sz="2400" dirty="0" smtClean="0">
                <a:solidFill>
                  <a:srgbClr val="000000"/>
                </a:solidFill>
                <a:cs typeface="+mn-cs"/>
              </a:rPr>
              <a:t> av sysselsättningen påverkas till nackdel för marginalgrupper (s.k. substitution)</a:t>
            </a:r>
          </a:p>
          <a:p>
            <a:pPr>
              <a:lnSpc>
                <a:spcPct val="90000"/>
              </a:lnSpc>
            </a:pPr>
            <a:endParaRPr lang="sv-SE" sz="2400" dirty="0" smtClean="0">
              <a:solidFill>
                <a:srgbClr val="000000"/>
              </a:solidFill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sv-SE" sz="2400" dirty="0" smtClean="0">
                <a:solidFill>
                  <a:srgbClr val="000000"/>
                </a:solidFill>
                <a:cs typeface="+mn-cs"/>
              </a:rPr>
              <a:t>  </a:t>
            </a:r>
          </a:p>
          <a:p>
            <a:pPr>
              <a:lnSpc>
                <a:spcPct val="9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18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28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skning om anställningsskydd_Arbetsrättsliga föreningen 21 januari 2015_20150112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1387EBF-152E-4B54-80A6-E1C9C8776E7F}">
  <ds:schemaRefs>
    <ds:schemaRef ds:uri="92425ebc-dc68-45d8-981e-595ae18a0127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Forskning om anställningsskydd_Arbetsrättsliga föreningen 21 januari 2015_20150112</Template>
  <TotalTime>6296</TotalTime>
  <Words>607</Words>
  <Application>Microsoft Office PowerPoint</Application>
  <PresentationFormat>On-screen Show (4:3)</PresentationFormat>
  <Paragraphs>176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Forskning om anställningsskydd_Arbetsrättsliga föreningen 21 januari 2015_20150112</vt:lpstr>
      <vt:lpstr>Minimilöner – vad säger forskningen om effekterna?</vt:lpstr>
      <vt:lpstr>1. Upplägg</vt:lpstr>
      <vt:lpstr>1. Vad är en minimilön?</vt:lpstr>
      <vt:lpstr>Allt fler länder med lagreglerade minimilöner i OECD sedan 1990</vt:lpstr>
      <vt:lpstr>Minimilönebett</vt:lpstr>
      <vt:lpstr>Stor spridning i minimilönebett mellan OECD-länder med lagreglering – högt och ökande bett i Sverige Procentandel av medianlönen i hela ekonomin</vt:lpstr>
      <vt:lpstr>2. Hur påverkar en höjd minimilön sysselsättningen?</vt:lpstr>
      <vt:lpstr>Vad säger internationella forskningen?</vt:lpstr>
      <vt:lpstr>Vad säger internationella forskningen?</vt:lpstr>
      <vt:lpstr>Ökade inkomster för lågavlönade… </vt:lpstr>
      <vt:lpstr>…måste alltså balanseras mot risken för högre trösklar på arbetsmarknaden</vt:lpstr>
      <vt:lpstr>Vad säger svenska forskningen?</vt:lpstr>
      <vt:lpstr>”Effects of Union-bargained Minimum Wages: Evidence from Sweden’s Retail Sector”</vt:lpstr>
      <vt:lpstr>Resultat</vt:lpstr>
      <vt:lpstr>”Minimum Wages and the Integration of Refugee Immigrants”</vt:lpstr>
      <vt:lpstr>Resultat</vt:lpstr>
      <vt:lpstr>3. Sammanfattning och slutsatser</vt:lpstr>
      <vt:lpstr>Kritik mot forskningen</vt:lpstr>
      <vt:lpstr>Kritik mot forskningen, forts.</vt:lpstr>
      <vt:lpstr>I framtiden ökar antalet vuxna med låg kunskapsnivå i Sverige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Nationalekonomisk forskning om anställningsskydd</dc:title>
  <dc:creator>Per Skedinger</dc:creator>
  <cp:lastModifiedBy>Petter Danielsson</cp:lastModifiedBy>
  <cp:revision>425</cp:revision>
  <cp:lastPrinted>2015-11-12T16:13:15Z</cp:lastPrinted>
  <dcterms:created xsi:type="dcterms:W3CDTF">2015-01-13T10:00:20Z</dcterms:created>
  <dcterms:modified xsi:type="dcterms:W3CDTF">2015-12-15T15:07:08Z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