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7.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8.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9.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1" r:id="rId4"/>
  </p:sldMasterIdLst>
  <p:notesMasterIdLst>
    <p:notesMasterId r:id="rId67"/>
  </p:notesMasterIdLst>
  <p:sldIdLst>
    <p:sldId id="258" r:id="rId5"/>
    <p:sldId id="259" r:id="rId6"/>
    <p:sldId id="257" r:id="rId7"/>
    <p:sldId id="260" r:id="rId8"/>
    <p:sldId id="261" r:id="rId9"/>
    <p:sldId id="262" r:id="rId10"/>
    <p:sldId id="263" r:id="rId11"/>
    <p:sldId id="264" r:id="rId12"/>
    <p:sldId id="266" r:id="rId13"/>
    <p:sldId id="267" r:id="rId14"/>
    <p:sldId id="268" r:id="rId15"/>
    <p:sldId id="269" r:id="rId16"/>
    <p:sldId id="270" r:id="rId17"/>
    <p:sldId id="271" r:id="rId18"/>
    <p:sldId id="289" r:id="rId19"/>
    <p:sldId id="290" r:id="rId20"/>
    <p:sldId id="291" r:id="rId21"/>
    <p:sldId id="292" r:id="rId22"/>
    <p:sldId id="293" r:id="rId23"/>
    <p:sldId id="294" r:id="rId24"/>
    <p:sldId id="295" r:id="rId25"/>
    <p:sldId id="296" r:id="rId26"/>
    <p:sldId id="297" r:id="rId27"/>
    <p:sldId id="298" r:id="rId28"/>
    <p:sldId id="299"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6" autoAdjust="0"/>
    <p:restoredTop sz="96817" autoAdjust="0"/>
  </p:normalViewPr>
  <p:slideViewPr>
    <p:cSldViewPr snapToGrid="0">
      <p:cViewPr varScale="1">
        <p:scale>
          <a:sx n="127" d="100"/>
          <a:sy n="127" d="100"/>
        </p:scale>
        <p:origin x="25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imon%20Ek\Desktop\Material%20rapport%202\Figurer-och-tabeller\Figurer-rapport-2.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Simon%20Ek\Desktop\Material%20rapport%202\Underliggande-data\Vuxenutbildning-samlade-figurer.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Simon%20Ek\Desktop\Material%20rapport%202\Underliggande-data\Vuxenutbildning-samlade-figurer.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ifndc02\users$\simone\Desktop\Material-rapport-2\Figurer-och-tabeller\Figurer-rapport-2.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ifndc02\users$\simone\Desktop\Material-rapport-2\Underliggande-data\Figurer-enkla-jobb-deskription.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Simon%20Ek\Desktop\Material%20rapport%202\Figurer-och-tabeller\Figurer-rapport-2.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Simon%20Ek\Desktop\Material%20rapport%202\Figurer-och-tabeller\Figurer-rapport-2.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Simon%20Ek\Desktop\Material%20rapport%202\Figurer-och-tabeller\Figurer-rapport-2.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C:\Users\Simon%20Ek\Desktop\Material%20rapport%202\Figurer-och-tabeller\Figurer-rapport-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imon%20Ek\Desktop\Material%20rapport%202\Figurer-och-tabeller\Figurer-rapport-2.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imon%20Ek\Desktop\Material%20rapport%202\Figurer-och-tabeller\Figurer-rapport-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imon%20Ek\Desktop\Material%20rapport%202\Figurer-och-tabeller\Figurer-rapport-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Simon%20Ek\Desktop\Material%20rapport%202\Underliggande-data\Vuxenutbildning-samlade-figurer.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Simon%20Ek\Desktop\Material%20rapport%202\Underliggande-data\Vuxenutbildning-samlade-figurer.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Simon%20Ek\Desktop\Material%20rapport%202\Underliggande-data\Vuxenutbildning-samlade-figurer.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Simon%20Ek\Desktop\Material%20rapport%202\Underliggande-data\Vuxenutbildning-samlade-figurer.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81170108161261E-2"/>
          <c:y val="6.5289442986293383E-2"/>
          <c:w val="0.92649483775811214"/>
          <c:h val="0.57282752802217674"/>
        </c:manualLayout>
      </c:layout>
      <c:lineChart>
        <c:grouping val="standard"/>
        <c:varyColors val="0"/>
        <c:ser>
          <c:idx val="2"/>
          <c:order val="0"/>
          <c:tx>
            <c:strRef>
              <c:f>'C:\simone\Desktop\Material-rapport-2\Underliggande-data\[Atypisk-tabell-och-figur.xlsx]beräkningar'!$J$59</c:f>
              <c:strCache>
                <c:ptCount val="1"/>
                <c:pt idx="0">
                  <c:v>Visstidsanställda</c:v>
                </c:pt>
              </c:strCache>
            </c:strRef>
          </c:tx>
          <c:spPr>
            <a:ln w="44450">
              <a:solidFill>
                <a:srgbClr val="C00000"/>
              </a:solidFill>
            </a:ln>
          </c:spPr>
          <c:marker>
            <c:symbol val="circle"/>
            <c:size val="7"/>
            <c:spPr>
              <a:solidFill>
                <a:srgbClr val="C00000"/>
              </a:solidFill>
              <a:ln>
                <a:noFill/>
              </a:ln>
            </c:spPr>
          </c:marker>
          <c:cat>
            <c:strRef>
              <c:f>'C:\simone\Desktop\Material-rapport-2\Underliggande-data\[Atypisk-tabell-och-figur.xlsx]beräkningar'!$A$60:$A$71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'C:\simone\Desktop\Material-rapport-2\Underliggande-data\[Atypisk-tabell-och-figur.xlsx]beräkningar'!$J$60:$J$71</c:f>
              <c:numCache>
                <c:formatCode>General</c:formatCode>
                <c:ptCount val="12"/>
                <c:pt idx="0">
                  <c:v>14.389548256509338</c:v>
                </c:pt>
                <c:pt idx="1">
                  <c:v>15.412922743486703</c:v>
                </c:pt>
                <c:pt idx="2">
                  <c:v>15.605523377452817</c:v>
                </c:pt>
                <c:pt idx="3">
                  <c:v>14.384933594600479</c:v>
                </c:pt>
                <c:pt idx="4">
                  <c:v>13.619490074910532</c:v>
                </c:pt>
                <c:pt idx="5">
                  <c:v>14.609722130114729</c:v>
                </c:pt>
                <c:pt idx="6">
                  <c:v>15.188395771633632</c:v>
                </c:pt>
                <c:pt idx="7">
                  <c:v>14.676515428056087</c:v>
                </c:pt>
                <c:pt idx="8">
                  <c:v>15.097668289157651</c:v>
                </c:pt>
                <c:pt idx="9">
                  <c:v>15.650734446702847</c:v>
                </c:pt>
                <c:pt idx="10">
                  <c:v>15.40767386091127</c:v>
                </c:pt>
                <c:pt idx="11">
                  <c:v>15.054683204008064</c:v>
                </c:pt>
              </c:numCache>
            </c:numRef>
          </c:val>
          <c:smooth val="0"/>
          <c:extLst>
            <c:ext xmlns:c16="http://schemas.microsoft.com/office/drawing/2014/chart" uri="{C3380CC4-5D6E-409C-BE32-E72D297353CC}">
              <c16:uniqueId val="{00000000-BCF6-443E-8F30-B096DDA33C0F}"/>
            </c:ext>
          </c:extLst>
        </c:ser>
        <c:ser>
          <c:idx val="0"/>
          <c:order val="1"/>
          <c:tx>
            <c:strRef>
              <c:f>'C:\simone\Desktop\Material-rapport-2\Underliggande-data\[Atypisk-tabell-och-figur.xlsx]beräkningar'!$H$59</c:f>
              <c:strCache>
                <c:ptCount val="1"/>
                <c:pt idx="0">
                  <c:v>Anställda utan kollektivavtal</c:v>
                </c:pt>
              </c:strCache>
            </c:strRef>
          </c:tx>
          <c:spPr>
            <a:ln w="44450">
              <a:solidFill>
                <a:srgbClr val="5B9BD5">
                  <a:lumMod val="50000"/>
                </a:srgbClr>
              </a:solidFill>
            </a:ln>
          </c:spPr>
          <c:marker>
            <c:symbol val="circle"/>
            <c:size val="7"/>
            <c:spPr>
              <a:solidFill>
                <a:srgbClr val="5B9BD5">
                  <a:lumMod val="50000"/>
                </a:srgbClr>
              </a:solidFill>
              <a:ln>
                <a:noFill/>
              </a:ln>
            </c:spPr>
          </c:marker>
          <c:cat>
            <c:strRef>
              <c:f>'C:\simone\Desktop\Material-rapport-2\Underliggande-data\[Atypisk-tabell-och-figur.xlsx]beräkningar'!$A$60:$A$71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'C:\simone\Desktop\Material-rapport-2\Underliggande-data\[Atypisk-tabell-och-figur.xlsx]beräkningar'!$H$60:$H$71</c:f>
              <c:numCache>
                <c:formatCode>General</c:formatCode>
                <c:ptCount val="12"/>
                <c:pt idx="2">
                  <c:v>11.622326953993879</c:v>
                </c:pt>
                <c:pt idx="3">
                  <c:v>9.8549749618985398</c:v>
                </c:pt>
                <c:pt idx="4">
                  <c:v>8.9310245181941461</c:v>
                </c:pt>
                <c:pt idx="5">
                  <c:v>9.7953666246656503</c:v>
                </c:pt>
                <c:pt idx="6">
                  <c:v>10.749389308026547</c:v>
                </c:pt>
                <c:pt idx="7">
                  <c:v>9.8501857379055622</c:v>
                </c:pt>
                <c:pt idx="8">
                  <c:v>10.729270729270731</c:v>
                </c:pt>
                <c:pt idx="9">
                  <c:v>9.8631896569788129</c:v>
                </c:pt>
                <c:pt idx="10">
                  <c:v>9.8716199454229727</c:v>
                </c:pt>
                <c:pt idx="11">
                  <c:v>9.9009185148978638</c:v>
                </c:pt>
              </c:numCache>
            </c:numRef>
          </c:val>
          <c:smooth val="0"/>
          <c:extLst>
            <c:ext xmlns:c16="http://schemas.microsoft.com/office/drawing/2014/chart" uri="{C3380CC4-5D6E-409C-BE32-E72D297353CC}">
              <c16:uniqueId val="{00000001-BCF6-443E-8F30-B096DDA33C0F}"/>
            </c:ext>
          </c:extLst>
        </c:ser>
        <c:ser>
          <c:idx val="1"/>
          <c:order val="2"/>
          <c:tx>
            <c:strRef>
              <c:f>'C:\simone\Desktop\Material-rapport-2\Underliggande-data\[Atypisk-tabell-och-figur.xlsx]beräkningar'!$I$59</c:f>
              <c:strCache>
                <c:ptCount val="1"/>
                <c:pt idx="0">
                  <c:v>Företagare</c:v>
                </c:pt>
              </c:strCache>
            </c:strRef>
          </c:tx>
          <c:spPr>
            <a:ln w="44450" cap="rnd">
              <a:solidFill>
                <a:srgbClr val="4472C4">
                  <a:lumMod val="40000"/>
                  <a:lumOff val="60000"/>
                </a:srgbClr>
              </a:solidFill>
              <a:prstDash val="solid"/>
              <a:round/>
            </a:ln>
            <a:effectLst/>
          </c:spPr>
          <c:marker>
            <c:symbol val="circle"/>
            <c:size val="7"/>
            <c:spPr>
              <a:solidFill>
                <a:srgbClr val="4472C4">
                  <a:lumMod val="40000"/>
                  <a:lumOff val="60000"/>
                </a:srgbClr>
              </a:solidFill>
              <a:ln>
                <a:noFill/>
              </a:ln>
            </c:spPr>
          </c:marker>
          <c:cat>
            <c:strRef>
              <c:f>'C:\simone\Desktop\Material-rapport-2\Underliggande-data\[Atypisk-tabell-och-figur.xlsx]beräkningar'!$A$60:$A$71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'C:\simone\Desktop\Material-rapport-2\Underliggande-data\[Atypisk-tabell-och-figur.xlsx]beräkningar'!$I$60:$I$71</c:f>
              <c:numCache>
                <c:formatCode>General</c:formatCode>
                <c:ptCount val="12"/>
                <c:pt idx="0">
                  <c:v>10.578250069003586</c:v>
                </c:pt>
                <c:pt idx="1">
                  <c:v>10.703481284146839</c:v>
                </c:pt>
                <c:pt idx="2">
                  <c:v>10.597484969277865</c:v>
                </c:pt>
                <c:pt idx="3">
                  <c:v>10.40931852819508</c:v>
                </c:pt>
                <c:pt idx="4">
                  <c:v>10.68975481805855</c:v>
                </c:pt>
                <c:pt idx="5">
                  <c:v>10.951212503039546</c:v>
                </c:pt>
                <c:pt idx="6">
                  <c:v>10.419594024946498</c:v>
                </c:pt>
                <c:pt idx="7">
                  <c:v>10.45285692813124</c:v>
                </c:pt>
                <c:pt idx="8">
                  <c:v>10.591536123451018</c:v>
                </c:pt>
                <c:pt idx="9">
                  <c:v>10.336734907696499</c:v>
                </c:pt>
                <c:pt idx="10">
                  <c:v>10.255933184486894</c:v>
                </c:pt>
                <c:pt idx="11">
                  <c:v>9.9916498645648755</c:v>
                </c:pt>
              </c:numCache>
            </c:numRef>
          </c:val>
          <c:smooth val="0"/>
          <c:extLst>
            <c:ext xmlns:c16="http://schemas.microsoft.com/office/drawing/2014/chart" uri="{C3380CC4-5D6E-409C-BE32-E72D297353CC}">
              <c16:uniqueId val="{00000002-BCF6-443E-8F30-B096DDA33C0F}"/>
            </c:ext>
          </c:extLst>
        </c:ser>
        <c:ser>
          <c:idx val="5"/>
          <c:order val="3"/>
          <c:tx>
            <c:v>Flera sysselsättningar</c:v>
          </c:tx>
          <c:spPr>
            <a:ln w="50800">
              <a:solidFill>
                <a:srgbClr val="FFC000">
                  <a:lumMod val="75000"/>
                </a:srgbClr>
              </a:solidFill>
            </a:ln>
          </c:spPr>
          <c:marker>
            <c:symbol val="circle"/>
            <c:size val="7"/>
            <c:spPr>
              <a:solidFill>
                <a:srgbClr val="FFC000">
                  <a:lumMod val="75000"/>
                </a:srgbClr>
              </a:solidFill>
              <a:ln>
                <a:noFill/>
              </a:ln>
            </c:spPr>
          </c:marker>
          <c:cat>
            <c:strRef>
              <c:f>'C:\simone\Desktop\Material-rapport-2\Underliggande-data\[Atypisk-tabell-och-figur.xlsx]beräkningar'!$A$60:$A$71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'C:\simone\Desktop\Material-rapport-2\Underliggande-data\[Atypisk-tabell-och-figur.xlsx]beräkningar'!$R$60:$R$71</c:f>
              <c:numCache>
                <c:formatCode>General</c:formatCode>
                <c:ptCount val="12"/>
                <c:pt idx="0">
                  <c:v>7.3273977960291727</c:v>
                </c:pt>
                <c:pt idx="1">
                  <c:v>7.8295028672054912</c:v>
                </c:pt>
                <c:pt idx="2">
                  <c:v>7.9569229413967015</c:v>
                </c:pt>
                <c:pt idx="3">
                  <c:v>8.1602438493359468</c:v>
                </c:pt>
                <c:pt idx="4">
                  <c:v>8.1590469628608897</c:v>
                </c:pt>
                <c:pt idx="5">
                  <c:v>8.424519751530827</c:v>
                </c:pt>
                <c:pt idx="6">
                  <c:v>8.4545710023995344</c:v>
                </c:pt>
                <c:pt idx="7">
                  <c:v>8.4773786261836772</c:v>
                </c:pt>
                <c:pt idx="8">
                  <c:v>8.9382506111170166</c:v>
                </c:pt>
                <c:pt idx="9">
                  <c:v>9.2160683975608215</c:v>
                </c:pt>
                <c:pt idx="10">
                  <c:v>8.9914819715514369</c:v>
                </c:pt>
                <c:pt idx="11">
                  <c:v>8.8148434795006025</c:v>
                </c:pt>
              </c:numCache>
            </c:numRef>
          </c:val>
          <c:smooth val="0"/>
          <c:extLst>
            <c:ext xmlns:c16="http://schemas.microsoft.com/office/drawing/2014/chart" uri="{C3380CC4-5D6E-409C-BE32-E72D297353CC}">
              <c16:uniqueId val="{00000003-BCF6-443E-8F30-B096DDA33C0F}"/>
            </c:ext>
          </c:extLst>
        </c:ser>
        <c:ser>
          <c:idx val="3"/>
          <c:order val="4"/>
          <c:tx>
            <c:strRef>
              <c:f>'C:\simone\Desktop\Material-rapport-2\Underliggande-data\[Atypisk-tabell-och-figur.xlsx]beräkningar'!$K$59</c:f>
              <c:strCache>
                <c:ptCount val="1"/>
                <c:pt idx="0">
                  <c:v>Bemanningsanställda</c:v>
                </c:pt>
              </c:strCache>
            </c:strRef>
          </c:tx>
          <c:spPr>
            <a:ln w="34925">
              <a:solidFill>
                <a:srgbClr val="C00000"/>
              </a:solidFill>
              <a:prstDash val="sysDash"/>
            </a:ln>
          </c:spPr>
          <c:marker>
            <c:symbol val="circle"/>
            <c:size val="6"/>
            <c:spPr>
              <a:solidFill>
                <a:srgbClr val="C00000"/>
              </a:solidFill>
              <a:ln>
                <a:noFill/>
              </a:ln>
            </c:spPr>
          </c:marker>
          <c:cat>
            <c:strRef>
              <c:f>'C:\simone\Desktop\Material-rapport-2\Underliggande-data\[Atypisk-tabell-och-figur.xlsx]beräkningar'!$A$60:$A$71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'C:\simone\Desktop\Material-rapport-2\Underliggande-data\[Atypisk-tabell-och-figur.xlsx]beräkningar'!$K$60:$K$71</c:f>
              <c:numCache>
                <c:formatCode>General</c:formatCode>
                <c:ptCount val="12"/>
                <c:pt idx="2">
                  <c:v>1.1634587049484253</c:v>
                </c:pt>
                <c:pt idx="3">
                  <c:v>1.1354485750198364</c:v>
                </c:pt>
                <c:pt idx="4">
                  <c:v>0.9603533148765564</c:v>
                </c:pt>
                <c:pt idx="5">
                  <c:v>1.2084379196166992</c:v>
                </c:pt>
                <c:pt idx="6">
                  <c:v>1.3721076250076294</c:v>
                </c:pt>
                <c:pt idx="7">
                  <c:v>1.3665949106216431</c:v>
                </c:pt>
                <c:pt idx="8">
                  <c:v>1.2915397882461548</c:v>
                </c:pt>
                <c:pt idx="9">
                  <c:v>1.3328995704650879</c:v>
                </c:pt>
                <c:pt idx="10">
                  <c:v>1.4616491794586182</c:v>
                </c:pt>
              </c:numCache>
            </c:numRef>
          </c:val>
          <c:smooth val="0"/>
          <c:extLst>
            <c:ext xmlns:c16="http://schemas.microsoft.com/office/drawing/2014/chart" uri="{C3380CC4-5D6E-409C-BE32-E72D297353CC}">
              <c16:uniqueId val="{00000004-BCF6-443E-8F30-B096DDA33C0F}"/>
            </c:ext>
          </c:extLst>
        </c:ser>
        <c:ser>
          <c:idx val="4"/>
          <c:order val="5"/>
          <c:tx>
            <c:strRef>
              <c:f>'C:\simone\Desktop\Material-rapport-2\Underliggande-data\[Atypisk-tabell-och-figur.xlsx]beräkningar'!$L$59</c:f>
              <c:strCache>
                <c:ptCount val="1"/>
                <c:pt idx="0">
                  <c:v>Egenanställda</c:v>
                </c:pt>
              </c:strCache>
            </c:strRef>
          </c:tx>
          <c:spPr>
            <a:ln w="34925">
              <a:solidFill>
                <a:srgbClr val="5B9BD5">
                  <a:lumMod val="50000"/>
                </a:srgbClr>
              </a:solidFill>
              <a:prstDash val="sysDash"/>
            </a:ln>
          </c:spPr>
          <c:marker>
            <c:symbol val="circle"/>
            <c:size val="6"/>
            <c:spPr>
              <a:solidFill>
                <a:srgbClr val="5B9BD5">
                  <a:lumMod val="50000"/>
                </a:srgbClr>
              </a:solidFill>
              <a:ln>
                <a:noFill/>
              </a:ln>
            </c:spPr>
          </c:marker>
          <c:cat>
            <c:strRef>
              <c:f>'C:\simone\Desktop\Material-rapport-2\Underliggande-data\[Atypisk-tabell-och-figur.xlsx]beräkningar'!$A$60:$A$71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'C:\simone\Desktop\Material-rapport-2\Underliggande-data\[Atypisk-tabell-och-figur.xlsx]beräkningar'!$L$60:$L$71</c:f>
              <c:numCache>
                <c:formatCode>General</c:formatCode>
                <c:ptCount val="12"/>
                <c:pt idx="6">
                  <c:v>9.4468103504182985E-2</c:v>
                </c:pt>
                <c:pt idx="7">
                  <c:v>0.15782353825341949</c:v>
                </c:pt>
                <c:pt idx="8">
                  <c:v>0.22983399579144262</c:v>
                </c:pt>
                <c:pt idx="9">
                  <c:v>0.37164469962072794</c:v>
                </c:pt>
                <c:pt idx="10">
                  <c:v>0.5254692797486149</c:v>
                </c:pt>
                <c:pt idx="11">
                  <c:v>0.70029123643102986</c:v>
                </c:pt>
              </c:numCache>
            </c:numRef>
          </c:val>
          <c:smooth val="0"/>
          <c:extLst>
            <c:ext xmlns:c16="http://schemas.microsoft.com/office/drawing/2014/chart" uri="{C3380CC4-5D6E-409C-BE32-E72D297353CC}">
              <c16:uniqueId val="{00000005-BCF6-443E-8F30-B096DDA33C0F}"/>
            </c:ext>
          </c:extLst>
        </c:ser>
        <c:dLbls>
          <c:showLegendKey val="0"/>
          <c:showVal val="0"/>
          <c:showCatName val="0"/>
          <c:showSerName val="0"/>
          <c:showPercent val="0"/>
          <c:showBubbleSize val="0"/>
        </c:dLbls>
        <c:marker val="1"/>
        <c:smooth val="0"/>
        <c:axId val="180783360"/>
        <c:axId val="180797824"/>
      </c:lineChart>
      <c:catAx>
        <c:axId val="180783360"/>
        <c:scaling>
          <c:orientation val="minMax"/>
        </c:scaling>
        <c:delete val="0"/>
        <c:axPos val="b"/>
        <c:numFmt formatCode="General" sourceLinked="1"/>
        <c:majorTickMark val="out"/>
        <c:minorTickMark val="none"/>
        <c:tickLblPos val="low"/>
        <c:txPr>
          <a:bodyPr rot="-5400000" vert="horz"/>
          <a:lstStyle/>
          <a:p>
            <a:pPr>
              <a:defRPr/>
            </a:pPr>
            <a:endParaRPr lang="sv-SE"/>
          </a:p>
        </c:txPr>
        <c:crossAx val="180797824"/>
        <c:crosses val="autoZero"/>
        <c:auto val="1"/>
        <c:lblAlgn val="ctr"/>
        <c:lblOffset val="100"/>
        <c:tickLblSkip val="1"/>
        <c:tickMarkSkip val="1"/>
        <c:noMultiLvlLbl val="0"/>
      </c:catAx>
      <c:valAx>
        <c:axId val="180797824"/>
        <c:scaling>
          <c:orientation val="minMax"/>
          <c:max val="20"/>
          <c:min val="0"/>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180783360"/>
        <c:crosses val="autoZero"/>
        <c:crossBetween val="between"/>
        <c:majorUnit val="2"/>
      </c:valAx>
    </c:plotArea>
    <c:legend>
      <c:legendPos val="r"/>
      <c:layout>
        <c:manualLayout>
          <c:xMode val="edge"/>
          <c:yMode val="edge"/>
          <c:x val="0.12345069444444444"/>
          <c:y val="0.80954035375232225"/>
          <c:w val="0.75078009259259249"/>
          <c:h val="0.19045959204750842"/>
        </c:manualLayout>
      </c:layout>
      <c:overlay val="0"/>
    </c:legend>
    <c:plotVisOnly val="1"/>
    <c:dispBlanksAs val="span"/>
    <c:showDLblsOverMax val="0"/>
  </c:chart>
  <c:spPr>
    <a:ln>
      <a:noFill/>
    </a:ln>
  </c:spPr>
  <c:txPr>
    <a:bodyPr/>
    <a:lstStyle/>
    <a:p>
      <a:pPr>
        <a:defRPr sz="16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681170108161261E-2"/>
          <c:y val="6.5289442986293383E-2"/>
          <c:w val="0.92649483775811214"/>
          <c:h val="0.56422453261243211"/>
        </c:manualLayout>
      </c:layout>
      <c:lineChart>
        <c:grouping val="standard"/>
        <c:varyColors val="0"/>
        <c:ser>
          <c:idx val="1"/>
          <c:order val="0"/>
          <c:tx>
            <c:v>Komvux 2004</c:v>
          </c:tx>
          <c:spPr>
            <a:ln w="22225" cap="rnd">
              <a:solidFill>
                <a:srgbClr val="4F81BD">
                  <a:lumMod val="50000"/>
                </a:srgbClr>
              </a:solidFill>
              <a:round/>
            </a:ln>
            <a:effectLst/>
          </c:spPr>
          <c:marker>
            <c:symbol val="circle"/>
            <c:size val="4"/>
            <c:spPr>
              <a:solidFill>
                <a:srgbClr val="4F81BD">
                  <a:lumMod val="50000"/>
                </a:srgbClr>
              </a:solidFill>
              <a:ln>
                <a:noFill/>
              </a:ln>
            </c:spPr>
          </c:marker>
          <c:cat>
            <c:numRef>
              <c:f>'Figur 9'!$H$3:$H$18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'Figur 9'!$I$19:$I$34</c:f>
              <c:numCache>
                <c:formatCode>General</c:formatCode>
                <c:ptCount val="16"/>
                <c:pt idx="0">
                  <c:v>132.48746795586607</c:v>
                </c:pt>
                <c:pt idx="1">
                  <c:v>138.63501933351728</c:v>
                </c:pt>
                <c:pt idx="2">
                  <c:v>137.31477413303381</c:v>
                </c:pt>
                <c:pt idx="3">
                  <c:v>131.1892307668202</c:v>
                </c:pt>
                <c:pt idx="4">
                  <c:v>106.27257049973511</c:v>
                </c:pt>
                <c:pt idx="5">
                  <c:v>109.12799696086336</c:v>
                </c:pt>
                <c:pt idx="6">
                  <c:v>135.57427726836559</c:v>
                </c:pt>
                <c:pt idx="7">
                  <c:v>154.38187519739932</c:v>
                </c:pt>
                <c:pt idx="8">
                  <c:v>169.43286028670428</c:v>
                </c:pt>
                <c:pt idx="9">
                  <c:v>178.29508210850847</c:v>
                </c:pt>
                <c:pt idx="10">
                  <c:v>188.99063356131512</c:v>
                </c:pt>
                <c:pt idx="11">
                  <c:v>200.49921395996836</c:v>
                </c:pt>
                <c:pt idx="12">
                  <c:v>209.74858699342244</c:v>
                </c:pt>
                <c:pt idx="13">
                  <c:v>216.61238157869633</c:v>
                </c:pt>
                <c:pt idx="14">
                  <c:v>223.7758926535881</c:v>
                </c:pt>
                <c:pt idx="15">
                  <c:v>234.83085501858736</c:v>
                </c:pt>
              </c:numCache>
            </c:numRef>
          </c:val>
          <c:smooth val="0"/>
          <c:extLst>
            <c:ext xmlns:c16="http://schemas.microsoft.com/office/drawing/2014/chart" uri="{C3380CC4-5D6E-409C-BE32-E72D297353CC}">
              <c16:uniqueId val="{00000000-FEAE-4661-A4E4-A561F2D6447F}"/>
            </c:ext>
          </c:extLst>
        </c:ser>
        <c:ser>
          <c:idx val="2"/>
          <c:order val="1"/>
          <c:tx>
            <c:v>Ej komvux 2004</c:v>
          </c:tx>
          <c:spPr>
            <a:ln w="22225">
              <a:solidFill>
                <a:srgbClr val="C00000"/>
              </a:solidFill>
              <a:prstDash val="solid"/>
            </a:ln>
          </c:spPr>
          <c:marker>
            <c:symbol val="circle"/>
            <c:size val="4"/>
            <c:spPr>
              <a:solidFill>
                <a:srgbClr val="C00000"/>
              </a:solidFill>
              <a:ln>
                <a:noFill/>
              </a:ln>
            </c:spPr>
          </c:marker>
          <c:cat>
            <c:numRef>
              <c:f>'Figur 9'!$H$3:$H$18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'Figur 9'!$I$3:$I$18</c:f>
              <c:numCache>
                <c:formatCode>General</c:formatCode>
                <c:ptCount val="16"/>
                <c:pt idx="0">
                  <c:v>191.34016772429763</c:v>
                </c:pt>
                <c:pt idx="1">
                  <c:v>198.68175761242986</c:v>
                </c:pt>
                <c:pt idx="2">
                  <c:v>200.95112199454485</c:v>
                </c:pt>
                <c:pt idx="3">
                  <c:v>202.21457879609903</c:v>
                </c:pt>
                <c:pt idx="4">
                  <c:v>206.25500335022247</c:v>
                </c:pt>
                <c:pt idx="5">
                  <c:v>212.96822780388325</c:v>
                </c:pt>
                <c:pt idx="6">
                  <c:v>221.10944010028189</c:v>
                </c:pt>
                <c:pt idx="7">
                  <c:v>232.24842263714044</c:v>
                </c:pt>
                <c:pt idx="8">
                  <c:v>238.65167821478676</c:v>
                </c:pt>
                <c:pt idx="9">
                  <c:v>240.87673294210967</c:v>
                </c:pt>
                <c:pt idx="10">
                  <c:v>246.89132999106397</c:v>
                </c:pt>
                <c:pt idx="11">
                  <c:v>254.49408009194491</c:v>
                </c:pt>
                <c:pt idx="12">
                  <c:v>261.72244162521713</c:v>
                </c:pt>
                <c:pt idx="13">
                  <c:v>267.87875084041059</c:v>
                </c:pt>
                <c:pt idx="14">
                  <c:v>275.95913698084536</c:v>
                </c:pt>
                <c:pt idx="15">
                  <c:v>285.41241906460994</c:v>
                </c:pt>
              </c:numCache>
            </c:numRef>
          </c:val>
          <c:smooth val="0"/>
          <c:extLst>
            <c:ext xmlns:c16="http://schemas.microsoft.com/office/drawing/2014/chart" uri="{C3380CC4-5D6E-409C-BE32-E72D297353CC}">
              <c16:uniqueId val="{00000001-FEAE-4661-A4E4-A561F2D6447F}"/>
            </c:ext>
          </c:extLst>
        </c:ser>
        <c:dLbls>
          <c:showLegendKey val="0"/>
          <c:showVal val="0"/>
          <c:showCatName val="0"/>
          <c:showSerName val="0"/>
          <c:showPercent val="0"/>
          <c:showBubbleSize val="0"/>
        </c:dLbls>
        <c:marker val="1"/>
        <c:smooth val="0"/>
        <c:axId val="138292224"/>
        <c:axId val="132544128"/>
      </c:lineChart>
      <c:catAx>
        <c:axId val="138292224"/>
        <c:scaling>
          <c:orientation val="minMax"/>
        </c:scaling>
        <c:delete val="0"/>
        <c:axPos val="b"/>
        <c:numFmt formatCode="General" sourceLinked="1"/>
        <c:majorTickMark val="out"/>
        <c:minorTickMark val="none"/>
        <c:tickLblPos val="low"/>
        <c:txPr>
          <a:bodyPr rot="0" vert="horz"/>
          <a:lstStyle/>
          <a:p>
            <a:pPr>
              <a:defRPr/>
            </a:pPr>
            <a:endParaRPr lang="sv-SE"/>
          </a:p>
        </c:txPr>
        <c:crossAx val="132544128"/>
        <c:crosses val="autoZero"/>
        <c:auto val="1"/>
        <c:lblAlgn val="ctr"/>
        <c:lblOffset val="100"/>
        <c:tickLblSkip val="2"/>
        <c:tickMarkSkip val="1"/>
        <c:noMultiLvlLbl val="0"/>
      </c:catAx>
      <c:valAx>
        <c:axId val="132544128"/>
        <c:scaling>
          <c:orientation val="minMax"/>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138292224"/>
        <c:crosses val="autoZero"/>
        <c:crossBetween val="between"/>
      </c:valAx>
    </c:plotArea>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681170108161261E-2"/>
          <c:y val="6.5289442986293383E-2"/>
          <c:w val="0.92649483775811214"/>
          <c:h val="0.55563915594255098"/>
        </c:manualLayout>
      </c:layout>
      <c:lineChart>
        <c:grouping val="standard"/>
        <c:varyColors val="0"/>
        <c:ser>
          <c:idx val="1"/>
          <c:order val="0"/>
          <c:tx>
            <c:v>Komvux 2004</c:v>
          </c:tx>
          <c:spPr>
            <a:ln w="22225" cap="rnd">
              <a:solidFill>
                <a:srgbClr val="4F81BD">
                  <a:lumMod val="50000"/>
                </a:srgbClr>
              </a:solidFill>
              <a:round/>
            </a:ln>
            <a:effectLst/>
          </c:spPr>
          <c:marker>
            <c:symbol val="circle"/>
            <c:size val="4"/>
            <c:spPr>
              <a:solidFill>
                <a:srgbClr val="4F81BD">
                  <a:lumMod val="50000"/>
                </a:srgbClr>
              </a:solidFill>
              <a:ln>
                <a:noFill/>
              </a:ln>
            </c:spPr>
          </c:marker>
          <c:cat>
            <c:numRef>
              <c:f>'Figur 9'!$H$3:$H$18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'Figur 9'!$J$19:$J$34</c:f>
              <c:numCache>
                <c:formatCode>General</c:formatCode>
                <c:ptCount val="16"/>
                <c:pt idx="5">
                  <c:v>-26.853946185013502</c:v>
                </c:pt>
                <c:pt idx="6">
                  <c:v>-1.0333649105726606</c:v>
                </c:pt>
                <c:pt idx="7">
                  <c:v>17.782568533515615</c:v>
                </c:pt>
                <c:pt idx="8">
                  <c:v>32.511029009015125</c:v>
                </c:pt>
                <c:pt idx="9">
                  <c:v>41.071417100977364</c:v>
                </c:pt>
                <c:pt idx="10">
                  <c:v>51.684575092695617</c:v>
                </c:pt>
                <c:pt idx="11">
                  <c:v>63.3831695524756</c:v>
                </c:pt>
                <c:pt idx="12">
                  <c:v>72.542186280369108</c:v>
                </c:pt>
                <c:pt idx="13">
                  <c:v>78.826748932293782</c:v>
                </c:pt>
                <c:pt idx="14">
                  <c:v>85.839835284640898</c:v>
                </c:pt>
                <c:pt idx="15">
                  <c:v>97.475786598880703</c:v>
                </c:pt>
              </c:numCache>
            </c:numRef>
          </c:val>
          <c:smooth val="0"/>
          <c:extLst>
            <c:ext xmlns:c16="http://schemas.microsoft.com/office/drawing/2014/chart" uri="{C3380CC4-5D6E-409C-BE32-E72D297353CC}">
              <c16:uniqueId val="{00000000-3333-4168-85AF-77A0073E2DB5}"/>
            </c:ext>
          </c:extLst>
        </c:ser>
        <c:ser>
          <c:idx val="2"/>
          <c:order val="1"/>
          <c:tx>
            <c:v>Ej komvux 2004</c:v>
          </c:tx>
          <c:spPr>
            <a:ln w="22225">
              <a:solidFill>
                <a:srgbClr val="C00000"/>
              </a:solidFill>
              <a:prstDash val="solid"/>
            </a:ln>
          </c:spPr>
          <c:marker>
            <c:symbol val="circle"/>
            <c:size val="4"/>
            <c:spPr>
              <a:solidFill>
                <a:srgbClr val="C00000"/>
              </a:solidFill>
              <a:ln>
                <a:noFill/>
              </a:ln>
            </c:spPr>
          </c:marker>
          <c:cat>
            <c:numRef>
              <c:f>'Figur 9'!$H$3:$H$18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'Figur 9'!$J$3:$J$18</c:f>
              <c:numCache>
                <c:formatCode>General</c:formatCode>
                <c:ptCount val="16"/>
                <c:pt idx="5">
                  <c:v>15.687364567443217</c:v>
                </c:pt>
                <c:pt idx="6">
                  <c:v>23.503109740737152</c:v>
                </c:pt>
                <c:pt idx="7">
                  <c:v>34.47099561109858</c:v>
                </c:pt>
                <c:pt idx="8">
                  <c:v>40.643139241013799</c:v>
                </c:pt>
                <c:pt idx="9">
                  <c:v>42.752793449762841</c:v>
                </c:pt>
                <c:pt idx="10">
                  <c:v>48.577757340869624</c:v>
                </c:pt>
                <c:pt idx="11">
                  <c:v>56.011188126768943</c:v>
                </c:pt>
                <c:pt idx="12">
                  <c:v>63.099416906719775</c:v>
                </c:pt>
                <c:pt idx="13">
                  <c:v>69.123535467039716</c:v>
                </c:pt>
                <c:pt idx="14">
                  <c:v>77.163926772907843</c:v>
                </c:pt>
                <c:pt idx="15">
                  <c:v>86.434809083101328</c:v>
                </c:pt>
              </c:numCache>
            </c:numRef>
          </c:val>
          <c:smooth val="0"/>
          <c:extLst>
            <c:ext xmlns:c16="http://schemas.microsoft.com/office/drawing/2014/chart" uri="{C3380CC4-5D6E-409C-BE32-E72D297353CC}">
              <c16:uniqueId val="{00000001-3333-4168-85AF-77A0073E2DB5}"/>
            </c:ext>
          </c:extLst>
        </c:ser>
        <c:dLbls>
          <c:showLegendKey val="0"/>
          <c:showVal val="0"/>
          <c:showCatName val="0"/>
          <c:showSerName val="0"/>
          <c:showPercent val="0"/>
          <c:showBubbleSize val="0"/>
        </c:dLbls>
        <c:marker val="1"/>
        <c:smooth val="0"/>
        <c:axId val="138380288"/>
        <c:axId val="132545856"/>
      </c:lineChart>
      <c:catAx>
        <c:axId val="138380288"/>
        <c:scaling>
          <c:orientation val="minMax"/>
        </c:scaling>
        <c:delete val="0"/>
        <c:axPos val="b"/>
        <c:numFmt formatCode="General" sourceLinked="1"/>
        <c:majorTickMark val="out"/>
        <c:minorTickMark val="none"/>
        <c:tickLblPos val="low"/>
        <c:txPr>
          <a:bodyPr rot="0" vert="horz"/>
          <a:lstStyle/>
          <a:p>
            <a:pPr>
              <a:defRPr/>
            </a:pPr>
            <a:endParaRPr lang="sv-SE"/>
          </a:p>
        </c:txPr>
        <c:crossAx val="132545856"/>
        <c:crossesAt val="-50"/>
        <c:auto val="1"/>
        <c:lblAlgn val="ctr"/>
        <c:lblOffset val="100"/>
        <c:tickLblSkip val="2"/>
        <c:tickMarkSkip val="1"/>
        <c:noMultiLvlLbl val="0"/>
      </c:catAx>
      <c:valAx>
        <c:axId val="132545856"/>
        <c:scaling>
          <c:orientation val="minMax"/>
          <c:max val="100"/>
          <c:min val="-50"/>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138380288"/>
        <c:crosses val="autoZero"/>
        <c:crossBetween val="between"/>
        <c:majorUnit val="25"/>
      </c:valAx>
    </c:plotArea>
    <c:legend>
      <c:legendPos val="b"/>
      <c:layout>
        <c:manualLayout>
          <c:xMode val="edge"/>
          <c:yMode val="edge"/>
          <c:x val="0.12299131944444444"/>
          <c:y val="0.7687562594663071"/>
          <c:w val="0.79866600986393477"/>
          <c:h val="0.10725873317021117"/>
        </c:manualLayout>
      </c:layout>
      <c:overlay val="0"/>
    </c:legend>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81170108161261E-2"/>
          <c:y val="6.5289442986293383E-2"/>
          <c:w val="0.92649483775811214"/>
          <c:h val="0.60012003121176338"/>
        </c:manualLayout>
      </c:layout>
      <c:lineChart>
        <c:grouping val="standard"/>
        <c:varyColors val="0"/>
        <c:ser>
          <c:idx val="1"/>
          <c:order val="0"/>
          <c:tx>
            <c:v>Enkla jobb 2005</c:v>
          </c:tx>
          <c:spPr>
            <a:ln w="44450" cap="rnd">
              <a:solidFill>
                <a:srgbClr val="4472C4">
                  <a:lumMod val="50000"/>
                </a:srgbClr>
              </a:solidFill>
              <a:prstDash val="solid"/>
              <a:round/>
            </a:ln>
            <a:effectLst/>
          </c:spPr>
          <c:marker>
            <c:symbol val="circle"/>
            <c:size val="7"/>
            <c:spPr>
              <a:solidFill>
                <a:srgbClr val="4472C4">
                  <a:lumMod val="50000"/>
                </a:srgbClr>
              </a:solidFill>
              <a:ln>
                <a:noFill/>
              </a:ln>
            </c:spPr>
          </c:marker>
          <c:dPt>
            <c:idx val="5"/>
            <c:marker>
              <c:symbol val="circle"/>
              <c:size val="8"/>
              <c:spPr>
                <a:solidFill>
                  <a:sysClr val="window" lastClr="FFFFFF"/>
                </a:solidFill>
                <a:ln w="25400">
                  <a:solidFill>
                    <a:srgbClr val="4472C4">
                      <a:lumMod val="50000"/>
                    </a:srgbClr>
                  </a:solidFill>
                </a:ln>
              </c:spPr>
            </c:marker>
            <c:bubble3D val="0"/>
            <c:extLst>
              <c:ext xmlns:c16="http://schemas.microsoft.com/office/drawing/2014/chart" uri="{C3380CC4-5D6E-409C-BE32-E72D297353CC}">
                <c16:uniqueId val="{00000002-AE33-4A64-ACBD-33310DEE46D0}"/>
              </c:ext>
            </c:extLst>
          </c:dPt>
          <c:cat>
            <c:numRef>
              <c:f>'[10]i-sample-60-dagars-arblos'!$A$5:$A$20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'[10]i-sample-60-dagars-arblos'!$H$5:$H$20</c:f>
              <c:numCache>
                <c:formatCode>General</c:formatCode>
                <c:ptCount val="16"/>
                <c:pt idx="0">
                  <c:v>115.01401367187501</c:v>
                </c:pt>
                <c:pt idx="1">
                  <c:v>120.57764892578125</c:v>
                </c:pt>
                <c:pt idx="2">
                  <c:v>122.504931640625</c:v>
                </c:pt>
                <c:pt idx="3">
                  <c:v>122.51470947265625</c:v>
                </c:pt>
                <c:pt idx="4">
                  <c:v>116.48267822265625</c:v>
                </c:pt>
                <c:pt idx="5">
                  <c:v>138.96239013671874</c:v>
                </c:pt>
                <c:pt idx="6">
                  <c:v>163.28060302734374</c:v>
                </c:pt>
                <c:pt idx="7">
                  <c:v>177.67410888671876</c:v>
                </c:pt>
                <c:pt idx="8">
                  <c:v>187.28859863281249</c:v>
                </c:pt>
                <c:pt idx="9">
                  <c:v>183.31683349609375</c:v>
                </c:pt>
                <c:pt idx="10">
                  <c:v>187.29879150390624</c:v>
                </c:pt>
                <c:pt idx="11">
                  <c:v>195.42388916015625</c:v>
                </c:pt>
                <c:pt idx="12">
                  <c:v>201.66767578125001</c:v>
                </c:pt>
                <c:pt idx="13">
                  <c:v>209.19938964843749</c:v>
                </c:pt>
                <c:pt idx="14">
                  <c:v>215.4073486328125</c:v>
                </c:pt>
                <c:pt idx="15">
                  <c:v>222.58806152343749</c:v>
                </c:pt>
              </c:numCache>
            </c:numRef>
          </c:val>
          <c:smooth val="0"/>
          <c:extLst>
            <c:ext xmlns:c16="http://schemas.microsoft.com/office/drawing/2014/chart" uri="{C3380CC4-5D6E-409C-BE32-E72D297353CC}">
              <c16:uniqueId val="{00000003-AE33-4A64-ACBD-33310DEE46D0}"/>
            </c:ext>
          </c:extLst>
        </c:ser>
        <c:ser>
          <c:idx val="2"/>
          <c:order val="1"/>
          <c:tx>
            <c:strRef>
              <c:f>'[10]i-sample-60-dagars-arblos'!$J$4</c:f>
              <c:strCache>
                <c:ptCount val="1"/>
                <c:pt idx="0">
                  <c:v>Genomsnitt 20-64 år</c:v>
                </c:pt>
              </c:strCache>
            </c:strRef>
          </c:tx>
          <c:spPr>
            <a:ln w="44450">
              <a:solidFill>
                <a:srgbClr val="5B9BD5">
                  <a:lumMod val="60000"/>
                  <a:lumOff val="40000"/>
                </a:srgbClr>
              </a:solidFill>
            </a:ln>
          </c:spPr>
          <c:marker>
            <c:symbol val="circle"/>
            <c:size val="7"/>
            <c:spPr>
              <a:solidFill>
                <a:srgbClr val="5B9BD5">
                  <a:lumMod val="60000"/>
                  <a:lumOff val="40000"/>
                </a:srgbClr>
              </a:solidFill>
              <a:ln>
                <a:noFill/>
              </a:ln>
            </c:spPr>
          </c:marker>
          <c:cat>
            <c:numRef>
              <c:f>'[10]i-sample-60-dagars-arblos'!$A$5:$A$20</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'[10]i-sample-60-dagars-arblos'!$J$5:$J$20</c:f>
              <c:numCache>
                <c:formatCode>General</c:formatCode>
                <c:ptCount val="16"/>
                <c:pt idx="1">
                  <c:v>187.57070312499999</c:v>
                </c:pt>
                <c:pt idx="2">
                  <c:v>192.49135742187499</c:v>
                </c:pt>
                <c:pt idx="3">
                  <c:v>193.73880615234376</c:v>
                </c:pt>
                <c:pt idx="4">
                  <c:v>200.67177734374999</c:v>
                </c:pt>
                <c:pt idx="5">
                  <c:v>205.97260742187501</c:v>
                </c:pt>
                <c:pt idx="6">
                  <c:v>209.43894042968751</c:v>
                </c:pt>
                <c:pt idx="7">
                  <c:v>215.79936523437499</c:v>
                </c:pt>
                <c:pt idx="8">
                  <c:v>219.60915527343749</c:v>
                </c:pt>
                <c:pt idx="9">
                  <c:v>225.86955566406249</c:v>
                </c:pt>
                <c:pt idx="10">
                  <c:v>226.05290527343749</c:v>
                </c:pt>
                <c:pt idx="11">
                  <c:v>228.14208984375</c:v>
                </c:pt>
                <c:pt idx="12">
                  <c:v>230.40163574218749</c:v>
                </c:pt>
                <c:pt idx="13">
                  <c:v>234.27421874999999</c:v>
                </c:pt>
                <c:pt idx="14">
                  <c:v>231.75498046875001</c:v>
                </c:pt>
                <c:pt idx="15">
                  <c:v>238.65634765625001</c:v>
                </c:pt>
              </c:numCache>
            </c:numRef>
          </c:val>
          <c:smooth val="0"/>
          <c:extLst>
            <c:ext xmlns:c16="http://schemas.microsoft.com/office/drawing/2014/chart" uri="{C3380CC4-5D6E-409C-BE32-E72D297353CC}">
              <c16:uniqueId val="{00000006-AE33-4A64-ACBD-33310DEE46D0}"/>
            </c:ext>
          </c:extLst>
        </c:ser>
        <c:dLbls>
          <c:showLegendKey val="0"/>
          <c:showVal val="0"/>
          <c:showCatName val="0"/>
          <c:showSerName val="0"/>
          <c:showPercent val="0"/>
          <c:showBubbleSize val="0"/>
        </c:dLbls>
        <c:marker val="1"/>
        <c:smooth val="0"/>
        <c:axId val="253610240"/>
        <c:axId val="253616512"/>
      </c:lineChart>
      <c:catAx>
        <c:axId val="253610240"/>
        <c:scaling>
          <c:orientation val="minMax"/>
        </c:scaling>
        <c:delete val="0"/>
        <c:axPos val="b"/>
        <c:numFmt formatCode="General" sourceLinked="1"/>
        <c:majorTickMark val="out"/>
        <c:minorTickMark val="none"/>
        <c:tickLblPos val="low"/>
        <c:txPr>
          <a:bodyPr rot="0" vert="horz"/>
          <a:lstStyle/>
          <a:p>
            <a:pPr>
              <a:defRPr/>
            </a:pPr>
            <a:endParaRPr lang="sv-SE"/>
          </a:p>
        </c:txPr>
        <c:crossAx val="253616512"/>
        <c:crosses val="autoZero"/>
        <c:auto val="1"/>
        <c:lblAlgn val="ctr"/>
        <c:lblOffset val="100"/>
        <c:tickLblSkip val="2"/>
        <c:tickMarkSkip val="1"/>
        <c:noMultiLvlLbl val="0"/>
      </c:catAx>
      <c:valAx>
        <c:axId val="253616512"/>
        <c:scaling>
          <c:orientation val="minMax"/>
          <c:max val="300"/>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253610240"/>
        <c:crosses val="autoZero"/>
        <c:crossBetween val="between"/>
        <c:majorUnit val="30"/>
      </c:valAx>
    </c:plotArea>
    <c:legend>
      <c:legendPos val="b"/>
      <c:layout>
        <c:manualLayout>
          <c:xMode val="edge"/>
          <c:yMode val="edge"/>
          <c:x val="0.18787731481481479"/>
          <c:y val="0.76617817209680861"/>
          <c:w val="0.61954166666666666"/>
          <c:h val="7.2465844555698475E-2"/>
        </c:manualLayout>
      </c:layout>
      <c:overlay val="0"/>
    </c:legend>
    <c:plotVisOnly val="1"/>
    <c:dispBlanksAs val="gap"/>
    <c:showDLblsOverMax val="0"/>
  </c:chart>
  <c:spPr>
    <a:ln>
      <a:noFill/>
    </a:ln>
  </c:spPr>
  <c:txPr>
    <a:bodyPr/>
    <a:lstStyle/>
    <a:p>
      <a:pPr>
        <a:defRPr sz="16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81170108161261E-2"/>
          <c:y val="6.5289442986293383E-2"/>
          <c:w val="0.92649483775811214"/>
          <c:h val="0.63924172076472352"/>
        </c:manualLayout>
      </c:layout>
      <c:lineChart>
        <c:grouping val="standard"/>
        <c:varyColors val="0"/>
        <c:ser>
          <c:idx val="0"/>
          <c:order val="0"/>
          <c:tx>
            <c:strRef>
              <c:f>'[Figurer-enkla-jobb-deskription.xlsx]i-sample-60-dagars-arblos'!$G$188</c:f>
              <c:strCache>
                <c:ptCount val="1"/>
                <c:pt idx="0">
                  <c:v>Lågkvalificerade jobb</c:v>
                </c:pt>
              </c:strCache>
            </c:strRef>
          </c:tx>
          <c:spPr>
            <a:ln w="44450">
              <a:solidFill>
                <a:srgbClr val="5B9BD5">
                  <a:lumMod val="50000"/>
                </a:srgbClr>
              </a:solidFill>
            </a:ln>
          </c:spPr>
          <c:marker>
            <c:symbol val="circle"/>
            <c:size val="7"/>
            <c:spPr>
              <a:solidFill>
                <a:srgbClr val="5B9BD5">
                  <a:lumMod val="50000"/>
                </a:srgbClr>
              </a:solidFill>
              <a:ln>
                <a:noFill/>
              </a:ln>
            </c:spPr>
          </c:marker>
          <c:dPt>
            <c:idx val="0"/>
            <c:marker>
              <c:symbol val="circle"/>
              <c:size val="8"/>
              <c:spPr>
                <a:solidFill>
                  <a:sysClr val="window" lastClr="FFFFFF"/>
                </a:solidFill>
                <a:ln w="25400">
                  <a:solidFill>
                    <a:srgbClr val="5B9BD5">
                      <a:lumMod val="50000"/>
                    </a:srgbClr>
                  </a:solidFill>
                </a:ln>
              </c:spPr>
            </c:marker>
            <c:bubble3D val="0"/>
            <c:extLst>
              <c:ext xmlns:c16="http://schemas.microsoft.com/office/drawing/2014/chart" uri="{C3380CC4-5D6E-409C-BE32-E72D297353CC}">
                <c16:uniqueId val="{00000000-B560-4196-9065-013235C78D3A}"/>
              </c:ext>
            </c:extLst>
          </c:dPt>
          <c:cat>
            <c:numRef>
              <c:f>'[Figurer-enkla-jobb-deskription.xlsx]i-sample-60-dagars-arblos'!$A$194:$A$202</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'[Figurer-enkla-jobb-deskription.xlsx]i-sample-60-dagars-arblos'!$G$194:$G$202</c:f>
              <c:numCache>
                <c:formatCode>General</c:formatCode>
                <c:ptCount val="9"/>
                <c:pt idx="0">
                  <c:v>100</c:v>
                </c:pt>
                <c:pt idx="1">
                  <c:v>68.034416437149048</c:v>
                </c:pt>
                <c:pt idx="2">
                  <c:v>58.574903011322021</c:v>
                </c:pt>
                <c:pt idx="3">
                  <c:v>51.409542560577393</c:v>
                </c:pt>
                <c:pt idx="4">
                  <c:v>43.951880931854248</c:v>
                </c:pt>
                <c:pt idx="5">
                  <c:v>42.333483695983887</c:v>
                </c:pt>
                <c:pt idx="6">
                  <c:v>39.439460635185242</c:v>
                </c:pt>
                <c:pt idx="7">
                  <c:v>37.263727188110352</c:v>
                </c:pt>
                <c:pt idx="8">
                  <c:v>36.166363954544067</c:v>
                </c:pt>
              </c:numCache>
            </c:numRef>
          </c:val>
          <c:smooth val="0"/>
          <c:extLst>
            <c:ext xmlns:c16="http://schemas.microsoft.com/office/drawing/2014/chart" uri="{C3380CC4-5D6E-409C-BE32-E72D297353CC}">
              <c16:uniqueId val="{00000001-B560-4196-9065-013235C78D3A}"/>
            </c:ext>
          </c:extLst>
        </c:ser>
        <c:ser>
          <c:idx val="1"/>
          <c:order val="1"/>
          <c:tx>
            <c:v>Mer kvalificerade jobb</c:v>
          </c:tx>
          <c:spPr>
            <a:ln w="44450" cap="rnd">
              <a:solidFill>
                <a:srgbClr val="C00000"/>
              </a:solidFill>
              <a:prstDash val="solid"/>
              <a:round/>
            </a:ln>
            <a:effectLst/>
          </c:spPr>
          <c:marker>
            <c:symbol val="circle"/>
            <c:size val="7"/>
            <c:spPr>
              <a:solidFill>
                <a:srgbClr val="C00000"/>
              </a:solidFill>
              <a:ln>
                <a:noFill/>
              </a:ln>
            </c:spPr>
          </c:marker>
          <c:cat>
            <c:numRef>
              <c:f>'[Figurer-enkla-jobb-deskription.xlsx]i-sample-60-dagars-arblos'!$A$194:$A$202</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'[Figurer-enkla-jobb-deskription.xlsx]i-sample-60-dagars-arblos'!$H$194:$H$202</c:f>
              <c:numCache>
                <c:formatCode>General</c:formatCode>
                <c:ptCount val="9"/>
                <c:pt idx="0">
                  <c:v>0</c:v>
                </c:pt>
                <c:pt idx="1">
                  <c:v>14.979042112827301</c:v>
                </c:pt>
                <c:pt idx="2">
                  <c:v>24.651472270488739</c:v>
                </c:pt>
                <c:pt idx="3">
                  <c:v>32.075470685958862</c:v>
                </c:pt>
                <c:pt idx="4">
                  <c:v>32.568499445915222</c:v>
                </c:pt>
                <c:pt idx="5">
                  <c:v>35.918641090393066</c:v>
                </c:pt>
                <c:pt idx="6">
                  <c:v>40.134528279304504</c:v>
                </c:pt>
                <c:pt idx="7">
                  <c:v>41.584157943725586</c:v>
                </c:pt>
                <c:pt idx="8">
                  <c:v>43.399637937545776</c:v>
                </c:pt>
              </c:numCache>
            </c:numRef>
          </c:val>
          <c:smooth val="0"/>
          <c:extLst>
            <c:ext xmlns:c16="http://schemas.microsoft.com/office/drawing/2014/chart" uri="{C3380CC4-5D6E-409C-BE32-E72D297353CC}">
              <c16:uniqueId val="{00000002-B560-4196-9065-013235C78D3A}"/>
            </c:ext>
          </c:extLst>
        </c:ser>
        <c:ser>
          <c:idx val="3"/>
          <c:order val="2"/>
          <c:tx>
            <c:strRef>
              <c:f>'[Figurer-enkla-jobb-deskription.xlsx]i-sample-60-dagars-arblos'!$I$188</c:f>
              <c:strCache>
                <c:ptCount val="1"/>
                <c:pt idx="0">
                  <c:v>Ej sysselsatta</c:v>
                </c:pt>
              </c:strCache>
            </c:strRef>
          </c:tx>
          <c:spPr>
            <a:ln w="44450">
              <a:solidFill>
                <a:srgbClr val="FFC000">
                  <a:lumMod val="75000"/>
                </a:srgbClr>
              </a:solidFill>
              <a:prstDash val="solid"/>
            </a:ln>
          </c:spPr>
          <c:marker>
            <c:symbol val="circle"/>
            <c:size val="7"/>
            <c:spPr>
              <a:solidFill>
                <a:srgbClr val="FFC000">
                  <a:lumMod val="75000"/>
                </a:srgbClr>
              </a:solidFill>
              <a:ln>
                <a:noFill/>
              </a:ln>
            </c:spPr>
          </c:marker>
          <c:dPt>
            <c:idx val="0"/>
            <c:marker>
              <c:symbol val="circle"/>
              <c:size val="8"/>
              <c:spPr>
                <a:solidFill>
                  <a:sysClr val="window" lastClr="FFFFFF"/>
                </a:solidFill>
                <a:ln w="25400">
                  <a:solidFill>
                    <a:srgbClr val="FFC000">
                      <a:lumMod val="75000"/>
                    </a:srgbClr>
                  </a:solidFill>
                </a:ln>
              </c:spPr>
            </c:marker>
            <c:bubble3D val="0"/>
            <c:extLst>
              <c:ext xmlns:c16="http://schemas.microsoft.com/office/drawing/2014/chart" uri="{C3380CC4-5D6E-409C-BE32-E72D297353CC}">
                <c16:uniqueId val="{00000004-B560-4196-9065-013235C78D3A}"/>
              </c:ext>
            </c:extLst>
          </c:dPt>
          <c:cat>
            <c:numRef>
              <c:f>'[Figurer-enkla-jobb-deskription.xlsx]i-sample-60-dagars-arblos'!$A$194:$A$202</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'[Figurer-enkla-jobb-deskription.xlsx]i-sample-60-dagars-arblos'!$I$194:$I$202</c:f>
              <c:numCache>
                <c:formatCode>General</c:formatCode>
                <c:ptCount val="9"/>
                <c:pt idx="0">
                  <c:v>0</c:v>
                </c:pt>
                <c:pt idx="1">
                  <c:v>16.148246824741364</c:v>
                </c:pt>
                <c:pt idx="2">
                  <c:v>15.468023717403412</c:v>
                </c:pt>
                <c:pt idx="3">
                  <c:v>14.983351528644562</c:v>
                </c:pt>
                <c:pt idx="4">
                  <c:v>21.341055631637573</c:v>
                </c:pt>
                <c:pt idx="5">
                  <c:v>18.953956663608551</c:v>
                </c:pt>
                <c:pt idx="6">
                  <c:v>17.668160796165466</c:v>
                </c:pt>
                <c:pt idx="7">
                  <c:v>18.024303019046783</c:v>
                </c:pt>
                <c:pt idx="8">
                  <c:v>17.631103098392487</c:v>
                </c:pt>
              </c:numCache>
            </c:numRef>
          </c:val>
          <c:smooth val="0"/>
          <c:extLst>
            <c:ext xmlns:c16="http://schemas.microsoft.com/office/drawing/2014/chart" uri="{C3380CC4-5D6E-409C-BE32-E72D297353CC}">
              <c16:uniqueId val="{00000003-B560-4196-9065-013235C78D3A}"/>
            </c:ext>
          </c:extLst>
        </c:ser>
        <c:dLbls>
          <c:showLegendKey val="0"/>
          <c:showVal val="0"/>
          <c:showCatName val="0"/>
          <c:showSerName val="0"/>
          <c:showPercent val="0"/>
          <c:showBubbleSize val="0"/>
        </c:dLbls>
        <c:marker val="1"/>
        <c:smooth val="0"/>
        <c:axId val="253671680"/>
        <c:axId val="253677568"/>
      </c:lineChart>
      <c:catAx>
        <c:axId val="253671680"/>
        <c:scaling>
          <c:orientation val="minMax"/>
        </c:scaling>
        <c:delete val="0"/>
        <c:axPos val="b"/>
        <c:numFmt formatCode="General" sourceLinked="1"/>
        <c:majorTickMark val="out"/>
        <c:minorTickMark val="none"/>
        <c:tickLblPos val="low"/>
        <c:txPr>
          <a:bodyPr rot="0" vert="horz"/>
          <a:lstStyle/>
          <a:p>
            <a:pPr>
              <a:defRPr/>
            </a:pPr>
            <a:endParaRPr lang="sv-SE"/>
          </a:p>
        </c:txPr>
        <c:crossAx val="253677568"/>
        <c:crosses val="autoZero"/>
        <c:auto val="1"/>
        <c:lblAlgn val="ctr"/>
        <c:lblOffset val="100"/>
        <c:tickLblSkip val="1"/>
        <c:tickMarkSkip val="1"/>
        <c:noMultiLvlLbl val="0"/>
      </c:catAx>
      <c:valAx>
        <c:axId val="253677568"/>
        <c:scaling>
          <c:orientation val="minMax"/>
          <c:max val="100"/>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253671680"/>
        <c:crosses val="autoZero"/>
        <c:crossBetween val="between"/>
        <c:majorUnit val="10"/>
      </c:valAx>
    </c:plotArea>
    <c:legend>
      <c:legendPos val="r"/>
      <c:layout>
        <c:manualLayout>
          <c:xMode val="edge"/>
          <c:yMode val="edge"/>
          <c:x val="4.0935416666666676E-2"/>
          <c:y val="0.78582801202614094"/>
          <c:w val="0.91643726851851848"/>
          <c:h val="0.13583975818993224"/>
        </c:manualLayout>
      </c:layout>
      <c:overlay val="0"/>
    </c:legend>
    <c:plotVisOnly val="1"/>
    <c:dispBlanksAs val="gap"/>
    <c:showDLblsOverMax val="0"/>
  </c:chart>
  <c:spPr>
    <a:ln>
      <a:noFill/>
    </a:ln>
  </c:spPr>
  <c:txPr>
    <a:bodyPr/>
    <a:lstStyle/>
    <a:p>
      <a:pPr>
        <a:defRPr sz="16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81170108161261E-2"/>
          <c:y val="6.5289442986293383E-2"/>
          <c:w val="0.92912347222222225"/>
          <c:h val="0.60393087414783619"/>
        </c:manualLayout>
      </c:layout>
      <c:lineChart>
        <c:grouping val="standard"/>
        <c:varyColors val="0"/>
        <c:ser>
          <c:idx val="0"/>
          <c:order val="0"/>
          <c:tx>
            <c:strRef>
              <c:f>'C:\simone\Desktop\Material-rapport-2\Underliggande-data\[Figurer-enkla-jobb-deskription.xlsx]i-sample-60-dagars-arblos'!$G$138</c:f>
              <c:strCache>
                <c:ptCount val="1"/>
                <c:pt idx="0">
                  <c:v>Inrikes födda kvinnor</c:v>
                </c:pt>
              </c:strCache>
            </c:strRef>
          </c:tx>
          <c:spPr>
            <a:ln w="44450">
              <a:solidFill>
                <a:srgbClr val="5B9BD5">
                  <a:lumMod val="50000"/>
                </a:srgbClr>
              </a:solidFill>
            </a:ln>
          </c:spPr>
          <c:marker>
            <c:symbol val="circle"/>
            <c:size val="7"/>
            <c:spPr>
              <a:solidFill>
                <a:srgbClr val="5B9BD5">
                  <a:lumMod val="50000"/>
                </a:srgbClr>
              </a:solidFill>
              <a:ln>
                <a:noFill/>
              </a:ln>
            </c:spPr>
          </c:marker>
          <c:dPt>
            <c:idx val="0"/>
            <c:marker>
              <c:symbol val="circle"/>
              <c:size val="8"/>
              <c:spPr>
                <a:solidFill>
                  <a:sysClr val="window" lastClr="FFFFFF"/>
                </a:solidFill>
                <a:ln w="25400">
                  <a:solidFill>
                    <a:srgbClr val="5B9BD5">
                      <a:lumMod val="50000"/>
                    </a:srgbClr>
                  </a:solidFill>
                </a:ln>
              </c:spPr>
            </c:marker>
            <c:bubble3D val="0"/>
            <c:extLst>
              <c:ext xmlns:c16="http://schemas.microsoft.com/office/drawing/2014/chart" uri="{C3380CC4-5D6E-409C-BE32-E72D297353CC}">
                <c16:uniqueId val="{00000001-1D28-4C95-9D2C-F49B6B7C9E81}"/>
              </c:ext>
            </c:extLst>
          </c:dPt>
          <c:cat>
            <c:numRef>
              <c:f>'C:\simone\Desktop\Material-rapport-2\Underliggande-data\[Figurer-enkla-jobb-deskription.xlsx]i-sample-60-dagars-arblos'!$A$139:$A$149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'C:\simone\Desktop\Material-rapport-2\Underliggande-data\[Figurer-enkla-jobb-deskription.xlsx]i-sample-60-dagars-arblos'!$G$139:$G$149</c:f>
              <c:numCache>
                <c:formatCode>General</c:formatCode>
                <c:ptCount val="11"/>
                <c:pt idx="0">
                  <c:v>66.121894121170044</c:v>
                </c:pt>
                <c:pt idx="1">
                  <c:v>54.300373792648315</c:v>
                </c:pt>
                <c:pt idx="2">
                  <c:v>38.406196236610413</c:v>
                </c:pt>
                <c:pt idx="3">
                  <c:v>41.085198521614075</c:v>
                </c:pt>
                <c:pt idx="4">
                  <c:v>36.194935441017151</c:v>
                </c:pt>
                <c:pt idx="5">
                  <c:v>28.328663110733032</c:v>
                </c:pt>
                <c:pt idx="6">
                  <c:v>18.306362628936768</c:v>
                </c:pt>
                <c:pt idx="7">
                  <c:v>18.038590252399445</c:v>
                </c:pt>
                <c:pt idx="8">
                  <c:v>14.825117588043213</c:v>
                </c:pt>
                <c:pt idx="9">
                  <c:v>12.613143026828766</c:v>
                </c:pt>
                <c:pt idx="10">
                  <c:v>8.4488570690155029</c:v>
                </c:pt>
              </c:numCache>
            </c:numRef>
          </c:val>
          <c:smooth val="0"/>
          <c:extLst>
            <c:ext xmlns:c16="http://schemas.microsoft.com/office/drawing/2014/chart" uri="{C3380CC4-5D6E-409C-BE32-E72D297353CC}">
              <c16:uniqueId val="{00000000-714D-4860-A35C-CB89C9F21AE3}"/>
            </c:ext>
          </c:extLst>
        </c:ser>
        <c:ser>
          <c:idx val="1"/>
          <c:order val="1"/>
          <c:tx>
            <c:strRef>
              <c:f>'C:\simone\Desktop\Material-rapport-2\Underliggande-data\[Figurer-enkla-jobb-deskription.xlsx]i-sample-60-dagars-arblos'!$H$138</c:f>
              <c:strCache>
                <c:ptCount val="1"/>
                <c:pt idx="0">
                  <c:v>Inrikes födda män</c:v>
                </c:pt>
              </c:strCache>
            </c:strRef>
          </c:tx>
          <c:spPr>
            <a:ln w="44450" cap="rnd">
              <a:solidFill>
                <a:srgbClr val="C00000"/>
              </a:solidFill>
              <a:prstDash val="solid"/>
              <a:round/>
            </a:ln>
            <a:effectLst/>
          </c:spPr>
          <c:marker>
            <c:symbol val="circle"/>
            <c:size val="7"/>
            <c:spPr>
              <a:solidFill>
                <a:srgbClr val="C00000"/>
              </a:solidFill>
              <a:ln>
                <a:noFill/>
              </a:ln>
            </c:spPr>
          </c:marker>
          <c:dPt>
            <c:idx val="0"/>
            <c:marker>
              <c:symbol val="circle"/>
              <c:size val="8"/>
              <c:spPr>
                <a:solidFill>
                  <a:sysClr val="window" lastClr="FFFFFF"/>
                </a:solidFill>
                <a:ln w="25400">
                  <a:solidFill>
                    <a:srgbClr val="C00000"/>
                  </a:solidFill>
                </a:ln>
              </c:spPr>
            </c:marker>
            <c:bubble3D val="0"/>
            <c:extLst>
              <c:ext xmlns:c16="http://schemas.microsoft.com/office/drawing/2014/chart" uri="{C3380CC4-5D6E-409C-BE32-E72D297353CC}">
                <c16:uniqueId val="{00000003-1D28-4C95-9D2C-F49B6B7C9E81}"/>
              </c:ext>
            </c:extLst>
          </c:dPt>
          <c:cat>
            <c:numRef>
              <c:f>'C:\simone\Desktop\Material-rapport-2\Underliggande-data\[Figurer-enkla-jobb-deskription.xlsx]i-sample-60-dagars-arblos'!$A$139:$A$149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'C:\simone\Desktop\Material-rapport-2\Underliggande-data\[Figurer-enkla-jobb-deskription.xlsx]i-sample-60-dagars-arblos'!$H$139:$H$149</c:f>
              <c:numCache>
                <c:formatCode>General</c:formatCode>
                <c:ptCount val="11"/>
                <c:pt idx="0">
                  <c:v>23.609574139118195</c:v>
                </c:pt>
                <c:pt idx="1">
                  <c:v>18.702250719070435</c:v>
                </c:pt>
                <c:pt idx="2">
                  <c:v>19.211967289447784</c:v>
                </c:pt>
                <c:pt idx="3">
                  <c:v>8.2571700215339661</c:v>
                </c:pt>
                <c:pt idx="4">
                  <c:v>12.137345969676971</c:v>
                </c:pt>
                <c:pt idx="5">
                  <c:v>7.8562147915363312</c:v>
                </c:pt>
                <c:pt idx="6">
                  <c:v>4.6408768743276596</c:v>
                </c:pt>
                <c:pt idx="7">
                  <c:v>8.463626354932785</c:v>
                </c:pt>
                <c:pt idx="8">
                  <c:v>6.0769528150558472</c:v>
                </c:pt>
                <c:pt idx="9">
                  <c:v>20.941527187824249</c:v>
                </c:pt>
                <c:pt idx="10">
                  <c:v>11.918424069881439</c:v>
                </c:pt>
              </c:numCache>
            </c:numRef>
          </c:val>
          <c:smooth val="0"/>
          <c:extLst>
            <c:ext xmlns:c16="http://schemas.microsoft.com/office/drawing/2014/chart" uri="{C3380CC4-5D6E-409C-BE32-E72D297353CC}">
              <c16:uniqueId val="{00000001-714D-4860-A35C-CB89C9F21AE3}"/>
            </c:ext>
          </c:extLst>
        </c:ser>
        <c:ser>
          <c:idx val="3"/>
          <c:order val="2"/>
          <c:tx>
            <c:strRef>
              <c:f>'C:\simone\Desktop\Material-rapport-2\Underliggande-data\[Figurer-enkla-jobb-deskription.xlsx]i-sample-60-dagars-arblos'!$I$138</c:f>
              <c:strCache>
                <c:ptCount val="1"/>
                <c:pt idx="0">
                  <c:v>Utrikes födda kvinnor</c:v>
                </c:pt>
              </c:strCache>
            </c:strRef>
          </c:tx>
          <c:spPr>
            <a:ln w="44450">
              <a:solidFill>
                <a:srgbClr val="FFC000">
                  <a:lumMod val="75000"/>
                </a:srgbClr>
              </a:solidFill>
              <a:prstDash val="solid"/>
            </a:ln>
          </c:spPr>
          <c:marker>
            <c:symbol val="circle"/>
            <c:size val="7"/>
            <c:spPr>
              <a:solidFill>
                <a:srgbClr val="FFC000">
                  <a:lumMod val="75000"/>
                </a:srgbClr>
              </a:solidFill>
              <a:ln>
                <a:noFill/>
              </a:ln>
            </c:spPr>
          </c:marker>
          <c:dPt>
            <c:idx val="0"/>
            <c:marker>
              <c:symbol val="circle"/>
              <c:size val="8"/>
              <c:spPr>
                <a:solidFill>
                  <a:sysClr val="window" lastClr="FFFFFF"/>
                </a:solidFill>
                <a:ln w="25400">
                  <a:solidFill>
                    <a:srgbClr val="FFC000">
                      <a:lumMod val="75000"/>
                    </a:srgbClr>
                  </a:solidFill>
                </a:ln>
              </c:spPr>
            </c:marker>
            <c:bubble3D val="0"/>
            <c:extLst>
              <c:ext xmlns:c16="http://schemas.microsoft.com/office/drawing/2014/chart" uri="{C3380CC4-5D6E-409C-BE32-E72D297353CC}">
                <c16:uniqueId val="{00000000-1D28-4C95-9D2C-F49B6B7C9E81}"/>
              </c:ext>
            </c:extLst>
          </c:dPt>
          <c:cat>
            <c:numRef>
              <c:f>'C:\simone\Desktop\Material-rapport-2\Underliggande-data\[Figurer-enkla-jobb-deskription.xlsx]i-sample-60-dagars-arblos'!$A$139:$A$149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'C:\simone\Desktop\Material-rapport-2\Underliggande-data\[Figurer-enkla-jobb-deskription.xlsx]i-sample-60-dagars-arblos'!$I$139:$I$149</c:f>
              <c:numCache>
                <c:formatCode>General</c:formatCode>
                <c:ptCount val="11"/>
                <c:pt idx="0">
                  <c:v>81.023925542831421</c:v>
                </c:pt>
                <c:pt idx="1">
                  <c:v>72.843092679977417</c:v>
                </c:pt>
                <c:pt idx="2">
                  <c:v>63.982588052749634</c:v>
                </c:pt>
                <c:pt idx="3">
                  <c:v>56.757712364196777</c:v>
                </c:pt>
                <c:pt idx="4">
                  <c:v>55.210357904434204</c:v>
                </c:pt>
                <c:pt idx="5">
                  <c:v>49.218186736106873</c:v>
                </c:pt>
                <c:pt idx="6">
                  <c:v>37.732654809951782</c:v>
                </c:pt>
                <c:pt idx="7">
                  <c:v>30.178067088127136</c:v>
                </c:pt>
                <c:pt idx="8">
                  <c:v>27.873286604881287</c:v>
                </c:pt>
                <c:pt idx="9">
                  <c:v>26.504164934158325</c:v>
                </c:pt>
                <c:pt idx="10">
                  <c:v>22.097359597682953</c:v>
                </c:pt>
              </c:numCache>
            </c:numRef>
          </c:val>
          <c:smooth val="0"/>
          <c:extLst>
            <c:ext xmlns:c16="http://schemas.microsoft.com/office/drawing/2014/chart" uri="{C3380CC4-5D6E-409C-BE32-E72D297353CC}">
              <c16:uniqueId val="{00000002-714D-4860-A35C-CB89C9F21AE3}"/>
            </c:ext>
          </c:extLst>
        </c:ser>
        <c:ser>
          <c:idx val="2"/>
          <c:order val="3"/>
          <c:tx>
            <c:strRef>
              <c:f>'C:\simone\Desktop\Material-rapport-2\Underliggande-data\[Figurer-enkla-jobb-deskription.xlsx]i-sample-60-dagars-arblos'!$J$138</c:f>
              <c:strCache>
                <c:ptCount val="1"/>
                <c:pt idx="0">
                  <c:v>Utrikes födda män</c:v>
                </c:pt>
              </c:strCache>
            </c:strRef>
          </c:tx>
          <c:spPr>
            <a:ln w="44450">
              <a:solidFill>
                <a:srgbClr val="4472C4">
                  <a:lumMod val="40000"/>
                  <a:lumOff val="60000"/>
                </a:srgbClr>
              </a:solidFill>
            </a:ln>
          </c:spPr>
          <c:marker>
            <c:symbol val="circle"/>
            <c:size val="7"/>
            <c:spPr>
              <a:solidFill>
                <a:srgbClr val="4472C4">
                  <a:lumMod val="40000"/>
                  <a:lumOff val="60000"/>
                </a:srgbClr>
              </a:solidFill>
              <a:ln>
                <a:noFill/>
              </a:ln>
            </c:spPr>
          </c:marker>
          <c:dPt>
            <c:idx val="0"/>
            <c:marker>
              <c:symbol val="circle"/>
              <c:size val="8"/>
              <c:spPr>
                <a:solidFill>
                  <a:sysClr val="window" lastClr="FFFFFF"/>
                </a:solidFill>
                <a:ln w="25400">
                  <a:solidFill>
                    <a:srgbClr val="4472C4">
                      <a:lumMod val="40000"/>
                      <a:lumOff val="60000"/>
                    </a:srgbClr>
                  </a:solidFill>
                </a:ln>
              </c:spPr>
            </c:marker>
            <c:bubble3D val="0"/>
            <c:extLst>
              <c:ext xmlns:c16="http://schemas.microsoft.com/office/drawing/2014/chart" uri="{C3380CC4-5D6E-409C-BE32-E72D297353CC}">
                <c16:uniqueId val="{00000002-1D28-4C95-9D2C-F49B6B7C9E81}"/>
              </c:ext>
            </c:extLst>
          </c:dPt>
          <c:cat>
            <c:numRef>
              <c:f>'C:\simone\Desktop\Material-rapport-2\Underliggande-data\[Figurer-enkla-jobb-deskription.xlsx]i-sample-60-dagars-arblos'!$A$139:$A$149</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'C:\simone\Desktop\Material-rapport-2\Underliggande-data\[Figurer-enkla-jobb-deskription.xlsx]i-sample-60-dagars-arblos'!$J$139:$J$149</c:f>
              <c:numCache>
                <c:formatCode>General</c:formatCode>
                <c:ptCount val="11"/>
                <c:pt idx="0">
                  <c:v>59.585875272750854</c:v>
                </c:pt>
                <c:pt idx="1">
                  <c:v>56.073015928268433</c:v>
                </c:pt>
                <c:pt idx="2">
                  <c:v>41.79152250289917</c:v>
                </c:pt>
                <c:pt idx="3">
                  <c:v>35.201424360275269</c:v>
                </c:pt>
                <c:pt idx="4">
                  <c:v>31.400191783905029</c:v>
                </c:pt>
                <c:pt idx="5">
                  <c:v>23.202572762966156</c:v>
                </c:pt>
                <c:pt idx="6">
                  <c:v>16.53522402048111</c:v>
                </c:pt>
                <c:pt idx="7">
                  <c:v>12.268716841936111</c:v>
                </c:pt>
                <c:pt idx="8">
                  <c:v>14.776875078678131</c:v>
                </c:pt>
                <c:pt idx="9">
                  <c:v>8.42723548412323</c:v>
                </c:pt>
                <c:pt idx="10">
                  <c:v>9.1698154807090759</c:v>
                </c:pt>
              </c:numCache>
            </c:numRef>
          </c:val>
          <c:smooth val="0"/>
          <c:extLst>
            <c:ext xmlns:c16="http://schemas.microsoft.com/office/drawing/2014/chart" uri="{C3380CC4-5D6E-409C-BE32-E72D297353CC}">
              <c16:uniqueId val="{00000003-714D-4860-A35C-CB89C9F21AE3}"/>
            </c:ext>
          </c:extLst>
        </c:ser>
        <c:dLbls>
          <c:showLegendKey val="0"/>
          <c:showVal val="0"/>
          <c:showCatName val="0"/>
          <c:showSerName val="0"/>
          <c:showPercent val="0"/>
          <c:showBubbleSize val="0"/>
        </c:dLbls>
        <c:marker val="1"/>
        <c:smooth val="0"/>
        <c:axId val="254178048"/>
        <c:axId val="254179584"/>
      </c:lineChart>
      <c:catAx>
        <c:axId val="254178048"/>
        <c:scaling>
          <c:orientation val="minMax"/>
        </c:scaling>
        <c:delete val="0"/>
        <c:axPos val="b"/>
        <c:numFmt formatCode="General" sourceLinked="1"/>
        <c:majorTickMark val="out"/>
        <c:minorTickMark val="none"/>
        <c:tickLblPos val="low"/>
        <c:txPr>
          <a:bodyPr rot="0" vert="horz"/>
          <a:lstStyle/>
          <a:p>
            <a:pPr>
              <a:defRPr/>
            </a:pPr>
            <a:endParaRPr lang="sv-SE"/>
          </a:p>
        </c:txPr>
        <c:crossAx val="254179584"/>
        <c:crosses val="autoZero"/>
        <c:auto val="1"/>
        <c:lblAlgn val="ctr"/>
        <c:lblOffset val="100"/>
        <c:tickLblSkip val="1"/>
        <c:tickMarkSkip val="1"/>
        <c:noMultiLvlLbl val="0"/>
      </c:catAx>
      <c:valAx>
        <c:axId val="254179584"/>
        <c:scaling>
          <c:orientation val="minMax"/>
          <c:max val="100"/>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254178048"/>
        <c:crosses val="autoZero"/>
        <c:crossBetween val="between"/>
        <c:majorUnit val="10"/>
      </c:valAx>
    </c:plotArea>
    <c:legend>
      <c:legendPos val="r"/>
      <c:layout>
        <c:manualLayout>
          <c:xMode val="edge"/>
          <c:yMode val="edge"/>
          <c:x val="0.15000254629629631"/>
          <c:y val="0.77555988511364959"/>
          <c:w val="0.69624513888888884"/>
          <c:h val="0.15290344948725329"/>
        </c:manualLayout>
      </c:layout>
      <c:overlay val="0"/>
    </c:legend>
    <c:plotVisOnly val="1"/>
    <c:dispBlanksAs val="gap"/>
    <c:showDLblsOverMax val="0"/>
  </c:chart>
  <c:spPr>
    <a:ln>
      <a:noFill/>
    </a:ln>
  </c:spPr>
  <c:txPr>
    <a:bodyPr/>
    <a:lstStyle/>
    <a:p>
      <a:pPr>
        <a:defRPr sz="16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81170108161261E-2"/>
          <c:y val="6.5289442986293383E-2"/>
          <c:w val="0.92649483775811214"/>
          <c:h val="0.68343357675396277"/>
        </c:manualLayout>
      </c:layout>
      <c:lineChart>
        <c:grouping val="standard"/>
        <c:varyColors val="0"/>
        <c:ser>
          <c:idx val="0"/>
          <c:order val="0"/>
          <c:tx>
            <c:strRef>
              <c:f>'C:\simone\Desktop\Material-rapport-2\Underliggande-data\[Figurer-enkla-jobb-matchning.xlsx]Sheet1'!$B$5</c:f>
              <c:strCache>
                <c:ptCount val="1"/>
                <c:pt idx="0">
                  <c:v>Enkla jobb i november 2005</c:v>
                </c:pt>
              </c:strCache>
            </c:strRef>
          </c:tx>
          <c:spPr>
            <a:ln w="44450">
              <a:solidFill>
                <a:srgbClr val="5B9BD5">
                  <a:lumMod val="50000"/>
                </a:srgbClr>
              </a:solidFill>
            </a:ln>
          </c:spPr>
          <c:marker>
            <c:symbol val="circle"/>
            <c:size val="7"/>
            <c:spPr>
              <a:solidFill>
                <a:srgbClr val="5B9BD5">
                  <a:lumMod val="50000"/>
                </a:srgbClr>
              </a:solidFill>
              <a:ln>
                <a:noFill/>
              </a:ln>
            </c:spPr>
          </c:marker>
          <c:dPt>
            <c:idx val="5"/>
            <c:marker>
              <c:spPr>
                <a:solidFill>
                  <a:sysClr val="window" lastClr="FFFFFF"/>
                </a:solidFill>
                <a:ln w="25400">
                  <a:solidFill>
                    <a:srgbClr val="5B9BD5">
                      <a:lumMod val="50000"/>
                    </a:srgbClr>
                  </a:solidFill>
                </a:ln>
              </c:spPr>
            </c:marker>
            <c:bubble3D val="0"/>
            <c:extLst>
              <c:ext xmlns:c16="http://schemas.microsoft.com/office/drawing/2014/chart" uri="{C3380CC4-5D6E-409C-BE32-E72D297353CC}">
                <c16:uniqueId val="{00000000-B863-4A49-B25E-364488216F13}"/>
              </c:ext>
            </c:extLst>
          </c:dPt>
          <c:cat>
            <c:numRef>
              <c:f>'C:\simone\Desktop\Material-rapport-2\Underliggande-data\[Figurer-enkla-jobb-matchning.xlsx]Sheet1'!$A$6:$A$21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'C:\simone\Desktop\Material-rapport-2\Underliggande-data\[Figurer-enkla-jobb-matchning.xlsx]Sheet1'!$B$6:$B$21</c:f>
              <c:numCache>
                <c:formatCode>General</c:formatCode>
                <c:ptCount val="16"/>
                <c:pt idx="0">
                  <c:v>110.31611328125</c:v>
                </c:pt>
                <c:pt idx="1">
                  <c:v>117.8971435546875</c:v>
                </c:pt>
                <c:pt idx="2">
                  <c:v>119.49827880859375</c:v>
                </c:pt>
                <c:pt idx="3">
                  <c:v>121.14040527343749</c:v>
                </c:pt>
                <c:pt idx="4">
                  <c:v>115.14626464843749</c:v>
                </c:pt>
                <c:pt idx="5">
                  <c:v>137.31956787109374</c:v>
                </c:pt>
                <c:pt idx="6">
                  <c:v>158.32347412109374</c:v>
                </c:pt>
                <c:pt idx="7">
                  <c:v>172.32786865234374</c:v>
                </c:pt>
                <c:pt idx="8">
                  <c:v>183.62587890624999</c:v>
                </c:pt>
                <c:pt idx="9">
                  <c:v>178.76365966796874</c:v>
                </c:pt>
                <c:pt idx="10">
                  <c:v>178.10015869140625</c:v>
                </c:pt>
                <c:pt idx="11">
                  <c:v>185.95196533203125</c:v>
                </c:pt>
                <c:pt idx="12">
                  <c:v>190.19715576171876</c:v>
                </c:pt>
                <c:pt idx="13">
                  <c:v>195.27541503906249</c:v>
                </c:pt>
                <c:pt idx="14">
                  <c:v>199.87631835937501</c:v>
                </c:pt>
                <c:pt idx="15">
                  <c:v>204.06790771484376</c:v>
                </c:pt>
              </c:numCache>
            </c:numRef>
          </c:val>
          <c:smooth val="0"/>
          <c:extLst>
            <c:ext xmlns:c16="http://schemas.microsoft.com/office/drawing/2014/chart" uri="{C3380CC4-5D6E-409C-BE32-E72D297353CC}">
              <c16:uniqueId val="{00000000-5133-4FC6-A0B4-C783B051BC47}"/>
            </c:ext>
          </c:extLst>
        </c:ser>
        <c:ser>
          <c:idx val="2"/>
          <c:order val="1"/>
          <c:tx>
            <c:strRef>
              <c:f>'C:\simone\Desktop\Material-rapport-2\Underliggande-data\[Figurer-enkla-jobb-matchning.xlsx]Sheet1'!$C$5</c:f>
              <c:strCache>
                <c:ptCount val="1"/>
                <c:pt idx="0">
                  <c:v>Arbetslösa i november 2005</c:v>
                </c:pt>
              </c:strCache>
            </c:strRef>
          </c:tx>
          <c:spPr>
            <a:ln w="44450">
              <a:solidFill>
                <a:srgbClr val="C00000"/>
              </a:solidFill>
              <a:prstDash val="sysDash"/>
            </a:ln>
          </c:spPr>
          <c:marker>
            <c:symbol val="circle"/>
            <c:size val="7"/>
            <c:spPr>
              <a:solidFill>
                <a:srgbClr val="C00000"/>
              </a:solidFill>
              <a:ln>
                <a:noFill/>
              </a:ln>
            </c:spPr>
          </c:marker>
          <c:dPt>
            <c:idx val="5"/>
            <c:marker>
              <c:spPr>
                <a:solidFill>
                  <a:sysClr val="window" lastClr="FFFFFF"/>
                </a:solidFill>
                <a:ln w="25400">
                  <a:solidFill>
                    <a:srgbClr val="C00000"/>
                  </a:solidFill>
                </a:ln>
              </c:spPr>
            </c:marker>
            <c:bubble3D val="0"/>
            <c:extLst>
              <c:ext xmlns:c16="http://schemas.microsoft.com/office/drawing/2014/chart" uri="{C3380CC4-5D6E-409C-BE32-E72D297353CC}">
                <c16:uniqueId val="{00000001-B863-4A49-B25E-364488216F13}"/>
              </c:ext>
            </c:extLst>
          </c:dPt>
          <c:cat>
            <c:numRef>
              <c:f>'C:\simone\Desktop\Material-rapport-2\Underliggande-data\[Figurer-enkla-jobb-matchning.xlsx]Sheet1'!$A$6:$A$21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'C:\simone\Desktop\Material-rapport-2\Underliggande-data\[Figurer-enkla-jobb-matchning.xlsx]Sheet1'!$C$6:$C$21</c:f>
              <c:numCache>
                <c:formatCode>General</c:formatCode>
                <c:ptCount val="16"/>
                <c:pt idx="0">
                  <c:v>102.20692138671875</c:v>
                </c:pt>
                <c:pt idx="1">
                  <c:v>113.2784912109375</c:v>
                </c:pt>
                <c:pt idx="2">
                  <c:v>115.49493408203125</c:v>
                </c:pt>
                <c:pt idx="3">
                  <c:v>116.2224609375</c:v>
                </c:pt>
                <c:pt idx="4">
                  <c:v>110.22264404296875</c:v>
                </c:pt>
                <c:pt idx="5">
                  <c:v>91.506805419921875</c:v>
                </c:pt>
                <c:pt idx="6">
                  <c:v>74.186016845703122</c:v>
                </c:pt>
                <c:pt idx="7">
                  <c:v>115.0736572265625</c:v>
                </c:pt>
                <c:pt idx="8">
                  <c:v>127.04409179687499</c:v>
                </c:pt>
                <c:pt idx="9">
                  <c:v>122.72471923828125</c:v>
                </c:pt>
                <c:pt idx="10">
                  <c:v>130.16269531250001</c:v>
                </c:pt>
                <c:pt idx="11">
                  <c:v>141.25059814453124</c:v>
                </c:pt>
                <c:pt idx="12">
                  <c:v>144.24653320312501</c:v>
                </c:pt>
                <c:pt idx="13">
                  <c:v>150.61102294921875</c:v>
                </c:pt>
                <c:pt idx="14">
                  <c:v>156.09957275390624</c:v>
                </c:pt>
                <c:pt idx="15">
                  <c:v>162.43336181640626</c:v>
                </c:pt>
              </c:numCache>
            </c:numRef>
          </c:val>
          <c:smooth val="0"/>
          <c:extLst>
            <c:ext xmlns:c16="http://schemas.microsoft.com/office/drawing/2014/chart" uri="{C3380CC4-5D6E-409C-BE32-E72D297353CC}">
              <c16:uniqueId val="{00000001-5133-4FC6-A0B4-C783B051BC47}"/>
            </c:ext>
          </c:extLst>
        </c:ser>
        <c:ser>
          <c:idx val="1"/>
          <c:order val="2"/>
          <c:spPr>
            <a:ln w="28575">
              <a:noFill/>
            </a:ln>
          </c:spPr>
          <c:marker>
            <c:symbol val="none"/>
          </c:marker>
          <c:val>
            <c:numRef>
              <c:f>'C:\simone\Desktop\Material-rapport-2\Underliggande-data\[Figurer-enkla-jobb-matchning.xlsx]Sheet1'!$D$6:$D$21</c:f>
              <c:numCache>
                <c:formatCode>General</c:formatCode>
                <c:ptCount val="16"/>
                <c:pt idx="5">
                  <c:v>1500</c:v>
                </c:pt>
              </c:numCache>
            </c:numRef>
          </c:val>
          <c:smooth val="0"/>
          <c:extLst>
            <c:ext xmlns:c16="http://schemas.microsoft.com/office/drawing/2014/chart" uri="{C3380CC4-5D6E-409C-BE32-E72D297353CC}">
              <c16:uniqueId val="{00000002-5133-4FC6-A0B4-C783B051BC47}"/>
            </c:ext>
          </c:extLst>
        </c:ser>
        <c:dLbls>
          <c:showLegendKey val="0"/>
          <c:showVal val="0"/>
          <c:showCatName val="0"/>
          <c:showSerName val="0"/>
          <c:showPercent val="0"/>
          <c:showBubbleSize val="0"/>
        </c:dLbls>
        <c:marker val="1"/>
        <c:smooth val="0"/>
        <c:axId val="253845888"/>
        <c:axId val="253847424"/>
      </c:lineChart>
      <c:catAx>
        <c:axId val="253845888"/>
        <c:scaling>
          <c:orientation val="minMax"/>
        </c:scaling>
        <c:delete val="0"/>
        <c:axPos val="b"/>
        <c:numFmt formatCode="General" sourceLinked="1"/>
        <c:majorTickMark val="out"/>
        <c:minorTickMark val="none"/>
        <c:tickLblPos val="low"/>
        <c:txPr>
          <a:bodyPr rot="0" vert="horz"/>
          <a:lstStyle/>
          <a:p>
            <a:pPr>
              <a:defRPr/>
            </a:pPr>
            <a:endParaRPr lang="sv-SE"/>
          </a:p>
        </c:txPr>
        <c:crossAx val="253847424"/>
        <c:crosses val="autoZero"/>
        <c:auto val="1"/>
        <c:lblAlgn val="ctr"/>
        <c:lblOffset val="100"/>
        <c:tickLblSkip val="2"/>
        <c:noMultiLvlLbl val="0"/>
      </c:catAx>
      <c:valAx>
        <c:axId val="253847424"/>
        <c:scaling>
          <c:orientation val="minMax"/>
          <c:max val="240"/>
          <c:min val="0"/>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253845888"/>
        <c:crosses val="autoZero"/>
        <c:crossBetween val="between"/>
        <c:majorUnit val="30"/>
      </c:valAx>
      <c:spPr>
        <a:noFill/>
      </c:spPr>
    </c:plotArea>
    <c:legend>
      <c:legendPos val="r"/>
      <c:legendEntry>
        <c:idx val="2"/>
        <c:delete val="1"/>
      </c:legendEntry>
      <c:layout>
        <c:manualLayout>
          <c:xMode val="edge"/>
          <c:yMode val="edge"/>
          <c:x val="4.4718097888074702E-2"/>
          <c:y val="0.84528493858947884"/>
          <c:w val="0.91648493827160493"/>
          <c:h val="0.12683576172729191"/>
        </c:manualLayout>
      </c:layout>
      <c:overlay val="0"/>
    </c:legend>
    <c:plotVisOnly val="1"/>
    <c:dispBlanksAs val="gap"/>
    <c:showDLblsOverMax val="0"/>
  </c:chart>
  <c:spPr>
    <a:noFill/>
    <a:ln>
      <a:noFill/>
    </a:ln>
  </c:spPr>
  <c:txPr>
    <a:bodyPr/>
    <a:lstStyle/>
    <a:p>
      <a:pPr>
        <a:defRPr sz="16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sv-SE" sz="2000" b="1" noProof="0" dirty="0"/>
              <a:t>Arbetslösa</a:t>
            </a:r>
            <a:r>
              <a:rPr lang="sv-SE" sz="2000" b="1" baseline="0" noProof="0" dirty="0"/>
              <a:t> i</a:t>
            </a:r>
            <a:r>
              <a:rPr lang="sv-SE" sz="2000" b="1" noProof="0" dirty="0"/>
              <a:t>nskrivna på Arbetsförmedlingen  </a:t>
            </a:r>
          </a:p>
          <a:p>
            <a:pPr>
              <a:defRPr sz="2400" b="1"/>
            </a:pPr>
            <a:r>
              <a:rPr lang="sv-SE" sz="2000" b="1" noProof="0" dirty="0"/>
              <a:t>- inrikes och utrikes födda </a:t>
            </a:r>
            <a:r>
              <a:rPr lang="sv-SE" sz="2000" b="1" dirty="0"/>
              <a:t>-</a:t>
            </a:r>
          </a:p>
        </c:rich>
      </c:tx>
      <c:layout>
        <c:manualLayout>
          <c:xMode val="edge"/>
          <c:yMode val="edge"/>
          <c:x val="0.18771775147778832"/>
          <c:y val="1.9396591436986778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10082090664551199"/>
          <c:y val="0.1403651909047143"/>
          <c:w val="0.89136987581537053"/>
          <c:h val="0.61449824288529342"/>
        </c:manualLayout>
      </c:layout>
      <c:lineChart>
        <c:grouping val="standard"/>
        <c:varyColors val="0"/>
        <c:ser>
          <c:idx val="0"/>
          <c:order val="0"/>
          <c:tx>
            <c:strRef>
              <c:f>'Blad2 (2)'!$AB$5</c:f>
              <c:strCache>
                <c:ptCount val="1"/>
                <c:pt idx="0">
                  <c:v>Inrikes</c:v>
                </c:pt>
              </c:strCache>
            </c:strRef>
          </c:tx>
          <c:spPr>
            <a:ln w="28575" cap="rnd">
              <a:solidFill>
                <a:srgbClr val="FF0000"/>
              </a:solidFill>
              <a:round/>
            </a:ln>
            <a:effectLst/>
          </c:spPr>
          <c:marker>
            <c:symbol val="none"/>
          </c:marker>
          <c:cat>
            <c:strRef>
              <c:f>'Blad2 (2)'!$AA$42:$AA$163</c:f>
              <c:strCache>
                <c:ptCount val="122"/>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2009-01</c:v>
                </c:pt>
                <c:pt idx="13">
                  <c:v>2009-02</c:v>
                </c:pt>
                <c:pt idx="14">
                  <c:v>2009-03</c:v>
                </c:pt>
                <c:pt idx="15">
                  <c:v>2009-04</c:v>
                </c:pt>
                <c:pt idx="16">
                  <c:v>2009-05</c:v>
                </c:pt>
                <c:pt idx="17">
                  <c:v>2009-06</c:v>
                </c:pt>
                <c:pt idx="18">
                  <c:v>2009-07</c:v>
                </c:pt>
                <c:pt idx="19">
                  <c:v>2009-08</c:v>
                </c:pt>
                <c:pt idx="20">
                  <c:v>2009-09</c:v>
                </c:pt>
                <c:pt idx="21">
                  <c:v>2009-10</c:v>
                </c:pt>
                <c:pt idx="22">
                  <c:v>2009-11</c:v>
                </c:pt>
                <c:pt idx="23">
                  <c:v>2009-12</c:v>
                </c:pt>
                <c:pt idx="24">
                  <c:v>2010-01</c:v>
                </c:pt>
                <c:pt idx="25">
                  <c:v>2010-02</c:v>
                </c:pt>
                <c:pt idx="26">
                  <c:v>2010-03</c:v>
                </c:pt>
                <c:pt idx="27">
                  <c:v>2010-04</c:v>
                </c:pt>
                <c:pt idx="28">
                  <c:v>2010-05</c:v>
                </c:pt>
                <c:pt idx="29">
                  <c:v>2010-06</c:v>
                </c:pt>
                <c:pt idx="30">
                  <c:v>2010-07</c:v>
                </c:pt>
                <c:pt idx="31">
                  <c:v>2010-08</c:v>
                </c:pt>
                <c:pt idx="32">
                  <c:v>2010-09</c:v>
                </c:pt>
                <c:pt idx="33">
                  <c:v>2010-10</c:v>
                </c:pt>
                <c:pt idx="34">
                  <c:v>2010-11</c:v>
                </c:pt>
                <c:pt idx="35">
                  <c:v>2010-12</c:v>
                </c:pt>
                <c:pt idx="36">
                  <c:v>2011-01</c:v>
                </c:pt>
                <c:pt idx="37">
                  <c:v>2011-02</c:v>
                </c:pt>
                <c:pt idx="38">
                  <c:v>2011-03</c:v>
                </c:pt>
                <c:pt idx="39">
                  <c:v>2011-04</c:v>
                </c:pt>
                <c:pt idx="40">
                  <c:v>2011-05</c:v>
                </c:pt>
                <c:pt idx="41">
                  <c:v>2011-06</c:v>
                </c:pt>
                <c:pt idx="42">
                  <c:v>2011-07</c:v>
                </c:pt>
                <c:pt idx="43">
                  <c:v>2011-08</c:v>
                </c:pt>
                <c:pt idx="44">
                  <c:v>2011-09</c:v>
                </c:pt>
                <c:pt idx="45">
                  <c:v>2011-10</c:v>
                </c:pt>
                <c:pt idx="46">
                  <c:v>2011-11</c:v>
                </c:pt>
                <c:pt idx="47">
                  <c:v>2011-12</c:v>
                </c:pt>
                <c:pt idx="48">
                  <c:v>2012-01</c:v>
                </c:pt>
                <c:pt idx="49">
                  <c:v>2012-02</c:v>
                </c:pt>
                <c:pt idx="50">
                  <c:v>2012-03</c:v>
                </c:pt>
                <c:pt idx="51">
                  <c:v>2012-04</c:v>
                </c:pt>
                <c:pt idx="52">
                  <c:v>2012-05</c:v>
                </c:pt>
                <c:pt idx="53">
                  <c:v>2012-06</c:v>
                </c:pt>
                <c:pt idx="54">
                  <c:v>2012-07</c:v>
                </c:pt>
                <c:pt idx="55">
                  <c:v>2012-08</c:v>
                </c:pt>
                <c:pt idx="56">
                  <c:v>2012-09</c:v>
                </c:pt>
                <c:pt idx="57">
                  <c:v>2012-10</c:v>
                </c:pt>
                <c:pt idx="58">
                  <c:v>2012-11</c:v>
                </c:pt>
                <c:pt idx="59">
                  <c:v>2012-12</c:v>
                </c:pt>
                <c:pt idx="60">
                  <c:v>2013-01</c:v>
                </c:pt>
                <c:pt idx="61">
                  <c:v>2013-02</c:v>
                </c:pt>
                <c:pt idx="62">
                  <c:v>2013-03</c:v>
                </c:pt>
                <c:pt idx="63">
                  <c:v>2013-04</c:v>
                </c:pt>
                <c:pt idx="64">
                  <c:v>2013-05</c:v>
                </c:pt>
                <c:pt idx="65">
                  <c:v>2013-06</c:v>
                </c:pt>
                <c:pt idx="66">
                  <c:v>2013-07</c:v>
                </c:pt>
                <c:pt idx="67">
                  <c:v>2013-08</c:v>
                </c:pt>
                <c:pt idx="68">
                  <c:v>2013-09</c:v>
                </c:pt>
                <c:pt idx="69">
                  <c:v>2013-10</c:v>
                </c:pt>
                <c:pt idx="70">
                  <c:v>2013-11</c:v>
                </c:pt>
                <c:pt idx="71">
                  <c:v>2013-12</c:v>
                </c:pt>
                <c:pt idx="72">
                  <c:v>2014-01</c:v>
                </c:pt>
                <c:pt idx="73">
                  <c:v>2014-02</c:v>
                </c:pt>
                <c:pt idx="74">
                  <c:v>2014-03</c:v>
                </c:pt>
                <c:pt idx="75">
                  <c:v>2014-04</c:v>
                </c:pt>
                <c:pt idx="76">
                  <c:v>2014-05</c:v>
                </c:pt>
                <c:pt idx="77">
                  <c:v>2014-06</c:v>
                </c:pt>
                <c:pt idx="78">
                  <c:v>2014-07</c:v>
                </c:pt>
                <c:pt idx="79">
                  <c:v>2014-08</c:v>
                </c:pt>
                <c:pt idx="80">
                  <c:v>2014-09</c:v>
                </c:pt>
                <c:pt idx="81">
                  <c:v>2014-10</c:v>
                </c:pt>
                <c:pt idx="82">
                  <c:v>2014-11</c:v>
                </c:pt>
                <c:pt idx="83">
                  <c:v>2014-12</c:v>
                </c:pt>
                <c:pt idx="84">
                  <c:v>2015-01</c:v>
                </c:pt>
                <c:pt idx="85">
                  <c:v>2015-02</c:v>
                </c:pt>
                <c:pt idx="86">
                  <c:v>2015-03</c:v>
                </c:pt>
                <c:pt idx="87">
                  <c:v>2015-04</c:v>
                </c:pt>
                <c:pt idx="88">
                  <c:v>2015-05</c:v>
                </c:pt>
                <c:pt idx="89">
                  <c:v>2015-06</c:v>
                </c:pt>
                <c:pt idx="90">
                  <c:v>2015-07</c:v>
                </c:pt>
                <c:pt idx="91">
                  <c:v>2015-08</c:v>
                </c:pt>
                <c:pt idx="92">
                  <c:v>2015-09</c:v>
                </c:pt>
                <c:pt idx="93">
                  <c:v>2015-10</c:v>
                </c:pt>
                <c:pt idx="94">
                  <c:v>2015-11</c:v>
                </c:pt>
                <c:pt idx="95">
                  <c:v>2015-12</c:v>
                </c:pt>
                <c:pt idx="96">
                  <c:v>2016-01</c:v>
                </c:pt>
                <c:pt idx="97">
                  <c:v>2016-02</c:v>
                </c:pt>
                <c:pt idx="98">
                  <c:v>2016-03</c:v>
                </c:pt>
                <c:pt idx="99">
                  <c:v>2016-04</c:v>
                </c:pt>
                <c:pt idx="100">
                  <c:v>2016-05</c:v>
                </c:pt>
                <c:pt idx="101">
                  <c:v>2016-06</c:v>
                </c:pt>
                <c:pt idx="102">
                  <c:v>2016-07</c:v>
                </c:pt>
                <c:pt idx="103">
                  <c:v>2016-08</c:v>
                </c:pt>
                <c:pt idx="104">
                  <c:v>2016-09</c:v>
                </c:pt>
                <c:pt idx="105">
                  <c:v>2016-10</c:v>
                </c:pt>
                <c:pt idx="106">
                  <c:v>2016-11</c:v>
                </c:pt>
                <c:pt idx="107">
                  <c:v>2016-12</c:v>
                </c:pt>
                <c:pt idx="108">
                  <c:v>2017-01</c:v>
                </c:pt>
                <c:pt idx="109">
                  <c:v>2017-02</c:v>
                </c:pt>
                <c:pt idx="110">
                  <c:v>2017-03</c:v>
                </c:pt>
                <c:pt idx="111">
                  <c:v>2017-04</c:v>
                </c:pt>
                <c:pt idx="112">
                  <c:v>2017-05</c:v>
                </c:pt>
                <c:pt idx="113">
                  <c:v>2017-06</c:v>
                </c:pt>
                <c:pt idx="114">
                  <c:v>2017-07</c:v>
                </c:pt>
                <c:pt idx="115">
                  <c:v>2017-08</c:v>
                </c:pt>
                <c:pt idx="116">
                  <c:v>2017-09</c:v>
                </c:pt>
                <c:pt idx="117">
                  <c:v>2017-10</c:v>
                </c:pt>
                <c:pt idx="118">
                  <c:v>2017-11</c:v>
                </c:pt>
                <c:pt idx="119">
                  <c:v>2017-12</c:v>
                </c:pt>
                <c:pt idx="120">
                  <c:v>2018-01</c:v>
                </c:pt>
                <c:pt idx="121">
                  <c:v>2018-02</c:v>
                </c:pt>
              </c:strCache>
            </c:strRef>
          </c:cat>
          <c:val>
            <c:numRef>
              <c:f>'Blad2 (2)'!$AB$42:$AB$163</c:f>
              <c:numCache>
                <c:formatCode>General</c:formatCode>
                <c:ptCount val="122"/>
                <c:pt idx="0">
                  <c:v>160989</c:v>
                </c:pt>
                <c:pt idx="1">
                  <c:v>157495</c:v>
                </c:pt>
                <c:pt idx="2">
                  <c:v>150947</c:v>
                </c:pt>
                <c:pt idx="3">
                  <c:v>141076</c:v>
                </c:pt>
                <c:pt idx="4">
                  <c:v>131643</c:v>
                </c:pt>
                <c:pt idx="5">
                  <c:v>137566</c:v>
                </c:pt>
                <c:pt idx="6">
                  <c:v>143121</c:v>
                </c:pt>
                <c:pt idx="7">
                  <c:v>149565</c:v>
                </c:pt>
                <c:pt idx="8">
                  <c:v>153320</c:v>
                </c:pt>
                <c:pt idx="9">
                  <c:v>160916</c:v>
                </c:pt>
                <c:pt idx="10">
                  <c:v>171313</c:v>
                </c:pt>
                <c:pt idx="11">
                  <c:v>194405</c:v>
                </c:pt>
                <c:pt idx="12">
                  <c:v>214235</c:v>
                </c:pt>
                <c:pt idx="13">
                  <c:v>224176</c:v>
                </c:pt>
                <c:pt idx="14">
                  <c:v>231785</c:v>
                </c:pt>
                <c:pt idx="15">
                  <c:v>236339</c:v>
                </c:pt>
                <c:pt idx="16">
                  <c:v>233344</c:v>
                </c:pt>
                <c:pt idx="17">
                  <c:v>246199</c:v>
                </c:pt>
                <c:pt idx="18">
                  <c:v>259323</c:v>
                </c:pt>
                <c:pt idx="19">
                  <c:v>272422</c:v>
                </c:pt>
                <c:pt idx="20">
                  <c:v>274481</c:v>
                </c:pt>
                <c:pt idx="21">
                  <c:v>279649</c:v>
                </c:pt>
                <c:pt idx="22">
                  <c:v>285149</c:v>
                </c:pt>
                <c:pt idx="23">
                  <c:v>298429</c:v>
                </c:pt>
                <c:pt idx="24">
                  <c:v>312526</c:v>
                </c:pt>
                <c:pt idx="25">
                  <c:v>308952</c:v>
                </c:pt>
                <c:pt idx="26">
                  <c:v>301290</c:v>
                </c:pt>
                <c:pt idx="27">
                  <c:v>286094</c:v>
                </c:pt>
                <c:pt idx="28">
                  <c:v>269834</c:v>
                </c:pt>
                <c:pt idx="29">
                  <c:v>275082</c:v>
                </c:pt>
                <c:pt idx="30">
                  <c:v>278599</c:v>
                </c:pt>
                <c:pt idx="31">
                  <c:v>279917</c:v>
                </c:pt>
                <c:pt idx="32">
                  <c:v>275246</c:v>
                </c:pt>
                <c:pt idx="33">
                  <c:v>272128</c:v>
                </c:pt>
                <c:pt idx="34">
                  <c:v>270783</c:v>
                </c:pt>
                <c:pt idx="35">
                  <c:v>276912</c:v>
                </c:pt>
                <c:pt idx="36">
                  <c:v>277627</c:v>
                </c:pt>
                <c:pt idx="37">
                  <c:v>269824</c:v>
                </c:pt>
                <c:pt idx="38">
                  <c:v>258963</c:v>
                </c:pt>
                <c:pt idx="39">
                  <c:v>243917</c:v>
                </c:pt>
                <c:pt idx="40">
                  <c:v>228497</c:v>
                </c:pt>
                <c:pt idx="41">
                  <c:v>230823</c:v>
                </c:pt>
                <c:pt idx="42">
                  <c:v>235087</c:v>
                </c:pt>
                <c:pt idx="43">
                  <c:v>239262</c:v>
                </c:pt>
                <c:pt idx="44">
                  <c:v>238186</c:v>
                </c:pt>
                <c:pt idx="45">
                  <c:v>240148</c:v>
                </c:pt>
                <c:pt idx="46">
                  <c:v>243547</c:v>
                </c:pt>
                <c:pt idx="47">
                  <c:v>254996</c:v>
                </c:pt>
                <c:pt idx="48">
                  <c:v>264637</c:v>
                </c:pt>
                <c:pt idx="49">
                  <c:v>262693</c:v>
                </c:pt>
                <c:pt idx="50">
                  <c:v>254358</c:v>
                </c:pt>
                <c:pt idx="51">
                  <c:v>244152</c:v>
                </c:pt>
                <c:pt idx="52">
                  <c:v>229922</c:v>
                </c:pt>
                <c:pt idx="53">
                  <c:v>234147</c:v>
                </c:pt>
                <c:pt idx="54">
                  <c:v>237303</c:v>
                </c:pt>
                <c:pt idx="55">
                  <c:v>246235</c:v>
                </c:pt>
                <c:pt idx="56">
                  <c:v>248485</c:v>
                </c:pt>
                <c:pt idx="57">
                  <c:v>252675</c:v>
                </c:pt>
                <c:pt idx="58">
                  <c:v>253970</c:v>
                </c:pt>
                <c:pt idx="59">
                  <c:v>262773</c:v>
                </c:pt>
                <c:pt idx="60">
                  <c:v>267654</c:v>
                </c:pt>
                <c:pt idx="61">
                  <c:v>264184</c:v>
                </c:pt>
                <c:pt idx="62">
                  <c:v>258974</c:v>
                </c:pt>
                <c:pt idx="63">
                  <c:v>246186</c:v>
                </c:pt>
                <c:pt idx="64">
                  <c:v>230451</c:v>
                </c:pt>
                <c:pt idx="65">
                  <c:v>233593</c:v>
                </c:pt>
                <c:pt idx="66">
                  <c:v>238269</c:v>
                </c:pt>
                <c:pt idx="67">
                  <c:v>243579</c:v>
                </c:pt>
                <c:pt idx="68">
                  <c:v>242524</c:v>
                </c:pt>
                <c:pt idx="69">
                  <c:v>241347</c:v>
                </c:pt>
                <c:pt idx="70">
                  <c:v>240739</c:v>
                </c:pt>
                <c:pt idx="71">
                  <c:v>247393</c:v>
                </c:pt>
                <c:pt idx="72">
                  <c:v>247330</c:v>
                </c:pt>
                <c:pt idx="73">
                  <c:v>240707</c:v>
                </c:pt>
                <c:pt idx="74">
                  <c:v>229914</c:v>
                </c:pt>
                <c:pt idx="75">
                  <c:v>216374</c:v>
                </c:pt>
                <c:pt idx="76">
                  <c:v>203611</c:v>
                </c:pt>
                <c:pt idx="77">
                  <c:v>207966</c:v>
                </c:pt>
                <c:pt idx="78">
                  <c:v>205073</c:v>
                </c:pt>
                <c:pt idx="79">
                  <c:v>208215</c:v>
                </c:pt>
                <c:pt idx="80">
                  <c:v>206772</c:v>
                </c:pt>
                <c:pt idx="81">
                  <c:v>206710</c:v>
                </c:pt>
                <c:pt idx="82">
                  <c:v>206967</c:v>
                </c:pt>
                <c:pt idx="83">
                  <c:v>214432</c:v>
                </c:pt>
                <c:pt idx="84">
                  <c:v>216047</c:v>
                </c:pt>
                <c:pt idx="85">
                  <c:v>211717</c:v>
                </c:pt>
                <c:pt idx="86">
                  <c:v>202709</c:v>
                </c:pt>
                <c:pt idx="87">
                  <c:v>192296</c:v>
                </c:pt>
                <c:pt idx="88">
                  <c:v>182013</c:v>
                </c:pt>
                <c:pt idx="89">
                  <c:v>180245</c:v>
                </c:pt>
                <c:pt idx="90">
                  <c:v>184950</c:v>
                </c:pt>
                <c:pt idx="91">
                  <c:v>188046</c:v>
                </c:pt>
                <c:pt idx="92">
                  <c:v>187938</c:v>
                </c:pt>
                <c:pt idx="93">
                  <c:v>188777</c:v>
                </c:pt>
                <c:pt idx="94">
                  <c:v>189620</c:v>
                </c:pt>
                <c:pt idx="95">
                  <c:v>194479</c:v>
                </c:pt>
                <c:pt idx="96">
                  <c:v>196470</c:v>
                </c:pt>
                <c:pt idx="97">
                  <c:v>191959</c:v>
                </c:pt>
                <c:pt idx="98">
                  <c:v>183971</c:v>
                </c:pt>
                <c:pt idx="99">
                  <c:v>173461</c:v>
                </c:pt>
                <c:pt idx="100">
                  <c:v>162714</c:v>
                </c:pt>
                <c:pt idx="101">
                  <c:v>160691</c:v>
                </c:pt>
                <c:pt idx="102">
                  <c:v>163224</c:v>
                </c:pt>
                <c:pt idx="103">
                  <c:v>164165</c:v>
                </c:pt>
                <c:pt idx="104">
                  <c:v>163507</c:v>
                </c:pt>
                <c:pt idx="105">
                  <c:v>164022</c:v>
                </c:pt>
                <c:pt idx="106">
                  <c:v>164229</c:v>
                </c:pt>
                <c:pt idx="107">
                  <c:v>168114</c:v>
                </c:pt>
                <c:pt idx="108">
                  <c:v>170541</c:v>
                </c:pt>
                <c:pt idx="109">
                  <c:v>168360</c:v>
                </c:pt>
                <c:pt idx="110">
                  <c:v>162583</c:v>
                </c:pt>
                <c:pt idx="111">
                  <c:v>156127</c:v>
                </c:pt>
                <c:pt idx="112">
                  <c:v>147341</c:v>
                </c:pt>
                <c:pt idx="113">
                  <c:v>147538</c:v>
                </c:pt>
                <c:pt idx="114">
                  <c:v>151503</c:v>
                </c:pt>
                <c:pt idx="115">
                  <c:v>151078</c:v>
                </c:pt>
                <c:pt idx="116">
                  <c:v>151298</c:v>
                </c:pt>
                <c:pt idx="117">
                  <c:v>152405</c:v>
                </c:pt>
                <c:pt idx="118">
                  <c:v>153256</c:v>
                </c:pt>
                <c:pt idx="119">
                  <c:v>156705</c:v>
                </c:pt>
                <c:pt idx="120">
                  <c:v>159069</c:v>
                </c:pt>
                <c:pt idx="121">
                  <c:v>156503</c:v>
                </c:pt>
              </c:numCache>
            </c:numRef>
          </c:val>
          <c:smooth val="0"/>
          <c:extLst>
            <c:ext xmlns:c16="http://schemas.microsoft.com/office/drawing/2014/chart" uri="{C3380CC4-5D6E-409C-BE32-E72D297353CC}">
              <c16:uniqueId val="{00000000-10B0-4BA2-8F26-C4070A85D5DD}"/>
            </c:ext>
          </c:extLst>
        </c:ser>
        <c:ser>
          <c:idx val="1"/>
          <c:order val="1"/>
          <c:tx>
            <c:strRef>
              <c:f>'Blad2 (2)'!$AC$5</c:f>
              <c:strCache>
                <c:ptCount val="1"/>
                <c:pt idx="0">
                  <c:v>Utrikes</c:v>
                </c:pt>
              </c:strCache>
            </c:strRef>
          </c:tx>
          <c:spPr>
            <a:ln w="28575" cap="rnd">
              <a:solidFill>
                <a:sysClr val="windowText" lastClr="000000"/>
              </a:solidFill>
              <a:round/>
            </a:ln>
            <a:effectLst/>
          </c:spPr>
          <c:marker>
            <c:symbol val="none"/>
          </c:marker>
          <c:cat>
            <c:strRef>
              <c:f>'Blad2 (2)'!$AA$42:$AA$163</c:f>
              <c:strCache>
                <c:ptCount val="122"/>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2009-01</c:v>
                </c:pt>
                <c:pt idx="13">
                  <c:v>2009-02</c:v>
                </c:pt>
                <c:pt idx="14">
                  <c:v>2009-03</c:v>
                </c:pt>
                <c:pt idx="15">
                  <c:v>2009-04</c:v>
                </c:pt>
                <c:pt idx="16">
                  <c:v>2009-05</c:v>
                </c:pt>
                <c:pt idx="17">
                  <c:v>2009-06</c:v>
                </c:pt>
                <c:pt idx="18">
                  <c:v>2009-07</c:v>
                </c:pt>
                <c:pt idx="19">
                  <c:v>2009-08</c:v>
                </c:pt>
                <c:pt idx="20">
                  <c:v>2009-09</c:v>
                </c:pt>
                <c:pt idx="21">
                  <c:v>2009-10</c:v>
                </c:pt>
                <c:pt idx="22">
                  <c:v>2009-11</c:v>
                </c:pt>
                <c:pt idx="23">
                  <c:v>2009-12</c:v>
                </c:pt>
                <c:pt idx="24">
                  <c:v>2010-01</c:v>
                </c:pt>
                <c:pt idx="25">
                  <c:v>2010-02</c:v>
                </c:pt>
                <c:pt idx="26">
                  <c:v>2010-03</c:v>
                </c:pt>
                <c:pt idx="27">
                  <c:v>2010-04</c:v>
                </c:pt>
                <c:pt idx="28">
                  <c:v>2010-05</c:v>
                </c:pt>
                <c:pt idx="29">
                  <c:v>2010-06</c:v>
                </c:pt>
                <c:pt idx="30">
                  <c:v>2010-07</c:v>
                </c:pt>
                <c:pt idx="31">
                  <c:v>2010-08</c:v>
                </c:pt>
                <c:pt idx="32">
                  <c:v>2010-09</c:v>
                </c:pt>
                <c:pt idx="33">
                  <c:v>2010-10</c:v>
                </c:pt>
                <c:pt idx="34">
                  <c:v>2010-11</c:v>
                </c:pt>
                <c:pt idx="35">
                  <c:v>2010-12</c:v>
                </c:pt>
                <c:pt idx="36">
                  <c:v>2011-01</c:v>
                </c:pt>
                <c:pt idx="37">
                  <c:v>2011-02</c:v>
                </c:pt>
                <c:pt idx="38">
                  <c:v>2011-03</c:v>
                </c:pt>
                <c:pt idx="39">
                  <c:v>2011-04</c:v>
                </c:pt>
                <c:pt idx="40">
                  <c:v>2011-05</c:v>
                </c:pt>
                <c:pt idx="41">
                  <c:v>2011-06</c:v>
                </c:pt>
                <c:pt idx="42">
                  <c:v>2011-07</c:v>
                </c:pt>
                <c:pt idx="43">
                  <c:v>2011-08</c:v>
                </c:pt>
                <c:pt idx="44">
                  <c:v>2011-09</c:v>
                </c:pt>
                <c:pt idx="45">
                  <c:v>2011-10</c:v>
                </c:pt>
                <c:pt idx="46">
                  <c:v>2011-11</c:v>
                </c:pt>
                <c:pt idx="47">
                  <c:v>2011-12</c:v>
                </c:pt>
                <c:pt idx="48">
                  <c:v>2012-01</c:v>
                </c:pt>
                <c:pt idx="49">
                  <c:v>2012-02</c:v>
                </c:pt>
                <c:pt idx="50">
                  <c:v>2012-03</c:v>
                </c:pt>
                <c:pt idx="51">
                  <c:v>2012-04</c:v>
                </c:pt>
                <c:pt idx="52">
                  <c:v>2012-05</c:v>
                </c:pt>
                <c:pt idx="53">
                  <c:v>2012-06</c:v>
                </c:pt>
                <c:pt idx="54">
                  <c:v>2012-07</c:v>
                </c:pt>
                <c:pt idx="55">
                  <c:v>2012-08</c:v>
                </c:pt>
                <c:pt idx="56">
                  <c:v>2012-09</c:v>
                </c:pt>
                <c:pt idx="57">
                  <c:v>2012-10</c:v>
                </c:pt>
                <c:pt idx="58">
                  <c:v>2012-11</c:v>
                </c:pt>
                <c:pt idx="59">
                  <c:v>2012-12</c:v>
                </c:pt>
                <c:pt idx="60">
                  <c:v>2013-01</c:v>
                </c:pt>
                <c:pt idx="61">
                  <c:v>2013-02</c:v>
                </c:pt>
                <c:pt idx="62">
                  <c:v>2013-03</c:v>
                </c:pt>
                <c:pt idx="63">
                  <c:v>2013-04</c:v>
                </c:pt>
                <c:pt idx="64">
                  <c:v>2013-05</c:v>
                </c:pt>
                <c:pt idx="65">
                  <c:v>2013-06</c:v>
                </c:pt>
                <c:pt idx="66">
                  <c:v>2013-07</c:v>
                </c:pt>
                <c:pt idx="67">
                  <c:v>2013-08</c:v>
                </c:pt>
                <c:pt idx="68">
                  <c:v>2013-09</c:v>
                </c:pt>
                <c:pt idx="69">
                  <c:v>2013-10</c:v>
                </c:pt>
                <c:pt idx="70">
                  <c:v>2013-11</c:v>
                </c:pt>
                <c:pt idx="71">
                  <c:v>2013-12</c:v>
                </c:pt>
                <c:pt idx="72">
                  <c:v>2014-01</c:v>
                </c:pt>
                <c:pt idx="73">
                  <c:v>2014-02</c:v>
                </c:pt>
                <c:pt idx="74">
                  <c:v>2014-03</c:v>
                </c:pt>
                <c:pt idx="75">
                  <c:v>2014-04</c:v>
                </c:pt>
                <c:pt idx="76">
                  <c:v>2014-05</c:v>
                </c:pt>
                <c:pt idx="77">
                  <c:v>2014-06</c:v>
                </c:pt>
                <c:pt idx="78">
                  <c:v>2014-07</c:v>
                </c:pt>
                <c:pt idx="79">
                  <c:v>2014-08</c:v>
                </c:pt>
                <c:pt idx="80">
                  <c:v>2014-09</c:v>
                </c:pt>
                <c:pt idx="81">
                  <c:v>2014-10</c:v>
                </c:pt>
                <c:pt idx="82">
                  <c:v>2014-11</c:v>
                </c:pt>
                <c:pt idx="83">
                  <c:v>2014-12</c:v>
                </c:pt>
                <c:pt idx="84">
                  <c:v>2015-01</c:v>
                </c:pt>
                <c:pt idx="85">
                  <c:v>2015-02</c:v>
                </c:pt>
                <c:pt idx="86">
                  <c:v>2015-03</c:v>
                </c:pt>
                <c:pt idx="87">
                  <c:v>2015-04</c:v>
                </c:pt>
                <c:pt idx="88">
                  <c:v>2015-05</c:v>
                </c:pt>
                <c:pt idx="89">
                  <c:v>2015-06</c:v>
                </c:pt>
                <c:pt idx="90">
                  <c:v>2015-07</c:v>
                </c:pt>
                <c:pt idx="91">
                  <c:v>2015-08</c:v>
                </c:pt>
                <c:pt idx="92">
                  <c:v>2015-09</c:v>
                </c:pt>
                <c:pt idx="93">
                  <c:v>2015-10</c:v>
                </c:pt>
                <c:pt idx="94">
                  <c:v>2015-11</c:v>
                </c:pt>
                <c:pt idx="95">
                  <c:v>2015-12</c:v>
                </c:pt>
                <c:pt idx="96">
                  <c:v>2016-01</c:v>
                </c:pt>
                <c:pt idx="97">
                  <c:v>2016-02</c:v>
                </c:pt>
                <c:pt idx="98">
                  <c:v>2016-03</c:v>
                </c:pt>
                <c:pt idx="99">
                  <c:v>2016-04</c:v>
                </c:pt>
                <c:pt idx="100">
                  <c:v>2016-05</c:v>
                </c:pt>
                <c:pt idx="101">
                  <c:v>2016-06</c:v>
                </c:pt>
                <c:pt idx="102">
                  <c:v>2016-07</c:v>
                </c:pt>
                <c:pt idx="103">
                  <c:v>2016-08</c:v>
                </c:pt>
                <c:pt idx="104">
                  <c:v>2016-09</c:v>
                </c:pt>
                <c:pt idx="105">
                  <c:v>2016-10</c:v>
                </c:pt>
                <c:pt idx="106">
                  <c:v>2016-11</c:v>
                </c:pt>
                <c:pt idx="107">
                  <c:v>2016-12</c:v>
                </c:pt>
                <c:pt idx="108">
                  <c:v>2017-01</c:v>
                </c:pt>
                <c:pt idx="109">
                  <c:v>2017-02</c:v>
                </c:pt>
                <c:pt idx="110">
                  <c:v>2017-03</c:v>
                </c:pt>
                <c:pt idx="111">
                  <c:v>2017-04</c:v>
                </c:pt>
                <c:pt idx="112">
                  <c:v>2017-05</c:v>
                </c:pt>
                <c:pt idx="113">
                  <c:v>2017-06</c:v>
                </c:pt>
                <c:pt idx="114">
                  <c:v>2017-07</c:v>
                </c:pt>
                <c:pt idx="115">
                  <c:v>2017-08</c:v>
                </c:pt>
                <c:pt idx="116">
                  <c:v>2017-09</c:v>
                </c:pt>
                <c:pt idx="117">
                  <c:v>2017-10</c:v>
                </c:pt>
                <c:pt idx="118">
                  <c:v>2017-11</c:v>
                </c:pt>
                <c:pt idx="119">
                  <c:v>2017-12</c:v>
                </c:pt>
                <c:pt idx="120">
                  <c:v>2018-01</c:v>
                </c:pt>
                <c:pt idx="121">
                  <c:v>2018-02</c:v>
                </c:pt>
              </c:strCache>
            </c:strRef>
          </c:cat>
          <c:val>
            <c:numRef>
              <c:f>'Blad2 (2)'!$AC$42:$AC$163</c:f>
              <c:numCache>
                <c:formatCode>General</c:formatCode>
                <c:ptCount val="122"/>
                <c:pt idx="0">
                  <c:v>66489</c:v>
                </c:pt>
                <c:pt idx="1">
                  <c:v>65646</c:v>
                </c:pt>
                <c:pt idx="2">
                  <c:v>65067</c:v>
                </c:pt>
                <c:pt idx="3">
                  <c:v>63871</c:v>
                </c:pt>
                <c:pt idx="4">
                  <c:v>63305</c:v>
                </c:pt>
                <c:pt idx="5">
                  <c:v>62309</c:v>
                </c:pt>
                <c:pt idx="6">
                  <c:v>64789</c:v>
                </c:pt>
                <c:pt idx="7">
                  <c:v>64915</c:v>
                </c:pt>
                <c:pt idx="8">
                  <c:v>66392</c:v>
                </c:pt>
                <c:pt idx="9">
                  <c:v>69108</c:v>
                </c:pt>
                <c:pt idx="10">
                  <c:v>71819</c:v>
                </c:pt>
                <c:pt idx="11">
                  <c:v>76870</c:v>
                </c:pt>
                <c:pt idx="12">
                  <c:v>83145</c:v>
                </c:pt>
                <c:pt idx="13">
                  <c:v>87538</c:v>
                </c:pt>
                <c:pt idx="14">
                  <c:v>92878</c:v>
                </c:pt>
                <c:pt idx="15">
                  <c:v>95187</c:v>
                </c:pt>
                <c:pt idx="16">
                  <c:v>97764</c:v>
                </c:pt>
                <c:pt idx="17">
                  <c:v>102760</c:v>
                </c:pt>
                <c:pt idx="18">
                  <c:v>106395</c:v>
                </c:pt>
                <c:pt idx="19">
                  <c:v>107872</c:v>
                </c:pt>
                <c:pt idx="20">
                  <c:v>110985</c:v>
                </c:pt>
                <c:pt idx="21">
                  <c:v>113676</c:v>
                </c:pt>
                <c:pt idx="22">
                  <c:v>115670</c:v>
                </c:pt>
                <c:pt idx="23">
                  <c:v>120587</c:v>
                </c:pt>
                <c:pt idx="24">
                  <c:v>125390</c:v>
                </c:pt>
                <c:pt idx="25">
                  <c:v>126807</c:v>
                </c:pt>
                <c:pt idx="26">
                  <c:v>128003</c:v>
                </c:pt>
                <c:pt idx="27">
                  <c:v>125484</c:v>
                </c:pt>
                <c:pt idx="28">
                  <c:v>125353</c:v>
                </c:pt>
                <c:pt idx="29">
                  <c:v>126001</c:v>
                </c:pt>
                <c:pt idx="30">
                  <c:v>127542</c:v>
                </c:pt>
                <c:pt idx="31">
                  <c:v>127320</c:v>
                </c:pt>
                <c:pt idx="32">
                  <c:v>126447</c:v>
                </c:pt>
                <c:pt idx="33">
                  <c:v>126928</c:v>
                </c:pt>
                <c:pt idx="34">
                  <c:v>127676</c:v>
                </c:pt>
                <c:pt idx="35">
                  <c:v>129696</c:v>
                </c:pt>
                <c:pt idx="36">
                  <c:v>130961</c:v>
                </c:pt>
                <c:pt idx="37">
                  <c:v>130496</c:v>
                </c:pt>
                <c:pt idx="38">
                  <c:v>128594</c:v>
                </c:pt>
                <c:pt idx="39">
                  <c:v>126801</c:v>
                </c:pt>
                <c:pt idx="40">
                  <c:v>125762</c:v>
                </c:pt>
                <c:pt idx="41">
                  <c:v>128783</c:v>
                </c:pt>
                <c:pt idx="42">
                  <c:v>130323</c:v>
                </c:pt>
                <c:pt idx="43">
                  <c:v>131197</c:v>
                </c:pt>
                <c:pt idx="44">
                  <c:v>131119</c:v>
                </c:pt>
                <c:pt idx="45">
                  <c:v>132241</c:v>
                </c:pt>
                <c:pt idx="46">
                  <c:v>133851</c:v>
                </c:pt>
                <c:pt idx="47">
                  <c:v>137575</c:v>
                </c:pt>
                <c:pt idx="48">
                  <c:v>140827</c:v>
                </c:pt>
                <c:pt idx="49">
                  <c:v>141574</c:v>
                </c:pt>
                <c:pt idx="50">
                  <c:v>141417</c:v>
                </c:pt>
                <c:pt idx="51">
                  <c:v>140156</c:v>
                </c:pt>
                <c:pt idx="52">
                  <c:v>139398</c:v>
                </c:pt>
                <c:pt idx="53">
                  <c:v>140073</c:v>
                </c:pt>
                <c:pt idx="54">
                  <c:v>140730</c:v>
                </c:pt>
                <c:pt idx="55">
                  <c:v>143087</c:v>
                </c:pt>
                <c:pt idx="56">
                  <c:v>144335</c:v>
                </c:pt>
                <c:pt idx="57">
                  <c:v>146851</c:v>
                </c:pt>
                <c:pt idx="58">
                  <c:v>149057</c:v>
                </c:pt>
                <c:pt idx="59">
                  <c:v>151556</c:v>
                </c:pt>
                <c:pt idx="60">
                  <c:v>155126</c:v>
                </c:pt>
                <c:pt idx="61">
                  <c:v>156033</c:v>
                </c:pt>
                <c:pt idx="62">
                  <c:v>155710</c:v>
                </c:pt>
                <c:pt idx="63">
                  <c:v>154431</c:v>
                </c:pt>
                <c:pt idx="64">
                  <c:v>153000</c:v>
                </c:pt>
                <c:pt idx="65">
                  <c:v>154668</c:v>
                </c:pt>
                <c:pt idx="66">
                  <c:v>156486</c:v>
                </c:pt>
                <c:pt idx="67">
                  <c:v>158765</c:v>
                </c:pt>
                <c:pt idx="68">
                  <c:v>159648</c:v>
                </c:pt>
                <c:pt idx="69">
                  <c:v>160583</c:v>
                </c:pt>
                <c:pt idx="70">
                  <c:v>161274</c:v>
                </c:pt>
                <c:pt idx="71">
                  <c:v>163531</c:v>
                </c:pt>
                <c:pt idx="72">
                  <c:v>164542</c:v>
                </c:pt>
                <c:pt idx="73">
                  <c:v>163770</c:v>
                </c:pt>
                <c:pt idx="74">
                  <c:v>162768</c:v>
                </c:pt>
                <c:pt idx="75">
                  <c:v>160915</c:v>
                </c:pt>
                <c:pt idx="76">
                  <c:v>159271</c:v>
                </c:pt>
                <c:pt idx="77">
                  <c:v>153261</c:v>
                </c:pt>
                <c:pt idx="78">
                  <c:v>158818</c:v>
                </c:pt>
                <c:pt idx="79">
                  <c:v>162853</c:v>
                </c:pt>
                <c:pt idx="80">
                  <c:v>164428</c:v>
                </c:pt>
                <c:pt idx="81">
                  <c:v>166143</c:v>
                </c:pt>
                <c:pt idx="82">
                  <c:v>167577</c:v>
                </c:pt>
                <c:pt idx="83">
                  <c:v>170621</c:v>
                </c:pt>
                <c:pt idx="84">
                  <c:v>173431</c:v>
                </c:pt>
                <c:pt idx="85">
                  <c:v>174047</c:v>
                </c:pt>
                <c:pt idx="86">
                  <c:v>173770</c:v>
                </c:pt>
                <c:pt idx="87">
                  <c:v>173330</c:v>
                </c:pt>
                <c:pt idx="88">
                  <c:v>173206</c:v>
                </c:pt>
                <c:pt idx="89">
                  <c:v>173821</c:v>
                </c:pt>
                <c:pt idx="90">
                  <c:v>175873</c:v>
                </c:pt>
                <c:pt idx="91">
                  <c:v>179086</c:v>
                </c:pt>
                <c:pt idx="92">
                  <c:v>180953</c:v>
                </c:pt>
                <c:pt idx="93">
                  <c:v>183233</c:v>
                </c:pt>
                <c:pt idx="94">
                  <c:v>184311</c:v>
                </c:pt>
                <c:pt idx="95">
                  <c:v>186667</c:v>
                </c:pt>
                <c:pt idx="96">
                  <c:v>189107</c:v>
                </c:pt>
                <c:pt idx="97">
                  <c:v>188945</c:v>
                </c:pt>
                <c:pt idx="98">
                  <c:v>188183</c:v>
                </c:pt>
                <c:pt idx="99">
                  <c:v>187002</c:v>
                </c:pt>
                <c:pt idx="100">
                  <c:v>185339</c:v>
                </c:pt>
                <c:pt idx="101">
                  <c:v>184890</c:v>
                </c:pt>
                <c:pt idx="102">
                  <c:v>186333</c:v>
                </c:pt>
                <c:pt idx="103">
                  <c:v>190711</c:v>
                </c:pt>
                <c:pt idx="104">
                  <c:v>194106</c:v>
                </c:pt>
                <c:pt idx="105">
                  <c:v>197341</c:v>
                </c:pt>
                <c:pt idx="106">
                  <c:v>200234</c:v>
                </c:pt>
                <c:pt idx="107">
                  <c:v>204118</c:v>
                </c:pt>
                <c:pt idx="108">
                  <c:v>207902</c:v>
                </c:pt>
                <c:pt idx="109">
                  <c:v>209657</c:v>
                </c:pt>
                <c:pt idx="110">
                  <c:v>209817</c:v>
                </c:pt>
                <c:pt idx="111">
                  <c:v>208337</c:v>
                </c:pt>
                <c:pt idx="112">
                  <c:v>205515</c:v>
                </c:pt>
                <c:pt idx="113">
                  <c:v>203147</c:v>
                </c:pt>
                <c:pt idx="114">
                  <c:v>204050</c:v>
                </c:pt>
                <c:pt idx="115">
                  <c:v>206447</c:v>
                </c:pt>
                <c:pt idx="116">
                  <c:v>207965</c:v>
                </c:pt>
                <c:pt idx="117">
                  <c:v>208256</c:v>
                </c:pt>
                <c:pt idx="118">
                  <c:v>208101</c:v>
                </c:pt>
                <c:pt idx="119">
                  <c:v>209184</c:v>
                </c:pt>
                <c:pt idx="120">
                  <c:v>210739</c:v>
                </c:pt>
                <c:pt idx="121">
                  <c:v>209472</c:v>
                </c:pt>
              </c:numCache>
            </c:numRef>
          </c:val>
          <c:smooth val="0"/>
          <c:extLst>
            <c:ext xmlns:c16="http://schemas.microsoft.com/office/drawing/2014/chart" uri="{C3380CC4-5D6E-409C-BE32-E72D297353CC}">
              <c16:uniqueId val="{00000001-10B0-4BA2-8F26-C4070A85D5DD}"/>
            </c:ext>
          </c:extLst>
        </c:ser>
        <c:dLbls>
          <c:showLegendKey val="0"/>
          <c:showVal val="0"/>
          <c:showCatName val="0"/>
          <c:showSerName val="0"/>
          <c:showPercent val="0"/>
          <c:showBubbleSize val="0"/>
        </c:dLbls>
        <c:smooth val="0"/>
        <c:axId val="502024392"/>
        <c:axId val="502025048"/>
      </c:lineChart>
      <c:catAx>
        <c:axId val="50202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502025048"/>
        <c:crosses val="autoZero"/>
        <c:auto val="1"/>
        <c:lblAlgn val="ctr"/>
        <c:lblOffset val="100"/>
        <c:noMultiLvlLbl val="0"/>
      </c:catAx>
      <c:valAx>
        <c:axId val="502025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502024392"/>
        <c:crosses val="autoZero"/>
        <c:crossBetween val="between"/>
      </c:valAx>
      <c:spPr>
        <a:noFill/>
        <a:ln>
          <a:noFill/>
        </a:ln>
        <a:effectLst/>
      </c:spPr>
    </c:plotArea>
    <c:legend>
      <c:legendPos val="b"/>
      <c:layout>
        <c:manualLayout>
          <c:xMode val="edge"/>
          <c:yMode val="edge"/>
          <c:x val="0.35029350077660937"/>
          <c:y val="0.92332545931758525"/>
          <c:w val="0.41645522331743429"/>
          <c:h val="6.33412073490813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81170108161261E-2"/>
          <c:y val="6.5289442986293383E-2"/>
          <c:w val="0.92649483775811214"/>
          <c:h val="0.55964629629629636"/>
        </c:manualLayout>
      </c:layout>
      <c:lineChart>
        <c:grouping val="standard"/>
        <c:varyColors val="0"/>
        <c:ser>
          <c:idx val="1"/>
          <c:order val="0"/>
          <c:tx>
            <c:strRef>
              <c:f>'C:\simone\Desktop\Material-rapport-2\Underliggande-data\[Andel-visstidskontrakt.xls]hela AKU'!$H$1</c:f>
              <c:strCache>
                <c:ptCount val="1"/>
                <c:pt idx="0">
                  <c:v>Vikariat</c:v>
                </c:pt>
              </c:strCache>
            </c:strRef>
          </c:tx>
          <c:spPr>
            <a:ln w="44450" cap="rnd">
              <a:solidFill>
                <a:srgbClr val="4472C4">
                  <a:lumMod val="50000"/>
                </a:srgbClr>
              </a:solidFill>
              <a:round/>
            </a:ln>
            <a:effectLst/>
          </c:spPr>
          <c:marker>
            <c:symbol val="none"/>
          </c:marker>
          <c:cat>
            <c:numRef>
              <c:f>'C:\simone\Desktop\Material-rapport-2\Underliggande-data\[Andel-visstidskontrakt.xls]hela AKU'!$A$2:$A$12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'C:\simone\Desktop\Material-rapport-2\Underliggande-data\[Andel-visstidskontrakt.xls]hela AKU'!$H$2:$H$12</c:f>
              <c:numCache>
                <c:formatCode>General</c:formatCode>
                <c:ptCount val="11"/>
                <c:pt idx="0">
                  <c:v>26.024446297751801</c:v>
                </c:pt>
                <c:pt idx="1">
                  <c:v>25.514599429906532</c:v>
                </c:pt>
                <c:pt idx="2">
                  <c:v>23.693778713457561</c:v>
                </c:pt>
                <c:pt idx="3">
                  <c:v>20.738359297283697</c:v>
                </c:pt>
                <c:pt idx="4">
                  <c:v>20.271832558565169</c:v>
                </c:pt>
                <c:pt idx="5">
                  <c:v>18.95091085841511</c:v>
                </c:pt>
                <c:pt idx="6">
                  <c:v>18.421101682323897</c:v>
                </c:pt>
                <c:pt idx="7">
                  <c:v>17.930767887174508</c:v>
                </c:pt>
                <c:pt idx="8">
                  <c:v>17.233252754067312</c:v>
                </c:pt>
                <c:pt idx="9">
                  <c:v>16.719373049079746</c:v>
                </c:pt>
                <c:pt idx="10">
                  <c:v>16.884230911056747</c:v>
                </c:pt>
              </c:numCache>
            </c:numRef>
          </c:val>
          <c:smooth val="0"/>
          <c:extLst>
            <c:ext xmlns:c16="http://schemas.microsoft.com/office/drawing/2014/chart" uri="{C3380CC4-5D6E-409C-BE32-E72D297353CC}">
              <c16:uniqueId val="{00000000-86D0-4FEA-8115-57CAF09578BD}"/>
            </c:ext>
          </c:extLst>
        </c:ser>
        <c:ser>
          <c:idx val="2"/>
          <c:order val="1"/>
          <c:tx>
            <c:strRef>
              <c:f>'C:\simone\Desktop\Material-rapport-2\Underliggande-data\[Andel-visstidskontrakt.xls]hela AKU'!$I$1</c:f>
              <c:strCache>
                <c:ptCount val="1"/>
                <c:pt idx="0">
                  <c:v>Provanställningar</c:v>
                </c:pt>
              </c:strCache>
            </c:strRef>
          </c:tx>
          <c:spPr>
            <a:ln w="44450">
              <a:solidFill>
                <a:srgbClr val="C00000"/>
              </a:solidFill>
            </a:ln>
          </c:spPr>
          <c:marker>
            <c:symbol val="none"/>
          </c:marker>
          <c:cat>
            <c:numRef>
              <c:f>'C:\simone\Desktop\Material-rapport-2\Underliggande-data\[Andel-visstidskontrakt.xls]hela AKU'!$A$2:$A$12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'C:\simone\Desktop\Material-rapport-2\Underliggande-data\[Andel-visstidskontrakt.xls]hela AKU'!$I$2:$I$12</c:f>
              <c:numCache>
                <c:formatCode>General</c:formatCode>
                <c:ptCount val="11"/>
                <c:pt idx="0">
                  <c:v>7.7410514108944017</c:v>
                </c:pt>
                <c:pt idx="1">
                  <c:v>9.5685573459288484</c:v>
                </c:pt>
                <c:pt idx="2">
                  <c:v>11.305127247116999</c:v>
                </c:pt>
                <c:pt idx="3">
                  <c:v>11.637961302354819</c:v>
                </c:pt>
                <c:pt idx="4">
                  <c:v>8.3764208972970877</c:v>
                </c:pt>
                <c:pt idx="5">
                  <c:v>9.3009935231442764</c:v>
                </c:pt>
                <c:pt idx="6">
                  <c:v>10.690914958115769</c:v>
                </c:pt>
                <c:pt idx="7">
                  <c:v>9.4706367495405051</c:v>
                </c:pt>
                <c:pt idx="8">
                  <c:v>8.940555154209056</c:v>
                </c:pt>
                <c:pt idx="9">
                  <c:v>8.8906578692422578</c:v>
                </c:pt>
                <c:pt idx="10">
                  <c:v>9.2856084152259477</c:v>
                </c:pt>
              </c:numCache>
            </c:numRef>
          </c:val>
          <c:smooth val="0"/>
          <c:extLst>
            <c:ext xmlns:c16="http://schemas.microsoft.com/office/drawing/2014/chart" uri="{C3380CC4-5D6E-409C-BE32-E72D297353CC}">
              <c16:uniqueId val="{00000001-86D0-4FEA-8115-57CAF09578BD}"/>
            </c:ext>
          </c:extLst>
        </c:ser>
        <c:ser>
          <c:idx val="0"/>
          <c:order val="2"/>
          <c:tx>
            <c:strRef>
              <c:f>'C:\simone\Desktop\Material-rapport-2\Underliggande-data\[Andel-visstidskontrakt.xls]hela AKU'!$J$1</c:f>
              <c:strCache>
                <c:ptCount val="1"/>
                <c:pt idx="0">
                  <c:v>ALVA</c:v>
                </c:pt>
              </c:strCache>
            </c:strRef>
          </c:tx>
          <c:spPr>
            <a:ln w="44450">
              <a:solidFill>
                <a:srgbClr val="4472C4"/>
              </a:solidFill>
            </a:ln>
          </c:spPr>
          <c:marker>
            <c:symbol val="none"/>
          </c:marker>
          <c:cat>
            <c:numRef>
              <c:f>'C:\simone\Desktop\Material-rapport-2\Underliggande-data\[Andel-visstidskontrakt.xls]hela AKU'!$A$2:$A$12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'C:\simone\Desktop\Material-rapport-2\Underliggande-data\[Andel-visstidskontrakt.xls]hela AKU'!$J$2:$J$12</c:f>
              <c:numCache>
                <c:formatCode>General</c:formatCode>
                <c:ptCount val="11"/>
                <c:pt idx="3">
                  <c:v>1.3937110160138191</c:v>
                </c:pt>
                <c:pt idx="4">
                  <c:v>3.0453046373220269</c:v>
                </c:pt>
                <c:pt idx="5">
                  <c:v>4.370991969781465</c:v>
                </c:pt>
                <c:pt idx="6">
                  <c:v>4.5867332755902765</c:v>
                </c:pt>
                <c:pt idx="7">
                  <c:v>4.9772156741768745</c:v>
                </c:pt>
                <c:pt idx="8">
                  <c:v>5.3034834891659433</c:v>
                </c:pt>
                <c:pt idx="9">
                  <c:v>5.9673255545344555</c:v>
                </c:pt>
                <c:pt idx="10">
                  <c:v>7.4491933567432058</c:v>
                </c:pt>
              </c:numCache>
            </c:numRef>
          </c:val>
          <c:smooth val="0"/>
          <c:extLst>
            <c:ext xmlns:c16="http://schemas.microsoft.com/office/drawing/2014/chart" uri="{C3380CC4-5D6E-409C-BE32-E72D297353CC}">
              <c16:uniqueId val="{00000002-86D0-4FEA-8115-57CAF09578BD}"/>
            </c:ext>
          </c:extLst>
        </c:ser>
        <c:ser>
          <c:idx val="3"/>
          <c:order val="3"/>
          <c:tx>
            <c:strRef>
              <c:f>'C:\simone\Desktop\Material-rapport-2\Underliggande-data\[Andel-visstidskontrakt.xls]hela AKU'!$K$1</c:f>
              <c:strCache>
                <c:ptCount val="1"/>
                <c:pt idx="0">
                  <c:v>Behovs- och timanställningar</c:v>
                </c:pt>
              </c:strCache>
            </c:strRef>
          </c:tx>
          <c:spPr>
            <a:ln w="44450">
              <a:solidFill>
                <a:srgbClr val="1F497D">
                  <a:lumMod val="40000"/>
                  <a:lumOff val="60000"/>
                </a:srgbClr>
              </a:solidFill>
            </a:ln>
          </c:spPr>
          <c:marker>
            <c:symbol val="none"/>
          </c:marker>
          <c:cat>
            <c:numRef>
              <c:f>'C:\simone\Desktop\Material-rapport-2\Underliggande-data\[Andel-visstidskontrakt.xls]hela AKU'!$A$2:$A$12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'C:\simone\Desktop\Material-rapport-2\Underliggande-data\[Andel-visstidskontrakt.xls]hela AKU'!$K$2:$K$12</c:f>
              <c:numCache>
                <c:formatCode>General</c:formatCode>
                <c:ptCount val="11"/>
                <c:pt idx="0">
                  <c:v>32.520226735687764</c:v>
                </c:pt>
                <c:pt idx="1">
                  <c:v>33.880970371169191</c:v>
                </c:pt>
                <c:pt idx="2">
                  <c:v>35.697609567796157</c:v>
                </c:pt>
                <c:pt idx="3">
                  <c:v>38.465208766455845</c:v>
                </c:pt>
                <c:pt idx="4">
                  <c:v>40.985220026099903</c:v>
                </c:pt>
                <c:pt idx="5">
                  <c:v>40.569634688936041</c:v>
                </c:pt>
                <c:pt idx="6">
                  <c:v>40.309555284847612</c:v>
                </c:pt>
                <c:pt idx="7">
                  <c:v>42.176938306348248</c:v>
                </c:pt>
                <c:pt idx="8">
                  <c:v>42.717687665391871</c:v>
                </c:pt>
                <c:pt idx="9">
                  <c:v>41.307590082332851</c:v>
                </c:pt>
                <c:pt idx="10">
                  <c:v>40.776924166653558</c:v>
                </c:pt>
              </c:numCache>
            </c:numRef>
          </c:val>
          <c:smooth val="0"/>
          <c:extLst>
            <c:ext xmlns:c16="http://schemas.microsoft.com/office/drawing/2014/chart" uri="{C3380CC4-5D6E-409C-BE32-E72D297353CC}">
              <c16:uniqueId val="{00000003-86D0-4FEA-8115-57CAF09578BD}"/>
            </c:ext>
          </c:extLst>
        </c:ser>
        <c:ser>
          <c:idx val="4"/>
          <c:order val="4"/>
          <c:tx>
            <c:strRef>
              <c:f>'C:\simone\Desktop\Material-rapport-2\Underliggande-data\[Andel-visstidskontrakt.xls]hela AKU'!$L$1</c:f>
              <c:strCache>
                <c:ptCount val="1"/>
                <c:pt idx="0">
                  <c:v>Övriga visstidsanställningar</c:v>
                </c:pt>
              </c:strCache>
            </c:strRef>
          </c:tx>
          <c:spPr>
            <a:ln w="44450">
              <a:solidFill>
                <a:srgbClr val="FFC000">
                  <a:lumMod val="75000"/>
                </a:srgbClr>
              </a:solidFill>
            </a:ln>
          </c:spPr>
          <c:marker>
            <c:symbol val="none"/>
          </c:marker>
          <c:cat>
            <c:numRef>
              <c:f>'C:\simone\Desktop\Material-rapport-2\Underliggande-data\[Andel-visstidskontrakt.xls]hela AKU'!$A$2:$A$12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'C:\simone\Desktop\Material-rapport-2\Underliggande-data\[Andel-visstidskontrakt.xls]hela AKU'!$L$2:$L$12</c:f>
              <c:numCache>
                <c:formatCode>General</c:formatCode>
                <c:ptCount val="11"/>
                <c:pt idx="0">
                  <c:v>33.714275555665886</c:v>
                </c:pt>
                <c:pt idx="1">
                  <c:v>31.035872852996192</c:v>
                </c:pt>
                <c:pt idx="2">
                  <c:v>29.30348447162897</c:v>
                </c:pt>
                <c:pt idx="3">
                  <c:v>27.764759617891865</c:v>
                </c:pt>
                <c:pt idx="4">
                  <c:v>27.321221880716013</c:v>
                </c:pt>
                <c:pt idx="5">
                  <c:v>26.807468959722048</c:v>
                </c:pt>
                <c:pt idx="6">
                  <c:v>25.991694799123078</c:v>
                </c:pt>
                <c:pt idx="7">
                  <c:v>25.444441382759148</c:v>
                </c:pt>
                <c:pt idx="8">
                  <c:v>25.805020937165423</c:v>
                </c:pt>
                <c:pt idx="9">
                  <c:v>27.115053444810588</c:v>
                </c:pt>
                <c:pt idx="10">
                  <c:v>25.604043150320795</c:v>
                </c:pt>
              </c:numCache>
            </c:numRef>
          </c:val>
          <c:smooth val="0"/>
          <c:extLst>
            <c:ext xmlns:c16="http://schemas.microsoft.com/office/drawing/2014/chart" uri="{C3380CC4-5D6E-409C-BE32-E72D297353CC}">
              <c16:uniqueId val="{00000004-86D0-4FEA-8115-57CAF09578BD}"/>
            </c:ext>
          </c:extLst>
        </c:ser>
        <c:dLbls>
          <c:showLegendKey val="0"/>
          <c:showVal val="0"/>
          <c:showCatName val="0"/>
          <c:showSerName val="0"/>
          <c:showPercent val="0"/>
          <c:showBubbleSize val="0"/>
        </c:dLbls>
        <c:smooth val="0"/>
        <c:axId val="174201856"/>
        <c:axId val="174207744"/>
      </c:lineChart>
      <c:catAx>
        <c:axId val="174201856"/>
        <c:scaling>
          <c:orientation val="minMax"/>
        </c:scaling>
        <c:delete val="0"/>
        <c:axPos val="b"/>
        <c:numFmt formatCode="General" sourceLinked="1"/>
        <c:majorTickMark val="out"/>
        <c:minorTickMark val="none"/>
        <c:tickLblPos val="low"/>
        <c:txPr>
          <a:bodyPr rot="-5400000" vert="horz"/>
          <a:lstStyle/>
          <a:p>
            <a:pPr>
              <a:defRPr/>
            </a:pPr>
            <a:endParaRPr lang="sv-SE"/>
          </a:p>
        </c:txPr>
        <c:crossAx val="174207744"/>
        <c:crosses val="autoZero"/>
        <c:auto val="1"/>
        <c:lblAlgn val="ctr"/>
        <c:lblOffset val="100"/>
        <c:tickLblSkip val="1"/>
        <c:tickMarkSkip val="1"/>
        <c:noMultiLvlLbl val="0"/>
      </c:catAx>
      <c:valAx>
        <c:axId val="174207744"/>
        <c:scaling>
          <c:orientation val="minMax"/>
          <c:max val="50"/>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174201856"/>
        <c:crosses val="autoZero"/>
        <c:crossBetween val="between"/>
        <c:majorUnit val="5"/>
      </c:valAx>
    </c:plotArea>
    <c:legend>
      <c:legendPos val="b"/>
      <c:layout>
        <c:manualLayout>
          <c:xMode val="edge"/>
          <c:yMode val="edge"/>
          <c:x val="4.4596256453858757E-2"/>
          <c:y val="0.79451250411880336"/>
          <c:w val="0.87706110679826998"/>
          <c:h val="0.18499551192464581"/>
        </c:manualLayout>
      </c:layout>
      <c:overlay val="0"/>
    </c:legend>
    <c:plotVisOnly val="1"/>
    <c:dispBlanksAs val="gap"/>
    <c:showDLblsOverMax val="0"/>
  </c:chart>
  <c:spPr>
    <a:ln>
      <a:noFill/>
    </a:ln>
  </c:spPr>
  <c:txPr>
    <a:bodyPr/>
    <a:lstStyle/>
    <a:p>
      <a:pPr>
        <a:defRPr sz="16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sv-SE" sz="2000" b="1" noProof="0" dirty="0"/>
              <a:t>Beviljade uppehållstillstånd för flyktingar 2012-16 EU15-länderna, antal per 1 000 invånare</a:t>
            </a:r>
          </a:p>
        </c:rich>
      </c:tx>
      <c:layout>
        <c:manualLayout>
          <c:xMode val="edge"/>
          <c:yMode val="edge"/>
          <c:x val="0.12442450070085326"/>
          <c:y val="2.1206096752816435E-2"/>
        </c:manualLayout>
      </c:layout>
      <c:overlay val="0"/>
      <c:spPr>
        <a:noFill/>
        <a:ln>
          <a:noFill/>
        </a:ln>
        <a:effectLst/>
      </c:spPr>
    </c:title>
    <c:autoTitleDeleted val="0"/>
    <c:plotArea>
      <c:layout/>
      <c:barChart>
        <c:barDir val="col"/>
        <c:grouping val="clustered"/>
        <c:varyColors val="0"/>
        <c:ser>
          <c:idx val="0"/>
          <c:order val="0"/>
          <c:spPr>
            <a:solidFill>
              <a:srgbClr val="FF0000"/>
            </a:solidFill>
            <a:ln>
              <a:solidFill>
                <a:srgbClr val="FF0000"/>
              </a:solidFill>
            </a:ln>
            <a:effectLst/>
          </c:spPr>
          <c:invertIfNegative val="0"/>
          <c:dPt>
            <c:idx val="0"/>
            <c:invertIfNegative val="0"/>
            <c:bubble3D val="0"/>
            <c:spPr>
              <a:solidFill>
                <a:schemeClr val="tx1"/>
              </a:solidFill>
              <a:ln>
                <a:solidFill>
                  <a:sysClr val="windowText" lastClr="000000"/>
                </a:solidFill>
              </a:ln>
              <a:effectLst/>
            </c:spPr>
            <c:extLst>
              <c:ext xmlns:c16="http://schemas.microsoft.com/office/drawing/2014/chart" uri="{C3380CC4-5D6E-409C-BE32-E72D297353CC}">
                <c16:uniqueId val="{00000001-46E8-4DF0-B715-D096F6B4820E}"/>
              </c:ext>
            </c:extLst>
          </c:dPt>
          <c:dPt>
            <c:idx val="6"/>
            <c:invertIfNegative val="0"/>
            <c:bubble3D val="0"/>
            <c:spPr>
              <a:solidFill>
                <a:srgbClr val="0070C0"/>
              </a:solidFill>
              <a:ln>
                <a:solidFill>
                  <a:srgbClr val="0070C0"/>
                </a:solidFill>
              </a:ln>
              <a:effectLst/>
            </c:spPr>
            <c:extLst>
              <c:ext xmlns:c16="http://schemas.microsoft.com/office/drawing/2014/chart" uri="{C3380CC4-5D6E-409C-BE32-E72D297353CC}">
                <c16:uniqueId val="{00000003-46E8-4DF0-B715-D096F6B4820E}"/>
              </c:ext>
            </c:extLst>
          </c:dPt>
          <c:cat>
            <c:strRef>
              <c:f>Data!$A$171:$A$186</c:f>
              <c:strCache>
                <c:ptCount val="16"/>
                <c:pt idx="0">
                  <c:v>Sverige</c:v>
                </c:pt>
                <c:pt idx="1">
                  <c:v>Tyskland</c:v>
                </c:pt>
                <c:pt idx="2">
                  <c:v>Österrike</c:v>
                </c:pt>
                <c:pt idx="3">
                  <c:v>Danmark</c:v>
                </c:pt>
                <c:pt idx="4">
                  <c:v>Belgien</c:v>
                </c:pt>
                <c:pt idx="5">
                  <c:v>Nederländerna</c:v>
                </c:pt>
                <c:pt idx="6">
                  <c:v>EU-28</c:v>
                </c:pt>
                <c:pt idx="7">
                  <c:v>Finland</c:v>
                </c:pt>
                <c:pt idx="8">
                  <c:v>Luxemburg</c:v>
                </c:pt>
                <c:pt idx="9">
                  <c:v>Italien</c:v>
                </c:pt>
                <c:pt idx="10">
                  <c:v>Grekland</c:v>
                </c:pt>
                <c:pt idx="11">
                  <c:v>Frankrike</c:v>
                </c:pt>
                <c:pt idx="12">
                  <c:v>Storbritannien</c:v>
                </c:pt>
                <c:pt idx="13">
                  <c:v>Irland</c:v>
                </c:pt>
                <c:pt idx="14">
                  <c:v>Spanien</c:v>
                </c:pt>
                <c:pt idx="15">
                  <c:v>Portugal</c:v>
                </c:pt>
              </c:strCache>
            </c:strRef>
          </c:cat>
          <c:val>
            <c:numRef>
              <c:f>Data!$B$171:$B$186</c:f>
              <c:numCache>
                <c:formatCode>0.00</c:formatCode>
                <c:ptCount val="16"/>
                <c:pt idx="0">
                  <c:v>17.86165754541226</c:v>
                </c:pt>
                <c:pt idx="1">
                  <c:v>8.3519897498902491</c:v>
                </c:pt>
                <c:pt idx="2">
                  <c:v>8.1928765574302123</c:v>
                </c:pt>
                <c:pt idx="3">
                  <c:v>5.0175959409744939</c:v>
                </c:pt>
                <c:pt idx="4">
                  <c:v>4.1755761039707879</c:v>
                </c:pt>
                <c:pt idx="5">
                  <c:v>3.7929908643306471</c:v>
                </c:pt>
                <c:pt idx="6">
                  <c:v>2.9058536097611203</c:v>
                </c:pt>
                <c:pt idx="7">
                  <c:v>2.5911739817058757</c:v>
                </c:pt>
                <c:pt idx="8">
                  <c:v>2.1924366859838118</c:v>
                </c:pt>
                <c:pt idx="9">
                  <c:v>2.029974032605844</c:v>
                </c:pt>
                <c:pt idx="10">
                  <c:v>1.8856459946436694</c:v>
                </c:pt>
                <c:pt idx="11">
                  <c:v>1.6764671939157609</c:v>
                </c:pt>
                <c:pt idx="12">
                  <c:v>1.1876112250602973</c:v>
                </c:pt>
                <c:pt idx="13">
                  <c:v>0.4577392737997773</c:v>
                </c:pt>
                <c:pt idx="14">
                  <c:v>0.22835700050361046</c:v>
                </c:pt>
                <c:pt idx="15">
                  <c:v>8.3417615841121645E-2</c:v>
                </c:pt>
              </c:numCache>
            </c:numRef>
          </c:val>
          <c:extLst>
            <c:ext xmlns:c16="http://schemas.microsoft.com/office/drawing/2014/chart" uri="{C3380CC4-5D6E-409C-BE32-E72D297353CC}">
              <c16:uniqueId val="{00000004-46E8-4DF0-B715-D096F6B4820E}"/>
            </c:ext>
          </c:extLst>
        </c:ser>
        <c:dLbls>
          <c:showLegendKey val="0"/>
          <c:showVal val="0"/>
          <c:showCatName val="0"/>
          <c:showSerName val="0"/>
          <c:showPercent val="0"/>
          <c:showBubbleSize val="0"/>
        </c:dLbls>
        <c:gapWidth val="219"/>
        <c:overlap val="-27"/>
        <c:axId val="585971376"/>
        <c:axId val="1"/>
      </c:barChart>
      <c:catAx>
        <c:axId val="58597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8597137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81170108161261E-2"/>
          <c:y val="3.7752816541053412E-2"/>
          <c:w val="0.92649483775811214"/>
          <c:h val="0.59864832048290995"/>
        </c:manualLayout>
      </c:layout>
      <c:areaChart>
        <c:grouping val="stacked"/>
        <c:varyColors val="0"/>
        <c:ser>
          <c:idx val="3"/>
          <c:order val="1"/>
          <c:tx>
            <c:strRef>
              <c:f>'C:\simone\Desktop\Material-rapport-2\Underliggande-data\[andel-atypiska-olika-scenarier.xls]Sheet1'!$D$2</c:f>
              <c:strCache>
                <c:ptCount val="1"/>
                <c:pt idx="0">
                  <c:v>alla_visstidsanställda_utan</c:v>
                </c:pt>
              </c:strCache>
            </c:strRef>
          </c:tx>
          <c:spPr>
            <a:solidFill>
              <a:sysClr val="window" lastClr="FFFFFF">
                <a:alpha val="0"/>
              </a:sysClr>
            </a:solidFill>
            <a:ln>
              <a:solidFill>
                <a:sysClr val="window" lastClr="FFFFFF"/>
              </a:solidFill>
            </a:ln>
          </c:spPr>
          <c:cat>
            <c:numRef>
              <c:f>'C:\simone\Desktop\Material-rapport-2\Underliggande-data\[andel-atypiska-olika-scenarier.xls]Sheet1'!$A$3:$A$13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'C:\simone\Desktop\Material-rapport-2\Underliggande-data\[andel-atypiska-olika-scenarier.xls]Sheet1'!$D$3:$D$13</c:f>
              <c:numCache>
                <c:formatCode>General</c:formatCode>
                <c:ptCount val="11"/>
                <c:pt idx="0">
                  <c:v>30.606828385896574</c:v>
                </c:pt>
                <c:pt idx="1">
                  <c:v>31.45963253154876</c:v>
                </c:pt>
                <c:pt idx="2">
                  <c:v>31.62641483017687</c:v>
                </c:pt>
                <c:pt idx="3">
                  <c:v>31.378181584668734</c:v>
                </c:pt>
                <c:pt idx="4">
                  <c:v>30.834742428719338</c:v>
                </c:pt>
                <c:pt idx="5">
                  <c:v>32.218114472494008</c:v>
                </c:pt>
                <c:pt idx="6">
                  <c:v>32.395844674781294</c:v>
                </c:pt>
                <c:pt idx="7">
                  <c:v>31.986546121306255</c:v>
                </c:pt>
                <c:pt idx="8">
                  <c:v>32.726211262726231</c:v>
                </c:pt>
                <c:pt idx="9">
                  <c:v>33.102532977752631</c:v>
                </c:pt>
                <c:pt idx="10">
                  <c:v>32.778262539607248</c:v>
                </c:pt>
              </c:numCache>
            </c:numRef>
          </c:val>
          <c:extLst>
            <c:ext xmlns:c16="http://schemas.microsoft.com/office/drawing/2014/chart" uri="{C3380CC4-5D6E-409C-BE32-E72D297353CC}">
              <c16:uniqueId val="{00000000-8512-411A-B447-46770208DA65}"/>
            </c:ext>
          </c:extLst>
        </c:ser>
        <c:ser>
          <c:idx val="2"/>
          <c:order val="2"/>
          <c:tx>
            <c:strRef>
              <c:f>'C:\simone\Desktop\Material-rapport-2\Underliggande-data\[andel-atypiska-olika-scenarier.xls]Sheet1'!$C$2</c:f>
              <c:strCache>
                <c:ptCount val="1"/>
                <c:pt idx="0">
                  <c:v>ingen_visstidsanställd_utan</c:v>
                </c:pt>
              </c:strCache>
            </c:strRef>
          </c:tx>
          <c:spPr>
            <a:solidFill>
              <a:srgbClr val="4472C4">
                <a:lumMod val="60000"/>
                <a:lumOff val="40000"/>
                <a:alpha val="25000"/>
              </a:srgbClr>
            </a:solidFill>
            <a:ln w="3175">
              <a:noFill/>
            </a:ln>
          </c:spPr>
          <c:cat>
            <c:numRef>
              <c:f>'C:\simone\Desktop\Material-rapport-2\Underliggande-data\[andel-atypiska-olika-scenarier.xls]Sheet1'!$A$3:$A$13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'C:\simone\Desktop\Material-rapport-2\Underliggande-data\[andel-atypiska-olika-scenarier.xls]Sheet1'!$H$3:$H$13</c:f>
              <c:numCache>
                <c:formatCode>General</c:formatCode>
                <c:ptCount val="11"/>
                <c:pt idx="0">
                  <c:v>4.8575220129880599</c:v>
                </c:pt>
                <c:pt idx="1">
                  <c:v>5.4832293974755935</c:v>
                </c:pt>
                <c:pt idx="2">
                  <c:v>6.1536226652831871</c:v>
                </c:pt>
                <c:pt idx="3">
                  <c:v>6.8621818415324292</c:v>
                </c:pt>
                <c:pt idx="4">
                  <c:v>6.9165257571275021</c:v>
                </c:pt>
                <c:pt idx="5">
                  <c:v>7.4560074080261884</c:v>
                </c:pt>
                <c:pt idx="6">
                  <c:v>7.4364570857735259</c:v>
                </c:pt>
                <c:pt idx="7">
                  <c:v>6.8013453878692403</c:v>
                </c:pt>
                <c:pt idx="8">
                  <c:v>7.4001167610995608</c:v>
                </c:pt>
                <c:pt idx="9">
                  <c:v>6.689746702224717</c:v>
                </c:pt>
                <c:pt idx="10">
                  <c:v>6.7221737460386422</c:v>
                </c:pt>
              </c:numCache>
            </c:numRef>
          </c:val>
          <c:extLst>
            <c:ext xmlns:c16="http://schemas.microsoft.com/office/drawing/2014/chart" uri="{C3380CC4-5D6E-409C-BE32-E72D297353CC}">
              <c16:uniqueId val="{00000001-8512-411A-B447-46770208DA65}"/>
            </c:ext>
          </c:extLst>
        </c:ser>
        <c:dLbls>
          <c:showLegendKey val="0"/>
          <c:showVal val="0"/>
          <c:showCatName val="0"/>
          <c:showSerName val="0"/>
          <c:showPercent val="0"/>
          <c:showBubbleSize val="0"/>
        </c:dLbls>
        <c:axId val="252467456"/>
        <c:axId val="252485632"/>
      </c:areaChart>
      <c:lineChart>
        <c:grouping val="standard"/>
        <c:varyColors val="0"/>
        <c:ser>
          <c:idx val="1"/>
          <c:order val="0"/>
          <c:tx>
            <c:v>Samma täckningsgrad för tillsvidare- och visstidsanställda</c:v>
          </c:tx>
          <c:spPr>
            <a:ln w="41275" cap="rnd">
              <a:solidFill>
                <a:srgbClr val="4472C4">
                  <a:lumMod val="50000"/>
                </a:srgbClr>
              </a:solidFill>
              <a:round/>
            </a:ln>
            <a:effectLst/>
          </c:spPr>
          <c:marker>
            <c:symbol val="none"/>
          </c:marker>
          <c:cat>
            <c:numRef>
              <c:f>'C:\simone\Desktop\Material-rapport-2\Underliggande-data\[andel-atypiska-olika-scenarier.xls]Sheet1'!$A$3:$A$13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'C:\simone\Desktop\Material-rapport-2\Underliggande-data\[andel-atypiska-olika-scenarier.xls]Sheet1'!$B$3:$B$13</c:f>
              <c:numCache>
                <c:formatCode>General</c:formatCode>
                <c:ptCount val="11"/>
                <c:pt idx="0">
                  <c:v>35.464350398884633</c:v>
                </c:pt>
                <c:pt idx="1">
                  <c:v>36.942861929024353</c:v>
                </c:pt>
                <c:pt idx="2">
                  <c:v>37.780037495460057</c:v>
                </c:pt>
                <c:pt idx="3">
                  <c:v>38.240363426201164</c:v>
                </c:pt>
                <c:pt idx="4">
                  <c:v>37.75126818584684</c:v>
                </c:pt>
                <c:pt idx="5">
                  <c:v>39.674121880520197</c:v>
                </c:pt>
                <c:pt idx="6">
                  <c:v>39.83230176055482</c:v>
                </c:pt>
                <c:pt idx="7">
                  <c:v>38.787891509175495</c:v>
                </c:pt>
                <c:pt idx="8">
                  <c:v>40.126328023825792</c:v>
                </c:pt>
                <c:pt idx="9">
                  <c:v>39.792279679977348</c:v>
                </c:pt>
                <c:pt idx="10">
                  <c:v>39.50043628564589</c:v>
                </c:pt>
              </c:numCache>
            </c:numRef>
          </c:val>
          <c:smooth val="0"/>
          <c:extLst>
            <c:ext xmlns:c16="http://schemas.microsoft.com/office/drawing/2014/chart" uri="{C3380CC4-5D6E-409C-BE32-E72D297353CC}">
              <c16:uniqueId val="{00000002-8512-411A-B447-46770208DA65}"/>
            </c:ext>
          </c:extLst>
        </c:ser>
        <c:ser>
          <c:idx val="4"/>
          <c:order val="3"/>
          <c:tx>
            <c:v>Täckningsgrad följer facklig organisationsgrad</c:v>
          </c:tx>
          <c:spPr>
            <a:ln w="38100">
              <a:solidFill>
                <a:srgbClr val="00B0F0"/>
              </a:solidFill>
            </a:ln>
          </c:spPr>
          <c:marker>
            <c:symbol val="none"/>
          </c:marker>
          <c:cat>
            <c:numRef>
              <c:f>'C:\simone\Desktop\Material-rapport-2\Underliggande-data\[andel-atypiska-olika-scenarier.xls]Sheet1'!$A$3:$A$13</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'C:\simone\Desktop\Material-rapport-2\Underliggande-data\[andel-atypiska-olika-scenarier.xls]Sheet1'!$E$3:$E$13</c:f>
              <c:numCache>
                <c:formatCode>General</c:formatCode>
                <c:ptCount val="11"/>
                <c:pt idx="0">
                  <c:v>32.479590052315778</c:v>
                </c:pt>
                <c:pt idx="1">
                  <c:v>33.928288594652969</c:v>
                </c:pt>
                <c:pt idx="2">
                  <c:v>34.364080363396333</c:v>
                </c:pt>
                <c:pt idx="3">
                  <c:v>34.436288655824313</c:v>
                </c:pt>
                <c:pt idx="4">
                  <c:v>34.086580326867633</c:v>
                </c:pt>
                <c:pt idx="5">
                  <c:v>35.600173649706079</c:v>
                </c:pt>
                <c:pt idx="6">
                  <c:v>35.578681119495165</c:v>
                </c:pt>
                <c:pt idx="7">
                  <c:v>34.409488119683161</c:v>
                </c:pt>
                <c:pt idx="8">
                  <c:v>35.785743020985507</c:v>
                </c:pt>
                <c:pt idx="9">
                  <c:v>35.342701756442864</c:v>
                </c:pt>
                <c:pt idx="10">
                  <c:v>35.056306733956106</c:v>
                </c:pt>
              </c:numCache>
            </c:numRef>
          </c:val>
          <c:smooth val="0"/>
          <c:extLst>
            <c:ext xmlns:c16="http://schemas.microsoft.com/office/drawing/2014/chart" uri="{C3380CC4-5D6E-409C-BE32-E72D297353CC}">
              <c16:uniqueId val="{00000003-8512-411A-B447-46770208DA65}"/>
            </c:ext>
          </c:extLst>
        </c:ser>
        <c:ser>
          <c:idx val="0"/>
          <c:order val="4"/>
          <c:tx>
            <c:v>Alla tillsvidareanställda täcks av avtal</c:v>
          </c:tx>
          <c:spPr>
            <a:ln w="38100">
              <a:solidFill>
                <a:srgbClr val="C00000"/>
              </a:solidFill>
            </a:ln>
          </c:spPr>
          <c:marker>
            <c:symbol val="none"/>
          </c:marker>
          <c:val>
            <c:numRef>
              <c:f>'C:\simone\Desktop\Material-rapport-2\Underliggande-data\[andel-atypiska-olika-scenarier.xls]Sheet1'!$D$3:$D$13</c:f>
              <c:numCache>
                <c:formatCode>General</c:formatCode>
                <c:ptCount val="11"/>
                <c:pt idx="0">
                  <c:v>30.606828385896574</c:v>
                </c:pt>
                <c:pt idx="1">
                  <c:v>31.45963253154876</c:v>
                </c:pt>
                <c:pt idx="2">
                  <c:v>31.62641483017687</c:v>
                </c:pt>
                <c:pt idx="3">
                  <c:v>31.378181584668734</c:v>
                </c:pt>
                <c:pt idx="4">
                  <c:v>30.834742428719338</c:v>
                </c:pt>
                <c:pt idx="5">
                  <c:v>32.218114472494008</c:v>
                </c:pt>
                <c:pt idx="6">
                  <c:v>32.395844674781294</c:v>
                </c:pt>
                <c:pt idx="7">
                  <c:v>31.986546121306255</c:v>
                </c:pt>
                <c:pt idx="8">
                  <c:v>32.726211262726231</c:v>
                </c:pt>
                <c:pt idx="9">
                  <c:v>33.102532977752631</c:v>
                </c:pt>
                <c:pt idx="10">
                  <c:v>32.778262539607248</c:v>
                </c:pt>
              </c:numCache>
            </c:numRef>
          </c:val>
          <c:smooth val="0"/>
          <c:extLst>
            <c:ext xmlns:c16="http://schemas.microsoft.com/office/drawing/2014/chart" uri="{C3380CC4-5D6E-409C-BE32-E72D297353CC}">
              <c16:uniqueId val="{00000004-8512-411A-B447-46770208DA65}"/>
            </c:ext>
          </c:extLst>
        </c:ser>
        <c:dLbls>
          <c:showLegendKey val="0"/>
          <c:showVal val="0"/>
          <c:showCatName val="0"/>
          <c:showSerName val="0"/>
          <c:showPercent val="0"/>
          <c:showBubbleSize val="0"/>
        </c:dLbls>
        <c:marker val="1"/>
        <c:smooth val="0"/>
        <c:axId val="252467456"/>
        <c:axId val="252485632"/>
      </c:lineChart>
      <c:catAx>
        <c:axId val="252467456"/>
        <c:scaling>
          <c:orientation val="minMax"/>
        </c:scaling>
        <c:delete val="0"/>
        <c:axPos val="b"/>
        <c:numFmt formatCode="General" sourceLinked="1"/>
        <c:majorTickMark val="out"/>
        <c:minorTickMark val="none"/>
        <c:tickLblPos val="low"/>
        <c:txPr>
          <a:bodyPr rot="-5400000" vert="horz"/>
          <a:lstStyle/>
          <a:p>
            <a:pPr>
              <a:defRPr/>
            </a:pPr>
            <a:endParaRPr lang="sv-SE"/>
          </a:p>
        </c:txPr>
        <c:crossAx val="252485632"/>
        <c:crosses val="autoZero"/>
        <c:auto val="1"/>
        <c:lblAlgn val="ctr"/>
        <c:lblOffset val="100"/>
        <c:tickMarkSkip val="1"/>
        <c:noMultiLvlLbl val="0"/>
      </c:catAx>
      <c:valAx>
        <c:axId val="252485632"/>
        <c:scaling>
          <c:orientation val="minMax"/>
          <c:max val="50"/>
          <c:min val="0"/>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252467456"/>
        <c:crosses val="autoZero"/>
        <c:crossBetween val="midCat"/>
        <c:majorUnit val="5"/>
      </c:valAx>
    </c:plotArea>
    <c:legend>
      <c:legendPos val="b"/>
      <c:legendEntry>
        <c:idx val="0"/>
        <c:delete val="1"/>
      </c:legendEntry>
      <c:legendEntry>
        <c:idx val="1"/>
        <c:delete val="1"/>
      </c:legendEntry>
      <c:layout>
        <c:manualLayout>
          <c:xMode val="edge"/>
          <c:yMode val="edge"/>
          <c:x val="1.0218964049495901E-2"/>
          <c:y val="0.80940879629629625"/>
          <c:w val="0.97823041531573263"/>
          <c:h val="0.17883178632583541"/>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Times New Roman"/>
          <a:ea typeface="Times New Roman"/>
          <a:cs typeface="Times New Roman"/>
        </a:defRPr>
      </a:pPr>
      <a:endParaRPr lang="sv-S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81170108161261E-2"/>
          <c:y val="5.3509542444375807E-2"/>
          <c:w val="0.92649483775811214"/>
          <c:h val="0.63610215255729219"/>
        </c:manualLayout>
      </c:layout>
      <c:lineChart>
        <c:grouping val="standard"/>
        <c:varyColors val="0"/>
        <c:ser>
          <c:idx val="1"/>
          <c:order val="0"/>
          <c:tx>
            <c:strRef>
              <c:f>'C:\simone\Desktop\Material-rapport-2\Underliggande-data\[andel-företagare-efter-status-t-1-och-födelseregion-exklusive-företagare.xls]Sheet1'!$D$3</c:f>
              <c:strCache>
                <c:ptCount val="1"/>
                <c:pt idx="0">
                  <c:v>Från anställning</c:v>
                </c:pt>
              </c:strCache>
            </c:strRef>
          </c:tx>
          <c:spPr>
            <a:ln w="34925" cap="rnd">
              <a:solidFill>
                <a:srgbClr val="4472C4">
                  <a:lumMod val="50000"/>
                </a:srgbClr>
              </a:solidFill>
              <a:round/>
            </a:ln>
            <a:effectLst/>
          </c:spPr>
          <c:marker>
            <c:symbol val="none"/>
          </c:marker>
          <c:cat>
            <c:numRef>
              <c:f>'C:\simone\Desktop\Material-rapport-2\Underliggande-data\[andel-företagare-efter-status-t-1-och-födelseregion-exklusive-företagare.xls]Sheet1'!$A$4:$A$15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'C:\simone\Desktop\Material-rapport-2\Underliggande-data\[andel-företagare-efter-status-t-1-och-födelseregion-exklusive-företagare.xls]Sheet1'!$D$4:$D$15</c:f>
              <c:numCache>
                <c:formatCode>General</c:formatCode>
                <c:ptCount val="12"/>
                <c:pt idx="0">
                  <c:v>52.089281079678173</c:v>
                </c:pt>
                <c:pt idx="1">
                  <c:v>49.730489805483948</c:v>
                </c:pt>
                <c:pt idx="2">
                  <c:v>55.530676220331387</c:v>
                </c:pt>
                <c:pt idx="3">
                  <c:v>55.48990645002462</c:v>
                </c:pt>
                <c:pt idx="4">
                  <c:v>61.291172595520429</c:v>
                </c:pt>
                <c:pt idx="5">
                  <c:v>61.838681699913266</c:v>
                </c:pt>
                <c:pt idx="6">
                  <c:v>51.879301217575438</c:v>
                </c:pt>
                <c:pt idx="7">
                  <c:v>53.403816400206296</c:v>
                </c:pt>
                <c:pt idx="8">
                  <c:v>56.089649071070482</c:v>
                </c:pt>
                <c:pt idx="9">
                  <c:v>55.186089078706523</c:v>
                </c:pt>
                <c:pt idx="10">
                  <c:v>58.625204582651392</c:v>
                </c:pt>
                <c:pt idx="11">
                  <c:v>62.546689303904927</c:v>
                </c:pt>
              </c:numCache>
            </c:numRef>
          </c:val>
          <c:smooth val="0"/>
          <c:extLst>
            <c:ext xmlns:c16="http://schemas.microsoft.com/office/drawing/2014/chart" uri="{C3380CC4-5D6E-409C-BE32-E72D297353CC}">
              <c16:uniqueId val="{00000000-0EBA-4B33-96FA-515244F34734}"/>
            </c:ext>
          </c:extLst>
        </c:ser>
        <c:ser>
          <c:idx val="2"/>
          <c:order val="1"/>
          <c:tx>
            <c:strRef>
              <c:f>'C:\simone\Desktop\Material-rapport-2\Underliggande-data\[andel-företagare-efter-status-t-1-och-födelseregion-exklusive-företagare.xls]Sheet1'!$E$3</c:f>
              <c:strCache>
                <c:ptCount val="1"/>
                <c:pt idx="0">
                  <c:v>Från arbetslöshet</c:v>
                </c:pt>
              </c:strCache>
            </c:strRef>
          </c:tx>
          <c:spPr>
            <a:ln w="34925">
              <a:solidFill>
                <a:srgbClr val="C00000"/>
              </a:solidFill>
            </a:ln>
          </c:spPr>
          <c:marker>
            <c:symbol val="none"/>
          </c:marker>
          <c:cat>
            <c:numRef>
              <c:f>'C:\simone\Desktop\Material-rapport-2\Underliggande-data\[andel-företagare-efter-status-t-1-och-födelseregion-exklusive-företagare.xls]Sheet1'!$A$4:$A$15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'C:\simone\Desktop\Material-rapport-2\Underliggande-data\[andel-företagare-efter-status-t-1-och-födelseregion-exklusive-företagare.xls]Sheet1'!$E$4:$E$15</c:f>
              <c:numCache>
                <c:formatCode>General</c:formatCode>
                <c:ptCount val="12"/>
                <c:pt idx="0">
                  <c:v>27.069815728004155</c:v>
                </c:pt>
                <c:pt idx="1">
                  <c:v>32.013123974689478</c:v>
                </c:pt>
                <c:pt idx="2">
                  <c:v>23.152709359605911</c:v>
                </c:pt>
                <c:pt idx="3">
                  <c:v>21.639586410635157</c:v>
                </c:pt>
                <c:pt idx="4">
                  <c:v>17.07509881422925</c:v>
                </c:pt>
                <c:pt idx="5">
                  <c:v>17.085862966175196</c:v>
                </c:pt>
                <c:pt idx="6">
                  <c:v>28.507146638433035</c:v>
                </c:pt>
                <c:pt idx="7">
                  <c:v>27.875193398659103</c:v>
                </c:pt>
                <c:pt idx="8">
                  <c:v>23.473901503981125</c:v>
                </c:pt>
                <c:pt idx="9">
                  <c:v>24.862721171446005</c:v>
                </c:pt>
                <c:pt idx="10">
                  <c:v>23.698854337152209</c:v>
                </c:pt>
                <c:pt idx="11">
                  <c:v>19.388794567062817</c:v>
                </c:pt>
              </c:numCache>
            </c:numRef>
          </c:val>
          <c:smooth val="0"/>
          <c:extLst>
            <c:ext xmlns:c16="http://schemas.microsoft.com/office/drawing/2014/chart" uri="{C3380CC4-5D6E-409C-BE32-E72D297353CC}">
              <c16:uniqueId val="{00000001-0EBA-4B33-96FA-515244F34734}"/>
            </c:ext>
          </c:extLst>
        </c:ser>
        <c:ser>
          <c:idx val="0"/>
          <c:order val="2"/>
          <c:tx>
            <c:strRef>
              <c:f>'C:\simone\Desktop\Material-rapport-2\Underliggande-data\[andel-företagare-efter-status-t-1-och-födelseregion-exklusive-företagare.xls]Sheet1'!$F$3</c:f>
              <c:strCache>
                <c:ptCount val="1"/>
                <c:pt idx="0">
                  <c:v>Från studier</c:v>
                </c:pt>
              </c:strCache>
            </c:strRef>
          </c:tx>
          <c:spPr>
            <a:ln w="34925" cap="rnd">
              <a:solidFill>
                <a:srgbClr val="4472C4">
                  <a:lumMod val="40000"/>
                  <a:lumOff val="60000"/>
                </a:srgbClr>
              </a:solidFill>
              <a:round/>
            </a:ln>
            <a:effectLst/>
          </c:spPr>
          <c:marker>
            <c:symbol val="none"/>
          </c:marker>
          <c:cat>
            <c:numRef>
              <c:f>'C:\simone\Desktop\Material-rapport-2\Underliggande-data\[andel-företagare-efter-status-t-1-och-födelseregion-exklusive-företagare.xls]Sheet1'!$A$4:$A$15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'C:\simone\Desktop\Material-rapport-2\Underliggande-data\[andel-företagare-efter-status-t-1-och-födelseregion-exklusive-företagare.xls]Sheet1'!$F$4:$F$15</c:f>
              <c:numCache>
                <c:formatCode>General</c:formatCode>
                <c:ptCount val="12"/>
                <c:pt idx="0">
                  <c:v>1.3495977160654036</c:v>
                </c:pt>
                <c:pt idx="1">
                  <c:v>1.0546051089758612</c:v>
                </c:pt>
                <c:pt idx="2">
                  <c:v>1.2987012987012987</c:v>
                </c:pt>
                <c:pt idx="3">
                  <c:v>1.2801575578532742</c:v>
                </c:pt>
                <c:pt idx="4">
                  <c:v>1.080368906455863</c:v>
                </c:pt>
                <c:pt idx="5">
                  <c:v>1.4455044810638913</c:v>
                </c:pt>
                <c:pt idx="6">
                  <c:v>1.3499205929062996</c:v>
                </c:pt>
                <c:pt idx="7">
                  <c:v>1.4440433212996391</c:v>
                </c:pt>
                <c:pt idx="8">
                  <c:v>1.415511648481274</c:v>
                </c:pt>
                <c:pt idx="9">
                  <c:v>1.8608907870652835</c:v>
                </c:pt>
                <c:pt idx="10">
                  <c:v>1.2111292962356792</c:v>
                </c:pt>
                <c:pt idx="11">
                  <c:v>1.6298811544991509</c:v>
                </c:pt>
              </c:numCache>
            </c:numRef>
          </c:val>
          <c:smooth val="0"/>
          <c:extLst>
            <c:ext xmlns:c16="http://schemas.microsoft.com/office/drawing/2014/chart" uri="{C3380CC4-5D6E-409C-BE32-E72D297353CC}">
              <c16:uniqueId val="{00000002-0EBA-4B33-96FA-515244F34734}"/>
            </c:ext>
          </c:extLst>
        </c:ser>
        <c:ser>
          <c:idx val="3"/>
          <c:order val="3"/>
          <c:tx>
            <c:strRef>
              <c:f>'C:\simone\Desktop\Material-rapport-2\Underliggande-data\[andel-företagare-efter-status-t-1-och-födelseregion-exklusive-företagare.xls]Sheet1'!$G$3</c:f>
              <c:strCache>
                <c:ptCount val="1"/>
                <c:pt idx="0">
                  <c:v>Övriga</c:v>
                </c:pt>
              </c:strCache>
            </c:strRef>
          </c:tx>
          <c:spPr>
            <a:ln w="34925">
              <a:solidFill>
                <a:srgbClr val="FFC000">
                  <a:lumMod val="75000"/>
                </a:srgbClr>
              </a:solidFill>
            </a:ln>
          </c:spPr>
          <c:marker>
            <c:symbol val="none"/>
          </c:marker>
          <c:cat>
            <c:numRef>
              <c:f>'C:\simone\Desktop\Material-rapport-2\Underliggande-data\[andel-företagare-efter-status-t-1-och-födelseregion-exklusive-företagare.xls]Sheet1'!$A$4:$A$15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'C:\simone\Desktop\Material-rapport-2\Underliggande-data\[andel-företagare-efter-status-t-1-och-födelseregion-exklusive-företagare.xls]Sheet1'!$G$4:$G$15</c:f>
              <c:numCache>
                <c:formatCode>General</c:formatCode>
                <c:ptCount val="12"/>
                <c:pt idx="0">
                  <c:v>19.491305476252272</c:v>
                </c:pt>
                <c:pt idx="1">
                  <c:v>17.201781110850714</c:v>
                </c:pt>
                <c:pt idx="2">
                  <c:v>20.017913121361396</c:v>
                </c:pt>
                <c:pt idx="3">
                  <c:v>21.590349581486954</c:v>
                </c:pt>
                <c:pt idx="4">
                  <c:v>20.553359683794469</c:v>
                </c:pt>
                <c:pt idx="5">
                  <c:v>19.629950852847642</c:v>
                </c:pt>
                <c:pt idx="6">
                  <c:v>18.263631551085229</c:v>
                </c:pt>
                <c:pt idx="7">
                  <c:v>17.276946879834966</c:v>
                </c:pt>
                <c:pt idx="8">
                  <c:v>19.020937776467122</c:v>
                </c:pt>
                <c:pt idx="9">
                  <c:v>18.090298962782185</c:v>
                </c:pt>
                <c:pt idx="10">
                  <c:v>16.46481178396072</c:v>
                </c:pt>
                <c:pt idx="11">
                  <c:v>16.434634974533108</c:v>
                </c:pt>
              </c:numCache>
            </c:numRef>
          </c:val>
          <c:smooth val="0"/>
          <c:extLst>
            <c:ext xmlns:c16="http://schemas.microsoft.com/office/drawing/2014/chart" uri="{C3380CC4-5D6E-409C-BE32-E72D297353CC}">
              <c16:uniqueId val="{00000003-0EBA-4B33-96FA-515244F34734}"/>
            </c:ext>
          </c:extLst>
        </c:ser>
        <c:dLbls>
          <c:showLegendKey val="0"/>
          <c:showVal val="0"/>
          <c:showCatName val="0"/>
          <c:showSerName val="0"/>
          <c:showPercent val="0"/>
          <c:showBubbleSize val="0"/>
        </c:dLbls>
        <c:smooth val="0"/>
        <c:axId val="252351616"/>
        <c:axId val="252353152"/>
      </c:lineChart>
      <c:catAx>
        <c:axId val="252351616"/>
        <c:scaling>
          <c:orientation val="minMax"/>
        </c:scaling>
        <c:delete val="0"/>
        <c:axPos val="b"/>
        <c:numFmt formatCode="General" sourceLinked="1"/>
        <c:majorTickMark val="out"/>
        <c:minorTickMark val="none"/>
        <c:tickLblPos val="low"/>
        <c:txPr>
          <a:bodyPr rot="0" vert="horz"/>
          <a:lstStyle/>
          <a:p>
            <a:pPr>
              <a:defRPr/>
            </a:pPr>
            <a:endParaRPr lang="sv-SE"/>
          </a:p>
        </c:txPr>
        <c:crossAx val="252353152"/>
        <c:crosses val="autoZero"/>
        <c:auto val="1"/>
        <c:lblAlgn val="ctr"/>
        <c:lblOffset val="100"/>
        <c:tickLblSkip val="2"/>
        <c:tickMarkSkip val="1"/>
        <c:noMultiLvlLbl val="0"/>
      </c:catAx>
      <c:valAx>
        <c:axId val="252353152"/>
        <c:scaling>
          <c:orientation val="minMax"/>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252351616"/>
        <c:crosses val="autoZero"/>
        <c:crossBetween val="between"/>
      </c:valAx>
    </c:plotArea>
    <c:plotVisOnly val="1"/>
    <c:dispBlanksAs val="gap"/>
    <c:showDLblsOverMax val="0"/>
  </c:chart>
  <c:spPr>
    <a:ln>
      <a:noFill/>
    </a:ln>
  </c:spPr>
  <c:txPr>
    <a:bodyPr/>
    <a:lstStyle/>
    <a:p>
      <a:pPr>
        <a:defRPr sz="12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681170108161261E-2"/>
          <c:y val="6.5289442986293383E-2"/>
          <c:w val="0.92649483775811214"/>
          <c:h val="0.63440158730158736"/>
        </c:manualLayout>
      </c:layout>
      <c:lineChart>
        <c:grouping val="standard"/>
        <c:varyColors val="0"/>
        <c:ser>
          <c:idx val="1"/>
          <c:order val="0"/>
          <c:tx>
            <c:strRef>
              <c:f>'C:\simone\Desktop\Material-rapport-2\Underliggande-data\[andel-företagare-efter-status-t-1-och-födelseregion-exklusive-företagare.xls]Sheet1'!$D$20</c:f>
              <c:strCache>
                <c:ptCount val="1"/>
                <c:pt idx="0">
                  <c:v>Från anställning</c:v>
                </c:pt>
              </c:strCache>
            </c:strRef>
          </c:tx>
          <c:spPr>
            <a:ln w="34925" cap="rnd">
              <a:solidFill>
                <a:srgbClr val="4472C4">
                  <a:lumMod val="50000"/>
                </a:srgbClr>
              </a:solidFill>
              <a:round/>
            </a:ln>
            <a:effectLst/>
          </c:spPr>
          <c:marker>
            <c:symbol val="none"/>
          </c:marker>
          <c:cat>
            <c:numRef>
              <c:f>'C:\simone\Desktop\Material-rapport-2\Underliggande-data\[andel-företagare-efter-status-t-1-och-födelseregion-exklusive-företagare.xls]Sheet1'!$A$21:$A$32</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'C:\simone\Desktop\Material-rapport-2\Underliggande-data\[andel-företagare-efter-status-t-1-och-födelseregion-exklusive-företagare.xls]Sheet1'!$D$21:$D$32</c:f>
              <c:numCache>
                <c:formatCode>General</c:formatCode>
                <c:ptCount val="12"/>
                <c:pt idx="0">
                  <c:v>36.98795180722891</c:v>
                </c:pt>
                <c:pt idx="1">
                  <c:v>35.476956055734192</c:v>
                </c:pt>
                <c:pt idx="2">
                  <c:v>41.48936170212766</c:v>
                </c:pt>
                <c:pt idx="3">
                  <c:v>36.97083725305739</c:v>
                </c:pt>
                <c:pt idx="4">
                  <c:v>42.735042735042732</c:v>
                </c:pt>
                <c:pt idx="5">
                  <c:v>41.649694501018331</c:v>
                </c:pt>
                <c:pt idx="6">
                  <c:v>34.853700516351118</c:v>
                </c:pt>
                <c:pt idx="7">
                  <c:v>33.363148479427551</c:v>
                </c:pt>
                <c:pt idx="8">
                  <c:v>36.6079703429101</c:v>
                </c:pt>
                <c:pt idx="9">
                  <c:v>37.193973634651599</c:v>
                </c:pt>
                <c:pt idx="10">
                  <c:v>36.693914623069936</c:v>
                </c:pt>
                <c:pt idx="11">
                  <c:v>44.916820702402958</c:v>
                </c:pt>
              </c:numCache>
            </c:numRef>
          </c:val>
          <c:smooth val="0"/>
          <c:extLst>
            <c:ext xmlns:c16="http://schemas.microsoft.com/office/drawing/2014/chart" uri="{C3380CC4-5D6E-409C-BE32-E72D297353CC}">
              <c16:uniqueId val="{00000000-0B14-4D95-B0C2-217DB781F393}"/>
            </c:ext>
          </c:extLst>
        </c:ser>
        <c:ser>
          <c:idx val="2"/>
          <c:order val="1"/>
          <c:tx>
            <c:strRef>
              <c:f>'C:\simone\Desktop\Material-rapport-2\Underliggande-data\[andel-företagare-efter-status-t-1-och-födelseregion-exklusive-företagare.xls]Sheet1'!$E$20</c:f>
              <c:strCache>
                <c:ptCount val="1"/>
                <c:pt idx="0">
                  <c:v>Från arbetslöshet</c:v>
                </c:pt>
              </c:strCache>
            </c:strRef>
          </c:tx>
          <c:spPr>
            <a:ln w="34925">
              <a:solidFill>
                <a:srgbClr val="C00000"/>
              </a:solidFill>
            </a:ln>
          </c:spPr>
          <c:marker>
            <c:symbol val="none"/>
          </c:marker>
          <c:cat>
            <c:numRef>
              <c:f>'C:\simone\Desktop\Material-rapport-2\Underliggande-data\[andel-företagare-efter-status-t-1-och-födelseregion-exklusive-företagare.xls]Sheet1'!$A$21:$A$32</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'C:\simone\Desktop\Material-rapport-2\Underliggande-data\[andel-företagare-efter-status-t-1-och-födelseregion-exklusive-företagare.xls]Sheet1'!$E$21:$E$32</c:f>
              <c:numCache>
                <c:formatCode>General</c:formatCode>
                <c:ptCount val="12"/>
                <c:pt idx="0">
                  <c:v>28.072289156626507</c:v>
                </c:pt>
                <c:pt idx="1">
                  <c:v>33.762057877813504</c:v>
                </c:pt>
                <c:pt idx="2">
                  <c:v>27.176015473887816</c:v>
                </c:pt>
                <c:pt idx="3">
                  <c:v>26.904985888993416</c:v>
                </c:pt>
                <c:pt idx="4">
                  <c:v>20.7977207977208</c:v>
                </c:pt>
                <c:pt idx="5">
                  <c:v>22.912423625254583</c:v>
                </c:pt>
                <c:pt idx="6">
                  <c:v>33.907056798623067</c:v>
                </c:pt>
                <c:pt idx="7">
                  <c:v>36.583184257602866</c:v>
                </c:pt>
                <c:pt idx="8">
                  <c:v>33.08619091751622</c:v>
                </c:pt>
                <c:pt idx="9">
                  <c:v>32.674199623352166</c:v>
                </c:pt>
                <c:pt idx="10">
                  <c:v>32.970027247956402</c:v>
                </c:pt>
                <c:pt idx="11">
                  <c:v>29.297597042513861</c:v>
                </c:pt>
              </c:numCache>
            </c:numRef>
          </c:val>
          <c:smooth val="0"/>
          <c:extLst>
            <c:ext xmlns:c16="http://schemas.microsoft.com/office/drawing/2014/chart" uri="{C3380CC4-5D6E-409C-BE32-E72D297353CC}">
              <c16:uniqueId val="{00000001-0B14-4D95-B0C2-217DB781F393}"/>
            </c:ext>
          </c:extLst>
        </c:ser>
        <c:ser>
          <c:idx val="0"/>
          <c:order val="2"/>
          <c:tx>
            <c:strRef>
              <c:f>'C:\simone\Desktop\Material-rapport-2\Underliggande-data\[andel-företagare-efter-status-t-1-och-födelseregion-exklusive-företagare.xls]Sheet1'!$F$20</c:f>
              <c:strCache>
                <c:ptCount val="1"/>
                <c:pt idx="0">
                  <c:v>Från studier</c:v>
                </c:pt>
              </c:strCache>
            </c:strRef>
          </c:tx>
          <c:spPr>
            <a:ln w="34925">
              <a:solidFill>
                <a:srgbClr val="4472C4">
                  <a:lumMod val="40000"/>
                  <a:lumOff val="60000"/>
                </a:srgbClr>
              </a:solidFill>
            </a:ln>
          </c:spPr>
          <c:marker>
            <c:symbol val="none"/>
          </c:marker>
          <c:cat>
            <c:numRef>
              <c:f>'C:\simone\Desktop\Material-rapport-2\Underliggande-data\[andel-företagare-efter-status-t-1-och-födelseregion-exklusive-företagare.xls]Sheet1'!$A$21:$A$32</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'C:\simone\Desktop\Material-rapport-2\Underliggande-data\[andel-företagare-efter-status-t-1-och-födelseregion-exklusive-företagare.xls]Sheet1'!$F$21:$F$32</c:f>
              <c:numCache>
                <c:formatCode>General</c:formatCode>
                <c:ptCount val="12"/>
                <c:pt idx="0">
                  <c:v>2.7710843373493974</c:v>
                </c:pt>
                <c:pt idx="1">
                  <c:v>4.6087888531618439</c:v>
                </c:pt>
                <c:pt idx="2">
                  <c:v>3.0947775628626695</c:v>
                </c:pt>
                <c:pt idx="3">
                  <c:v>3.2925682031984946</c:v>
                </c:pt>
                <c:pt idx="4">
                  <c:v>3.3238366571699909</c:v>
                </c:pt>
                <c:pt idx="5">
                  <c:v>2.9531568228105907</c:v>
                </c:pt>
                <c:pt idx="6">
                  <c:v>3.7005163511187606</c:v>
                </c:pt>
                <c:pt idx="7">
                  <c:v>2.9516994633273703</c:v>
                </c:pt>
                <c:pt idx="8">
                  <c:v>2.9657089898053752</c:v>
                </c:pt>
                <c:pt idx="9">
                  <c:v>2.1657250470809792</c:v>
                </c:pt>
                <c:pt idx="10">
                  <c:v>2.6339691189827432</c:v>
                </c:pt>
                <c:pt idx="11">
                  <c:v>1.8484288354898337</c:v>
                </c:pt>
              </c:numCache>
            </c:numRef>
          </c:val>
          <c:smooth val="0"/>
          <c:extLst>
            <c:ext xmlns:c16="http://schemas.microsoft.com/office/drawing/2014/chart" uri="{C3380CC4-5D6E-409C-BE32-E72D297353CC}">
              <c16:uniqueId val="{00000002-0B14-4D95-B0C2-217DB781F393}"/>
            </c:ext>
          </c:extLst>
        </c:ser>
        <c:ser>
          <c:idx val="3"/>
          <c:order val="3"/>
          <c:tx>
            <c:strRef>
              <c:f>'C:\simone\Desktop\Material-rapport-2\Underliggande-data\[andel-företagare-efter-status-t-1-och-födelseregion-exklusive-företagare.xls]Sheet1'!$G$20</c:f>
              <c:strCache>
                <c:ptCount val="1"/>
                <c:pt idx="0">
                  <c:v>Övriga</c:v>
                </c:pt>
              </c:strCache>
            </c:strRef>
          </c:tx>
          <c:spPr>
            <a:ln w="34925">
              <a:solidFill>
                <a:srgbClr val="FFC000">
                  <a:lumMod val="75000"/>
                </a:srgbClr>
              </a:solidFill>
            </a:ln>
          </c:spPr>
          <c:marker>
            <c:symbol val="none"/>
          </c:marker>
          <c:cat>
            <c:numRef>
              <c:f>'C:\simone\Desktop\Material-rapport-2\Underliggande-data\[andel-företagare-efter-status-t-1-och-födelseregion-exklusive-företagare.xls]Sheet1'!$A$21:$A$32</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'C:\simone\Desktop\Material-rapport-2\Underliggande-data\[andel-företagare-efter-status-t-1-och-födelseregion-exklusive-företagare.xls]Sheet1'!$G$21:$G$32</c:f>
              <c:numCache>
                <c:formatCode>General</c:formatCode>
                <c:ptCount val="12"/>
                <c:pt idx="0">
                  <c:v>32.168674698795179</c:v>
                </c:pt>
                <c:pt idx="1">
                  <c:v>26.152197213290464</c:v>
                </c:pt>
                <c:pt idx="2">
                  <c:v>28.239845261121854</c:v>
                </c:pt>
                <c:pt idx="3">
                  <c:v>32.831608654750703</c:v>
                </c:pt>
                <c:pt idx="4">
                  <c:v>33.143399810066477</c:v>
                </c:pt>
                <c:pt idx="5">
                  <c:v>32.484725050916495</c:v>
                </c:pt>
                <c:pt idx="6">
                  <c:v>27.538726333907054</c:v>
                </c:pt>
                <c:pt idx="7">
                  <c:v>27.101967799642217</c:v>
                </c:pt>
                <c:pt idx="8">
                  <c:v>27.340129749768305</c:v>
                </c:pt>
                <c:pt idx="9">
                  <c:v>27.966101694915253</c:v>
                </c:pt>
                <c:pt idx="10">
                  <c:v>27.702089009990914</c:v>
                </c:pt>
                <c:pt idx="11">
                  <c:v>23.937153419593347</c:v>
                </c:pt>
              </c:numCache>
            </c:numRef>
          </c:val>
          <c:smooth val="0"/>
          <c:extLst>
            <c:ext xmlns:c16="http://schemas.microsoft.com/office/drawing/2014/chart" uri="{C3380CC4-5D6E-409C-BE32-E72D297353CC}">
              <c16:uniqueId val="{00000003-0B14-4D95-B0C2-217DB781F393}"/>
            </c:ext>
          </c:extLst>
        </c:ser>
        <c:dLbls>
          <c:showLegendKey val="0"/>
          <c:showVal val="0"/>
          <c:showCatName val="0"/>
          <c:showSerName val="0"/>
          <c:showPercent val="0"/>
          <c:showBubbleSize val="0"/>
        </c:dLbls>
        <c:smooth val="0"/>
        <c:axId val="238770048"/>
        <c:axId val="238771584"/>
      </c:lineChart>
      <c:catAx>
        <c:axId val="238770048"/>
        <c:scaling>
          <c:orientation val="minMax"/>
        </c:scaling>
        <c:delete val="0"/>
        <c:axPos val="b"/>
        <c:numFmt formatCode="General" sourceLinked="1"/>
        <c:majorTickMark val="out"/>
        <c:minorTickMark val="none"/>
        <c:tickLblPos val="low"/>
        <c:txPr>
          <a:bodyPr rot="0" vert="horz"/>
          <a:lstStyle/>
          <a:p>
            <a:pPr>
              <a:defRPr/>
            </a:pPr>
            <a:endParaRPr lang="sv-SE"/>
          </a:p>
        </c:txPr>
        <c:crossAx val="238771584"/>
        <c:crosses val="autoZero"/>
        <c:auto val="1"/>
        <c:lblAlgn val="ctr"/>
        <c:lblOffset val="100"/>
        <c:tickLblSkip val="2"/>
        <c:tickMarkSkip val="1"/>
        <c:noMultiLvlLbl val="0"/>
      </c:catAx>
      <c:valAx>
        <c:axId val="238771584"/>
        <c:scaling>
          <c:orientation val="minMax"/>
          <c:max val="70"/>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238770048"/>
        <c:crosses val="autoZero"/>
        <c:crossBetween val="between"/>
      </c:valAx>
    </c:plotArea>
    <c:plotVisOnly val="1"/>
    <c:dispBlanksAs val="gap"/>
    <c:showDLblsOverMax val="0"/>
  </c:chart>
  <c:spPr>
    <a:ln>
      <a:noFill/>
    </a:ln>
  </c:spPr>
  <c:txPr>
    <a:bodyPr/>
    <a:lstStyle/>
    <a:p>
      <a:pPr>
        <a:defRPr sz="12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616146116425283"/>
          <c:y val="0.62537858235919586"/>
          <c:w val="0.67908419639786877"/>
          <c:h val="0.11027460317460315"/>
        </c:manualLayout>
      </c:layout>
      <c:lineChart>
        <c:grouping val="standard"/>
        <c:varyColors val="0"/>
        <c:ser>
          <c:idx val="1"/>
          <c:order val="0"/>
          <c:tx>
            <c:strRef>
              <c:f>'C:\simone\Desktop\Material-rapport-2\Underliggande-data\[andel-företagare-efter-status-t-1-och-födelseregion-exklusive-företagare.xls]Sheet1'!$D$3</c:f>
              <c:strCache>
                <c:ptCount val="1"/>
                <c:pt idx="0">
                  <c:v>Från anställning</c:v>
                </c:pt>
              </c:strCache>
            </c:strRef>
          </c:tx>
          <c:spPr>
            <a:ln w="28575" cap="rnd">
              <a:solidFill>
                <a:srgbClr val="4472C4">
                  <a:lumMod val="50000"/>
                </a:srgbClr>
              </a:solidFill>
              <a:round/>
            </a:ln>
            <a:effectLst/>
          </c:spPr>
          <c:marker>
            <c:symbol val="none"/>
          </c:marker>
          <c:cat>
            <c:numRef>
              <c:f>'C:\simone\Desktop\Material-rapport-2\Underliggande-data\[andel-företagare-efter-status-t-1-och-födelseregion-exklusive-företagare.xls]Sheet1'!$A$4:$A$15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'C:\simone\Desktop\Material-rapport-2\Underliggande-data\[andel-företagare-efter-status-t-1-och-födelseregion-exklusive-företagare.xls]Sheet1'!$D$4:$D$15</c:f>
              <c:numCache>
                <c:formatCode>General</c:formatCode>
                <c:ptCount val="12"/>
                <c:pt idx="0">
                  <c:v>52.089281079678173</c:v>
                </c:pt>
                <c:pt idx="1">
                  <c:v>49.730489805483948</c:v>
                </c:pt>
                <c:pt idx="2">
                  <c:v>55.530676220331387</c:v>
                </c:pt>
                <c:pt idx="3">
                  <c:v>55.48990645002462</c:v>
                </c:pt>
                <c:pt idx="4">
                  <c:v>61.291172595520429</c:v>
                </c:pt>
                <c:pt idx="5">
                  <c:v>61.838681699913266</c:v>
                </c:pt>
                <c:pt idx="6">
                  <c:v>51.879301217575438</c:v>
                </c:pt>
                <c:pt idx="7">
                  <c:v>53.403816400206296</c:v>
                </c:pt>
                <c:pt idx="8">
                  <c:v>56.089649071070482</c:v>
                </c:pt>
                <c:pt idx="9">
                  <c:v>55.186089078706523</c:v>
                </c:pt>
                <c:pt idx="10">
                  <c:v>58.625204582651392</c:v>
                </c:pt>
                <c:pt idx="11">
                  <c:v>62.546689303904927</c:v>
                </c:pt>
              </c:numCache>
            </c:numRef>
          </c:val>
          <c:smooth val="0"/>
          <c:extLst>
            <c:ext xmlns:c16="http://schemas.microsoft.com/office/drawing/2014/chart" uri="{C3380CC4-5D6E-409C-BE32-E72D297353CC}">
              <c16:uniqueId val="{00000000-C541-41DC-ADB8-404F79AA0A59}"/>
            </c:ext>
          </c:extLst>
        </c:ser>
        <c:ser>
          <c:idx val="2"/>
          <c:order val="1"/>
          <c:tx>
            <c:strRef>
              <c:f>'C:\simone\Desktop\Material-rapport-2\Underliggande-data\[andel-företagare-efter-status-t-1-och-födelseregion-exklusive-företagare.xls]Sheet1'!$E$3</c:f>
              <c:strCache>
                <c:ptCount val="1"/>
                <c:pt idx="0">
                  <c:v>Från arbetslöshet</c:v>
                </c:pt>
              </c:strCache>
            </c:strRef>
          </c:tx>
          <c:spPr>
            <a:ln>
              <a:solidFill>
                <a:srgbClr val="C00000"/>
              </a:solidFill>
            </a:ln>
          </c:spPr>
          <c:marker>
            <c:symbol val="none"/>
          </c:marker>
          <c:cat>
            <c:numRef>
              <c:f>'C:\simone\Desktop\Material-rapport-2\Underliggande-data\[andel-företagare-efter-status-t-1-och-födelseregion-exklusive-företagare.xls]Sheet1'!$A$4:$A$15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'C:\simone\Desktop\Material-rapport-2\Underliggande-data\[andel-företagare-efter-status-t-1-och-födelseregion-exklusive-företagare.xls]Sheet1'!$E$4:$E$15</c:f>
              <c:numCache>
                <c:formatCode>General</c:formatCode>
                <c:ptCount val="12"/>
                <c:pt idx="0">
                  <c:v>27.069815728004155</c:v>
                </c:pt>
                <c:pt idx="1">
                  <c:v>32.013123974689478</c:v>
                </c:pt>
                <c:pt idx="2">
                  <c:v>23.152709359605911</c:v>
                </c:pt>
                <c:pt idx="3">
                  <c:v>21.639586410635157</c:v>
                </c:pt>
                <c:pt idx="4">
                  <c:v>17.07509881422925</c:v>
                </c:pt>
                <c:pt idx="5">
                  <c:v>17.085862966175196</c:v>
                </c:pt>
                <c:pt idx="6">
                  <c:v>28.507146638433035</c:v>
                </c:pt>
                <c:pt idx="7">
                  <c:v>27.875193398659103</c:v>
                </c:pt>
                <c:pt idx="8">
                  <c:v>23.473901503981125</c:v>
                </c:pt>
                <c:pt idx="9">
                  <c:v>24.862721171446005</c:v>
                </c:pt>
                <c:pt idx="10">
                  <c:v>23.698854337152209</c:v>
                </c:pt>
                <c:pt idx="11">
                  <c:v>19.388794567062817</c:v>
                </c:pt>
              </c:numCache>
            </c:numRef>
          </c:val>
          <c:smooth val="0"/>
          <c:extLst>
            <c:ext xmlns:c16="http://schemas.microsoft.com/office/drawing/2014/chart" uri="{C3380CC4-5D6E-409C-BE32-E72D297353CC}">
              <c16:uniqueId val="{00000001-C541-41DC-ADB8-404F79AA0A59}"/>
            </c:ext>
          </c:extLst>
        </c:ser>
        <c:ser>
          <c:idx val="0"/>
          <c:order val="2"/>
          <c:tx>
            <c:strRef>
              <c:f>'C:\simone\Desktop\Material-rapport-2\Underliggande-data\[andel-företagare-efter-status-t-1-och-födelseregion-exklusive-företagare.xls]Sheet1'!$F$3</c:f>
              <c:strCache>
                <c:ptCount val="1"/>
                <c:pt idx="0">
                  <c:v>Från studier</c:v>
                </c:pt>
              </c:strCache>
            </c:strRef>
          </c:tx>
          <c:spPr>
            <a:ln w="28575" cap="rnd">
              <a:solidFill>
                <a:srgbClr val="4472C4">
                  <a:lumMod val="40000"/>
                  <a:lumOff val="60000"/>
                </a:srgbClr>
              </a:solidFill>
              <a:round/>
            </a:ln>
            <a:effectLst/>
          </c:spPr>
          <c:marker>
            <c:symbol val="none"/>
          </c:marker>
          <c:cat>
            <c:numRef>
              <c:f>'C:\simone\Desktop\Material-rapport-2\Underliggande-data\[andel-företagare-efter-status-t-1-och-födelseregion-exklusive-företagare.xls]Sheet1'!$A$4:$A$15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'C:\simone\Desktop\Material-rapport-2\Underliggande-data\[andel-företagare-efter-status-t-1-och-födelseregion-exklusive-företagare.xls]Sheet1'!$F$4:$F$15</c:f>
              <c:numCache>
                <c:formatCode>General</c:formatCode>
                <c:ptCount val="12"/>
                <c:pt idx="0">
                  <c:v>1.3495977160654036</c:v>
                </c:pt>
                <c:pt idx="1">
                  <c:v>1.0546051089758612</c:v>
                </c:pt>
                <c:pt idx="2">
                  <c:v>1.2987012987012987</c:v>
                </c:pt>
                <c:pt idx="3">
                  <c:v>1.2801575578532742</c:v>
                </c:pt>
                <c:pt idx="4">
                  <c:v>1.080368906455863</c:v>
                </c:pt>
                <c:pt idx="5">
                  <c:v>1.4455044810638913</c:v>
                </c:pt>
                <c:pt idx="6">
                  <c:v>1.3499205929062996</c:v>
                </c:pt>
                <c:pt idx="7">
                  <c:v>1.4440433212996391</c:v>
                </c:pt>
                <c:pt idx="8">
                  <c:v>1.415511648481274</c:v>
                </c:pt>
                <c:pt idx="9">
                  <c:v>1.8608907870652835</c:v>
                </c:pt>
                <c:pt idx="10">
                  <c:v>1.2111292962356792</c:v>
                </c:pt>
                <c:pt idx="11">
                  <c:v>1.6298811544991509</c:v>
                </c:pt>
              </c:numCache>
            </c:numRef>
          </c:val>
          <c:smooth val="0"/>
          <c:extLst>
            <c:ext xmlns:c16="http://schemas.microsoft.com/office/drawing/2014/chart" uri="{C3380CC4-5D6E-409C-BE32-E72D297353CC}">
              <c16:uniqueId val="{00000002-C541-41DC-ADB8-404F79AA0A59}"/>
            </c:ext>
          </c:extLst>
        </c:ser>
        <c:ser>
          <c:idx val="3"/>
          <c:order val="3"/>
          <c:tx>
            <c:strRef>
              <c:f>'C:\simone\Desktop\Material-rapport-2\Underliggande-data\[andel-företagare-efter-status-t-1-och-födelseregion-exklusive-företagare.xls]Sheet1'!$G$3</c:f>
              <c:strCache>
                <c:ptCount val="1"/>
                <c:pt idx="0">
                  <c:v>Övriga</c:v>
                </c:pt>
              </c:strCache>
            </c:strRef>
          </c:tx>
          <c:spPr>
            <a:ln>
              <a:solidFill>
                <a:srgbClr val="FFC000">
                  <a:lumMod val="75000"/>
                </a:srgbClr>
              </a:solidFill>
            </a:ln>
          </c:spPr>
          <c:marker>
            <c:symbol val="none"/>
          </c:marker>
          <c:cat>
            <c:numRef>
              <c:f>'C:\simone\Desktop\Material-rapport-2\Underliggande-data\[andel-företagare-efter-status-t-1-och-födelseregion-exklusive-företagare.xls]Sheet1'!$A$4:$A$15</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'C:\simone\Desktop\Material-rapport-2\Underliggande-data\[andel-företagare-efter-status-t-1-och-födelseregion-exklusive-företagare.xls]Sheet1'!$G$4:$G$15</c:f>
              <c:numCache>
                <c:formatCode>General</c:formatCode>
                <c:ptCount val="12"/>
                <c:pt idx="0">
                  <c:v>19.491305476252272</c:v>
                </c:pt>
                <c:pt idx="1">
                  <c:v>17.201781110850714</c:v>
                </c:pt>
                <c:pt idx="2">
                  <c:v>20.017913121361396</c:v>
                </c:pt>
                <c:pt idx="3">
                  <c:v>21.590349581486954</c:v>
                </c:pt>
                <c:pt idx="4">
                  <c:v>20.553359683794469</c:v>
                </c:pt>
                <c:pt idx="5">
                  <c:v>19.629950852847642</c:v>
                </c:pt>
                <c:pt idx="6">
                  <c:v>18.263631551085229</c:v>
                </c:pt>
                <c:pt idx="7">
                  <c:v>17.276946879834966</c:v>
                </c:pt>
                <c:pt idx="8">
                  <c:v>19.020937776467122</c:v>
                </c:pt>
                <c:pt idx="9">
                  <c:v>18.090298962782185</c:v>
                </c:pt>
                <c:pt idx="10">
                  <c:v>16.46481178396072</c:v>
                </c:pt>
                <c:pt idx="11">
                  <c:v>16.434634974533108</c:v>
                </c:pt>
              </c:numCache>
            </c:numRef>
          </c:val>
          <c:smooth val="0"/>
          <c:extLst>
            <c:ext xmlns:c16="http://schemas.microsoft.com/office/drawing/2014/chart" uri="{C3380CC4-5D6E-409C-BE32-E72D297353CC}">
              <c16:uniqueId val="{00000003-C541-41DC-ADB8-404F79AA0A59}"/>
            </c:ext>
          </c:extLst>
        </c:ser>
        <c:dLbls>
          <c:showLegendKey val="0"/>
          <c:showVal val="0"/>
          <c:showCatName val="0"/>
          <c:showSerName val="0"/>
          <c:showPercent val="0"/>
          <c:showBubbleSize val="0"/>
        </c:dLbls>
        <c:smooth val="0"/>
        <c:axId val="252078720"/>
        <c:axId val="252084608"/>
      </c:lineChart>
      <c:catAx>
        <c:axId val="252078720"/>
        <c:scaling>
          <c:orientation val="minMax"/>
        </c:scaling>
        <c:delete val="0"/>
        <c:axPos val="b"/>
        <c:numFmt formatCode="General" sourceLinked="1"/>
        <c:majorTickMark val="out"/>
        <c:minorTickMark val="none"/>
        <c:tickLblPos val="low"/>
        <c:txPr>
          <a:bodyPr rot="0" vert="horz"/>
          <a:lstStyle/>
          <a:p>
            <a:pPr>
              <a:defRPr/>
            </a:pPr>
            <a:endParaRPr lang="sv-SE"/>
          </a:p>
        </c:txPr>
        <c:crossAx val="252084608"/>
        <c:crosses val="autoZero"/>
        <c:auto val="1"/>
        <c:lblAlgn val="ctr"/>
        <c:lblOffset val="100"/>
        <c:tickLblSkip val="2"/>
        <c:tickMarkSkip val="1"/>
        <c:noMultiLvlLbl val="0"/>
      </c:catAx>
      <c:valAx>
        <c:axId val="252084608"/>
        <c:scaling>
          <c:orientation val="minMax"/>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252078720"/>
        <c:crosses val="autoZero"/>
        <c:crossBetween val="between"/>
      </c:valAx>
    </c:plotArea>
    <c:legend>
      <c:legendPos val="b"/>
      <c:layout>
        <c:manualLayout>
          <c:xMode val="edge"/>
          <c:yMode val="edge"/>
          <c:x val="2.019085889061541E-2"/>
          <c:y val="4.2424741270558515E-2"/>
          <c:w val="0.96452649930193546"/>
          <c:h val="0.51076996470764124"/>
        </c:manualLayout>
      </c:layout>
      <c:overlay val="0"/>
      <c:txPr>
        <a:bodyPr/>
        <a:lstStyle/>
        <a:p>
          <a:pPr>
            <a:defRPr sz="1600"/>
          </a:pPr>
          <a:endParaRPr lang="sv-SE"/>
        </a:p>
      </c:txPr>
    </c:legend>
    <c:plotVisOnly val="1"/>
    <c:dispBlanksAs val="gap"/>
    <c:showDLblsOverMax val="0"/>
  </c:chart>
  <c:spPr>
    <a:ln>
      <a:noFill/>
    </a:ln>
  </c:spPr>
  <c:txPr>
    <a:bodyPr/>
    <a:lstStyle/>
    <a:p>
      <a:pPr>
        <a:defRPr sz="900">
          <a:latin typeface="Times New Roman" panose="02020603050405020304" pitchFamily="18" charset="0"/>
          <a:cs typeface="Times New Roman" panose="02020603050405020304" pitchFamily="18" charset="0"/>
        </a:defRPr>
      </a:pPr>
      <a:endParaRPr lang="sv-S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364419753086415"/>
          <c:y val="4.1770833333333326E-2"/>
          <c:w val="0.63978765432098761"/>
          <c:h val="0.76252268518518507"/>
        </c:manualLayout>
      </c:layout>
      <c:barChart>
        <c:barDir val="bar"/>
        <c:grouping val="clustered"/>
        <c:varyColors val="0"/>
        <c:ser>
          <c:idx val="1"/>
          <c:order val="0"/>
          <c:tx>
            <c:v>2007</c:v>
          </c:tx>
          <c:spPr>
            <a:solidFill>
              <a:srgbClr val="4F81BD">
                <a:lumMod val="75000"/>
              </a:srgbClr>
            </a:solidFill>
            <a:ln w="28575" cap="rnd">
              <a:noFill/>
              <a:round/>
            </a:ln>
            <a:effectLst/>
          </c:spPr>
          <c:invertIfNegative val="0"/>
          <c:dPt>
            <c:idx val="9"/>
            <c:invertIfNegative val="0"/>
            <c:bubble3D val="0"/>
            <c:spPr>
              <a:solidFill>
                <a:srgbClr val="4472C4">
                  <a:lumMod val="60000"/>
                  <a:lumOff val="40000"/>
                </a:srgbClr>
              </a:solidFill>
              <a:ln w="28575" cap="rnd">
                <a:noFill/>
                <a:round/>
              </a:ln>
              <a:effectLst/>
            </c:spPr>
            <c:extLst>
              <c:ext xmlns:c16="http://schemas.microsoft.com/office/drawing/2014/chart" uri="{C3380CC4-5D6E-409C-BE32-E72D297353CC}">
                <c16:uniqueId val="{00000000-5299-4F4C-ACE7-41A0C64E9CD9}"/>
              </c:ext>
            </c:extLst>
          </c:dPt>
          <c:cat>
            <c:strRef>
              <c:f>'Figur 4'!$B$4:$B$15</c:f>
              <c:strCache>
                <c:ptCount val="12"/>
                <c:pt idx="0">
                  <c:v>Danmark</c:v>
                </c:pt>
                <c:pt idx="1">
                  <c:v>Finland</c:v>
                </c:pt>
                <c:pt idx="2">
                  <c:v>Frankrike</c:v>
                </c:pt>
                <c:pt idx="3">
                  <c:v>Irland</c:v>
                </c:pt>
                <c:pt idx="4">
                  <c:v>Italien</c:v>
                </c:pt>
                <c:pt idx="5">
                  <c:v>Nederländerna</c:v>
                </c:pt>
                <c:pt idx="6">
                  <c:v>Norge</c:v>
                </c:pt>
                <c:pt idx="7">
                  <c:v>Spanien</c:v>
                </c:pt>
                <c:pt idx="8">
                  <c:v>Storbritannien</c:v>
                </c:pt>
                <c:pt idx="9">
                  <c:v>Sverige</c:v>
                </c:pt>
                <c:pt idx="10">
                  <c:v>Tyskland</c:v>
                </c:pt>
                <c:pt idx="11">
                  <c:v>Österrike</c:v>
                </c:pt>
              </c:strCache>
            </c:strRef>
          </c:cat>
          <c:val>
            <c:numRef>
              <c:f>'Figur 4'!$C$4:$C$15</c:f>
              <c:numCache>
                <c:formatCode>General</c:formatCode>
                <c:ptCount val="12"/>
                <c:pt idx="1">
                  <c:v>55.033749999999998</c:v>
                </c:pt>
                <c:pt idx="2">
                  <c:v>35.084099999999999</c:v>
                </c:pt>
                <c:pt idx="4">
                  <c:v>22.200700000000001</c:v>
                </c:pt>
                <c:pt idx="5">
                  <c:v>44.574420000000003</c:v>
                </c:pt>
                <c:pt idx="7">
                  <c:v>30.901520000000001</c:v>
                </c:pt>
                <c:pt idx="8">
                  <c:v>49.271850000000001</c:v>
                </c:pt>
                <c:pt idx="9">
                  <c:v>73.392610000000005</c:v>
                </c:pt>
                <c:pt idx="10">
                  <c:v>45.368490000000001</c:v>
                </c:pt>
                <c:pt idx="11">
                  <c:v>41.60107</c:v>
                </c:pt>
              </c:numCache>
            </c:numRef>
          </c:val>
          <c:extLst>
            <c:ext xmlns:c16="http://schemas.microsoft.com/office/drawing/2014/chart" uri="{C3380CC4-5D6E-409C-BE32-E72D297353CC}">
              <c16:uniqueId val="{00000000-E44F-4AC6-BD95-8DB776F545D4}"/>
            </c:ext>
          </c:extLst>
        </c:ser>
        <c:ser>
          <c:idx val="2"/>
          <c:order val="1"/>
          <c:tx>
            <c:v>2011</c:v>
          </c:tx>
          <c:spPr>
            <a:solidFill>
              <a:srgbClr val="C00000"/>
            </a:solidFill>
            <a:ln>
              <a:noFill/>
            </a:ln>
          </c:spPr>
          <c:invertIfNegative val="0"/>
          <c:dPt>
            <c:idx val="9"/>
            <c:invertIfNegative val="0"/>
            <c:bubble3D val="0"/>
            <c:spPr>
              <a:solidFill>
                <a:srgbClr val="FF0000"/>
              </a:solidFill>
              <a:ln>
                <a:noFill/>
              </a:ln>
            </c:spPr>
            <c:extLst>
              <c:ext xmlns:c16="http://schemas.microsoft.com/office/drawing/2014/chart" uri="{C3380CC4-5D6E-409C-BE32-E72D297353CC}">
                <c16:uniqueId val="{00000001-5299-4F4C-ACE7-41A0C64E9CD9}"/>
              </c:ext>
            </c:extLst>
          </c:dPt>
          <c:cat>
            <c:strRef>
              <c:f>'Figur 4'!$B$4:$B$15</c:f>
              <c:strCache>
                <c:ptCount val="12"/>
                <c:pt idx="0">
                  <c:v>Danmark</c:v>
                </c:pt>
                <c:pt idx="1">
                  <c:v>Finland</c:v>
                </c:pt>
                <c:pt idx="2">
                  <c:v>Frankrike</c:v>
                </c:pt>
                <c:pt idx="3">
                  <c:v>Irland</c:v>
                </c:pt>
                <c:pt idx="4">
                  <c:v>Italien</c:v>
                </c:pt>
                <c:pt idx="5">
                  <c:v>Nederländerna</c:v>
                </c:pt>
                <c:pt idx="6">
                  <c:v>Norge</c:v>
                </c:pt>
                <c:pt idx="7">
                  <c:v>Spanien</c:v>
                </c:pt>
                <c:pt idx="8">
                  <c:v>Storbritannien</c:v>
                </c:pt>
                <c:pt idx="9">
                  <c:v>Sverige</c:v>
                </c:pt>
                <c:pt idx="10">
                  <c:v>Tyskland</c:v>
                </c:pt>
                <c:pt idx="11">
                  <c:v>Österrike</c:v>
                </c:pt>
              </c:strCache>
            </c:strRef>
          </c:cat>
          <c:val>
            <c:numRef>
              <c:f>'Figur 4'!$D$4:$D$15</c:f>
              <c:numCache>
                <c:formatCode>General</c:formatCode>
                <c:ptCount val="12"/>
                <c:pt idx="0">
                  <c:v>58.462380000000003</c:v>
                </c:pt>
                <c:pt idx="1">
                  <c:v>55.703380000000003</c:v>
                </c:pt>
                <c:pt idx="2">
                  <c:v>50.473880000000001</c:v>
                </c:pt>
                <c:pt idx="3">
                  <c:v>24.437560000000001</c:v>
                </c:pt>
                <c:pt idx="4">
                  <c:v>31.695209999999999</c:v>
                </c:pt>
                <c:pt idx="5">
                  <c:v>59.304780000000001</c:v>
                </c:pt>
                <c:pt idx="6">
                  <c:v>57.780880000000003</c:v>
                </c:pt>
                <c:pt idx="7">
                  <c:v>37.558</c:v>
                </c:pt>
                <c:pt idx="8">
                  <c:v>34.328400000000002</c:v>
                </c:pt>
                <c:pt idx="9">
                  <c:v>71.786060000000006</c:v>
                </c:pt>
                <c:pt idx="10">
                  <c:v>50.230840000000001</c:v>
                </c:pt>
                <c:pt idx="11">
                  <c:v>48.159469999999999</c:v>
                </c:pt>
              </c:numCache>
            </c:numRef>
          </c:val>
          <c:extLst>
            <c:ext xmlns:c16="http://schemas.microsoft.com/office/drawing/2014/chart" uri="{C3380CC4-5D6E-409C-BE32-E72D297353CC}">
              <c16:uniqueId val="{00000001-E44F-4AC6-BD95-8DB776F545D4}"/>
            </c:ext>
          </c:extLst>
        </c:ser>
        <c:dLbls>
          <c:showLegendKey val="0"/>
          <c:showVal val="0"/>
          <c:showCatName val="0"/>
          <c:showSerName val="0"/>
          <c:showPercent val="0"/>
          <c:showBubbleSize val="0"/>
        </c:dLbls>
        <c:gapWidth val="150"/>
        <c:axId val="138113024"/>
        <c:axId val="78747840"/>
      </c:barChart>
      <c:catAx>
        <c:axId val="138113024"/>
        <c:scaling>
          <c:orientation val="maxMin"/>
        </c:scaling>
        <c:delete val="0"/>
        <c:axPos val="l"/>
        <c:numFmt formatCode="General" sourceLinked="1"/>
        <c:majorTickMark val="out"/>
        <c:minorTickMark val="none"/>
        <c:tickLblPos val="low"/>
        <c:txPr>
          <a:bodyPr rot="0" vert="horz"/>
          <a:lstStyle/>
          <a:p>
            <a:pPr>
              <a:defRPr/>
            </a:pPr>
            <a:endParaRPr lang="sv-SE"/>
          </a:p>
        </c:txPr>
        <c:crossAx val="78747840"/>
        <c:crosses val="autoZero"/>
        <c:auto val="1"/>
        <c:lblAlgn val="ctr"/>
        <c:lblOffset val="100"/>
        <c:noMultiLvlLbl val="0"/>
      </c:catAx>
      <c:valAx>
        <c:axId val="78747840"/>
        <c:scaling>
          <c:orientation val="minMax"/>
          <c:max val="80"/>
          <c:min val="0"/>
        </c:scaling>
        <c:delete val="0"/>
        <c:axPos val="b"/>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138113024"/>
        <c:crosses val="max"/>
        <c:crossBetween val="between"/>
        <c:majorUnit val="10"/>
      </c:valAx>
    </c:plotArea>
    <c:legend>
      <c:legendPos val="b"/>
      <c:layout>
        <c:manualLayout>
          <c:xMode val="edge"/>
          <c:yMode val="edge"/>
          <c:x val="0.46804617283950622"/>
          <c:y val="0.89887592592592591"/>
          <c:w val="0.20187686542696592"/>
          <c:h val="9.3282407407407411E-2"/>
        </c:manualLayout>
      </c:layout>
      <c:overlay val="0"/>
    </c:legend>
    <c:plotVisOnly val="1"/>
    <c:dispBlanksAs val="gap"/>
    <c:showDLblsOverMax val="0"/>
  </c:chart>
  <c:spPr>
    <a:ln>
      <a:noFill/>
    </a:ln>
  </c:spPr>
  <c:txPr>
    <a:bodyPr/>
    <a:lstStyle/>
    <a:p>
      <a:pPr>
        <a:defRPr sz="16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681170108161261E-2"/>
          <c:y val="6.5289442986293383E-2"/>
          <c:w val="0.92649483775811214"/>
          <c:h val="0.62432226589771478"/>
        </c:manualLayout>
      </c:layout>
      <c:lineChart>
        <c:grouping val="standard"/>
        <c:varyColors val="0"/>
        <c:ser>
          <c:idx val="1"/>
          <c:order val="0"/>
          <c:tx>
            <c:strRef>
              <c:f>'Figur 1'!$E$2</c:f>
              <c:strCache>
                <c:ptCount val="1"/>
                <c:pt idx="0">
                  <c:v>Komvux</c:v>
                </c:pt>
              </c:strCache>
            </c:strRef>
          </c:tx>
          <c:spPr>
            <a:ln w="41275" cap="rnd">
              <a:solidFill>
                <a:srgbClr val="4F81BD">
                  <a:lumMod val="50000"/>
                </a:srgbClr>
              </a:solidFill>
              <a:round/>
            </a:ln>
            <a:effectLst/>
          </c:spPr>
          <c:marker>
            <c:symbol val="none"/>
          </c:marker>
          <c:cat>
            <c:numRef>
              <c:f>'Figur 1'!$A$3:$A$20</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'Figur 1'!$E$3:$E$20</c:f>
              <c:numCache>
                <c:formatCode>General</c:formatCode>
                <c:ptCount val="18"/>
                <c:pt idx="0">
                  <c:v>350.87</c:v>
                </c:pt>
                <c:pt idx="1">
                  <c:v>332.06400000000002</c:v>
                </c:pt>
                <c:pt idx="2">
                  <c:v>317.20600000000002</c:v>
                </c:pt>
                <c:pt idx="3">
                  <c:v>287.584</c:v>
                </c:pt>
                <c:pt idx="4">
                  <c:v>244.077</c:v>
                </c:pt>
                <c:pt idx="5">
                  <c:v>226.851</c:v>
                </c:pt>
                <c:pt idx="6">
                  <c:v>229.29900000000001</c:v>
                </c:pt>
                <c:pt idx="7">
                  <c:v>227.68199999999999</c:v>
                </c:pt>
                <c:pt idx="8">
                  <c:v>205.08</c:v>
                </c:pt>
                <c:pt idx="9">
                  <c:v>170.31800000000001</c:v>
                </c:pt>
                <c:pt idx="10">
                  <c:v>187.13499999999999</c:v>
                </c:pt>
                <c:pt idx="11">
                  <c:v>195.25399999999999</c:v>
                </c:pt>
                <c:pt idx="12">
                  <c:v>198.172</c:v>
                </c:pt>
                <c:pt idx="13">
                  <c:v>189.56700000000001</c:v>
                </c:pt>
                <c:pt idx="14">
                  <c:v>196.678</c:v>
                </c:pt>
                <c:pt idx="15">
                  <c:v>216.251</c:v>
                </c:pt>
                <c:pt idx="16">
                  <c:v>214.81100000000001</c:v>
                </c:pt>
                <c:pt idx="17">
                  <c:v>221.62200000000001</c:v>
                </c:pt>
              </c:numCache>
            </c:numRef>
          </c:val>
          <c:smooth val="0"/>
          <c:extLst>
            <c:ext xmlns:c16="http://schemas.microsoft.com/office/drawing/2014/chart" uri="{C3380CC4-5D6E-409C-BE32-E72D297353CC}">
              <c16:uniqueId val="{00000000-6791-47AE-8155-9E00B5001716}"/>
            </c:ext>
          </c:extLst>
        </c:ser>
        <c:ser>
          <c:idx val="2"/>
          <c:order val="1"/>
          <c:tx>
            <c:strRef>
              <c:f>'Figur 1'!$F$2</c:f>
              <c:strCache>
                <c:ptCount val="1"/>
                <c:pt idx="0">
                  <c:v>SFI</c:v>
                </c:pt>
              </c:strCache>
            </c:strRef>
          </c:tx>
          <c:spPr>
            <a:ln w="41275">
              <a:solidFill>
                <a:srgbClr val="C00000"/>
              </a:solidFill>
            </a:ln>
          </c:spPr>
          <c:marker>
            <c:symbol val="none"/>
          </c:marker>
          <c:cat>
            <c:numRef>
              <c:f>'Figur 1'!$A$3:$A$20</c:f>
              <c:numCache>
                <c:formatCode>General</c:formatCode>
                <c:ptCount val="18"/>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numCache>
            </c:numRef>
          </c:cat>
          <c:val>
            <c:numRef>
              <c:f>'Figur 1'!$F$3:$F$20</c:f>
              <c:numCache>
                <c:formatCode>General</c:formatCode>
                <c:ptCount val="18"/>
                <c:pt idx="10">
                  <c:v>124.26</c:v>
                </c:pt>
                <c:pt idx="11">
                  <c:v>125.36199999999999</c:v>
                </c:pt>
                <c:pt idx="12">
                  <c:v>134.738</c:v>
                </c:pt>
                <c:pt idx="13">
                  <c:v>141.869</c:v>
                </c:pt>
                <c:pt idx="14">
                  <c:v>150.43700000000001</c:v>
                </c:pt>
                <c:pt idx="15">
                  <c:v>163.90600000000001</c:v>
                </c:pt>
                <c:pt idx="16">
                  <c:v>183.15799999999999</c:v>
                </c:pt>
                <c:pt idx="17">
                  <c:v>198.75200000000001</c:v>
                </c:pt>
              </c:numCache>
            </c:numRef>
          </c:val>
          <c:smooth val="0"/>
          <c:extLst>
            <c:ext xmlns:c16="http://schemas.microsoft.com/office/drawing/2014/chart" uri="{C3380CC4-5D6E-409C-BE32-E72D297353CC}">
              <c16:uniqueId val="{00000001-6791-47AE-8155-9E00B5001716}"/>
            </c:ext>
          </c:extLst>
        </c:ser>
        <c:dLbls>
          <c:showLegendKey val="0"/>
          <c:showVal val="0"/>
          <c:showCatName val="0"/>
          <c:showSerName val="0"/>
          <c:showPercent val="0"/>
          <c:showBubbleSize val="0"/>
        </c:dLbls>
        <c:smooth val="0"/>
        <c:axId val="118645888"/>
        <c:axId val="118647424"/>
      </c:lineChart>
      <c:catAx>
        <c:axId val="118645888"/>
        <c:scaling>
          <c:orientation val="minMax"/>
        </c:scaling>
        <c:delete val="0"/>
        <c:axPos val="b"/>
        <c:numFmt formatCode="General" sourceLinked="1"/>
        <c:majorTickMark val="out"/>
        <c:minorTickMark val="none"/>
        <c:tickLblPos val="low"/>
        <c:txPr>
          <a:bodyPr rot="0" vert="horz"/>
          <a:lstStyle/>
          <a:p>
            <a:pPr>
              <a:defRPr/>
            </a:pPr>
            <a:endParaRPr lang="sv-SE"/>
          </a:p>
        </c:txPr>
        <c:crossAx val="118647424"/>
        <c:crosses val="autoZero"/>
        <c:auto val="1"/>
        <c:lblAlgn val="ctr"/>
        <c:lblOffset val="100"/>
        <c:tickLblSkip val="2"/>
        <c:tickMarkSkip val="1"/>
        <c:noMultiLvlLbl val="0"/>
      </c:catAx>
      <c:valAx>
        <c:axId val="118647424"/>
        <c:scaling>
          <c:orientation val="minMax"/>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118645888"/>
        <c:crosses val="autoZero"/>
        <c:crossBetween val="between"/>
      </c:valAx>
    </c:plotArea>
    <c:legend>
      <c:legendPos val="b"/>
      <c:layout>
        <c:manualLayout>
          <c:xMode val="edge"/>
          <c:yMode val="edge"/>
          <c:x val="0.12299136297235139"/>
          <c:y val="0.79451250000000007"/>
          <c:w val="0.79866600986393477"/>
          <c:h val="0.16735637212015164"/>
        </c:manualLayout>
      </c:layout>
      <c:overlay val="0"/>
    </c:legend>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15484720734146"/>
          <c:y val="6.5289442986293383E-2"/>
          <c:w val="0.88289268109297681"/>
          <c:h val="0.57140555555555561"/>
        </c:manualLayout>
      </c:layout>
      <c:lineChart>
        <c:grouping val="standard"/>
        <c:varyColors val="0"/>
        <c:ser>
          <c:idx val="1"/>
          <c:order val="0"/>
          <c:spPr>
            <a:ln w="28575" cap="rnd">
              <a:noFill/>
              <a:round/>
            </a:ln>
            <a:effectLst/>
          </c:spPr>
          <c:marker>
            <c:symbol val="circle"/>
            <c:size val="9"/>
            <c:spPr>
              <a:solidFill>
                <a:srgbClr val="4F81BD">
                  <a:lumMod val="75000"/>
                </a:srgbClr>
              </a:solidFill>
              <a:ln w="6350">
                <a:solidFill>
                  <a:sysClr val="windowText" lastClr="000000"/>
                </a:solidFill>
              </a:ln>
            </c:spPr>
          </c:marker>
          <c:dPt>
            <c:idx val="8"/>
            <c:marker>
              <c:spPr>
                <a:solidFill>
                  <a:srgbClr val="C00000"/>
                </a:solidFill>
                <a:ln w="6350">
                  <a:solidFill>
                    <a:sysClr val="windowText" lastClr="000000"/>
                  </a:solidFill>
                </a:ln>
              </c:spPr>
            </c:marker>
            <c:bubble3D val="0"/>
            <c:extLst>
              <c:ext xmlns:c16="http://schemas.microsoft.com/office/drawing/2014/chart" uri="{C3380CC4-5D6E-409C-BE32-E72D297353CC}">
                <c16:uniqueId val="{00000000-4443-466D-A2DC-921531865F48}"/>
              </c:ext>
            </c:extLst>
          </c:dPt>
          <c:errBars>
            <c:errDir val="y"/>
            <c:errBarType val="both"/>
            <c:errValType val="cust"/>
            <c:noEndCap val="0"/>
            <c:plus>
              <c:numRef>
                <c:f>'Figur 7'!$F$3:$F$14</c:f>
                <c:numCache>
                  <c:formatCode>General</c:formatCode>
                  <c:ptCount val="12"/>
                  <c:pt idx="0">
                    <c:v>0.10558319999999999</c:v>
                  </c:pt>
                  <c:pt idx="1">
                    <c:v>0.10699690000000001</c:v>
                  </c:pt>
                  <c:pt idx="2">
                    <c:v>0.12395560000000005</c:v>
                  </c:pt>
                  <c:pt idx="3">
                    <c:v>8.8898900000000058E-2</c:v>
                  </c:pt>
                  <c:pt idx="4">
                    <c:v>0.11378240000000001</c:v>
                  </c:pt>
                  <c:pt idx="5">
                    <c:v>9.5413099999999973E-2</c:v>
                  </c:pt>
                  <c:pt idx="6">
                    <c:v>6.0960699999999979E-2</c:v>
                  </c:pt>
                  <c:pt idx="7">
                    <c:v>0.10828700000000002</c:v>
                  </c:pt>
                  <c:pt idx="8">
                    <c:v>9.9302200000000007E-2</c:v>
                  </c:pt>
                  <c:pt idx="9">
                    <c:v>0.11527520000000002</c:v>
                  </c:pt>
                  <c:pt idx="10">
                    <c:v>8.7759000000000031E-2</c:v>
                  </c:pt>
                  <c:pt idx="11">
                    <c:v>9.0595599999999998E-2</c:v>
                  </c:pt>
                </c:numCache>
              </c:numRef>
            </c:plus>
            <c:minus>
              <c:numRef>
                <c:f>'Figur 7'!$G$3:$G$14</c:f>
                <c:numCache>
                  <c:formatCode>General</c:formatCode>
                  <c:ptCount val="12"/>
                  <c:pt idx="0">
                    <c:v>0.10558329999999999</c:v>
                  </c:pt>
                  <c:pt idx="1">
                    <c:v>0.1069968</c:v>
                  </c:pt>
                  <c:pt idx="2">
                    <c:v>0.1239555</c:v>
                  </c:pt>
                  <c:pt idx="3">
                    <c:v>8.8898900000000003E-2</c:v>
                  </c:pt>
                  <c:pt idx="4">
                    <c:v>0.1137823</c:v>
                  </c:pt>
                  <c:pt idx="5">
                    <c:v>9.5413200000000031E-2</c:v>
                  </c:pt>
                  <c:pt idx="6">
                    <c:v>6.0960700000000034E-2</c:v>
                  </c:pt>
                  <c:pt idx="7">
                    <c:v>0.10828689999999996</c:v>
                  </c:pt>
                  <c:pt idx="8">
                    <c:v>9.9302299999999954E-2</c:v>
                  </c:pt>
                  <c:pt idx="9">
                    <c:v>0.11527530000000002</c:v>
                  </c:pt>
                  <c:pt idx="10">
                    <c:v>8.7759099999999979E-2</c:v>
                  </c:pt>
                  <c:pt idx="11">
                    <c:v>9.0595500000000051E-2</c:v>
                  </c:pt>
                </c:numCache>
              </c:numRef>
            </c:minus>
            <c:spPr>
              <a:ln w="15875"/>
            </c:spPr>
          </c:errBars>
          <c:cat>
            <c:strRef>
              <c:f>'Figur 7'!$A$3:$A$14</c:f>
              <c:strCache>
                <c:ptCount val="12"/>
                <c:pt idx="0">
                  <c:v>Norge</c:v>
                </c:pt>
                <c:pt idx="1">
                  <c:v>Irland</c:v>
                </c:pt>
                <c:pt idx="2">
                  <c:v>Italien</c:v>
                </c:pt>
                <c:pt idx="3">
                  <c:v>Danmark</c:v>
                </c:pt>
                <c:pt idx="4">
                  <c:v>Storbritannien</c:v>
                </c:pt>
                <c:pt idx="5">
                  <c:v>Spanien</c:v>
                </c:pt>
                <c:pt idx="6">
                  <c:v>Frankrike</c:v>
                </c:pt>
                <c:pt idx="7">
                  <c:v>Finland</c:v>
                </c:pt>
                <c:pt idx="8">
                  <c:v>Sverige</c:v>
                </c:pt>
                <c:pt idx="9">
                  <c:v>Nederländerna</c:v>
                </c:pt>
                <c:pt idx="10">
                  <c:v>Österrike</c:v>
                </c:pt>
                <c:pt idx="11">
                  <c:v>Tyskland</c:v>
                </c:pt>
              </c:strCache>
            </c:strRef>
          </c:cat>
          <c:val>
            <c:numRef>
              <c:f>'Figur 7'!$C$3:$C$14</c:f>
              <c:numCache>
                <c:formatCode>_(* #,##0.00_);_(* \(#,##0.00\);_(* "-"??_);_(@_)</c:formatCode>
                <c:ptCount val="12"/>
                <c:pt idx="0">
                  <c:v>0.35255829999999999</c:v>
                </c:pt>
                <c:pt idx="1">
                  <c:v>0.44251109999999999</c:v>
                </c:pt>
                <c:pt idx="2">
                  <c:v>0.45222289999999998</c:v>
                </c:pt>
                <c:pt idx="3">
                  <c:v>0.47089229999999999</c:v>
                </c:pt>
                <c:pt idx="4">
                  <c:v>0.47162229999999999</c:v>
                </c:pt>
                <c:pt idx="5">
                  <c:v>0.48277140000000002</c:v>
                </c:pt>
                <c:pt idx="6">
                  <c:v>0.49410290000000001</c:v>
                </c:pt>
                <c:pt idx="7">
                  <c:v>0.49487409999999998</c:v>
                </c:pt>
                <c:pt idx="8">
                  <c:v>0.50896569999999997</c:v>
                </c:pt>
                <c:pt idx="9">
                  <c:v>0.51655010000000001</c:v>
                </c:pt>
                <c:pt idx="10">
                  <c:v>0.53353099999999998</c:v>
                </c:pt>
                <c:pt idx="11">
                  <c:v>0.5978234</c:v>
                </c:pt>
              </c:numCache>
            </c:numRef>
          </c:val>
          <c:smooth val="0"/>
          <c:extLst>
            <c:ext xmlns:c16="http://schemas.microsoft.com/office/drawing/2014/chart" uri="{C3380CC4-5D6E-409C-BE32-E72D297353CC}">
              <c16:uniqueId val="{00000001-4443-466D-A2DC-921531865F48}"/>
            </c:ext>
          </c:extLst>
        </c:ser>
        <c:dLbls>
          <c:showLegendKey val="0"/>
          <c:showVal val="0"/>
          <c:showCatName val="0"/>
          <c:showSerName val="0"/>
          <c:showPercent val="0"/>
          <c:showBubbleSize val="0"/>
        </c:dLbls>
        <c:marker val="1"/>
        <c:smooth val="0"/>
        <c:axId val="138116608"/>
        <c:axId val="132539520"/>
      </c:lineChart>
      <c:catAx>
        <c:axId val="138116608"/>
        <c:scaling>
          <c:orientation val="minMax"/>
        </c:scaling>
        <c:delete val="0"/>
        <c:axPos val="b"/>
        <c:numFmt formatCode="General" sourceLinked="1"/>
        <c:majorTickMark val="out"/>
        <c:minorTickMark val="none"/>
        <c:tickLblPos val="low"/>
        <c:txPr>
          <a:bodyPr rot="-5400000" vert="horz"/>
          <a:lstStyle/>
          <a:p>
            <a:pPr>
              <a:defRPr/>
            </a:pPr>
            <a:endParaRPr lang="sv-SE"/>
          </a:p>
        </c:txPr>
        <c:crossAx val="132539520"/>
        <c:crosses val="autoZero"/>
        <c:auto val="1"/>
        <c:lblAlgn val="ctr"/>
        <c:lblOffset val="100"/>
        <c:noMultiLvlLbl val="0"/>
      </c:catAx>
      <c:valAx>
        <c:axId val="132539520"/>
        <c:scaling>
          <c:orientation val="minMax"/>
          <c:max val="0.70000000000000007"/>
          <c:min val="0.1"/>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138116608"/>
        <c:crosses val="autoZero"/>
        <c:crossBetween val="between"/>
      </c:valAx>
    </c:plotArea>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2592451492607"/>
          <c:y val="6.5289442986293383E-2"/>
          <c:w val="0.8828502640769873"/>
          <c:h val="0.57458234281391007"/>
        </c:manualLayout>
      </c:layout>
      <c:lineChart>
        <c:grouping val="standard"/>
        <c:varyColors val="0"/>
        <c:ser>
          <c:idx val="1"/>
          <c:order val="0"/>
          <c:spPr>
            <a:ln w="28575" cap="rnd">
              <a:noFill/>
              <a:round/>
            </a:ln>
            <a:effectLst/>
          </c:spPr>
          <c:marker>
            <c:symbol val="circle"/>
            <c:size val="9"/>
            <c:spPr>
              <a:solidFill>
                <a:srgbClr val="4F81BD">
                  <a:lumMod val="75000"/>
                </a:srgbClr>
              </a:solidFill>
              <a:ln w="6350">
                <a:solidFill>
                  <a:sysClr val="windowText" lastClr="000000"/>
                </a:solidFill>
              </a:ln>
            </c:spPr>
          </c:marker>
          <c:dPt>
            <c:idx val="5"/>
            <c:marker>
              <c:spPr>
                <a:solidFill>
                  <a:srgbClr val="C00000"/>
                </a:solidFill>
                <a:ln w="6350">
                  <a:solidFill>
                    <a:sysClr val="windowText" lastClr="000000"/>
                  </a:solidFill>
                </a:ln>
              </c:spPr>
            </c:marker>
            <c:bubble3D val="0"/>
            <c:extLst>
              <c:ext xmlns:c16="http://schemas.microsoft.com/office/drawing/2014/chart" uri="{C3380CC4-5D6E-409C-BE32-E72D297353CC}">
                <c16:uniqueId val="{00000000-5203-4C2F-9F40-CAFAD1493502}"/>
              </c:ext>
            </c:extLst>
          </c:dPt>
          <c:errBars>
            <c:errDir val="y"/>
            <c:errBarType val="both"/>
            <c:errValType val="cust"/>
            <c:noEndCap val="0"/>
            <c:plus>
              <c:numRef>
                <c:f>'Figur 7'!$F$18:$F$29</c:f>
                <c:numCache>
                  <c:formatCode>General</c:formatCode>
                  <c:ptCount val="12"/>
                  <c:pt idx="0">
                    <c:v>0.10076100000000004</c:v>
                  </c:pt>
                  <c:pt idx="1">
                    <c:v>8.6432799999999976E-2</c:v>
                  </c:pt>
                  <c:pt idx="2">
                    <c:v>0.11735080000000003</c:v>
                  </c:pt>
                  <c:pt idx="3">
                    <c:v>0.11253439999999998</c:v>
                  </c:pt>
                  <c:pt idx="4">
                    <c:v>0.10445980000000005</c:v>
                  </c:pt>
                  <c:pt idx="5">
                    <c:v>9.6331500000000014E-2</c:v>
                  </c:pt>
                  <c:pt idx="6">
                    <c:v>0.10954430000000004</c:v>
                  </c:pt>
                  <c:pt idx="7">
                    <c:v>8.8141999999999943E-2</c:v>
                  </c:pt>
                  <c:pt idx="8">
                    <c:v>0.10992820000000003</c:v>
                  </c:pt>
                  <c:pt idx="9">
                    <c:v>9.6763799999999955E-2</c:v>
                  </c:pt>
                  <c:pt idx="10">
                    <c:v>5.8723599999999987E-2</c:v>
                  </c:pt>
                  <c:pt idx="11">
                    <c:v>9.4604800000000044E-2</c:v>
                  </c:pt>
                </c:numCache>
              </c:numRef>
            </c:plus>
            <c:minus>
              <c:numRef>
                <c:f>'Figur 7'!$G$18:$G$29</c:f>
                <c:numCache>
                  <c:formatCode>General</c:formatCode>
                  <c:ptCount val="12"/>
                  <c:pt idx="0">
                    <c:v>0.10076089999999999</c:v>
                  </c:pt>
                  <c:pt idx="1">
                    <c:v>8.6432800000000032E-2</c:v>
                  </c:pt>
                  <c:pt idx="2">
                    <c:v>0.11735079999999998</c:v>
                  </c:pt>
                  <c:pt idx="3">
                    <c:v>0.11253439999999998</c:v>
                  </c:pt>
                  <c:pt idx="4">
                    <c:v>0.10445969999999999</c:v>
                  </c:pt>
                  <c:pt idx="5">
                    <c:v>9.6331600000000017E-2</c:v>
                  </c:pt>
                  <c:pt idx="6">
                    <c:v>0.10954430000000004</c:v>
                  </c:pt>
                  <c:pt idx="7">
                    <c:v>8.8142100000000057E-2</c:v>
                  </c:pt>
                  <c:pt idx="8">
                    <c:v>0.10992829999999992</c:v>
                  </c:pt>
                  <c:pt idx="9">
                    <c:v>9.6763800000000011E-2</c:v>
                  </c:pt>
                  <c:pt idx="10">
                    <c:v>5.872350000000004E-2</c:v>
                  </c:pt>
                  <c:pt idx="11">
                    <c:v>9.4604699999999986E-2</c:v>
                  </c:pt>
                </c:numCache>
              </c:numRef>
            </c:minus>
            <c:spPr>
              <a:ln w="15875"/>
            </c:spPr>
          </c:errBars>
          <c:cat>
            <c:strRef>
              <c:f>'Figur 7'!$A$18:$A$29</c:f>
              <c:strCache>
                <c:ptCount val="12"/>
                <c:pt idx="0">
                  <c:v>Norge</c:v>
                </c:pt>
                <c:pt idx="1">
                  <c:v>Danmark</c:v>
                </c:pt>
                <c:pt idx="2">
                  <c:v>Italien</c:v>
                </c:pt>
                <c:pt idx="3">
                  <c:v>Storbritannien</c:v>
                </c:pt>
                <c:pt idx="4">
                  <c:v>Finland</c:v>
                </c:pt>
                <c:pt idx="5">
                  <c:v>Sverige</c:v>
                </c:pt>
                <c:pt idx="6">
                  <c:v>Irland</c:v>
                </c:pt>
                <c:pt idx="7">
                  <c:v>Österrike</c:v>
                </c:pt>
                <c:pt idx="8">
                  <c:v>Nederländerna</c:v>
                </c:pt>
                <c:pt idx="9">
                  <c:v>Spanien</c:v>
                </c:pt>
                <c:pt idx="10">
                  <c:v>Frankrike</c:v>
                </c:pt>
                <c:pt idx="11">
                  <c:v>Tyskland</c:v>
                </c:pt>
              </c:strCache>
            </c:strRef>
          </c:cat>
          <c:val>
            <c:numRef>
              <c:f>'Figur 7'!$C$18:$C$29</c:f>
              <c:numCache>
                <c:formatCode>_(* #,##0.00_);_(* \(#,##0.00\);_(* "-"??_);_(@_)</c:formatCode>
                <c:ptCount val="12"/>
                <c:pt idx="0">
                  <c:v>0.26750849999999998</c:v>
                </c:pt>
                <c:pt idx="1">
                  <c:v>0.43343290000000001</c:v>
                </c:pt>
                <c:pt idx="2">
                  <c:v>0.44402449999999999</c:v>
                </c:pt>
                <c:pt idx="3">
                  <c:v>0.45028289999999999</c:v>
                </c:pt>
                <c:pt idx="4">
                  <c:v>0.45750819999999998</c:v>
                </c:pt>
                <c:pt idx="5">
                  <c:v>0.46106720000000001</c:v>
                </c:pt>
                <c:pt idx="6">
                  <c:v>0.48916680000000001</c:v>
                </c:pt>
                <c:pt idx="7">
                  <c:v>0.50146080000000004</c:v>
                </c:pt>
                <c:pt idx="8">
                  <c:v>0.51541459999999995</c:v>
                </c:pt>
                <c:pt idx="9">
                  <c:v>0.52288889999999999</c:v>
                </c:pt>
                <c:pt idx="10">
                  <c:v>0.55014850000000004</c:v>
                </c:pt>
                <c:pt idx="11">
                  <c:v>0.59263969999999999</c:v>
                </c:pt>
              </c:numCache>
            </c:numRef>
          </c:val>
          <c:smooth val="0"/>
          <c:extLst>
            <c:ext xmlns:c16="http://schemas.microsoft.com/office/drawing/2014/chart" uri="{C3380CC4-5D6E-409C-BE32-E72D297353CC}">
              <c16:uniqueId val="{00000001-5203-4C2F-9F40-CAFAD1493502}"/>
            </c:ext>
          </c:extLst>
        </c:ser>
        <c:dLbls>
          <c:showLegendKey val="0"/>
          <c:showVal val="0"/>
          <c:showCatName val="0"/>
          <c:showSerName val="0"/>
          <c:showPercent val="0"/>
          <c:showBubbleSize val="0"/>
        </c:dLbls>
        <c:marker val="1"/>
        <c:smooth val="0"/>
        <c:axId val="81667584"/>
        <c:axId val="132541248"/>
      </c:lineChart>
      <c:catAx>
        <c:axId val="81667584"/>
        <c:scaling>
          <c:orientation val="minMax"/>
        </c:scaling>
        <c:delete val="0"/>
        <c:axPos val="b"/>
        <c:numFmt formatCode="General" sourceLinked="1"/>
        <c:majorTickMark val="out"/>
        <c:minorTickMark val="none"/>
        <c:tickLblPos val="low"/>
        <c:txPr>
          <a:bodyPr rot="-5400000" vert="horz"/>
          <a:lstStyle/>
          <a:p>
            <a:pPr>
              <a:defRPr/>
            </a:pPr>
            <a:endParaRPr lang="sv-SE"/>
          </a:p>
        </c:txPr>
        <c:crossAx val="132541248"/>
        <c:crosses val="autoZero"/>
        <c:auto val="1"/>
        <c:lblAlgn val="ctr"/>
        <c:lblOffset val="100"/>
        <c:noMultiLvlLbl val="0"/>
      </c:catAx>
      <c:valAx>
        <c:axId val="132541248"/>
        <c:scaling>
          <c:orientation val="minMax"/>
          <c:max val="0.70000000000000007"/>
          <c:min val="0.1"/>
        </c:scaling>
        <c:delete val="0"/>
        <c:axPos val="l"/>
        <c:majorGridlines>
          <c:spPr>
            <a:ln>
              <a:solidFill>
                <a:srgbClr val="4F81BD">
                  <a:lumMod val="60000"/>
                  <a:lumOff val="40000"/>
                </a:srgbClr>
              </a:solidFill>
              <a:prstDash val="sysDash"/>
            </a:ln>
          </c:spPr>
        </c:majorGridlines>
        <c:numFmt formatCode="General" sourceLinked="0"/>
        <c:majorTickMark val="out"/>
        <c:minorTickMark val="none"/>
        <c:tickLblPos val="nextTo"/>
        <c:txPr>
          <a:bodyPr rot="0" vert="horz"/>
          <a:lstStyle/>
          <a:p>
            <a:pPr>
              <a:defRPr/>
            </a:pPr>
            <a:endParaRPr lang="sv-SE"/>
          </a:p>
        </c:txPr>
        <c:crossAx val="81667584"/>
        <c:crosses val="autoZero"/>
        <c:crossBetween val="between"/>
      </c:valAx>
    </c:plotArea>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sv-S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0.1174</cdr:x>
      <cdr:y>0.54705</cdr:y>
    </cdr:from>
    <cdr:to>
      <cdr:x>0.93734</cdr:x>
      <cdr:y>0.99</cdr:y>
    </cdr:to>
    <cdr:sp macro="" textlink="">
      <cdr:nvSpPr>
        <cdr:cNvPr id="2" name="textruta 1">
          <a:extLst xmlns:a="http://schemas.openxmlformats.org/drawingml/2006/main">
            <a:ext uri="{FF2B5EF4-FFF2-40B4-BE49-F238E27FC236}">
              <a16:creationId xmlns:a16="http://schemas.microsoft.com/office/drawing/2014/main" id="{B0F3836E-4A74-4AF8-9A81-03475C14F699}"/>
            </a:ext>
          </a:extLst>
        </cdr:cNvPr>
        <cdr:cNvSpPr txBox="1"/>
      </cdr:nvSpPr>
      <cdr:spPr>
        <a:xfrm xmlns:a="http://schemas.openxmlformats.org/drawingml/2006/main">
          <a:off x="458457" y="505125"/>
          <a:ext cx="3201934" cy="40899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endParaRPr lang="sv-SE"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E3B70A-0490-40E8-A340-03D6C4C63EA1}" type="datetimeFigureOut">
              <a:rPr lang="sv-SE" smtClean="0"/>
              <a:t>2018-03-28</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B9E55D-D1AC-409F-9247-F90946948435}" type="slidenum">
              <a:rPr lang="sv-SE" smtClean="0"/>
              <a:t>‹#›</a:t>
            </a:fld>
            <a:endParaRPr lang="sv-SE"/>
          </a:p>
        </p:txBody>
      </p:sp>
    </p:spTree>
    <p:extLst>
      <p:ext uri="{BB962C8B-B14F-4D97-AF65-F5344CB8AC3E}">
        <p14:creationId xmlns:p14="http://schemas.microsoft.com/office/powerpoint/2010/main" val="229369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B9E55D-D1AC-409F-9247-F90946948435}" type="slidenum">
              <a:rPr lang="sv-SE" smtClean="0"/>
              <a:t>24</a:t>
            </a:fld>
            <a:endParaRPr lang="sv-SE"/>
          </a:p>
        </p:txBody>
      </p:sp>
    </p:spTree>
    <p:extLst>
      <p:ext uri="{BB962C8B-B14F-4D97-AF65-F5344CB8AC3E}">
        <p14:creationId xmlns:p14="http://schemas.microsoft.com/office/powerpoint/2010/main" val="168204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har också räknat på etableringsjobben som parterna och staten enades om nu i början av mars. Enligt våra beräkningar kommer ett etableringsjobb vara billigare för arbetsgivaren än ett nystartsjobb. Därmed blir statens kostnad högre eftersom arbetstagarens disponibla inkomst är densamma. Hur stor skillnaden är beror på hur stor subventionen i nystartsjobbet är. För personer som varit arbetslösa i mer än två men mindre än tre år är skillnaden ganska stor – ungefär 5000 kronor per månad. Men personer som varit arbetslösa i mer än tre år och nyanlända är skillnaden mindre.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arbetsgivare i hög grad börjar använda etableringsjobb i stället för nystartsjobb eller reguljära anställningar kan det bli dyrt för offentlig sektor. Om etableringsjobben ger sysselsättningsförbättringar för personer som har försörjningsstöd leder det till i stället en liten nettovinst.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Sammantaget tycker vi det finns skäl till viss oro för kostnaderna.</a:t>
            </a:r>
          </a:p>
        </p:txBody>
      </p:sp>
      <p:sp>
        <p:nvSpPr>
          <p:cNvPr id="4" name="Platshållare för bildnummer 3"/>
          <p:cNvSpPr>
            <a:spLocks noGrp="1"/>
          </p:cNvSpPr>
          <p:nvPr>
            <p:ph type="sldNum" sz="quarter" idx="10"/>
          </p:nvPr>
        </p:nvSpPr>
        <p:spPr/>
        <p:txBody>
          <a:bodyPr/>
          <a:lstStyle/>
          <a:p>
            <a:fld id="{B2604DDB-D619-40FC-8594-1EA27E281891}" type="slidenum">
              <a:rPr lang="sv-SE" smtClean="0"/>
              <a:t>33</a:t>
            </a:fld>
            <a:endParaRPr lang="sv-SE"/>
          </a:p>
        </p:txBody>
      </p:sp>
    </p:spTree>
    <p:extLst>
      <p:ext uri="{BB962C8B-B14F-4D97-AF65-F5344CB8AC3E}">
        <p14:creationId xmlns:p14="http://schemas.microsoft.com/office/powerpoint/2010/main" val="292514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Slutsatserna blir att den här analysen – i kombination med våra tidigare analyser – ger stöd för att fler enkla jobb bör ingå i arsenalen av insatser för att underlätta för lågkvalificerade att etablera sig på arbetsmarknaden. Men det är också uppenbart att fler enkla jobb, liksom alla andra åtgärder, inte är någon mirakelmedicin. </a:t>
            </a:r>
          </a:p>
          <a:p>
            <a:r>
              <a:rPr lang="sv-SE" sz="1200" kern="1200" dirty="0">
                <a:solidFill>
                  <a:schemeClr val="tx1"/>
                </a:solidFill>
                <a:effectLst/>
                <a:latin typeface="+mn-lt"/>
                <a:ea typeface="+mn-ea"/>
                <a:cs typeface="+mn-cs"/>
              </a:rPr>
              <a:t>Processen att nå bättre betalda och mer kvalificerade jobb är långsam för dem som står långt från arbetsmarknaden.  Man bör därför kombinera eventuella nya jobb med generösa möjligheter till utbildning.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processen är långsam reser också frågan om nya tidsbegränsade anställningar av typen etableringsjobb kan ge tillräckliga sysselsättningsförbättringar för personer med svag arbetsmarknadsanknytning. Vi ser därför tidsbegränsade etableringsjobb och permanenta enkla jobb med lägre löner som komplement till varandra.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såna nya permanenta enkla jobb ska kunna skapas krävs det grundläggande förändringar i lönebildningen på ett sätt som vi inte har sett tidigare.</a:t>
            </a:r>
          </a:p>
          <a:p>
            <a:endParaRPr lang="sv-SE" dirty="0"/>
          </a:p>
        </p:txBody>
      </p:sp>
      <p:sp>
        <p:nvSpPr>
          <p:cNvPr id="4" name="Platshållare för bildnummer 3"/>
          <p:cNvSpPr>
            <a:spLocks noGrp="1"/>
          </p:cNvSpPr>
          <p:nvPr>
            <p:ph type="sldNum" sz="quarter" idx="10"/>
          </p:nvPr>
        </p:nvSpPr>
        <p:spPr/>
        <p:txBody>
          <a:bodyPr/>
          <a:lstStyle/>
          <a:p>
            <a:fld id="{B2604DDB-D619-40FC-8594-1EA27E281891}" type="slidenum">
              <a:rPr lang="sv-SE" smtClean="0"/>
              <a:t>34</a:t>
            </a:fld>
            <a:endParaRPr lang="sv-SE"/>
          </a:p>
        </p:txBody>
      </p:sp>
    </p:spTree>
    <p:extLst>
      <p:ext uri="{BB962C8B-B14F-4D97-AF65-F5344CB8AC3E}">
        <p14:creationId xmlns:p14="http://schemas.microsoft.com/office/powerpoint/2010/main" val="243487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806450"/>
            <a:ext cx="7178675" cy="40386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8049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806450"/>
            <a:ext cx="7178675" cy="4038600"/>
          </a:xfrm>
        </p:spPr>
      </p:sp>
      <p:sp>
        <p:nvSpPr>
          <p:cNvPr id="3" name="Notes Placeholder 2"/>
          <p:cNvSpPr>
            <a:spLocks noGrp="1"/>
          </p:cNvSpPr>
          <p:nvPr>
            <p:ph type="body" idx="1"/>
          </p:nvPr>
        </p:nvSpPr>
        <p:spPr/>
        <p:txBody>
          <a:bodyPr/>
          <a:lstStyle/>
          <a:p>
            <a:endParaRPr lang="sv-SE"/>
          </a:p>
        </p:txBody>
      </p:sp>
    </p:spTree>
    <p:extLst>
      <p:ext uri="{BB962C8B-B14F-4D97-AF65-F5344CB8AC3E}">
        <p14:creationId xmlns:p14="http://schemas.microsoft.com/office/powerpoint/2010/main" val="272226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806450"/>
            <a:ext cx="7178675" cy="4038600"/>
          </a:xfrm>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73160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23F8375-618E-9542-B066-E48D8CF07DE1}" type="slidenum">
              <a:rPr kumimoji="0" lang="sv-SE" altLang="x-none" sz="1200" b="0" i="0" u="none" strike="noStrike" kern="1200" cap="none" spc="0" normalizeH="0" baseline="0" noProof="0" smtClean="0">
                <a:ln>
                  <a:noFill/>
                </a:ln>
                <a:solidFill>
                  <a:srgbClr val="000000"/>
                </a:solidFill>
                <a:effectLst/>
                <a:uLnTx/>
                <a:uFillTx/>
                <a:latin typeface="Times" charset="0"/>
                <a:ea typeface="MS PGothic"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sv-SE" altLang="x-none" sz="1200" b="0" i="0" u="none" strike="noStrike" kern="1200" cap="none" spc="0" normalizeH="0" baseline="0" noProof="0">
              <a:ln>
                <a:noFill/>
              </a:ln>
              <a:solidFill>
                <a:srgbClr val="000000"/>
              </a:solidFill>
              <a:effectLst/>
              <a:uLnTx/>
              <a:uFillTx/>
              <a:latin typeface="Times" charset="0"/>
              <a:ea typeface="MS PGothic" charset="-128"/>
              <a:cs typeface="+mn-cs"/>
            </a:endParaRPr>
          </a:p>
        </p:txBody>
      </p:sp>
    </p:spTree>
    <p:extLst>
      <p:ext uri="{BB962C8B-B14F-4D97-AF65-F5344CB8AC3E}">
        <p14:creationId xmlns:p14="http://schemas.microsoft.com/office/powerpoint/2010/main" val="384207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2B9E55D-D1AC-409F-9247-F90946948435}" type="slidenum">
              <a:rPr lang="sv-SE" smtClean="0"/>
              <a:t>25</a:t>
            </a:fld>
            <a:endParaRPr lang="sv-SE"/>
          </a:p>
        </p:txBody>
      </p:sp>
    </p:spTree>
    <p:extLst>
      <p:ext uri="{BB962C8B-B14F-4D97-AF65-F5344CB8AC3E}">
        <p14:creationId xmlns:p14="http://schemas.microsoft.com/office/powerpoint/2010/main" val="350137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kern="1200" dirty="0">
                <a:solidFill>
                  <a:schemeClr val="tx1"/>
                </a:solidFill>
                <a:effectLst/>
                <a:latin typeface="+mn-lt"/>
                <a:ea typeface="+mn-ea"/>
                <a:cs typeface="+mn-cs"/>
              </a:rPr>
              <a:t>Sverige har internationellt sett en liten andel lågkvalificerade jobb och en låg lönespridning. Samtidigt har många personer med låg utbildning och bristande färdigheter svårt att etablera sig på arbetsmarknaden.</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I försök att komma tillrätta med det här problem har det dom senaste två åren kommit flera förslag på olika typer av tidsbegränsade jobb med lägre lönekostnader. Det senaste förslaget är dom så kallade etableringsjobben som parterna och regeringen kom överens om i början av mars i år.</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I 2016 års rapport föreslog också vi särskilda tidsbegränsade, lägre betalda inträdesjobb. I förra årets rapport argumenterade vi därutöver för att det behövs fler permanenta enkla jobb som också kan betalas lägre eftersom permanenta jobb sannolikt skulle ha större sysselsättningseffekter.</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Samtidigt blir då risken större för att personer kan fastna på dom här lågbetalda jobben. Därför blir också rörligheten på arbetsmarknaden för personer som tar dem viktigare att förstå. </a:t>
            </a:r>
          </a:p>
          <a:p>
            <a:r>
              <a:rPr lang="sv-SE" sz="1000" kern="1200" dirty="0">
                <a:solidFill>
                  <a:schemeClr val="tx1"/>
                </a:solidFill>
                <a:effectLst/>
                <a:latin typeface="+mn-lt"/>
                <a:ea typeface="+mn-ea"/>
                <a:cs typeface="+mn-cs"/>
              </a:rPr>
              <a:t> </a:t>
            </a:r>
          </a:p>
          <a:p>
            <a:r>
              <a:rPr lang="sv-SE" sz="1000" kern="1200" dirty="0">
                <a:solidFill>
                  <a:schemeClr val="tx1"/>
                </a:solidFill>
                <a:effectLst/>
                <a:latin typeface="+mn-lt"/>
                <a:ea typeface="+mn-ea"/>
                <a:cs typeface="+mn-cs"/>
              </a:rPr>
              <a:t>Det är ju svårt att avgöra hur stor rörligheten skulle vara. Men för att bättre förstå vilken funktion lågkvalificerade jobb kan ha för personer som har svårt att etablera sig på arbetsmarknaden har vi valt att studera hur det går för tidigare arbetslösa som anställs på redan existerande enkla jobb. </a:t>
            </a:r>
            <a:r>
              <a:rPr lang="sv-SE" sz="1000" dirty="0"/>
              <a:t> </a:t>
            </a:r>
          </a:p>
        </p:txBody>
      </p:sp>
      <p:sp>
        <p:nvSpPr>
          <p:cNvPr id="4" name="Platshållare för bildnummer 3"/>
          <p:cNvSpPr>
            <a:spLocks noGrp="1"/>
          </p:cNvSpPr>
          <p:nvPr>
            <p:ph type="sldNum" sz="quarter" idx="10"/>
          </p:nvPr>
        </p:nvSpPr>
        <p:spPr/>
        <p:txBody>
          <a:bodyPr/>
          <a:lstStyle/>
          <a:p>
            <a:fld id="{B2604DDB-D619-40FC-8594-1EA27E281891}" type="slidenum">
              <a:rPr lang="sv-SE" smtClean="0"/>
              <a:t>26</a:t>
            </a:fld>
            <a:endParaRPr lang="sv-SE"/>
          </a:p>
        </p:txBody>
      </p:sp>
    </p:spTree>
    <p:extLst>
      <p:ext uri="{BB962C8B-B14F-4D97-AF65-F5344CB8AC3E}">
        <p14:creationId xmlns:p14="http://schemas.microsoft.com/office/powerpoint/2010/main" val="31359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Dom jobb som vi kollar på finns på den lägsta kvalifikationsnivån enligt Standard för svensk yrkesklassificering – SSYK. Det är oftast den här nivån som används som definition på enkla eller lågkvalificerade jobb i policydebatten.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Särskilt vanliga jobb på den här nivån är städare och hemtjänstyrken. Lågkvalificerade jobb inom restaurang och andra typer av enklare servicearbete är också rätt vanliga.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Sen finns det en del andra anställda på enklare jobb inom bland annat bygg, tillverkning och återvinning.</a:t>
            </a:r>
          </a:p>
          <a:p>
            <a:endParaRPr lang="sv-SE" dirty="0"/>
          </a:p>
        </p:txBody>
      </p:sp>
      <p:sp>
        <p:nvSpPr>
          <p:cNvPr id="4" name="Platshållare för bildnummer 3"/>
          <p:cNvSpPr>
            <a:spLocks noGrp="1"/>
          </p:cNvSpPr>
          <p:nvPr>
            <p:ph type="sldNum" sz="quarter" idx="10"/>
          </p:nvPr>
        </p:nvSpPr>
        <p:spPr/>
        <p:txBody>
          <a:bodyPr/>
          <a:lstStyle/>
          <a:p>
            <a:fld id="{B2604DDB-D619-40FC-8594-1EA27E281891}" type="slidenum">
              <a:rPr lang="sv-SE" smtClean="0"/>
              <a:t>27</a:t>
            </a:fld>
            <a:endParaRPr lang="sv-SE"/>
          </a:p>
        </p:txBody>
      </p:sp>
    </p:spTree>
    <p:extLst>
      <p:ext uri="{BB962C8B-B14F-4D97-AF65-F5344CB8AC3E}">
        <p14:creationId xmlns:p14="http://schemas.microsoft.com/office/powerpoint/2010/main" val="1624499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studerar personer som i november 2005 var anställda på ett </a:t>
            </a:r>
            <a:r>
              <a:rPr lang="sv-SE" sz="1200" kern="1200" dirty="0" err="1">
                <a:solidFill>
                  <a:schemeClr val="tx1"/>
                </a:solidFill>
                <a:effectLst/>
                <a:latin typeface="+mn-lt"/>
                <a:ea typeface="+mn-ea"/>
                <a:cs typeface="+mn-cs"/>
              </a:rPr>
              <a:t>lågkvalificerat</a:t>
            </a:r>
            <a:r>
              <a:rPr lang="sv-SE" sz="1200" kern="1200" dirty="0">
                <a:solidFill>
                  <a:schemeClr val="tx1"/>
                </a:solidFill>
                <a:effectLst/>
                <a:latin typeface="+mn-lt"/>
                <a:ea typeface="+mn-ea"/>
                <a:cs typeface="+mn-cs"/>
              </a:rPr>
              <a:t> jobb och som också hade minst två månaders arbetslöshet under året. Då kan vi identifiera personer som gått från arbetslöshet till en anställning. Vi avgränsar oss till åldrarna 25-54 år för att kunna följa personerna bakåt och framåt i tiden utan att skola och pensionsavgångar ska påverka analysen. De får inte heller ha varit inskrivna på utbildning under höstterminen.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Sen följer vi dom här personernas inkomster, löner och sysselsättning tio år framåt i tiden och tittar också på om dom senare får mer kvalificerade jobb.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Slutligen så jämför vi dom arbetslösa som fick enkla jobb med andra arbetslösa som inte anställdes på såna.</a:t>
            </a:r>
          </a:p>
          <a:p>
            <a:endParaRPr lang="sv-SE" dirty="0"/>
          </a:p>
        </p:txBody>
      </p:sp>
      <p:sp>
        <p:nvSpPr>
          <p:cNvPr id="4" name="Platshållare för bildnummer 3"/>
          <p:cNvSpPr>
            <a:spLocks noGrp="1"/>
          </p:cNvSpPr>
          <p:nvPr>
            <p:ph type="sldNum" sz="quarter" idx="10"/>
          </p:nvPr>
        </p:nvSpPr>
        <p:spPr/>
        <p:txBody>
          <a:bodyPr/>
          <a:lstStyle/>
          <a:p>
            <a:fld id="{B2604DDB-D619-40FC-8594-1EA27E281891}" type="slidenum">
              <a:rPr lang="sv-SE" smtClean="0"/>
              <a:t>28</a:t>
            </a:fld>
            <a:endParaRPr lang="sv-SE"/>
          </a:p>
        </p:txBody>
      </p:sp>
    </p:spTree>
    <p:extLst>
      <p:ext uri="{BB962C8B-B14F-4D97-AF65-F5344CB8AC3E}">
        <p14:creationId xmlns:p14="http://schemas.microsoft.com/office/powerpoint/2010/main" val="108204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Den mörkblå kurvan visar den årliga inkomsten från lön över tid för dom som nyanställdes på enkla jobb 2005. Den kan jämföras med den genomsnittliga inkomsten för alla som var anställda på enkla jobb ett visst år. Det framgår av den ljusblå kurvan.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Inkomsten för dom nyanställda tycks vara stabil mellan 2000 och 2004. Det tyder på att gruppens arbetsmarknadsanknytning inte förbättrades redan innan inträdet på enkla jobb. Vi ser också att deras inkomster ökar snabbare än inkomstutveckling för samtliga anställda på enkla jobb, även om dom på tio års sikt inte riktigt når upp till genomsnittet.</a:t>
            </a:r>
          </a:p>
          <a:p>
            <a:endParaRPr lang="sv-SE" dirty="0"/>
          </a:p>
        </p:txBody>
      </p:sp>
      <p:sp>
        <p:nvSpPr>
          <p:cNvPr id="4" name="Platshållare för bildnummer 3"/>
          <p:cNvSpPr>
            <a:spLocks noGrp="1"/>
          </p:cNvSpPr>
          <p:nvPr>
            <p:ph type="sldNum" sz="quarter" idx="10"/>
          </p:nvPr>
        </p:nvSpPr>
        <p:spPr/>
        <p:txBody>
          <a:bodyPr/>
          <a:lstStyle/>
          <a:p>
            <a:fld id="{B2604DDB-D619-40FC-8594-1EA27E281891}" type="slidenum">
              <a:rPr lang="sv-SE" smtClean="0"/>
              <a:t>29</a:t>
            </a:fld>
            <a:endParaRPr lang="sv-SE"/>
          </a:p>
        </p:txBody>
      </p:sp>
    </p:spTree>
    <p:extLst>
      <p:ext uri="{BB962C8B-B14F-4D97-AF65-F5344CB8AC3E}">
        <p14:creationId xmlns:p14="http://schemas.microsoft.com/office/powerpoint/2010/main" val="60276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Det beror till stor del på att cirka 15 procent av dem som anställdes på enkla jobb snabbt föll ur sysselsättning. Och andelen ej sysselsatta är relativt stabil från 2006 och framåt, men med en liten uppgång under finanskrisen.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Cirka 43 procent av de nyanställda gick på åtta års sikt över till ett mer kvalificerat jobb medan 37 procent var kvar på ett </a:t>
            </a:r>
            <a:r>
              <a:rPr lang="sv-SE" sz="1200" kern="1200" dirty="0" err="1">
                <a:solidFill>
                  <a:schemeClr val="tx1"/>
                </a:solidFill>
                <a:effectLst/>
                <a:latin typeface="+mn-lt"/>
                <a:ea typeface="+mn-ea"/>
                <a:cs typeface="+mn-cs"/>
              </a:rPr>
              <a:t>lågkvalificerat</a:t>
            </a:r>
            <a:r>
              <a:rPr lang="sv-SE" sz="1200" kern="1200" dirty="0">
                <a:solidFill>
                  <a:schemeClr val="tx1"/>
                </a:solidFill>
                <a:effectLst/>
                <a:latin typeface="+mn-lt"/>
                <a:ea typeface="+mn-ea"/>
                <a:cs typeface="+mn-cs"/>
              </a:rPr>
              <a:t> jobb.</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Ungefär en tredjedel var inte sysselsatta i november året före nyanställningen. Det verkar alltså inte främst vara långtidsarbetslösa som nyanställdes.</a:t>
            </a:r>
          </a:p>
          <a:p>
            <a:endParaRPr lang="sv-SE" dirty="0"/>
          </a:p>
        </p:txBody>
      </p:sp>
      <p:sp>
        <p:nvSpPr>
          <p:cNvPr id="4" name="Platshållare för bildnummer 3"/>
          <p:cNvSpPr>
            <a:spLocks noGrp="1"/>
          </p:cNvSpPr>
          <p:nvPr>
            <p:ph type="sldNum" sz="quarter" idx="10"/>
          </p:nvPr>
        </p:nvSpPr>
        <p:spPr/>
        <p:txBody>
          <a:bodyPr/>
          <a:lstStyle/>
          <a:p>
            <a:fld id="{B2604DDB-D619-40FC-8594-1EA27E281891}" type="slidenum">
              <a:rPr lang="sv-SE" smtClean="0"/>
              <a:t>30</a:t>
            </a:fld>
            <a:endParaRPr lang="sv-SE"/>
          </a:p>
        </p:txBody>
      </p:sp>
    </p:spTree>
    <p:extLst>
      <p:ext uri="{BB962C8B-B14F-4D97-AF65-F5344CB8AC3E}">
        <p14:creationId xmlns:p14="http://schemas.microsoft.com/office/powerpoint/2010/main" val="107729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Ett annat sätt att se om de nyanställda lyckades nå bättre, mer välbetalda jobb är att studera andelen som har en månadslön i den lägsta tiondelen av lönefördelningen. Och här ingår såklart bara dom som var fortsatt anställda. Dom här beräkningarna är lite osäkra eftersom vi inte kan observera alla anställdas lön varje år. Men de allra flesta verkar på sikt lämna dom lägsta lönerna, även om denna process tar lång tid för många. </a:t>
            </a:r>
          </a:p>
          <a:p>
            <a:r>
              <a:rPr lang="sv-SE" sz="1200" kern="1200" dirty="0">
                <a:solidFill>
                  <a:schemeClr val="tx1"/>
                </a:solidFill>
                <a:effectLst/>
                <a:latin typeface="+mn-lt"/>
                <a:ea typeface="+mn-ea"/>
                <a:cs typeface="+mn-cs"/>
              </a:rPr>
              <a:t>Ytterligare analyser visar också att de flesta var kvar i den lägsta fjärdedelen av fördelningen.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också stora skillnader mellan de olika grupperna som vi kollar på både i hur låg ingångslönen var och stor hur rörligheten är. Det gäller också när vi tittar på andra mått och beaktar andra faktorer samtidigt. Det verkar gå bättre för inrikes än utrikes födda. Men enkla jobb tycks oftare vara en väg in på arbetsmarknaden för utrikes födda.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ser också ett starkt samband mellan utbildningsnivå vid nyanställningen och hur bra det går på arbetsmarknaden på lång sikt.</a:t>
            </a:r>
          </a:p>
          <a:p>
            <a:endParaRPr lang="sv-SE" dirty="0"/>
          </a:p>
        </p:txBody>
      </p:sp>
      <p:sp>
        <p:nvSpPr>
          <p:cNvPr id="4" name="Platshållare för bildnummer 3"/>
          <p:cNvSpPr>
            <a:spLocks noGrp="1"/>
          </p:cNvSpPr>
          <p:nvPr>
            <p:ph type="sldNum" sz="quarter" idx="10"/>
          </p:nvPr>
        </p:nvSpPr>
        <p:spPr/>
        <p:txBody>
          <a:bodyPr/>
          <a:lstStyle/>
          <a:p>
            <a:fld id="{B2604DDB-D619-40FC-8594-1EA27E281891}" type="slidenum">
              <a:rPr lang="sv-SE" smtClean="0"/>
              <a:t>31</a:t>
            </a:fld>
            <a:endParaRPr lang="sv-SE"/>
          </a:p>
        </p:txBody>
      </p:sp>
    </p:spTree>
    <p:extLst>
      <p:ext uri="{BB962C8B-B14F-4D97-AF65-F5344CB8AC3E}">
        <p14:creationId xmlns:p14="http://schemas.microsoft.com/office/powerpoint/2010/main" val="371979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Slutligen så jämför vi de nyanställda 2005 med personer som också hade två månaders arbetslöshet under 2005 men som var fortsatt arbetslösa i november samma år. Här är vi främst intresserade av hur det går för lågutbildade personer och den här figuren visar utvecklingen för personer som saknar gymnasieutbildning.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har också använt matchning för att göra de arbetslösa som fick och inte fick enkla jobb mer jämförbara. Vi matchar på bakgrundsegenskaper som till exempel ålder och också på arbetslöshetsdagar under 2004 och 2005 och arbetsinkomst 2004. Analysen tyder på att inkomsten är högre både på kort och lång sikt för dem som nyanställdes på enkla jobb. Och det verkar främst drivas av en högre sysselsättningsgrad.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Men andelen som var anställda på mer kvalificerade jobb i framtiden är lägre bland arbetslösa som tog enkla jobb. Enkla jobb verkar alltså inte vara någon genväg till mer kvalificerat arbeten.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Dom här skattningarna ska tolkas försiktigt eftersom det fortfarande kan finnas skillnader mellan grupperna som vi inte kan ta hänsyn till.</a:t>
            </a:r>
          </a:p>
          <a:p>
            <a:endParaRPr lang="sv-SE" dirty="0"/>
          </a:p>
        </p:txBody>
      </p:sp>
      <p:sp>
        <p:nvSpPr>
          <p:cNvPr id="4" name="Platshållare för bildnummer 3"/>
          <p:cNvSpPr>
            <a:spLocks noGrp="1"/>
          </p:cNvSpPr>
          <p:nvPr>
            <p:ph type="sldNum" sz="quarter" idx="10"/>
          </p:nvPr>
        </p:nvSpPr>
        <p:spPr/>
        <p:txBody>
          <a:bodyPr/>
          <a:lstStyle/>
          <a:p>
            <a:fld id="{B2604DDB-D619-40FC-8594-1EA27E281891}" type="slidenum">
              <a:rPr lang="sv-SE" smtClean="0"/>
              <a:t>32</a:t>
            </a:fld>
            <a:endParaRPr lang="sv-SE"/>
          </a:p>
        </p:txBody>
      </p:sp>
    </p:spTree>
    <p:extLst>
      <p:ext uri="{BB962C8B-B14F-4D97-AF65-F5344CB8AC3E}">
        <p14:creationId xmlns:p14="http://schemas.microsoft.com/office/powerpoint/2010/main" val="317243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F8747E-7924-4D00-A7E7-6C89D6F3B57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55E107BB-062D-45C9-B6B1-56D1CAF9C3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a:extLst>
              <a:ext uri="{FF2B5EF4-FFF2-40B4-BE49-F238E27FC236}">
                <a16:creationId xmlns:a16="http://schemas.microsoft.com/office/drawing/2014/main" id="{F4BCC9EE-A7AD-497B-84AD-868942DAE25B}"/>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5" name="Platshållare för sidfot 4">
            <a:extLst>
              <a:ext uri="{FF2B5EF4-FFF2-40B4-BE49-F238E27FC236}">
                <a16:creationId xmlns:a16="http://schemas.microsoft.com/office/drawing/2014/main" id="{79D9A4A3-5563-43C0-B56D-75EC4A3C41A9}"/>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0F27F996-3BF6-4DAA-B7F1-756594E2C475}"/>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78290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238049-88C7-4456-B6C8-3007640E888B}"/>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F5513B82-F463-4D6C-8E1E-79220BD5842B}"/>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6CAB6045-FC21-4AD8-A6C2-FD7197069556}"/>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5" name="Platshållare för sidfot 4">
            <a:extLst>
              <a:ext uri="{FF2B5EF4-FFF2-40B4-BE49-F238E27FC236}">
                <a16:creationId xmlns:a16="http://schemas.microsoft.com/office/drawing/2014/main" id="{4A2A42EF-7D67-4565-BF22-4AB46FDE9CD2}"/>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B0E7C963-2216-463B-B2AB-81516D09873E}"/>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4158934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147FC35-5270-481E-8E5D-69561E67FA2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F0C87728-0E79-44D3-83ED-2C65A3B313D7}"/>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A16775B6-8FE3-49FF-A642-74B5DCAA5527}"/>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5" name="Platshållare för sidfot 4">
            <a:extLst>
              <a:ext uri="{FF2B5EF4-FFF2-40B4-BE49-F238E27FC236}">
                <a16:creationId xmlns:a16="http://schemas.microsoft.com/office/drawing/2014/main" id="{E01D2682-989F-4CEA-B880-A342F0CC7DE7}"/>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B9B7CBC5-9495-4C3B-9E69-0A0591073EB5}"/>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364883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6" name="Pulse"/>
          <p:cNvGrpSpPr/>
          <p:nvPr userDrawn="1"/>
        </p:nvGrpSpPr>
        <p:grpSpPr>
          <a:xfrm>
            <a:off x="8432796" y="2994843"/>
            <a:ext cx="3762841" cy="3430428"/>
            <a:chOff x="6324589" y="2994841"/>
            <a:chExt cx="2822131" cy="3430428"/>
          </a:xfrm>
        </p:grpSpPr>
        <p:sp>
          <p:nvSpPr>
            <p:cNvPr id="24"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5"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6"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4"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5"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grpSp>
      <p:sp>
        <p:nvSpPr>
          <p:cNvPr id="2" name="Title 1"/>
          <p:cNvSpPr>
            <a:spLocks noGrp="1"/>
          </p:cNvSpPr>
          <p:nvPr userDrawn="1">
            <p:ph type="ctrTitle"/>
          </p:nvPr>
        </p:nvSpPr>
        <p:spPr>
          <a:xfrm>
            <a:off x="720000" y="1342800"/>
            <a:ext cx="7198125" cy="745200"/>
          </a:xfrm>
        </p:spPr>
        <p:txBody>
          <a:bodyPr>
            <a:noAutofit/>
          </a:bodyPr>
          <a:lstStyle>
            <a:lvl1pPr>
              <a:defRPr sz="3200">
                <a:solidFill>
                  <a:srgbClr val="FBD9CA"/>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Subtitle 2"/>
          <p:cNvSpPr>
            <a:spLocks noGrp="1"/>
          </p:cNvSpPr>
          <p:nvPr userDrawn="1">
            <p:ph type="subTitle" idx="1"/>
          </p:nvPr>
        </p:nvSpPr>
        <p:spPr>
          <a:xfrm>
            <a:off x="720000" y="2133156"/>
            <a:ext cx="7198125" cy="360000"/>
          </a:xfrm>
        </p:spPr>
        <p:txBody>
          <a:bodyPr>
            <a:noAutofit/>
          </a:bodyPr>
          <a:lstStyle>
            <a:lvl1pPr marL="0" indent="0" algn="l">
              <a:buNone/>
              <a:defRPr sz="2133" b="1">
                <a:solidFill>
                  <a:srgbClr val="FFFFFF"/>
                </a:solidFill>
              </a:defRPr>
            </a:lvl1pPr>
            <a:lvl2pPr marL="609482" indent="0" algn="ctr">
              <a:buNone/>
              <a:defRPr>
                <a:solidFill>
                  <a:schemeClr val="tx1">
                    <a:tint val="75000"/>
                  </a:schemeClr>
                </a:solidFill>
              </a:defRPr>
            </a:lvl2pPr>
            <a:lvl3pPr marL="1218963" indent="0" algn="ctr">
              <a:buNone/>
              <a:defRPr>
                <a:solidFill>
                  <a:schemeClr val="tx1">
                    <a:tint val="75000"/>
                  </a:schemeClr>
                </a:solidFill>
              </a:defRPr>
            </a:lvl3pPr>
            <a:lvl4pPr marL="1828445" indent="0" algn="ctr">
              <a:buNone/>
              <a:defRPr>
                <a:solidFill>
                  <a:schemeClr val="tx1">
                    <a:tint val="75000"/>
                  </a:schemeClr>
                </a:solidFill>
              </a:defRPr>
            </a:lvl4pPr>
            <a:lvl5pPr marL="2437926" indent="0" algn="ctr">
              <a:buNone/>
              <a:defRPr>
                <a:solidFill>
                  <a:schemeClr val="tx1">
                    <a:tint val="75000"/>
                  </a:schemeClr>
                </a:solidFill>
              </a:defRPr>
            </a:lvl5pPr>
            <a:lvl6pPr marL="3047408" indent="0" algn="ctr">
              <a:buNone/>
              <a:defRPr>
                <a:solidFill>
                  <a:schemeClr val="tx1">
                    <a:tint val="75000"/>
                  </a:schemeClr>
                </a:solidFill>
              </a:defRPr>
            </a:lvl6pPr>
            <a:lvl7pPr marL="3656890" indent="0" algn="ctr">
              <a:buNone/>
              <a:defRPr>
                <a:solidFill>
                  <a:schemeClr val="tx1">
                    <a:tint val="75000"/>
                  </a:schemeClr>
                </a:solidFill>
              </a:defRPr>
            </a:lvl7pPr>
            <a:lvl8pPr marL="4266371" indent="0" algn="ctr">
              <a:buNone/>
              <a:defRPr>
                <a:solidFill>
                  <a:schemeClr val="tx1">
                    <a:tint val="75000"/>
                  </a:schemeClr>
                </a:solidFill>
              </a:defRPr>
            </a:lvl8pPr>
            <a:lvl9pPr marL="4875853" indent="0" algn="ctr">
              <a:buNone/>
              <a:defRPr>
                <a:solidFill>
                  <a:schemeClr val="tx1">
                    <a:tint val="75000"/>
                  </a:schemeClr>
                </a:solidFill>
              </a:defRPr>
            </a:lvl9pPr>
          </a:lstStyle>
          <a:p>
            <a:r>
              <a:rPr lang="sv-SE" dirty="0" err="1"/>
              <a:t>Click</a:t>
            </a:r>
            <a:r>
              <a:rPr lang="sv-SE" dirty="0"/>
              <a:t> </a:t>
            </a:r>
            <a:r>
              <a:rPr lang="sv-SE" dirty="0" err="1"/>
              <a:t>to</a:t>
            </a:r>
            <a:r>
              <a:rPr lang="sv-SE" dirty="0"/>
              <a:t> </a:t>
            </a:r>
            <a:r>
              <a:rPr lang="sv-SE" dirty="0" err="1"/>
              <a:t>edit</a:t>
            </a:r>
            <a:r>
              <a:rPr lang="sv-SE" dirty="0"/>
              <a:t> Master </a:t>
            </a:r>
            <a:r>
              <a:rPr lang="sv-SE" dirty="0" err="1"/>
              <a:t>subtitle</a:t>
            </a:r>
            <a:r>
              <a:rPr lang="sv-SE" dirty="0"/>
              <a:t> style</a:t>
            </a:r>
          </a:p>
        </p:txBody>
      </p:sp>
      <p:sp>
        <p:nvSpPr>
          <p:cNvPr id="21" name="Text Placeholder 20"/>
          <p:cNvSpPr>
            <a:spLocks noGrp="1"/>
          </p:cNvSpPr>
          <p:nvPr userDrawn="1">
            <p:ph type="body" sz="quarter" idx="13" hasCustomPrompt="1"/>
          </p:nvPr>
        </p:nvSpPr>
        <p:spPr>
          <a:xfrm>
            <a:off x="720000" y="2591405"/>
            <a:ext cx="7198125" cy="215951"/>
          </a:xfrm>
        </p:spPr>
        <p:txBody>
          <a:bodyPr>
            <a:noAutofit/>
          </a:bodyPr>
          <a:lstStyle>
            <a:lvl1pPr marL="0" indent="0">
              <a:buNone/>
              <a:defRPr sz="1733">
                <a:solidFill>
                  <a:srgbClr val="FFFFFF"/>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err="1"/>
              <a:t>Name</a:t>
            </a:r>
            <a:r>
              <a:rPr lang="sv-SE" dirty="0"/>
              <a:t>, </a:t>
            </a:r>
            <a:r>
              <a:rPr lang="sv-SE" dirty="0" err="1"/>
              <a:t>title</a:t>
            </a:r>
            <a:endParaRPr lang="sv-SE" dirty="0"/>
          </a:p>
        </p:txBody>
      </p:sp>
      <p:sp>
        <p:nvSpPr>
          <p:cNvPr id="22" name="Text Placeholder 20"/>
          <p:cNvSpPr>
            <a:spLocks noGrp="1"/>
          </p:cNvSpPr>
          <p:nvPr userDrawn="1">
            <p:ph type="body" sz="quarter" idx="14" hasCustomPrompt="1"/>
          </p:nvPr>
        </p:nvSpPr>
        <p:spPr>
          <a:xfrm>
            <a:off x="720000" y="2843346"/>
            <a:ext cx="7198125" cy="215951"/>
          </a:xfrm>
        </p:spPr>
        <p:txBody>
          <a:bodyPr>
            <a:noAutofit/>
          </a:bodyPr>
          <a:lstStyle>
            <a:lvl1pPr marL="0" indent="0">
              <a:buNone/>
              <a:defRPr sz="1733">
                <a:solidFill>
                  <a:srgbClr val="FFFFFF"/>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a:t>Date</a:t>
            </a:r>
          </a:p>
        </p:txBody>
      </p:sp>
      <p:sp>
        <p:nvSpPr>
          <p:cNvPr id="8" name="AutoShape 3"/>
          <p:cNvSpPr>
            <a:spLocks noChangeAspect="1" noChangeArrowheads="1" noTextEdit="1"/>
          </p:cNvSpPr>
          <p:nvPr userDrawn="1"/>
        </p:nvSpPr>
        <p:spPr bwMode="auto">
          <a:xfrm>
            <a:off x="8324281" y="2853665"/>
            <a:ext cx="3994697" cy="400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376" tIns="51188" rIns="102376" bIns="51188" numCol="1" anchor="t" anchorCtr="0" compatLnSpc="1">
            <a:prstTxWarp prst="textNoShape">
              <a:avLst/>
            </a:prstTxWarp>
          </a:bodyPr>
          <a:lstStyle/>
          <a:p>
            <a:pPr defTabSz="1218963"/>
            <a:endParaRPr lang="sv-SE" sz="2400" dirty="0">
              <a:solidFill>
                <a:prstClr val="black"/>
              </a:solidFill>
            </a:endParaRPr>
          </a:p>
        </p:txBody>
      </p:sp>
      <p:grpSp>
        <p:nvGrpSpPr>
          <p:cNvPr id="36" name="Logotype"/>
          <p:cNvGrpSpPr/>
          <p:nvPr userDrawn="1"/>
        </p:nvGrpSpPr>
        <p:grpSpPr>
          <a:xfrm>
            <a:off x="730289" y="536404"/>
            <a:ext cx="1845385" cy="288609"/>
            <a:chOff x="9501453" y="6148765"/>
            <a:chExt cx="2047875" cy="427037"/>
          </a:xfrm>
          <a:solidFill>
            <a:schemeClr val="bg1"/>
          </a:solidFill>
        </p:grpSpPr>
        <p:sp>
          <p:nvSpPr>
            <p:cNvPr id="37"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8"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9"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40"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41"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42"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spTree>
    <p:extLst>
      <p:ext uri="{BB962C8B-B14F-4D97-AF65-F5344CB8AC3E}">
        <p14:creationId xmlns:p14="http://schemas.microsoft.com/office/powerpoint/2010/main" val="168172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Slide Number Placeholder 5"/>
          <p:cNvSpPr>
            <a:spLocks noGrp="1"/>
          </p:cNvSpPr>
          <p:nvPr>
            <p:ph type="sldNum" sz="quarter" idx="12"/>
          </p:nvPr>
        </p:nvSpPr>
        <p:spPr/>
        <p:txBody>
          <a:bodyPr/>
          <a:lstStyle/>
          <a:p>
            <a:fld id="{D14BCCD3-0010-4FBA-B965-2126ADC31932}" type="slidenum">
              <a:rPr lang="sv-SE" smtClean="0"/>
              <a:pPr/>
              <a:t>‹#›</a:t>
            </a:fld>
            <a:endParaRPr lang="sv-SE" dirty="0"/>
          </a:p>
        </p:txBody>
      </p:sp>
      <p:sp>
        <p:nvSpPr>
          <p:cNvPr id="4" name="Title 3"/>
          <p:cNvSpPr>
            <a:spLocks noGrp="1"/>
          </p:cNvSpPr>
          <p:nvPr>
            <p:ph type="title"/>
          </p:nvPr>
        </p:nvSpPr>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5" name="Footer Placeholder 4"/>
          <p:cNvSpPr>
            <a:spLocks noGrp="1"/>
          </p:cNvSpPr>
          <p:nvPr>
            <p:ph type="ftr" sz="quarter" idx="13"/>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3087407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Content Placeholder 2"/>
          <p:cNvSpPr>
            <a:spLocks noGrp="1"/>
          </p:cNvSpPr>
          <p:nvPr>
            <p:ph idx="1"/>
          </p:nvPr>
        </p:nvSpPr>
        <p:spPr>
          <a:xfrm>
            <a:off x="720000" y="1332000"/>
            <a:ext cx="9024000" cy="4428000"/>
          </a:xfrm>
        </p:spPr>
        <p:txBody>
          <a:body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Slide Number Placeholder 5"/>
          <p:cNvSpPr>
            <a:spLocks noGrp="1"/>
          </p:cNvSpPr>
          <p:nvPr>
            <p:ph type="sldNum" sz="quarter" idx="12"/>
          </p:nvPr>
        </p:nvSpPr>
        <p:spPr/>
        <p:txBody>
          <a:bodyPr/>
          <a:lstStyle/>
          <a:p>
            <a:fld id="{D14BCCD3-0010-4FBA-B965-2126ADC31932}" type="slidenum">
              <a:rPr lang="sv-SE" smtClean="0"/>
              <a:pPr/>
              <a:t>‹#›</a:t>
            </a:fld>
            <a:endParaRPr lang="sv-SE" dirty="0"/>
          </a:p>
        </p:txBody>
      </p:sp>
      <p:sp>
        <p:nvSpPr>
          <p:cNvPr id="5" name="Footer Placeholder 4"/>
          <p:cNvSpPr>
            <a:spLocks noGrp="1"/>
          </p:cNvSpPr>
          <p:nvPr>
            <p:ph type="ftr" sz="quarter" idx="13"/>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3458925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752000" cy="720000"/>
          </a:xfrm>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Content Placeholder 2"/>
          <p:cNvSpPr>
            <a:spLocks noGrp="1"/>
          </p:cNvSpPr>
          <p:nvPr>
            <p:ph sz="half" idx="1"/>
          </p:nvPr>
        </p:nvSpPr>
        <p:spPr>
          <a:xfrm>
            <a:off x="720000" y="1332000"/>
            <a:ext cx="5280000" cy="4428000"/>
          </a:xfrm>
        </p:spPr>
        <p:txBody>
          <a:bodyPr>
            <a:noAutofit/>
          </a:bodyPr>
          <a:lstStyle>
            <a:lvl1pPr>
              <a:defRPr sz="2133"/>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4" name="Content Placeholder 3"/>
          <p:cNvSpPr>
            <a:spLocks noGrp="1"/>
          </p:cNvSpPr>
          <p:nvPr>
            <p:ph sz="half" idx="2"/>
          </p:nvPr>
        </p:nvSpPr>
        <p:spPr>
          <a:xfrm>
            <a:off x="6192000" y="1332000"/>
            <a:ext cx="5280000" cy="4428000"/>
          </a:xfrm>
        </p:spPr>
        <p:txBody>
          <a:bodyPr>
            <a:noAutofit/>
          </a:bodyPr>
          <a:lstStyle>
            <a:lvl1pPr>
              <a:defRPr sz="2133"/>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7" name="Slide Number Placeholder 6"/>
          <p:cNvSpPr>
            <a:spLocks noGrp="1"/>
          </p:cNvSpPr>
          <p:nvPr>
            <p:ph type="sldNum" sz="quarter" idx="12"/>
          </p:nvPr>
        </p:nvSpPr>
        <p:spPr/>
        <p:txBody>
          <a:bodyPr/>
          <a:lstStyle/>
          <a:p>
            <a:fld id="{D14BCCD3-0010-4FBA-B965-2126ADC31932}" type="slidenum">
              <a:rPr lang="sv-SE" smtClean="0"/>
              <a:pPr/>
              <a:t>‹#›</a:t>
            </a:fld>
            <a:endParaRPr lang="sv-SE" dirty="0"/>
          </a:p>
        </p:txBody>
      </p:sp>
      <p:sp>
        <p:nvSpPr>
          <p:cNvPr id="6" name="Footer Placeholder 5"/>
          <p:cNvSpPr>
            <a:spLocks noGrp="1"/>
          </p:cNvSpPr>
          <p:nvPr>
            <p:ph type="ftr" sz="quarter" idx="13"/>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384540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14BCCD3-0010-4FBA-B965-2126ADC31932}" type="slidenum">
              <a:rPr lang="sv-SE" smtClean="0"/>
              <a:pPr/>
              <a:t>‹#›</a:t>
            </a:fld>
            <a:endParaRPr lang="sv-SE" dirty="0"/>
          </a:p>
        </p:txBody>
      </p:sp>
      <p:sp>
        <p:nvSpPr>
          <p:cNvPr id="3" name="Title 2"/>
          <p:cNvSpPr>
            <a:spLocks noGrp="1"/>
          </p:cNvSpPr>
          <p:nvPr>
            <p:ph type="title"/>
          </p:nvPr>
        </p:nvSpPr>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2" name="Footer Placeholder 1"/>
          <p:cNvSpPr>
            <a:spLocks noGrp="1"/>
          </p:cNvSpPr>
          <p:nvPr>
            <p:ph type="ftr" sz="quarter" idx="14"/>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258298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BCCD3-0010-4FBA-B965-2126ADC31932}" type="slidenum">
              <a:rPr lang="sv-SE" smtClean="0"/>
              <a:pPr/>
              <a:t>‹#›</a:t>
            </a:fld>
            <a:endParaRPr lang="sv-SE" dirty="0"/>
          </a:p>
        </p:txBody>
      </p:sp>
      <p:sp>
        <p:nvSpPr>
          <p:cNvPr id="2" name="Footer Placeholder 1"/>
          <p:cNvSpPr>
            <a:spLocks noGrp="1"/>
          </p:cNvSpPr>
          <p:nvPr>
            <p:ph type="ftr" sz="quarter" idx="13"/>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102008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752000" cy="720000"/>
          </a:xfrm>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4" name="Content Placeholder 3"/>
          <p:cNvSpPr>
            <a:spLocks noGrp="1"/>
          </p:cNvSpPr>
          <p:nvPr>
            <p:ph sz="half" idx="2"/>
          </p:nvPr>
        </p:nvSpPr>
        <p:spPr>
          <a:xfrm>
            <a:off x="6190387" y="1332000"/>
            <a:ext cx="5280000" cy="4428000"/>
          </a:xfrm>
        </p:spPr>
        <p:txBody>
          <a:bodyPr>
            <a:noAutofit/>
          </a:bodyPr>
          <a:lstStyle>
            <a:lvl1pPr>
              <a:defRPr sz="2133"/>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7" name="Slide Number Placeholder 6"/>
          <p:cNvSpPr>
            <a:spLocks noGrp="1"/>
          </p:cNvSpPr>
          <p:nvPr>
            <p:ph type="sldNum" sz="quarter" idx="12"/>
          </p:nvPr>
        </p:nvSpPr>
        <p:spPr/>
        <p:txBody>
          <a:bodyPr/>
          <a:lstStyle/>
          <a:p>
            <a:fld id="{D14BCCD3-0010-4FBA-B965-2126ADC31932}" type="slidenum">
              <a:rPr lang="sv-SE" smtClean="0"/>
              <a:pPr/>
              <a:t>‹#›</a:t>
            </a:fld>
            <a:endParaRPr lang="sv-SE" dirty="0"/>
          </a:p>
        </p:txBody>
      </p:sp>
      <p:sp>
        <p:nvSpPr>
          <p:cNvPr id="10" name="Picture Placeholder 9"/>
          <p:cNvSpPr>
            <a:spLocks noGrp="1"/>
          </p:cNvSpPr>
          <p:nvPr>
            <p:ph type="pic" sz="quarter" idx="14" hasCustomPrompt="1"/>
          </p:nvPr>
        </p:nvSpPr>
        <p:spPr>
          <a:xfrm>
            <a:off x="720000" y="1332000"/>
            <a:ext cx="5280000" cy="4428000"/>
          </a:xfrm>
          <a:solidFill>
            <a:schemeClr val="bg1">
              <a:lumMod val="95000"/>
            </a:schemeClr>
          </a:solidFill>
        </p:spPr>
        <p:txBody>
          <a:bodyPr anchor="ctr" anchorCtr="0"/>
          <a:lstStyle>
            <a:lvl1pPr marL="0" indent="0" algn="ctr">
              <a:buFontTx/>
              <a:buNone/>
              <a:defRPr/>
            </a:lvl1pPr>
          </a:lstStyle>
          <a:p>
            <a:r>
              <a:rPr lang="en-US" dirty="0"/>
              <a:t>Picture</a:t>
            </a:r>
            <a:endParaRPr lang="en-GB" dirty="0"/>
          </a:p>
        </p:txBody>
      </p:sp>
      <p:sp>
        <p:nvSpPr>
          <p:cNvPr id="3" name="Footer Placeholder 2"/>
          <p:cNvSpPr>
            <a:spLocks noGrp="1"/>
          </p:cNvSpPr>
          <p:nvPr>
            <p:ph type="ftr" sz="quarter" idx="15"/>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2913766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20000" y="1332000"/>
            <a:ext cx="5280000" cy="4428000"/>
          </a:xfrm>
        </p:spPr>
        <p:txBody>
          <a:bodyPr>
            <a:noAutofit/>
          </a:bodyPr>
          <a:lstStyle>
            <a:lvl1pPr>
              <a:defRPr sz="2133"/>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7" name="Slide Number Placeholder 6"/>
          <p:cNvSpPr>
            <a:spLocks noGrp="1"/>
          </p:cNvSpPr>
          <p:nvPr>
            <p:ph type="sldNum" sz="quarter" idx="12"/>
          </p:nvPr>
        </p:nvSpPr>
        <p:spPr/>
        <p:txBody>
          <a:bodyPr/>
          <a:lstStyle/>
          <a:p>
            <a:fld id="{D14BCCD3-0010-4FBA-B965-2126ADC31932}" type="slidenum">
              <a:rPr lang="sv-SE" smtClean="0"/>
              <a:pPr/>
              <a:t>‹#›</a:t>
            </a:fld>
            <a:endParaRPr lang="sv-SE" dirty="0"/>
          </a:p>
        </p:txBody>
      </p:sp>
      <p:sp>
        <p:nvSpPr>
          <p:cNvPr id="10" name="Picture Placeholder 9"/>
          <p:cNvSpPr>
            <a:spLocks noGrp="1"/>
          </p:cNvSpPr>
          <p:nvPr>
            <p:ph type="pic" sz="quarter" idx="14" hasCustomPrompt="1"/>
          </p:nvPr>
        </p:nvSpPr>
        <p:spPr>
          <a:xfrm>
            <a:off x="6192000" y="1332000"/>
            <a:ext cx="5280000" cy="4428000"/>
          </a:xfrm>
          <a:solidFill>
            <a:schemeClr val="bg1">
              <a:lumMod val="95000"/>
            </a:schemeClr>
          </a:solidFill>
        </p:spPr>
        <p:txBody>
          <a:bodyPr anchor="ctr" anchorCtr="0"/>
          <a:lstStyle>
            <a:lvl1pPr marL="0" indent="0" algn="ctr">
              <a:buFontTx/>
              <a:buNone/>
              <a:defRPr/>
            </a:lvl1pPr>
          </a:lstStyle>
          <a:p>
            <a:r>
              <a:rPr lang="en-US" dirty="0"/>
              <a:t>Picture</a:t>
            </a:r>
            <a:endParaRPr lang="en-GB" dirty="0"/>
          </a:p>
        </p:txBody>
      </p:sp>
      <p:sp>
        <p:nvSpPr>
          <p:cNvPr id="5" name="Title 4"/>
          <p:cNvSpPr>
            <a:spLocks noGrp="1"/>
          </p:cNvSpPr>
          <p:nvPr>
            <p:ph type="title"/>
          </p:nvPr>
        </p:nvSpPr>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2" name="Footer Placeholder 1"/>
          <p:cNvSpPr>
            <a:spLocks noGrp="1"/>
          </p:cNvSpPr>
          <p:nvPr>
            <p:ph type="ftr" sz="quarter" idx="15"/>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279916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71B33D-4E9F-401A-9ED8-F4D4BA91C276}"/>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C6914830-A186-4E1F-B3B4-A232CE5C3509}"/>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0CFC43E4-5CC6-427B-9F89-C98609E20C2D}"/>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5" name="Platshållare för sidfot 4">
            <a:extLst>
              <a:ext uri="{FF2B5EF4-FFF2-40B4-BE49-F238E27FC236}">
                <a16:creationId xmlns:a16="http://schemas.microsoft.com/office/drawing/2014/main" id="{D202CF2F-3421-45BA-8AFD-05CDFB42B72A}"/>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4D957134-AF7E-40D7-A098-4764874AFD6F}"/>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3638735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752000" cy="720000"/>
          </a:xfrm>
        </p:spPr>
        <p:txBody>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4" name="Content Placeholder 3"/>
          <p:cNvSpPr>
            <a:spLocks noGrp="1"/>
          </p:cNvSpPr>
          <p:nvPr>
            <p:ph sz="half" idx="2"/>
          </p:nvPr>
        </p:nvSpPr>
        <p:spPr>
          <a:xfrm>
            <a:off x="720000" y="1332000"/>
            <a:ext cx="5280000" cy="4428000"/>
          </a:xfrm>
        </p:spPr>
        <p:txBody>
          <a:bodyPr>
            <a:noAutofit/>
          </a:bodyPr>
          <a:lstStyle>
            <a:lvl1pPr>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7" name="Slide Number Placeholder 6"/>
          <p:cNvSpPr>
            <a:spLocks noGrp="1"/>
          </p:cNvSpPr>
          <p:nvPr>
            <p:ph type="sldNum" sz="quarter" idx="12"/>
          </p:nvPr>
        </p:nvSpPr>
        <p:spPr/>
        <p:txBody>
          <a:bodyPr/>
          <a:lstStyle/>
          <a:p>
            <a:fld id="{D14BCCD3-0010-4FBA-B965-2126ADC31932}" type="slidenum">
              <a:rPr lang="sv-SE" smtClean="0"/>
              <a:pPr/>
              <a:t>‹#›</a:t>
            </a:fld>
            <a:endParaRPr lang="sv-SE" dirty="0"/>
          </a:p>
        </p:txBody>
      </p:sp>
      <p:sp>
        <p:nvSpPr>
          <p:cNvPr id="12" name="Picture Placeholder 9"/>
          <p:cNvSpPr>
            <a:spLocks noGrp="1"/>
          </p:cNvSpPr>
          <p:nvPr>
            <p:ph type="pic" sz="quarter" idx="14" hasCustomPrompt="1"/>
          </p:nvPr>
        </p:nvSpPr>
        <p:spPr>
          <a:xfrm>
            <a:off x="6192000" y="1332000"/>
            <a:ext cx="5280000" cy="2124000"/>
          </a:xfrm>
          <a:solidFill>
            <a:schemeClr val="bg1">
              <a:lumMod val="95000"/>
            </a:schemeClr>
          </a:solidFill>
        </p:spPr>
        <p:txBody>
          <a:bodyPr anchor="ctr" anchorCtr="0"/>
          <a:lstStyle>
            <a:lvl1pPr marL="0" indent="0" algn="ctr">
              <a:buFontTx/>
              <a:buNone/>
              <a:defRPr/>
            </a:lvl1pPr>
          </a:lstStyle>
          <a:p>
            <a:r>
              <a:rPr lang="en-US" dirty="0"/>
              <a:t>Picture</a:t>
            </a:r>
            <a:endParaRPr lang="en-GB" dirty="0"/>
          </a:p>
        </p:txBody>
      </p:sp>
      <p:sp>
        <p:nvSpPr>
          <p:cNvPr id="13" name="Picture Placeholder 9"/>
          <p:cNvSpPr>
            <a:spLocks noGrp="1"/>
          </p:cNvSpPr>
          <p:nvPr>
            <p:ph type="pic" sz="quarter" idx="15" hasCustomPrompt="1"/>
          </p:nvPr>
        </p:nvSpPr>
        <p:spPr>
          <a:xfrm>
            <a:off x="6192000" y="3636000"/>
            <a:ext cx="5280000" cy="2124000"/>
          </a:xfrm>
          <a:solidFill>
            <a:schemeClr val="bg1">
              <a:lumMod val="95000"/>
            </a:schemeClr>
          </a:solidFill>
        </p:spPr>
        <p:txBody>
          <a:bodyPr anchor="ctr" anchorCtr="0"/>
          <a:lstStyle>
            <a:lvl1pPr marL="0" indent="0" algn="ctr">
              <a:buFontTx/>
              <a:buNone/>
              <a:defRPr/>
            </a:lvl1pPr>
          </a:lstStyle>
          <a:p>
            <a:r>
              <a:rPr lang="en-US" dirty="0"/>
              <a:t>Picture</a:t>
            </a:r>
            <a:endParaRPr lang="en-GB" dirty="0"/>
          </a:p>
        </p:txBody>
      </p:sp>
      <p:sp>
        <p:nvSpPr>
          <p:cNvPr id="3" name="Footer Placeholder 2"/>
          <p:cNvSpPr>
            <a:spLocks noGrp="1"/>
          </p:cNvSpPr>
          <p:nvPr>
            <p:ph type="ftr" sz="quarter" idx="16"/>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3580508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a:xfrm>
            <a:off x="2495951" y="397473"/>
            <a:ext cx="7198125" cy="943779"/>
          </a:xfrm>
        </p:spPr>
        <p:txBody>
          <a:bodyPr>
            <a:noAutofit/>
          </a:bodyPr>
          <a:lstStyle>
            <a:lvl1pPr algn="ctr">
              <a:defRPr sz="4000"/>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7" name="Slide Number Placeholder 6"/>
          <p:cNvSpPr>
            <a:spLocks noGrp="1"/>
          </p:cNvSpPr>
          <p:nvPr>
            <p:ph type="sldNum" sz="quarter" idx="12"/>
          </p:nvPr>
        </p:nvSpPr>
        <p:spPr/>
        <p:txBody>
          <a:bodyPr/>
          <a:lstStyle/>
          <a:p>
            <a:fld id="{D14BCCD3-0010-4FBA-B965-2126ADC31932}" type="slidenum">
              <a:rPr lang="sv-SE" smtClean="0"/>
              <a:pPr/>
              <a:t>‹#›</a:t>
            </a:fld>
            <a:endParaRPr lang="sv-SE" dirty="0"/>
          </a:p>
        </p:txBody>
      </p:sp>
      <p:sp>
        <p:nvSpPr>
          <p:cNvPr id="9" name="Text Placeholder 9"/>
          <p:cNvSpPr>
            <a:spLocks noGrp="1"/>
          </p:cNvSpPr>
          <p:nvPr>
            <p:ph type="body" sz="quarter" idx="13" hasCustomPrompt="1"/>
          </p:nvPr>
        </p:nvSpPr>
        <p:spPr>
          <a:xfrm>
            <a:off x="2495951" y="1485237"/>
            <a:ext cx="7198125" cy="360363"/>
          </a:xfrm>
        </p:spPr>
        <p:txBody>
          <a:bodyPr>
            <a:noAutofit/>
          </a:bodyPr>
          <a:lstStyle>
            <a:lvl1pPr marL="0" indent="0" algn="ctr">
              <a:buFontTx/>
              <a:buNone/>
              <a:defRPr sz="2133" b="1">
                <a:solidFill>
                  <a:srgbClr val="8B8A8D"/>
                </a:solidFill>
              </a:defRPr>
            </a:lvl1pPr>
            <a:lvl2pPr marL="287943" indent="0">
              <a:buFontTx/>
              <a:buNone/>
              <a:defRPr b="1">
                <a:solidFill>
                  <a:schemeClr val="accent4"/>
                </a:solidFill>
              </a:defRPr>
            </a:lvl2pPr>
            <a:lvl3pPr marL="575888" indent="0">
              <a:buFontTx/>
              <a:buNone/>
              <a:defRPr b="1">
                <a:solidFill>
                  <a:schemeClr val="accent4"/>
                </a:solidFill>
              </a:defRPr>
            </a:lvl3pPr>
            <a:lvl4pPr marL="863833" indent="0">
              <a:buFontTx/>
              <a:buNone/>
              <a:defRPr b="1">
                <a:solidFill>
                  <a:schemeClr val="accent4"/>
                </a:solidFill>
              </a:defRPr>
            </a:lvl4pPr>
            <a:lvl5pPr marL="1151777" indent="0">
              <a:buFontTx/>
              <a:buNone/>
              <a:defRPr b="1">
                <a:solidFill>
                  <a:schemeClr val="accent4"/>
                </a:solidFill>
              </a:defRPr>
            </a:lvl5pPr>
          </a:lstStyle>
          <a:p>
            <a:pPr lvl="0"/>
            <a:r>
              <a:rPr lang="sv-SE" dirty="0" err="1"/>
              <a:t>Click</a:t>
            </a:r>
            <a:r>
              <a:rPr lang="sv-SE" dirty="0"/>
              <a:t> </a:t>
            </a:r>
            <a:r>
              <a:rPr lang="sv-SE" dirty="0" err="1"/>
              <a:t>to</a:t>
            </a:r>
            <a:r>
              <a:rPr lang="sv-SE" dirty="0"/>
              <a:t> </a:t>
            </a:r>
            <a:r>
              <a:rPr lang="sv-SE" dirty="0" err="1"/>
              <a:t>add</a:t>
            </a:r>
            <a:r>
              <a:rPr lang="sv-SE" dirty="0"/>
              <a:t> </a:t>
            </a:r>
            <a:r>
              <a:rPr lang="sv-SE" dirty="0" err="1"/>
              <a:t>subtitle</a:t>
            </a:r>
            <a:endParaRPr lang="sv-SE" dirty="0"/>
          </a:p>
        </p:txBody>
      </p:sp>
      <p:sp>
        <p:nvSpPr>
          <p:cNvPr id="10" name="Picture Placeholder 9"/>
          <p:cNvSpPr>
            <a:spLocks noGrp="1"/>
          </p:cNvSpPr>
          <p:nvPr>
            <p:ph type="pic" sz="quarter" idx="14" hasCustomPrompt="1"/>
          </p:nvPr>
        </p:nvSpPr>
        <p:spPr>
          <a:xfrm>
            <a:off x="720000" y="2024749"/>
            <a:ext cx="10752000" cy="3729929"/>
          </a:xfrm>
          <a:solidFill>
            <a:schemeClr val="bg1">
              <a:lumMod val="95000"/>
            </a:schemeClr>
          </a:solidFill>
        </p:spPr>
        <p:txBody>
          <a:bodyPr anchor="ctr" anchorCtr="0"/>
          <a:lstStyle>
            <a:lvl1pPr marL="0" indent="0" algn="ctr">
              <a:buFontTx/>
              <a:buNone/>
              <a:defRPr/>
            </a:lvl1pPr>
          </a:lstStyle>
          <a:p>
            <a:r>
              <a:rPr lang="en-US" dirty="0"/>
              <a:t>Picture</a:t>
            </a:r>
            <a:endParaRPr lang="en-GB" dirty="0"/>
          </a:p>
        </p:txBody>
      </p:sp>
      <p:sp>
        <p:nvSpPr>
          <p:cNvPr id="3" name="Footer Placeholder 2"/>
          <p:cNvSpPr>
            <a:spLocks noGrp="1"/>
          </p:cNvSpPr>
          <p:nvPr>
            <p:ph type="ftr" sz="quarter" idx="15"/>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82552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itle 1"/>
          <p:cNvSpPr>
            <a:spLocks noGrp="1"/>
          </p:cNvSpPr>
          <p:nvPr>
            <p:ph type="title"/>
          </p:nvPr>
        </p:nvSpPr>
        <p:spPr>
          <a:xfrm>
            <a:off x="2495951" y="397473"/>
            <a:ext cx="7198125" cy="943779"/>
          </a:xfrm>
        </p:spPr>
        <p:txBody>
          <a:bodyPr>
            <a:noAutofit/>
          </a:bodyPr>
          <a:lstStyle>
            <a:lvl1pPr algn="ctr">
              <a:defRPr sz="4000"/>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7" name="Slide Number Placeholder 6"/>
          <p:cNvSpPr>
            <a:spLocks noGrp="1"/>
          </p:cNvSpPr>
          <p:nvPr>
            <p:ph type="sldNum" sz="quarter" idx="12"/>
          </p:nvPr>
        </p:nvSpPr>
        <p:spPr/>
        <p:txBody>
          <a:bodyPr/>
          <a:lstStyle/>
          <a:p>
            <a:fld id="{D14BCCD3-0010-4FBA-B965-2126ADC31932}" type="slidenum">
              <a:rPr lang="sv-SE" smtClean="0"/>
              <a:pPr/>
              <a:t>‹#›</a:t>
            </a:fld>
            <a:endParaRPr lang="sv-SE" dirty="0"/>
          </a:p>
        </p:txBody>
      </p:sp>
      <p:sp>
        <p:nvSpPr>
          <p:cNvPr id="9" name="Text Placeholder 9"/>
          <p:cNvSpPr>
            <a:spLocks noGrp="1"/>
          </p:cNvSpPr>
          <p:nvPr>
            <p:ph type="body" sz="quarter" idx="13" hasCustomPrompt="1"/>
          </p:nvPr>
        </p:nvSpPr>
        <p:spPr>
          <a:xfrm>
            <a:off x="2495951" y="1485237"/>
            <a:ext cx="7198125" cy="360363"/>
          </a:xfrm>
        </p:spPr>
        <p:txBody>
          <a:bodyPr>
            <a:noAutofit/>
          </a:bodyPr>
          <a:lstStyle>
            <a:lvl1pPr marL="0" indent="0" algn="ctr">
              <a:buFontTx/>
              <a:buNone/>
              <a:defRPr sz="2133" b="1">
                <a:solidFill>
                  <a:srgbClr val="8B8A8D"/>
                </a:solidFill>
              </a:defRPr>
            </a:lvl1pPr>
            <a:lvl2pPr marL="287943" indent="0">
              <a:buFontTx/>
              <a:buNone/>
              <a:defRPr b="1">
                <a:solidFill>
                  <a:schemeClr val="accent4"/>
                </a:solidFill>
              </a:defRPr>
            </a:lvl2pPr>
            <a:lvl3pPr marL="575888" indent="0">
              <a:buFontTx/>
              <a:buNone/>
              <a:defRPr b="1">
                <a:solidFill>
                  <a:schemeClr val="accent4"/>
                </a:solidFill>
              </a:defRPr>
            </a:lvl3pPr>
            <a:lvl4pPr marL="863833" indent="0">
              <a:buFontTx/>
              <a:buNone/>
              <a:defRPr b="1">
                <a:solidFill>
                  <a:schemeClr val="accent4"/>
                </a:solidFill>
              </a:defRPr>
            </a:lvl4pPr>
            <a:lvl5pPr marL="1151777" indent="0">
              <a:buFontTx/>
              <a:buNone/>
              <a:defRPr b="1">
                <a:solidFill>
                  <a:schemeClr val="accent4"/>
                </a:solidFill>
              </a:defRPr>
            </a:lvl5pPr>
          </a:lstStyle>
          <a:p>
            <a:pPr lvl="0"/>
            <a:r>
              <a:rPr lang="sv-SE" dirty="0" err="1"/>
              <a:t>Click</a:t>
            </a:r>
            <a:r>
              <a:rPr lang="sv-SE" dirty="0"/>
              <a:t> </a:t>
            </a:r>
            <a:r>
              <a:rPr lang="sv-SE" dirty="0" err="1"/>
              <a:t>to</a:t>
            </a:r>
            <a:r>
              <a:rPr lang="sv-SE" dirty="0"/>
              <a:t> </a:t>
            </a:r>
            <a:r>
              <a:rPr lang="sv-SE" dirty="0" err="1"/>
              <a:t>add</a:t>
            </a:r>
            <a:r>
              <a:rPr lang="sv-SE" dirty="0"/>
              <a:t> </a:t>
            </a:r>
            <a:r>
              <a:rPr lang="sv-SE" dirty="0" err="1"/>
              <a:t>subtitle</a:t>
            </a:r>
            <a:endParaRPr lang="sv-SE" dirty="0"/>
          </a:p>
        </p:txBody>
      </p:sp>
      <p:sp>
        <p:nvSpPr>
          <p:cNvPr id="10" name="Picture Placeholder 9"/>
          <p:cNvSpPr>
            <a:spLocks noGrp="1"/>
          </p:cNvSpPr>
          <p:nvPr>
            <p:ph type="pic" sz="quarter" idx="14" hasCustomPrompt="1"/>
          </p:nvPr>
        </p:nvSpPr>
        <p:spPr>
          <a:xfrm>
            <a:off x="719999" y="2035833"/>
            <a:ext cx="2256000" cy="1979543"/>
          </a:xfrm>
          <a:solidFill>
            <a:schemeClr val="bg1">
              <a:lumMod val="95000"/>
            </a:schemeClr>
          </a:solidFill>
        </p:spPr>
        <p:txBody>
          <a:bodyPr anchor="ctr" anchorCtr="0"/>
          <a:lstStyle>
            <a:lvl1pPr marL="0" indent="0" algn="ctr">
              <a:buFontTx/>
              <a:buNone/>
              <a:defRPr/>
            </a:lvl1pPr>
          </a:lstStyle>
          <a:p>
            <a:r>
              <a:rPr lang="en-US" dirty="0"/>
              <a:t>Picture</a:t>
            </a:r>
            <a:endParaRPr lang="en-GB" dirty="0"/>
          </a:p>
        </p:txBody>
      </p:sp>
      <p:sp>
        <p:nvSpPr>
          <p:cNvPr id="8" name="Picture Placeholder 9"/>
          <p:cNvSpPr>
            <a:spLocks noGrp="1"/>
          </p:cNvSpPr>
          <p:nvPr>
            <p:ph type="pic" sz="quarter" idx="15" hasCustomPrompt="1"/>
          </p:nvPr>
        </p:nvSpPr>
        <p:spPr>
          <a:xfrm>
            <a:off x="3222000" y="2035830"/>
            <a:ext cx="4560000" cy="3023300"/>
          </a:xfrm>
          <a:solidFill>
            <a:schemeClr val="bg1">
              <a:lumMod val="95000"/>
            </a:schemeClr>
          </a:solidFill>
        </p:spPr>
        <p:txBody>
          <a:bodyPr anchor="ctr" anchorCtr="0"/>
          <a:lstStyle>
            <a:lvl1pPr marL="0" indent="0" algn="ctr">
              <a:buFontTx/>
              <a:buNone/>
              <a:defRPr/>
            </a:lvl1pPr>
          </a:lstStyle>
          <a:p>
            <a:r>
              <a:rPr lang="en-US" dirty="0"/>
              <a:t>Picture</a:t>
            </a:r>
            <a:endParaRPr lang="en-GB" dirty="0"/>
          </a:p>
        </p:txBody>
      </p:sp>
      <p:sp>
        <p:nvSpPr>
          <p:cNvPr id="11" name="Picture Placeholder 9"/>
          <p:cNvSpPr>
            <a:spLocks noGrp="1"/>
          </p:cNvSpPr>
          <p:nvPr>
            <p:ph type="pic" sz="quarter" idx="16" hasCustomPrompt="1"/>
          </p:nvPr>
        </p:nvSpPr>
        <p:spPr>
          <a:xfrm>
            <a:off x="8061899" y="2035833"/>
            <a:ext cx="3408000" cy="1979543"/>
          </a:xfrm>
          <a:solidFill>
            <a:schemeClr val="bg1">
              <a:lumMod val="95000"/>
            </a:schemeClr>
          </a:solidFill>
        </p:spPr>
        <p:txBody>
          <a:bodyPr anchor="ctr" anchorCtr="0"/>
          <a:lstStyle>
            <a:lvl1pPr marL="0" indent="0" algn="ctr">
              <a:buFontTx/>
              <a:buNone/>
              <a:defRPr/>
            </a:lvl1pPr>
          </a:lstStyle>
          <a:p>
            <a:r>
              <a:rPr lang="en-US" dirty="0"/>
              <a:t>Picture</a:t>
            </a:r>
            <a:endParaRPr lang="en-GB" dirty="0"/>
          </a:p>
        </p:txBody>
      </p:sp>
      <p:sp>
        <p:nvSpPr>
          <p:cNvPr id="12" name="Picture Placeholder 9"/>
          <p:cNvSpPr>
            <a:spLocks noGrp="1"/>
          </p:cNvSpPr>
          <p:nvPr>
            <p:ph type="pic" sz="quarter" idx="17" hasCustomPrompt="1"/>
          </p:nvPr>
        </p:nvSpPr>
        <p:spPr>
          <a:xfrm>
            <a:off x="8061900" y="4186239"/>
            <a:ext cx="2256000" cy="1331692"/>
          </a:xfrm>
          <a:solidFill>
            <a:schemeClr val="bg1">
              <a:lumMod val="95000"/>
            </a:schemeClr>
          </a:solidFill>
        </p:spPr>
        <p:txBody>
          <a:bodyPr anchor="ctr" anchorCtr="0"/>
          <a:lstStyle>
            <a:lvl1pPr marL="0" indent="0" algn="ctr">
              <a:buFontTx/>
              <a:buNone/>
              <a:defRPr/>
            </a:lvl1pPr>
          </a:lstStyle>
          <a:p>
            <a:r>
              <a:rPr lang="en-US" dirty="0"/>
              <a:t>Picture</a:t>
            </a:r>
            <a:endParaRPr lang="en-GB" dirty="0"/>
          </a:p>
        </p:txBody>
      </p:sp>
      <p:sp>
        <p:nvSpPr>
          <p:cNvPr id="3" name="Footer Placeholder 2"/>
          <p:cNvSpPr>
            <a:spLocks noGrp="1"/>
          </p:cNvSpPr>
          <p:nvPr>
            <p:ph type="ftr" sz="quarter" idx="18"/>
          </p:nvPr>
        </p:nvSpPr>
        <p:spPr/>
        <p:txBody>
          <a:bodyPr/>
          <a:lstStyle/>
          <a:p>
            <a:endParaRPr lang="sv-SE" dirty="0">
              <a:solidFill>
                <a:prstClr val="black">
                  <a:tint val="75000"/>
                </a:prstClr>
              </a:solidFill>
            </a:endParaRPr>
          </a:p>
        </p:txBody>
      </p:sp>
    </p:spTree>
    <p:extLst>
      <p:ext uri="{BB962C8B-B14F-4D97-AF65-F5344CB8AC3E}">
        <p14:creationId xmlns:p14="http://schemas.microsoft.com/office/powerpoint/2010/main" val="3995243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342800"/>
            <a:ext cx="7198125" cy="745200"/>
          </a:xfrm>
        </p:spPr>
        <p:txBody>
          <a:bodyPr>
            <a:noAutofit/>
          </a:bodyPr>
          <a:lstStyle>
            <a:lvl1pPr>
              <a:defRPr sz="3200">
                <a:solidFill>
                  <a:schemeClr val="accent1"/>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Subtitle 2"/>
          <p:cNvSpPr>
            <a:spLocks noGrp="1"/>
          </p:cNvSpPr>
          <p:nvPr>
            <p:ph type="subTitle" idx="1"/>
          </p:nvPr>
        </p:nvSpPr>
        <p:spPr>
          <a:xfrm>
            <a:off x="720000" y="2133156"/>
            <a:ext cx="7198125" cy="360000"/>
          </a:xfrm>
        </p:spPr>
        <p:txBody>
          <a:bodyPr>
            <a:noAutofit/>
          </a:bodyPr>
          <a:lstStyle>
            <a:lvl1pPr marL="0" indent="0" algn="l">
              <a:buNone/>
              <a:defRPr sz="2133" b="1">
                <a:solidFill>
                  <a:schemeClr val="tx2"/>
                </a:solidFill>
              </a:defRPr>
            </a:lvl1pPr>
            <a:lvl2pPr marL="609482" indent="0" algn="ctr">
              <a:buNone/>
              <a:defRPr>
                <a:solidFill>
                  <a:schemeClr val="tx1">
                    <a:tint val="75000"/>
                  </a:schemeClr>
                </a:solidFill>
              </a:defRPr>
            </a:lvl2pPr>
            <a:lvl3pPr marL="1218963" indent="0" algn="ctr">
              <a:buNone/>
              <a:defRPr>
                <a:solidFill>
                  <a:schemeClr val="tx1">
                    <a:tint val="75000"/>
                  </a:schemeClr>
                </a:solidFill>
              </a:defRPr>
            </a:lvl3pPr>
            <a:lvl4pPr marL="1828445" indent="0" algn="ctr">
              <a:buNone/>
              <a:defRPr>
                <a:solidFill>
                  <a:schemeClr val="tx1">
                    <a:tint val="75000"/>
                  </a:schemeClr>
                </a:solidFill>
              </a:defRPr>
            </a:lvl4pPr>
            <a:lvl5pPr marL="2437926" indent="0" algn="ctr">
              <a:buNone/>
              <a:defRPr>
                <a:solidFill>
                  <a:schemeClr val="tx1">
                    <a:tint val="75000"/>
                  </a:schemeClr>
                </a:solidFill>
              </a:defRPr>
            </a:lvl5pPr>
            <a:lvl6pPr marL="3047408" indent="0" algn="ctr">
              <a:buNone/>
              <a:defRPr>
                <a:solidFill>
                  <a:schemeClr val="tx1">
                    <a:tint val="75000"/>
                  </a:schemeClr>
                </a:solidFill>
              </a:defRPr>
            </a:lvl6pPr>
            <a:lvl7pPr marL="3656890" indent="0" algn="ctr">
              <a:buNone/>
              <a:defRPr>
                <a:solidFill>
                  <a:schemeClr val="tx1">
                    <a:tint val="75000"/>
                  </a:schemeClr>
                </a:solidFill>
              </a:defRPr>
            </a:lvl7pPr>
            <a:lvl8pPr marL="4266371" indent="0" algn="ctr">
              <a:buNone/>
              <a:defRPr>
                <a:solidFill>
                  <a:schemeClr val="tx1">
                    <a:tint val="75000"/>
                  </a:schemeClr>
                </a:solidFill>
              </a:defRPr>
            </a:lvl8pPr>
            <a:lvl9pPr marL="4875853" indent="0" algn="ctr">
              <a:buNone/>
              <a:defRPr>
                <a:solidFill>
                  <a:schemeClr val="tx1">
                    <a:tint val="75000"/>
                  </a:schemeClr>
                </a:solidFill>
              </a:defRPr>
            </a:lvl9pPr>
          </a:lstStyle>
          <a:p>
            <a:r>
              <a:rPr lang="sv-SE" dirty="0" err="1"/>
              <a:t>Click</a:t>
            </a:r>
            <a:r>
              <a:rPr lang="sv-SE" dirty="0"/>
              <a:t> </a:t>
            </a:r>
            <a:r>
              <a:rPr lang="sv-SE" dirty="0" err="1"/>
              <a:t>to</a:t>
            </a:r>
            <a:r>
              <a:rPr lang="sv-SE" dirty="0"/>
              <a:t> </a:t>
            </a:r>
            <a:r>
              <a:rPr lang="sv-SE" dirty="0" err="1"/>
              <a:t>edit</a:t>
            </a:r>
            <a:r>
              <a:rPr lang="sv-SE" dirty="0"/>
              <a:t> Master </a:t>
            </a:r>
            <a:r>
              <a:rPr lang="sv-SE" dirty="0" err="1"/>
              <a:t>subtitle</a:t>
            </a:r>
            <a:r>
              <a:rPr lang="sv-SE" dirty="0"/>
              <a:t> style</a:t>
            </a:r>
          </a:p>
        </p:txBody>
      </p:sp>
      <p:sp>
        <p:nvSpPr>
          <p:cNvPr id="21" name="Text Placeholder 20"/>
          <p:cNvSpPr>
            <a:spLocks noGrp="1"/>
          </p:cNvSpPr>
          <p:nvPr>
            <p:ph type="body" sz="quarter" idx="13" hasCustomPrompt="1"/>
          </p:nvPr>
        </p:nvSpPr>
        <p:spPr>
          <a:xfrm>
            <a:off x="720000" y="2591405"/>
            <a:ext cx="7198125" cy="215951"/>
          </a:xfrm>
        </p:spPr>
        <p:txBody>
          <a:bodyPr>
            <a:noAutofit/>
          </a:bodyPr>
          <a:lstStyle>
            <a:lvl1pPr marL="0" indent="0">
              <a:buNone/>
              <a:defRPr sz="1733">
                <a:solidFill>
                  <a:srgbClr val="000040"/>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err="1"/>
              <a:t>Name</a:t>
            </a:r>
            <a:r>
              <a:rPr lang="sv-SE" dirty="0"/>
              <a:t>, </a:t>
            </a:r>
            <a:r>
              <a:rPr lang="sv-SE" dirty="0" err="1"/>
              <a:t>title</a:t>
            </a:r>
            <a:endParaRPr lang="sv-SE" dirty="0"/>
          </a:p>
        </p:txBody>
      </p:sp>
      <p:sp>
        <p:nvSpPr>
          <p:cNvPr id="22" name="Text Placeholder 20"/>
          <p:cNvSpPr>
            <a:spLocks noGrp="1"/>
          </p:cNvSpPr>
          <p:nvPr>
            <p:ph type="body" sz="quarter" idx="14" hasCustomPrompt="1"/>
          </p:nvPr>
        </p:nvSpPr>
        <p:spPr>
          <a:xfrm>
            <a:off x="720000" y="2843346"/>
            <a:ext cx="7198125" cy="215951"/>
          </a:xfrm>
        </p:spPr>
        <p:txBody>
          <a:bodyPr>
            <a:noAutofit/>
          </a:bodyPr>
          <a:lstStyle>
            <a:lvl1pPr marL="0" indent="0">
              <a:buNone/>
              <a:defRPr sz="1733">
                <a:solidFill>
                  <a:srgbClr val="000040"/>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a:t>Date</a:t>
            </a:r>
          </a:p>
        </p:txBody>
      </p:sp>
      <p:grpSp>
        <p:nvGrpSpPr>
          <p:cNvPr id="28" name="Pulse"/>
          <p:cNvGrpSpPr/>
          <p:nvPr userDrawn="1"/>
        </p:nvGrpSpPr>
        <p:grpSpPr>
          <a:xfrm>
            <a:off x="8432796" y="2994843"/>
            <a:ext cx="3762841" cy="3430428"/>
            <a:chOff x="6324589" y="2994841"/>
            <a:chExt cx="2822131" cy="3430428"/>
          </a:xfrm>
        </p:grpSpPr>
        <p:sp>
          <p:nvSpPr>
            <p:cNvPr id="29"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0"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1"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2"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3"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grpSp>
      <p:grpSp>
        <p:nvGrpSpPr>
          <p:cNvPr id="34" name="Logotype"/>
          <p:cNvGrpSpPr/>
          <p:nvPr userDrawn="1"/>
        </p:nvGrpSpPr>
        <p:grpSpPr>
          <a:xfrm>
            <a:off x="729602" y="536405"/>
            <a:ext cx="1845385" cy="288609"/>
            <a:chOff x="9501453" y="6148765"/>
            <a:chExt cx="2047875" cy="427037"/>
          </a:xfrm>
          <a:solidFill>
            <a:schemeClr val="bg2"/>
          </a:solidFill>
        </p:grpSpPr>
        <p:sp>
          <p:nvSpPr>
            <p:cNvPr id="35"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6"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7"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8"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9"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40"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spTree>
    <p:extLst>
      <p:ext uri="{BB962C8B-B14F-4D97-AF65-F5344CB8AC3E}">
        <p14:creationId xmlns:p14="http://schemas.microsoft.com/office/powerpoint/2010/main" val="3384092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343025"/>
            <a:ext cx="7198125" cy="744976"/>
          </a:xfrm>
        </p:spPr>
        <p:txBody>
          <a:bodyPr>
            <a:noAutofit/>
          </a:bodyPr>
          <a:lstStyle>
            <a:lvl1pPr>
              <a:defRPr sz="3200">
                <a:solidFill>
                  <a:srgbClr val="FBD9CA"/>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Subtitle 2"/>
          <p:cNvSpPr>
            <a:spLocks noGrp="1"/>
          </p:cNvSpPr>
          <p:nvPr>
            <p:ph type="subTitle" idx="1"/>
          </p:nvPr>
        </p:nvSpPr>
        <p:spPr>
          <a:xfrm>
            <a:off x="720000" y="2133156"/>
            <a:ext cx="7198125" cy="360000"/>
          </a:xfrm>
        </p:spPr>
        <p:txBody>
          <a:bodyPr/>
          <a:lstStyle>
            <a:lvl1pPr marL="0" indent="0" algn="l">
              <a:buNone/>
              <a:defRPr sz="2133" b="1">
                <a:solidFill>
                  <a:srgbClr val="FFFFFF"/>
                </a:solidFill>
              </a:defRPr>
            </a:lvl1pPr>
            <a:lvl2pPr marL="609482" indent="0" algn="ctr">
              <a:buNone/>
              <a:defRPr>
                <a:solidFill>
                  <a:schemeClr val="tx1">
                    <a:tint val="75000"/>
                  </a:schemeClr>
                </a:solidFill>
              </a:defRPr>
            </a:lvl2pPr>
            <a:lvl3pPr marL="1218963" indent="0" algn="ctr">
              <a:buNone/>
              <a:defRPr>
                <a:solidFill>
                  <a:schemeClr val="tx1">
                    <a:tint val="75000"/>
                  </a:schemeClr>
                </a:solidFill>
              </a:defRPr>
            </a:lvl3pPr>
            <a:lvl4pPr marL="1828445" indent="0" algn="ctr">
              <a:buNone/>
              <a:defRPr>
                <a:solidFill>
                  <a:schemeClr val="tx1">
                    <a:tint val="75000"/>
                  </a:schemeClr>
                </a:solidFill>
              </a:defRPr>
            </a:lvl4pPr>
            <a:lvl5pPr marL="2437926" indent="0" algn="ctr">
              <a:buNone/>
              <a:defRPr>
                <a:solidFill>
                  <a:schemeClr val="tx1">
                    <a:tint val="75000"/>
                  </a:schemeClr>
                </a:solidFill>
              </a:defRPr>
            </a:lvl5pPr>
            <a:lvl6pPr marL="3047408" indent="0" algn="ctr">
              <a:buNone/>
              <a:defRPr>
                <a:solidFill>
                  <a:schemeClr val="tx1">
                    <a:tint val="75000"/>
                  </a:schemeClr>
                </a:solidFill>
              </a:defRPr>
            </a:lvl6pPr>
            <a:lvl7pPr marL="3656890" indent="0" algn="ctr">
              <a:buNone/>
              <a:defRPr>
                <a:solidFill>
                  <a:schemeClr val="tx1">
                    <a:tint val="75000"/>
                  </a:schemeClr>
                </a:solidFill>
              </a:defRPr>
            </a:lvl7pPr>
            <a:lvl8pPr marL="4266371" indent="0" algn="ctr">
              <a:buNone/>
              <a:defRPr>
                <a:solidFill>
                  <a:schemeClr val="tx1">
                    <a:tint val="75000"/>
                  </a:schemeClr>
                </a:solidFill>
              </a:defRPr>
            </a:lvl8pPr>
            <a:lvl9pPr marL="4875853" indent="0" algn="ctr">
              <a:buNone/>
              <a:defRPr>
                <a:solidFill>
                  <a:schemeClr val="tx1">
                    <a:tint val="75000"/>
                  </a:schemeClr>
                </a:solidFill>
              </a:defRPr>
            </a:lvl9pPr>
          </a:lstStyle>
          <a:p>
            <a:r>
              <a:rPr lang="sv-SE" dirty="0" err="1"/>
              <a:t>Click</a:t>
            </a:r>
            <a:r>
              <a:rPr lang="sv-SE" dirty="0"/>
              <a:t> </a:t>
            </a:r>
            <a:r>
              <a:rPr lang="sv-SE" dirty="0" err="1"/>
              <a:t>to</a:t>
            </a:r>
            <a:r>
              <a:rPr lang="sv-SE" dirty="0"/>
              <a:t> </a:t>
            </a:r>
            <a:r>
              <a:rPr lang="sv-SE" dirty="0" err="1"/>
              <a:t>edit</a:t>
            </a:r>
            <a:r>
              <a:rPr lang="sv-SE" dirty="0"/>
              <a:t> Master </a:t>
            </a:r>
            <a:r>
              <a:rPr lang="sv-SE" dirty="0" err="1"/>
              <a:t>subtitle</a:t>
            </a:r>
            <a:r>
              <a:rPr lang="sv-SE" dirty="0"/>
              <a:t> style</a:t>
            </a:r>
          </a:p>
        </p:txBody>
      </p:sp>
      <p:sp>
        <p:nvSpPr>
          <p:cNvPr id="21" name="Text Placeholder 20"/>
          <p:cNvSpPr>
            <a:spLocks noGrp="1"/>
          </p:cNvSpPr>
          <p:nvPr>
            <p:ph type="body" sz="quarter" idx="13" hasCustomPrompt="1"/>
          </p:nvPr>
        </p:nvSpPr>
        <p:spPr>
          <a:xfrm>
            <a:off x="720000" y="2591405"/>
            <a:ext cx="7198125" cy="215951"/>
          </a:xfrm>
        </p:spPr>
        <p:txBody>
          <a:bodyPr>
            <a:noAutofit/>
          </a:bodyPr>
          <a:lstStyle>
            <a:lvl1pPr marL="0" indent="0">
              <a:buNone/>
              <a:defRPr sz="1733">
                <a:solidFill>
                  <a:srgbClr val="FFFFFF"/>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err="1"/>
              <a:t>Name</a:t>
            </a:r>
            <a:r>
              <a:rPr lang="sv-SE" dirty="0"/>
              <a:t>, </a:t>
            </a:r>
            <a:r>
              <a:rPr lang="sv-SE" dirty="0" err="1"/>
              <a:t>title</a:t>
            </a:r>
            <a:endParaRPr lang="sv-SE" dirty="0"/>
          </a:p>
        </p:txBody>
      </p:sp>
      <p:sp>
        <p:nvSpPr>
          <p:cNvPr id="22" name="Text Placeholder 20"/>
          <p:cNvSpPr>
            <a:spLocks noGrp="1"/>
          </p:cNvSpPr>
          <p:nvPr>
            <p:ph type="body" sz="quarter" idx="14" hasCustomPrompt="1"/>
          </p:nvPr>
        </p:nvSpPr>
        <p:spPr>
          <a:xfrm>
            <a:off x="720000" y="2843346"/>
            <a:ext cx="7198125" cy="215951"/>
          </a:xfrm>
        </p:spPr>
        <p:txBody>
          <a:bodyPr>
            <a:noAutofit/>
          </a:bodyPr>
          <a:lstStyle>
            <a:lvl1pPr marL="0" indent="0">
              <a:buNone/>
              <a:defRPr sz="1733">
                <a:solidFill>
                  <a:srgbClr val="FFFFFF"/>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a:t>Date</a:t>
            </a:r>
          </a:p>
        </p:txBody>
      </p:sp>
      <p:grpSp>
        <p:nvGrpSpPr>
          <p:cNvPr id="78" name="Pulse"/>
          <p:cNvGrpSpPr/>
          <p:nvPr userDrawn="1"/>
        </p:nvGrpSpPr>
        <p:grpSpPr>
          <a:xfrm>
            <a:off x="0" y="2978236"/>
            <a:ext cx="12192000" cy="3543301"/>
            <a:chOff x="0" y="1628775"/>
            <a:chExt cx="9144000" cy="3543301"/>
          </a:xfrm>
        </p:grpSpPr>
        <p:sp>
          <p:nvSpPr>
            <p:cNvPr id="61" name="Freeform 25"/>
            <p:cNvSpPr>
              <a:spLocks/>
            </p:cNvSpPr>
            <p:nvPr userDrawn="1"/>
          </p:nvSpPr>
          <p:spPr bwMode="auto">
            <a:xfrm>
              <a:off x="1222375" y="3260725"/>
              <a:ext cx="257175" cy="431800"/>
            </a:xfrm>
            <a:custGeom>
              <a:avLst/>
              <a:gdLst>
                <a:gd name="T0" fmla="*/ 40 w 81"/>
                <a:gd name="T1" fmla="*/ 136 h 136"/>
                <a:gd name="T2" fmla="*/ 40 w 81"/>
                <a:gd name="T3" fmla="*/ 136 h 136"/>
                <a:gd name="T4" fmla="*/ 0 w 81"/>
                <a:gd name="T5" fmla="*/ 96 h 136"/>
                <a:gd name="T6" fmla="*/ 0 w 81"/>
                <a:gd name="T7" fmla="*/ 41 h 136"/>
                <a:gd name="T8" fmla="*/ 40 w 81"/>
                <a:gd name="T9" fmla="*/ 0 h 136"/>
                <a:gd name="T10" fmla="*/ 81 w 81"/>
                <a:gd name="T11" fmla="*/ 41 h 136"/>
                <a:gd name="T12" fmla="*/ 81 w 81"/>
                <a:gd name="T13" fmla="*/ 96 h 136"/>
                <a:gd name="T14" fmla="*/ 40 w 81"/>
                <a:gd name="T15" fmla="*/ 136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6">
                  <a:moveTo>
                    <a:pt x="40" y="136"/>
                  </a:moveTo>
                  <a:cubicBezTo>
                    <a:pt x="40" y="136"/>
                    <a:pt x="40" y="136"/>
                    <a:pt x="40" y="136"/>
                  </a:cubicBezTo>
                  <a:cubicBezTo>
                    <a:pt x="18" y="136"/>
                    <a:pt x="0" y="118"/>
                    <a:pt x="0" y="96"/>
                  </a:cubicBezTo>
                  <a:cubicBezTo>
                    <a:pt x="0" y="41"/>
                    <a:pt x="0" y="41"/>
                    <a:pt x="0" y="41"/>
                  </a:cubicBezTo>
                  <a:cubicBezTo>
                    <a:pt x="0" y="18"/>
                    <a:pt x="18" y="0"/>
                    <a:pt x="40" y="0"/>
                  </a:cubicBezTo>
                  <a:cubicBezTo>
                    <a:pt x="63" y="0"/>
                    <a:pt x="81" y="18"/>
                    <a:pt x="81" y="41"/>
                  </a:cubicBezTo>
                  <a:cubicBezTo>
                    <a:pt x="81" y="96"/>
                    <a:pt x="81" y="96"/>
                    <a:pt x="81" y="96"/>
                  </a:cubicBezTo>
                  <a:cubicBezTo>
                    <a:pt x="81" y="118"/>
                    <a:pt x="63" y="136"/>
                    <a:pt x="40" y="13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62" name="Freeform 26"/>
            <p:cNvSpPr>
              <a:spLocks/>
            </p:cNvSpPr>
            <p:nvPr userDrawn="1"/>
          </p:nvSpPr>
          <p:spPr bwMode="auto">
            <a:xfrm>
              <a:off x="612775" y="3238500"/>
              <a:ext cx="434975" cy="1084263"/>
            </a:xfrm>
            <a:custGeom>
              <a:avLst/>
              <a:gdLst>
                <a:gd name="T0" fmla="*/ 68 w 137"/>
                <a:gd name="T1" fmla="*/ 341 h 341"/>
                <a:gd name="T2" fmla="*/ 68 w 137"/>
                <a:gd name="T3" fmla="*/ 341 h 341"/>
                <a:gd name="T4" fmla="*/ 0 w 137"/>
                <a:gd name="T5" fmla="*/ 273 h 341"/>
                <a:gd name="T6" fmla="*/ 0 w 137"/>
                <a:gd name="T7" fmla="*/ 68 h 341"/>
                <a:gd name="T8" fmla="*/ 68 w 137"/>
                <a:gd name="T9" fmla="*/ 0 h 341"/>
                <a:gd name="T10" fmla="*/ 137 w 137"/>
                <a:gd name="T11" fmla="*/ 68 h 341"/>
                <a:gd name="T12" fmla="*/ 137 w 137"/>
                <a:gd name="T13" fmla="*/ 273 h 341"/>
                <a:gd name="T14" fmla="*/ 68 w 137"/>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1">
                  <a:moveTo>
                    <a:pt x="68" y="341"/>
                  </a:moveTo>
                  <a:cubicBezTo>
                    <a:pt x="68" y="341"/>
                    <a:pt x="68" y="341"/>
                    <a:pt x="68" y="341"/>
                  </a:cubicBezTo>
                  <a:cubicBezTo>
                    <a:pt x="31" y="341"/>
                    <a:pt x="0" y="311"/>
                    <a:pt x="0" y="273"/>
                  </a:cubicBezTo>
                  <a:cubicBezTo>
                    <a:pt x="0" y="68"/>
                    <a:pt x="0" y="68"/>
                    <a:pt x="0" y="68"/>
                  </a:cubicBezTo>
                  <a:cubicBezTo>
                    <a:pt x="0" y="31"/>
                    <a:pt x="31" y="0"/>
                    <a:pt x="68" y="0"/>
                  </a:cubicBezTo>
                  <a:cubicBezTo>
                    <a:pt x="106" y="0"/>
                    <a:pt x="137" y="31"/>
                    <a:pt x="137" y="68"/>
                  </a:cubicBezTo>
                  <a:cubicBezTo>
                    <a:pt x="137" y="273"/>
                    <a:pt x="137" y="273"/>
                    <a:pt x="137" y="273"/>
                  </a:cubicBezTo>
                  <a:cubicBezTo>
                    <a:pt x="137" y="311"/>
                    <a:pt x="106" y="341"/>
                    <a:pt x="68" y="341"/>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63" name="Freeform 27"/>
            <p:cNvSpPr>
              <a:spLocks noEditPoints="1"/>
            </p:cNvSpPr>
            <p:nvPr userDrawn="1"/>
          </p:nvSpPr>
          <p:spPr bwMode="auto">
            <a:xfrm>
              <a:off x="7108825" y="2716213"/>
              <a:ext cx="434975" cy="1087438"/>
            </a:xfrm>
            <a:custGeom>
              <a:avLst/>
              <a:gdLst>
                <a:gd name="T0" fmla="*/ 68 w 137"/>
                <a:gd name="T1" fmla="*/ 14 h 342"/>
                <a:gd name="T2" fmla="*/ 123 w 137"/>
                <a:gd name="T3" fmla="*/ 68 h 342"/>
                <a:gd name="T4" fmla="*/ 123 w 137"/>
                <a:gd name="T5" fmla="*/ 273 h 342"/>
                <a:gd name="T6" fmla="*/ 68 w 137"/>
                <a:gd name="T7" fmla="*/ 328 h 342"/>
                <a:gd name="T8" fmla="*/ 14 w 137"/>
                <a:gd name="T9" fmla="*/ 273 h 342"/>
                <a:gd name="T10" fmla="*/ 14 w 137"/>
                <a:gd name="T11" fmla="*/ 68 h 342"/>
                <a:gd name="T12" fmla="*/ 68 w 137"/>
                <a:gd name="T13" fmla="*/ 14 h 342"/>
                <a:gd name="T14" fmla="*/ 68 w 137"/>
                <a:gd name="T15" fmla="*/ 0 h 342"/>
                <a:gd name="T16" fmla="*/ 68 w 137"/>
                <a:gd name="T17" fmla="*/ 0 h 342"/>
                <a:gd name="T18" fmla="*/ 0 w 137"/>
                <a:gd name="T19" fmla="*/ 68 h 342"/>
                <a:gd name="T20" fmla="*/ 0 w 137"/>
                <a:gd name="T21" fmla="*/ 273 h 342"/>
                <a:gd name="T22" fmla="*/ 68 w 137"/>
                <a:gd name="T23" fmla="*/ 342 h 342"/>
                <a:gd name="T24" fmla="*/ 137 w 137"/>
                <a:gd name="T25" fmla="*/ 273 h 342"/>
                <a:gd name="T26" fmla="*/ 137 w 137"/>
                <a:gd name="T27" fmla="*/ 68 h 342"/>
                <a:gd name="T28" fmla="*/ 68 w 137"/>
                <a:gd name="T29"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2">
                  <a:moveTo>
                    <a:pt x="68" y="14"/>
                  </a:moveTo>
                  <a:cubicBezTo>
                    <a:pt x="98" y="14"/>
                    <a:pt x="123" y="38"/>
                    <a:pt x="123" y="68"/>
                  </a:cubicBezTo>
                  <a:cubicBezTo>
                    <a:pt x="123" y="273"/>
                    <a:pt x="123" y="273"/>
                    <a:pt x="123" y="273"/>
                  </a:cubicBezTo>
                  <a:cubicBezTo>
                    <a:pt x="123" y="303"/>
                    <a:pt x="98" y="328"/>
                    <a:pt x="68" y="328"/>
                  </a:cubicBezTo>
                  <a:cubicBezTo>
                    <a:pt x="38" y="328"/>
                    <a:pt x="14" y="303"/>
                    <a:pt x="14" y="273"/>
                  </a:cubicBezTo>
                  <a:cubicBezTo>
                    <a:pt x="14" y="68"/>
                    <a:pt x="14" y="68"/>
                    <a:pt x="14" y="68"/>
                  </a:cubicBezTo>
                  <a:cubicBezTo>
                    <a:pt x="14" y="38"/>
                    <a:pt x="38" y="14"/>
                    <a:pt x="68" y="14"/>
                  </a:cubicBezTo>
                  <a:moveTo>
                    <a:pt x="68" y="0"/>
                  </a:moveTo>
                  <a:cubicBezTo>
                    <a:pt x="68" y="0"/>
                    <a:pt x="68" y="0"/>
                    <a:pt x="68" y="0"/>
                  </a:cubicBezTo>
                  <a:cubicBezTo>
                    <a:pt x="30" y="0"/>
                    <a:pt x="0" y="31"/>
                    <a:pt x="0" y="68"/>
                  </a:cubicBezTo>
                  <a:cubicBezTo>
                    <a:pt x="0" y="273"/>
                    <a:pt x="0" y="273"/>
                    <a:pt x="0" y="273"/>
                  </a:cubicBezTo>
                  <a:cubicBezTo>
                    <a:pt x="0" y="311"/>
                    <a:pt x="30" y="342"/>
                    <a:pt x="68" y="342"/>
                  </a:cubicBezTo>
                  <a:cubicBezTo>
                    <a:pt x="106" y="342"/>
                    <a:pt x="137" y="311"/>
                    <a:pt x="137" y="273"/>
                  </a:cubicBezTo>
                  <a:cubicBezTo>
                    <a:pt x="137" y="68"/>
                    <a:pt x="137" y="68"/>
                    <a:pt x="137" y="68"/>
                  </a:cubicBezTo>
                  <a:cubicBezTo>
                    <a:pt x="137" y="31"/>
                    <a:pt x="106" y="0"/>
                    <a:pt x="68"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64" name="Freeform 28"/>
            <p:cNvSpPr>
              <a:spLocks noEditPoints="1"/>
            </p:cNvSpPr>
            <p:nvPr userDrawn="1"/>
          </p:nvSpPr>
          <p:spPr bwMode="auto">
            <a:xfrm>
              <a:off x="7759700" y="1870075"/>
              <a:ext cx="542925" cy="2433638"/>
            </a:xfrm>
            <a:custGeom>
              <a:avLst/>
              <a:gdLst>
                <a:gd name="T0" fmla="*/ 85 w 171"/>
                <a:gd name="T1" fmla="*/ 13 h 765"/>
                <a:gd name="T2" fmla="*/ 157 w 171"/>
                <a:gd name="T3" fmla="*/ 85 h 765"/>
                <a:gd name="T4" fmla="*/ 157 w 171"/>
                <a:gd name="T5" fmla="*/ 679 h 765"/>
                <a:gd name="T6" fmla="*/ 85 w 171"/>
                <a:gd name="T7" fmla="*/ 751 h 765"/>
                <a:gd name="T8" fmla="*/ 13 w 171"/>
                <a:gd name="T9" fmla="*/ 679 h 765"/>
                <a:gd name="T10" fmla="*/ 13 w 171"/>
                <a:gd name="T11" fmla="*/ 85 h 765"/>
                <a:gd name="T12" fmla="*/ 85 w 171"/>
                <a:gd name="T13" fmla="*/ 13 h 765"/>
                <a:gd name="T14" fmla="*/ 85 w 171"/>
                <a:gd name="T15" fmla="*/ 0 h 765"/>
                <a:gd name="T16" fmla="*/ 0 w 171"/>
                <a:gd name="T17" fmla="*/ 85 h 765"/>
                <a:gd name="T18" fmla="*/ 0 w 171"/>
                <a:gd name="T19" fmla="*/ 679 h 765"/>
                <a:gd name="T20" fmla="*/ 85 w 171"/>
                <a:gd name="T21" fmla="*/ 765 h 765"/>
                <a:gd name="T22" fmla="*/ 171 w 171"/>
                <a:gd name="T23" fmla="*/ 679 h 765"/>
                <a:gd name="T24" fmla="*/ 171 w 171"/>
                <a:gd name="T25" fmla="*/ 85 h 765"/>
                <a:gd name="T26" fmla="*/ 85 w 171"/>
                <a:gd name="T27"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765">
                  <a:moveTo>
                    <a:pt x="85" y="13"/>
                  </a:moveTo>
                  <a:cubicBezTo>
                    <a:pt x="125" y="13"/>
                    <a:pt x="157" y="45"/>
                    <a:pt x="157" y="85"/>
                  </a:cubicBezTo>
                  <a:cubicBezTo>
                    <a:pt x="157" y="679"/>
                    <a:pt x="157" y="679"/>
                    <a:pt x="157" y="679"/>
                  </a:cubicBezTo>
                  <a:cubicBezTo>
                    <a:pt x="157" y="719"/>
                    <a:pt x="125" y="751"/>
                    <a:pt x="85" y="751"/>
                  </a:cubicBezTo>
                  <a:cubicBezTo>
                    <a:pt x="46" y="751"/>
                    <a:pt x="13" y="719"/>
                    <a:pt x="13" y="679"/>
                  </a:cubicBezTo>
                  <a:cubicBezTo>
                    <a:pt x="13" y="85"/>
                    <a:pt x="13" y="85"/>
                    <a:pt x="13" y="85"/>
                  </a:cubicBezTo>
                  <a:cubicBezTo>
                    <a:pt x="13" y="45"/>
                    <a:pt x="46" y="13"/>
                    <a:pt x="85" y="13"/>
                  </a:cubicBezTo>
                  <a:moveTo>
                    <a:pt x="85" y="0"/>
                  </a:moveTo>
                  <a:cubicBezTo>
                    <a:pt x="38" y="0"/>
                    <a:pt x="0" y="38"/>
                    <a:pt x="0" y="85"/>
                  </a:cubicBezTo>
                  <a:cubicBezTo>
                    <a:pt x="0" y="679"/>
                    <a:pt x="0" y="679"/>
                    <a:pt x="0" y="679"/>
                  </a:cubicBezTo>
                  <a:cubicBezTo>
                    <a:pt x="0" y="726"/>
                    <a:pt x="38" y="765"/>
                    <a:pt x="85" y="765"/>
                  </a:cubicBezTo>
                  <a:cubicBezTo>
                    <a:pt x="132" y="765"/>
                    <a:pt x="171" y="726"/>
                    <a:pt x="171" y="679"/>
                  </a:cubicBezTo>
                  <a:cubicBezTo>
                    <a:pt x="171" y="85"/>
                    <a:pt x="171" y="85"/>
                    <a:pt x="171" y="85"/>
                  </a:cubicBezTo>
                  <a:cubicBezTo>
                    <a:pt x="171" y="38"/>
                    <a:pt x="132" y="0"/>
                    <a:pt x="85"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65" name="Freeform 29"/>
            <p:cNvSpPr>
              <a:spLocks noEditPoints="1"/>
            </p:cNvSpPr>
            <p:nvPr userDrawn="1"/>
          </p:nvSpPr>
          <p:spPr bwMode="auto">
            <a:xfrm>
              <a:off x="1349375" y="2716213"/>
              <a:ext cx="434975" cy="1087438"/>
            </a:xfrm>
            <a:custGeom>
              <a:avLst/>
              <a:gdLst>
                <a:gd name="T0" fmla="*/ 69 w 137"/>
                <a:gd name="T1" fmla="*/ 14 h 342"/>
                <a:gd name="T2" fmla="*/ 123 w 137"/>
                <a:gd name="T3" fmla="*/ 68 h 342"/>
                <a:gd name="T4" fmla="*/ 123 w 137"/>
                <a:gd name="T5" fmla="*/ 273 h 342"/>
                <a:gd name="T6" fmla="*/ 69 w 137"/>
                <a:gd name="T7" fmla="*/ 328 h 342"/>
                <a:gd name="T8" fmla="*/ 14 w 137"/>
                <a:gd name="T9" fmla="*/ 273 h 342"/>
                <a:gd name="T10" fmla="*/ 14 w 137"/>
                <a:gd name="T11" fmla="*/ 68 h 342"/>
                <a:gd name="T12" fmla="*/ 69 w 137"/>
                <a:gd name="T13" fmla="*/ 14 h 342"/>
                <a:gd name="T14" fmla="*/ 69 w 137"/>
                <a:gd name="T15" fmla="*/ 0 h 342"/>
                <a:gd name="T16" fmla="*/ 0 w 137"/>
                <a:gd name="T17" fmla="*/ 68 h 342"/>
                <a:gd name="T18" fmla="*/ 0 w 137"/>
                <a:gd name="T19" fmla="*/ 273 h 342"/>
                <a:gd name="T20" fmla="*/ 69 w 137"/>
                <a:gd name="T21" fmla="*/ 342 h 342"/>
                <a:gd name="T22" fmla="*/ 137 w 137"/>
                <a:gd name="T23" fmla="*/ 273 h 342"/>
                <a:gd name="T24" fmla="*/ 137 w 137"/>
                <a:gd name="T25" fmla="*/ 68 h 342"/>
                <a:gd name="T26" fmla="*/ 69 w 137"/>
                <a:gd name="T2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342">
                  <a:moveTo>
                    <a:pt x="69" y="14"/>
                  </a:moveTo>
                  <a:cubicBezTo>
                    <a:pt x="99" y="14"/>
                    <a:pt x="123" y="38"/>
                    <a:pt x="123" y="68"/>
                  </a:cubicBezTo>
                  <a:cubicBezTo>
                    <a:pt x="123" y="273"/>
                    <a:pt x="123" y="273"/>
                    <a:pt x="123" y="273"/>
                  </a:cubicBezTo>
                  <a:cubicBezTo>
                    <a:pt x="123" y="303"/>
                    <a:pt x="99" y="328"/>
                    <a:pt x="69" y="328"/>
                  </a:cubicBezTo>
                  <a:cubicBezTo>
                    <a:pt x="39" y="328"/>
                    <a:pt x="14" y="303"/>
                    <a:pt x="14" y="273"/>
                  </a:cubicBezTo>
                  <a:cubicBezTo>
                    <a:pt x="14" y="68"/>
                    <a:pt x="14" y="68"/>
                    <a:pt x="14" y="68"/>
                  </a:cubicBezTo>
                  <a:cubicBezTo>
                    <a:pt x="14" y="38"/>
                    <a:pt x="39" y="14"/>
                    <a:pt x="69" y="14"/>
                  </a:cubicBezTo>
                  <a:moveTo>
                    <a:pt x="69" y="0"/>
                  </a:moveTo>
                  <a:cubicBezTo>
                    <a:pt x="31" y="0"/>
                    <a:pt x="0" y="31"/>
                    <a:pt x="0" y="68"/>
                  </a:cubicBezTo>
                  <a:cubicBezTo>
                    <a:pt x="0" y="273"/>
                    <a:pt x="0" y="273"/>
                    <a:pt x="0" y="273"/>
                  </a:cubicBezTo>
                  <a:cubicBezTo>
                    <a:pt x="0" y="311"/>
                    <a:pt x="31" y="342"/>
                    <a:pt x="69" y="342"/>
                  </a:cubicBezTo>
                  <a:cubicBezTo>
                    <a:pt x="106" y="342"/>
                    <a:pt x="137" y="311"/>
                    <a:pt x="137" y="273"/>
                  </a:cubicBezTo>
                  <a:cubicBezTo>
                    <a:pt x="137" y="68"/>
                    <a:pt x="137" y="68"/>
                    <a:pt x="137" y="68"/>
                  </a:cubicBezTo>
                  <a:cubicBezTo>
                    <a:pt x="137" y="31"/>
                    <a:pt x="106" y="0"/>
                    <a:pt x="69"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66" name="Freeform 30"/>
            <p:cNvSpPr>
              <a:spLocks noEditPoints="1"/>
            </p:cNvSpPr>
            <p:nvPr userDrawn="1"/>
          </p:nvSpPr>
          <p:spPr bwMode="auto">
            <a:xfrm>
              <a:off x="2000250" y="1870075"/>
              <a:ext cx="542925" cy="2433638"/>
            </a:xfrm>
            <a:custGeom>
              <a:avLst/>
              <a:gdLst>
                <a:gd name="T0" fmla="*/ 86 w 171"/>
                <a:gd name="T1" fmla="*/ 13 h 765"/>
                <a:gd name="T2" fmla="*/ 157 w 171"/>
                <a:gd name="T3" fmla="*/ 85 h 765"/>
                <a:gd name="T4" fmla="*/ 157 w 171"/>
                <a:gd name="T5" fmla="*/ 679 h 765"/>
                <a:gd name="T6" fmla="*/ 86 w 171"/>
                <a:gd name="T7" fmla="*/ 751 h 765"/>
                <a:gd name="T8" fmla="*/ 14 w 171"/>
                <a:gd name="T9" fmla="*/ 679 h 765"/>
                <a:gd name="T10" fmla="*/ 14 w 171"/>
                <a:gd name="T11" fmla="*/ 85 h 765"/>
                <a:gd name="T12" fmla="*/ 86 w 171"/>
                <a:gd name="T13" fmla="*/ 13 h 765"/>
                <a:gd name="T14" fmla="*/ 86 w 171"/>
                <a:gd name="T15" fmla="*/ 0 h 765"/>
                <a:gd name="T16" fmla="*/ 0 w 171"/>
                <a:gd name="T17" fmla="*/ 85 h 765"/>
                <a:gd name="T18" fmla="*/ 0 w 171"/>
                <a:gd name="T19" fmla="*/ 679 h 765"/>
                <a:gd name="T20" fmla="*/ 86 w 171"/>
                <a:gd name="T21" fmla="*/ 765 h 765"/>
                <a:gd name="T22" fmla="*/ 171 w 171"/>
                <a:gd name="T23" fmla="*/ 679 h 765"/>
                <a:gd name="T24" fmla="*/ 171 w 171"/>
                <a:gd name="T25" fmla="*/ 85 h 765"/>
                <a:gd name="T26" fmla="*/ 86 w 171"/>
                <a:gd name="T27"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765">
                  <a:moveTo>
                    <a:pt x="86" y="13"/>
                  </a:moveTo>
                  <a:cubicBezTo>
                    <a:pt x="125" y="13"/>
                    <a:pt x="157" y="45"/>
                    <a:pt x="157" y="85"/>
                  </a:cubicBezTo>
                  <a:cubicBezTo>
                    <a:pt x="157" y="679"/>
                    <a:pt x="157" y="679"/>
                    <a:pt x="157" y="679"/>
                  </a:cubicBezTo>
                  <a:cubicBezTo>
                    <a:pt x="157" y="719"/>
                    <a:pt x="125" y="751"/>
                    <a:pt x="86" y="751"/>
                  </a:cubicBezTo>
                  <a:cubicBezTo>
                    <a:pt x="46" y="751"/>
                    <a:pt x="14" y="719"/>
                    <a:pt x="14" y="679"/>
                  </a:cubicBezTo>
                  <a:cubicBezTo>
                    <a:pt x="14" y="85"/>
                    <a:pt x="14" y="85"/>
                    <a:pt x="14" y="85"/>
                  </a:cubicBezTo>
                  <a:cubicBezTo>
                    <a:pt x="14" y="45"/>
                    <a:pt x="46" y="13"/>
                    <a:pt x="86" y="13"/>
                  </a:cubicBezTo>
                  <a:moveTo>
                    <a:pt x="86" y="0"/>
                  </a:moveTo>
                  <a:cubicBezTo>
                    <a:pt x="39" y="0"/>
                    <a:pt x="0" y="38"/>
                    <a:pt x="0" y="85"/>
                  </a:cubicBezTo>
                  <a:cubicBezTo>
                    <a:pt x="0" y="679"/>
                    <a:pt x="0" y="679"/>
                    <a:pt x="0" y="679"/>
                  </a:cubicBezTo>
                  <a:cubicBezTo>
                    <a:pt x="0" y="726"/>
                    <a:pt x="39" y="765"/>
                    <a:pt x="86" y="765"/>
                  </a:cubicBezTo>
                  <a:cubicBezTo>
                    <a:pt x="133" y="765"/>
                    <a:pt x="171" y="726"/>
                    <a:pt x="171" y="679"/>
                  </a:cubicBezTo>
                  <a:cubicBezTo>
                    <a:pt x="171" y="85"/>
                    <a:pt x="171" y="85"/>
                    <a:pt x="171" y="85"/>
                  </a:cubicBezTo>
                  <a:cubicBezTo>
                    <a:pt x="171" y="38"/>
                    <a:pt x="133" y="0"/>
                    <a:pt x="86"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67" name="Freeform 31"/>
            <p:cNvSpPr>
              <a:spLocks/>
            </p:cNvSpPr>
            <p:nvPr userDrawn="1"/>
          </p:nvSpPr>
          <p:spPr bwMode="auto">
            <a:xfrm>
              <a:off x="8080375" y="2738438"/>
              <a:ext cx="539750" cy="2433638"/>
            </a:xfrm>
            <a:custGeom>
              <a:avLst/>
              <a:gdLst>
                <a:gd name="T0" fmla="*/ 85 w 170"/>
                <a:gd name="T1" fmla="*/ 765 h 765"/>
                <a:gd name="T2" fmla="*/ 85 w 170"/>
                <a:gd name="T3" fmla="*/ 765 h 765"/>
                <a:gd name="T4" fmla="*/ 0 w 170"/>
                <a:gd name="T5" fmla="*/ 679 h 765"/>
                <a:gd name="T6" fmla="*/ 0 w 170"/>
                <a:gd name="T7" fmla="*/ 85 h 765"/>
                <a:gd name="T8" fmla="*/ 85 w 170"/>
                <a:gd name="T9" fmla="*/ 0 h 765"/>
                <a:gd name="T10" fmla="*/ 170 w 170"/>
                <a:gd name="T11" fmla="*/ 85 h 765"/>
                <a:gd name="T12" fmla="*/ 170 w 170"/>
                <a:gd name="T13" fmla="*/ 679 h 765"/>
                <a:gd name="T14" fmla="*/ 85 w 170"/>
                <a:gd name="T15" fmla="*/ 765 h 7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765">
                  <a:moveTo>
                    <a:pt x="85" y="765"/>
                  </a:moveTo>
                  <a:cubicBezTo>
                    <a:pt x="85" y="765"/>
                    <a:pt x="85" y="765"/>
                    <a:pt x="85" y="765"/>
                  </a:cubicBezTo>
                  <a:cubicBezTo>
                    <a:pt x="38" y="765"/>
                    <a:pt x="0" y="727"/>
                    <a:pt x="0" y="679"/>
                  </a:cubicBezTo>
                  <a:cubicBezTo>
                    <a:pt x="0" y="85"/>
                    <a:pt x="0" y="85"/>
                    <a:pt x="0" y="85"/>
                  </a:cubicBezTo>
                  <a:cubicBezTo>
                    <a:pt x="0" y="38"/>
                    <a:pt x="38" y="0"/>
                    <a:pt x="85" y="0"/>
                  </a:cubicBezTo>
                  <a:cubicBezTo>
                    <a:pt x="132" y="0"/>
                    <a:pt x="170" y="38"/>
                    <a:pt x="170" y="85"/>
                  </a:cubicBezTo>
                  <a:cubicBezTo>
                    <a:pt x="170" y="679"/>
                    <a:pt x="170" y="679"/>
                    <a:pt x="170" y="679"/>
                  </a:cubicBezTo>
                  <a:cubicBezTo>
                    <a:pt x="170" y="727"/>
                    <a:pt x="132" y="765"/>
                    <a:pt x="85" y="76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68" name="Freeform 32"/>
            <p:cNvSpPr>
              <a:spLocks noEditPoints="1"/>
            </p:cNvSpPr>
            <p:nvPr userDrawn="1"/>
          </p:nvSpPr>
          <p:spPr bwMode="auto">
            <a:xfrm>
              <a:off x="3851275" y="2478088"/>
              <a:ext cx="434975" cy="1084263"/>
            </a:xfrm>
            <a:custGeom>
              <a:avLst/>
              <a:gdLst>
                <a:gd name="T0" fmla="*/ 68 w 137"/>
                <a:gd name="T1" fmla="*/ 14 h 341"/>
                <a:gd name="T2" fmla="*/ 123 w 137"/>
                <a:gd name="T3" fmla="*/ 68 h 341"/>
                <a:gd name="T4" fmla="*/ 123 w 137"/>
                <a:gd name="T5" fmla="*/ 273 h 341"/>
                <a:gd name="T6" fmla="*/ 68 w 137"/>
                <a:gd name="T7" fmla="*/ 328 h 341"/>
                <a:gd name="T8" fmla="*/ 14 w 137"/>
                <a:gd name="T9" fmla="*/ 273 h 341"/>
                <a:gd name="T10" fmla="*/ 14 w 137"/>
                <a:gd name="T11" fmla="*/ 68 h 341"/>
                <a:gd name="T12" fmla="*/ 68 w 137"/>
                <a:gd name="T13" fmla="*/ 14 h 341"/>
                <a:gd name="T14" fmla="*/ 68 w 137"/>
                <a:gd name="T15" fmla="*/ 0 h 341"/>
                <a:gd name="T16" fmla="*/ 0 w 137"/>
                <a:gd name="T17" fmla="*/ 68 h 341"/>
                <a:gd name="T18" fmla="*/ 0 w 137"/>
                <a:gd name="T19" fmla="*/ 273 h 341"/>
                <a:gd name="T20" fmla="*/ 68 w 137"/>
                <a:gd name="T21" fmla="*/ 341 h 341"/>
                <a:gd name="T22" fmla="*/ 137 w 137"/>
                <a:gd name="T23" fmla="*/ 273 h 341"/>
                <a:gd name="T24" fmla="*/ 137 w 137"/>
                <a:gd name="T25" fmla="*/ 68 h 341"/>
                <a:gd name="T26" fmla="*/ 68 w 137"/>
                <a:gd name="T27"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341">
                  <a:moveTo>
                    <a:pt x="68" y="14"/>
                  </a:moveTo>
                  <a:cubicBezTo>
                    <a:pt x="98" y="14"/>
                    <a:pt x="123" y="38"/>
                    <a:pt x="123" y="68"/>
                  </a:cubicBezTo>
                  <a:cubicBezTo>
                    <a:pt x="123" y="273"/>
                    <a:pt x="123" y="273"/>
                    <a:pt x="123" y="273"/>
                  </a:cubicBezTo>
                  <a:cubicBezTo>
                    <a:pt x="123" y="303"/>
                    <a:pt x="98" y="328"/>
                    <a:pt x="68" y="328"/>
                  </a:cubicBezTo>
                  <a:cubicBezTo>
                    <a:pt x="38" y="328"/>
                    <a:pt x="14" y="303"/>
                    <a:pt x="14" y="273"/>
                  </a:cubicBezTo>
                  <a:cubicBezTo>
                    <a:pt x="14" y="68"/>
                    <a:pt x="14" y="68"/>
                    <a:pt x="14" y="68"/>
                  </a:cubicBezTo>
                  <a:cubicBezTo>
                    <a:pt x="14" y="38"/>
                    <a:pt x="38" y="14"/>
                    <a:pt x="68" y="14"/>
                  </a:cubicBezTo>
                  <a:moveTo>
                    <a:pt x="68" y="0"/>
                  </a:moveTo>
                  <a:cubicBezTo>
                    <a:pt x="31" y="0"/>
                    <a:pt x="0" y="30"/>
                    <a:pt x="0" y="68"/>
                  </a:cubicBezTo>
                  <a:cubicBezTo>
                    <a:pt x="0" y="273"/>
                    <a:pt x="0" y="273"/>
                    <a:pt x="0" y="273"/>
                  </a:cubicBezTo>
                  <a:cubicBezTo>
                    <a:pt x="0" y="311"/>
                    <a:pt x="31" y="341"/>
                    <a:pt x="68" y="341"/>
                  </a:cubicBezTo>
                  <a:cubicBezTo>
                    <a:pt x="106" y="341"/>
                    <a:pt x="137" y="311"/>
                    <a:pt x="137" y="273"/>
                  </a:cubicBezTo>
                  <a:cubicBezTo>
                    <a:pt x="137" y="68"/>
                    <a:pt x="137" y="68"/>
                    <a:pt x="137" y="68"/>
                  </a:cubicBezTo>
                  <a:cubicBezTo>
                    <a:pt x="137" y="30"/>
                    <a:pt x="106" y="0"/>
                    <a:pt x="68"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69" name="Freeform 33"/>
            <p:cNvSpPr>
              <a:spLocks/>
            </p:cNvSpPr>
            <p:nvPr userDrawn="1"/>
          </p:nvSpPr>
          <p:spPr bwMode="auto">
            <a:xfrm>
              <a:off x="6629400" y="3108325"/>
              <a:ext cx="257175" cy="434975"/>
            </a:xfrm>
            <a:custGeom>
              <a:avLst/>
              <a:gdLst>
                <a:gd name="T0" fmla="*/ 40 w 81"/>
                <a:gd name="T1" fmla="*/ 137 h 137"/>
                <a:gd name="T2" fmla="*/ 40 w 81"/>
                <a:gd name="T3" fmla="*/ 137 h 137"/>
                <a:gd name="T4" fmla="*/ 0 w 81"/>
                <a:gd name="T5" fmla="*/ 96 h 137"/>
                <a:gd name="T6" fmla="*/ 0 w 81"/>
                <a:gd name="T7" fmla="*/ 41 h 137"/>
                <a:gd name="T8" fmla="*/ 40 w 81"/>
                <a:gd name="T9" fmla="*/ 0 h 137"/>
                <a:gd name="T10" fmla="*/ 81 w 81"/>
                <a:gd name="T11" fmla="*/ 41 h 137"/>
                <a:gd name="T12" fmla="*/ 81 w 81"/>
                <a:gd name="T13" fmla="*/ 96 h 137"/>
                <a:gd name="T14" fmla="*/ 40 w 81"/>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7">
                  <a:moveTo>
                    <a:pt x="40" y="137"/>
                  </a:moveTo>
                  <a:cubicBezTo>
                    <a:pt x="40" y="137"/>
                    <a:pt x="40" y="137"/>
                    <a:pt x="40" y="137"/>
                  </a:cubicBezTo>
                  <a:cubicBezTo>
                    <a:pt x="18" y="137"/>
                    <a:pt x="0" y="118"/>
                    <a:pt x="0" y="96"/>
                  </a:cubicBezTo>
                  <a:cubicBezTo>
                    <a:pt x="0" y="41"/>
                    <a:pt x="0" y="41"/>
                    <a:pt x="0" y="41"/>
                  </a:cubicBezTo>
                  <a:cubicBezTo>
                    <a:pt x="0" y="18"/>
                    <a:pt x="18" y="0"/>
                    <a:pt x="40" y="0"/>
                  </a:cubicBezTo>
                  <a:cubicBezTo>
                    <a:pt x="63" y="0"/>
                    <a:pt x="81" y="18"/>
                    <a:pt x="81" y="41"/>
                  </a:cubicBezTo>
                  <a:cubicBezTo>
                    <a:pt x="81" y="96"/>
                    <a:pt x="81" y="96"/>
                    <a:pt x="81" y="96"/>
                  </a:cubicBezTo>
                  <a:cubicBezTo>
                    <a:pt x="81" y="118"/>
                    <a:pt x="63" y="137"/>
                    <a:pt x="40" y="137"/>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70" name="Freeform 34"/>
            <p:cNvSpPr>
              <a:spLocks noEditPoints="1"/>
            </p:cNvSpPr>
            <p:nvPr userDrawn="1"/>
          </p:nvSpPr>
          <p:spPr bwMode="auto">
            <a:xfrm>
              <a:off x="3416300" y="3108325"/>
              <a:ext cx="260350" cy="434975"/>
            </a:xfrm>
            <a:custGeom>
              <a:avLst/>
              <a:gdLst>
                <a:gd name="T0" fmla="*/ 41 w 82"/>
                <a:gd name="T1" fmla="*/ 14 h 137"/>
                <a:gd name="T2" fmla="*/ 68 w 82"/>
                <a:gd name="T3" fmla="*/ 41 h 137"/>
                <a:gd name="T4" fmla="*/ 68 w 82"/>
                <a:gd name="T5" fmla="*/ 96 h 137"/>
                <a:gd name="T6" fmla="*/ 41 w 82"/>
                <a:gd name="T7" fmla="*/ 123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8" y="26"/>
                    <a:pt x="68" y="41"/>
                  </a:cubicBezTo>
                  <a:cubicBezTo>
                    <a:pt x="68" y="96"/>
                    <a:pt x="68" y="96"/>
                    <a:pt x="68" y="96"/>
                  </a:cubicBezTo>
                  <a:cubicBezTo>
                    <a:pt x="68" y="111"/>
                    <a:pt x="56" y="123"/>
                    <a:pt x="41" y="123"/>
                  </a:cubicBezTo>
                  <a:cubicBezTo>
                    <a:pt x="26" y="123"/>
                    <a:pt x="14" y="111"/>
                    <a:pt x="14" y="96"/>
                  </a:cubicBezTo>
                  <a:cubicBezTo>
                    <a:pt x="14" y="41"/>
                    <a:pt x="14" y="41"/>
                    <a:pt x="14" y="41"/>
                  </a:cubicBezTo>
                  <a:cubicBezTo>
                    <a:pt x="14" y="26"/>
                    <a:pt x="26" y="14"/>
                    <a:pt x="41" y="14"/>
                  </a:cubicBezTo>
                  <a:moveTo>
                    <a:pt x="41" y="0"/>
                  </a:moveTo>
                  <a:cubicBezTo>
                    <a:pt x="19" y="0"/>
                    <a:pt x="0" y="18"/>
                    <a:pt x="0" y="41"/>
                  </a:cubicBezTo>
                  <a:cubicBezTo>
                    <a:pt x="0" y="96"/>
                    <a:pt x="0" y="96"/>
                    <a:pt x="0" y="96"/>
                  </a:cubicBezTo>
                  <a:cubicBezTo>
                    <a:pt x="0" y="118"/>
                    <a:pt x="19" y="137"/>
                    <a:pt x="41" y="137"/>
                  </a:cubicBezTo>
                  <a:cubicBezTo>
                    <a:pt x="64" y="137"/>
                    <a:pt x="82" y="118"/>
                    <a:pt x="82" y="96"/>
                  </a:cubicBezTo>
                  <a:cubicBezTo>
                    <a:pt x="82" y="41"/>
                    <a:pt x="82" y="41"/>
                    <a:pt x="82" y="41"/>
                  </a:cubicBezTo>
                  <a:cubicBezTo>
                    <a:pt x="82" y="18"/>
                    <a:pt x="64" y="0"/>
                    <a:pt x="41"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71" name="Freeform 35"/>
            <p:cNvSpPr>
              <a:spLocks/>
            </p:cNvSpPr>
            <p:nvPr userDrawn="1"/>
          </p:nvSpPr>
          <p:spPr bwMode="auto">
            <a:xfrm>
              <a:off x="6019800" y="3086100"/>
              <a:ext cx="434975" cy="1087438"/>
            </a:xfrm>
            <a:custGeom>
              <a:avLst/>
              <a:gdLst>
                <a:gd name="T0" fmla="*/ 68 w 137"/>
                <a:gd name="T1" fmla="*/ 342 h 342"/>
                <a:gd name="T2" fmla="*/ 68 w 137"/>
                <a:gd name="T3" fmla="*/ 342 h 342"/>
                <a:gd name="T4" fmla="*/ 0 w 137"/>
                <a:gd name="T5" fmla="*/ 273 h 342"/>
                <a:gd name="T6" fmla="*/ 0 w 137"/>
                <a:gd name="T7" fmla="*/ 68 h 342"/>
                <a:gd name="T8" fmla="*/ 68 w 137"/>
                <a:gd name="T9" fmla="*/ 0 h 342"/>
                <a:gd name="T10" fmla="*/ 137 w 137"/>
                <a:gd name="T11" fmla="*/ 68 h 342"/>
                <a:gd name="T12" fmla="*/ 137 w 137"/>
                <a:gd name="T13" fmla="*/ 273 h 342"/>
                <a:gd name="T14" fmla="*/ 68 w 137"/>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2">
                  <a:moveTo>
                    <a:pt x="68" y="342"/>
                  </a:moveTo>
                  <a:cubicBezTo>
                    <a:pt x="68" y="342"/>
                    <a:pt x="68" y="342"/>
                    <a:pt x="68" y="342"/>
                  </a:cubicBezTo>
                  <a:cubicBezTo>
                    <a:pt x="31" y="342"/>
                    <a:pt x="0" y="311"/>
                    <a:pt x="0" y="273"/>
                  </a:cubicBezTo>
                  <a:cubicBezTo>
                    <a:pt x="0" y="68"/>
                    <a:pt x="0" y="68"/>
                    <a:pt x="0" y="68"/>
                  </a:cubicBezTo>
                  <a:cubicBezTo>
                    <a:pt x="0" y="31"/>
                    <a:pt x="31" y="0"/>
                    <a:pt x="68" y="0"/>
                  </a:cubicBezTo>
                  <a:cubicBezTo>
                    <a:pt x="106" y="0"/>
                    <a:pt x="137" y="31"/>
                    <a:pt x="137" y="68"/>
                  </a:cubicBezTo>
                  <a:cubicBezTo>
                    <a:pt x="137" y="273"/>
                    <a:pt x="137" y="273"/>
                    <a:pt x="137" y="273"/>
                  </a:cubicBezTo>
                  <a:cubicBezTo>
                    <a:pt x="137" y="311"/>
                    <a:pt x="106" y="342"/>
                    <a:pt x="68" y="34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72" name="Freeform 36"/>
            <p:cNvSpPr>
              <a:spLocks/>
            </p:cNvSpPr>
            <p:nvPr userDrawn="1"/>
          </p:nvSpPr>
          <p:spPr bwMode="auto">
            <a:xfrm>
              <a:off x="4502150" y="1628775"/>
              <a:ext cx="542925" cy="2433638"/>
            </a:xfrm>
            <a:custGeom>
              <a:avLst/>
              <a:gdLst>
                <a:gd name="T0" fmla="*/ 85 w 171"/>
                <a:gd name="T1" fmla="*/ 765 h 765"/>
                <a:gd name="T2" fmla="*/ 85 w 171"/>
                <a:gd name="T3" fmla="*/ 765 h 765"/>
                <a:gd name="T4" fmla="*/ 0 w 171"/>
                <a:gd name="T5" fmla="*/ 680 h 765"/>
                <a:gd name="T6" fmla="*/ 0 w 171"/>
                <a:gd name="T7" fmla="*/ 86 h 765"/>
                <a:gd name="T8" fmla="*/ 85 w 171"/>
                <a:gd name="T9" fmla="*/ 0 h 765"/>
                <a:gd name="T10" fmla="*/ 171 w 171"/>
                <a:gd name="T11" fmla="*/ 86 h 765"/>
                <a:gd name="T12" fmla="*/ 171 w 171"/>
                <a:gd name="T13" fmla="*/ 680 h 765"/>
                <a:gd name="T14" fmla="*/ 85 w 171"/>
                <a:gd name="T15" fmla="*/ 765 h 7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5">
                  <a:moveTo>
                    <a:pt x="85" y="765"/>
                  </a:moveTo>
                  <a:cubicBezTo>
                    <a:pt x="85" y="765"/>
                    <a:pt x="85" y="765"/>
                    <a:pt x="85" y="765"/>
                  </a:cubicBezTo>
                  <a:cubicBezTo>
                    <a:pt x="38" y="765"/>
                    <a:pt x="0" y="727"/>
                    <a:pt x="0" y="680"/>
                  </a:cubicBezTo>
                  <a:cubicBezTo>
                    <a:pt x="0" y="86"/>
                    <a:pt x="0" y="86"/>
                    <a:pt x="0" y="86"/>
                  </a:cubicBezTo>
                  <a:cubicBezTo>
                    <a:pt x="0" y="39"/>
                    <a:pt x="38" y="0"/>
                    <a:pt x="85" y="0"/>
                  </a:cubicBezTo>
                  <a:cubicBezTo>
                    <a:pt x="132" y="0"/>
                    <a:pt x="171" y="39"/>
                    <a:pt x="171" y="86"/>
                  </a:cubicBezTo>
                  <a:cubicBezTo>
                    <a:pt x="171" y="680"/>
                    <a:pt x="171" y="680"/>
                    <a:pt x="171" y="680"/>
                  </a:cubicBezTo>
                  <a:cubicBezTo>
                    <a:pt x="171" y="727"/>
                    <a:pt x="132" y="765"/>
                    <a:pt x="85" y="76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73" name="Freeform 37"/>
            <p:cNvSpPr>
              <a:spLocks/>
            </p:cNvSpPr>
            <p:nvPr userDrawn="1"/>
          </p:nvSpPr>
          <p:spPr bwMode="auto">
            <a:xfrm>
              <a:off x="5260975" y="2586038"/>
              <a:ext cx="542925" cy="2433638"/>
            </a:xfrm>
            <a:custGeom>
              <a:avLst/>
              <a:gdLst>
                <a:gd name="T0" fmla="*/ 85 w 171"/>
                <a:gd name="T1" fmla="*/ 765 h 765"/>
                <a:gd name="T2" fmla="*/ 85 w 171"/>
                <a:gd name="T3" fmla="*/ 765 h 765"/>
                <a:gd name="T4" fmla="*/ 0 w 171"/>
                <a:gd name="T5" fmla="*/ 680 h 765"/>
                <a:gd name="T6" fmla="*/ 0 w 171"/>
                <a:gd name="T7" fmla="*/ 85 h 765"/>
                <a:gd name="T8" fmla="*/ 85 w 171"/>
                <a:gd name="T9" fmla="*/ 0 h 765"/>
                <a:gd name="T10" fmla="*/ 171 w 171"/>
                <a:gd name="T11" fmla="*/ 85 h 765"/>
                <a:gd name="T12" fmla="*/ 171 w 171"/>
                <a:gd name="T13" fmla="*/ 680 h 765"/>
                <a:gd name="T14" fmla="*/ 85 w 171"/>
                <a:gd name="T15" fmla="*/ 765 h 7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5">
                  <a:moveTo>
                    <a:pt x="85" y="765"/>
                  </a:moveTo>
                  <a:cubicBezTo>
                    <a:pt x="85" y="765"/>
                    <a:pt x="85" y="765"/>
                    <a:pt x="85" y="765"/>
                  </a:cubicBezTo>
                  <a:cubicBezTo>
                    <a:pt x="38" y="765"/>
                    <a:pt x="0" y="727"/>
                    <a:pt x="0" y="680"/>
                  </a:cubicBezTo>
                  <a:cubicBezTo>
                    <a:pt x="0" y="85"/>
                    <a:pt x="0" y="85"/>
                    <a:pt x="0" y="85"/>
                  </a:cubicBezTo>
                  <a:cubicBezTo>
                    <a:pt x="0" y="38"/>
                    <a:pt x="38" y="0"/>
                    <a:pt x="85" y="0"/>
                  </a:cubicBezTo>
                  <a:cubicBezTo>
                    <a:pt x="132" y="0"/>
                    <a:pt x="171" y="38"/>
                    <a:pt x="171" y="85"/>
                  </a:cubicBezTo>
                  <a:cubicBezTo>
                    <a:pt x="171" y="680"/>
                    <a:pt x="171" y="680"/>
                    <a:pt x="171" y="680"/>
                  </a:cubicBezTo>
                  <a:cubicBezTo>
                    <a:pt x="171" y="727"/>
                    <a:pt x="132" y="765"/>
                    <a:pt x="85" y="76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74" name="Freeform 38"/>
            <p:cNvSpPr>
              <a:spLocks/>
            </p:cNvSpPr>
            <p:nvPr userDrawn="1"/>
          </p:nvSpPr>
          <p:spPr bwMode="auto">
            <a:xfrm>
              <a:off x="3178175" y="3346450"/>
              <a:ext cx="434975" cy="1087438"/>
            </a:xfrm>
            <a:custGeom>
              <a:avLst/>
              <a:gdLst>
                <a:gd name="T0" fmla="*/ 69 w 137"/>
                <a:gd name="T1" fmla="*/ 342 h 342"/>
                <a:gd name="T2" fmla="*/ 69 w 137"/>
                <a:gd name="T3" fmla="*/ 342 h 342"/>
                <a:gd name="T4" fmla="*/ 0 w 137"/>
                <a:gd name="T5" fmla="*/ 273 h 342"/>
                <a:gd name="T6" fmla="*/ 0 w 137"/>
                <a:gd name="T7" fmla="*/ 68 h 342"/>
                <a:gd name="T8" fmla="*/ 69 w 137"/>
                <a:gd name="T9" fmla="*/ 0 h 342"/>
                <a:gd name="T10" fmla="*/ 137 w 137"/>
                <a:gd name="T11" fmla="*/ 68 h 342"/>
                <a:gd name="T12" fmla="*/ 137 w 137"/>
                <a:gd name="T13" fmla="*/ 273 h 342"/>
                <a:gd name="T14" fmla="*/ 69 w 137"/>
                <a:gd name="T15" fmla="*/ 342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2">
                  <a:moveTo>
                    <a:pt x="69" y="342"/>
                  </a:moveTo>
                  <a:cubicBezTo>
                    <a:pt x="69" y="342"/>
                    <a:pt x="69" y="342"/>
                    <a:pt x="69" y="342"/>
                  </a:cubicBezTo>
                  <a:cubicBezTo>
                    <a:pt x="31" y="342"/>
                    <a:pt x="0" y="311"/>
                    <a:pt x="0" y="273"/>
                  </a:cubicBezTo>
                  <a:cubicBezTo>
                    <a:pt x="0" y="68"/>
                    <a:pt x="0" y="68"/>
                    <a:pt x="0" y="68"/>
                  </a:cubicBezTo>
                  <a:cubicBezTo>
                    <a:pt x="0" y="31"/>
                    <a:pt x="31" y="0"/>
                    <a:pt x="69" y="0"/>
                  </a:cubicBezTo>
                  <a:cubicBezTo>
                    <a:pt x="106" y="0"/>
                    <a:pt x="137" y="31"/>
                    <a:pt x="137" y="68"/>
                  </a:cubicBezTo>
                  <a:cubicBezTo>
                    <a:pt x="137" y="273"/>
                    <a:pt x="137" y="273"/>
                    <a:pt x="137" y="273"/>
                  </a:cubicBezTo>
                  <a:cubicBezTo>
                    <a:pt x="137" y="311"/>
                    <a:pt x="106" y="342"/>
                    <a:pt x="69" y="34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75" name="Freeform 39"/>
            <p:cNvSpPr>
              <a:spLocks/>
            </p:cNvSpPr>
            <p:nvPr userDrawn="1"/>
          </p:nvSpPr>
          <p:spPr bwMode="auto">
            <a:xfrm>
              <a:off x="2419350" y="2478088"/>
              <a:ext cx="542925" cy="2433638"/>
            </a:xfrm>
            <a:custGeom>
              <a:avLst/>
              <a:gdLst>
                <a:gd name="T0" fmla="*/ 86 w 171"/>
                <a:gd name="T1" fmla="*/ 765 h 765"/>
                <a:gd name="T2" fmla="*/ 86 w 171"/>
                <a:gd name="T3" fmla="*/ 765 h 765"/>
                <a:gd name="T4" fmla="*/ 0 w 171"/>
                <a:gd name="T5" fmla="*/ 679 h 765"/>
                <a:gd name="T6" fmla="*/ 0 w 171"/>
                <a:gd name="T7" fmla="*/ 85 h 765"/>
                <a:gd name="T8" fmla="*/ 86 w 171"/>
                <a:gd name="T9" fmla="*/ 0 h 765"/>
                <a:gd name="T10" fmla="*/ 171 w 171"/>
                <a:gd name="T11" fmla="*/ 85 h 765"/>
                <a:gd name="T12" fmla="*/ 171 w 171"/>
                <a:gd name="T13" fmla="*/ 679 h 765"/>
                <a:gd name="T14" fmla="*/ 86 w 171"/>
                <a:gd name="T15" fmla="*/ 765 h 7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5">
                  <a:moveTo>
                    <a:pt x="86" y="765"/>
                  </a:moveTo>
                  <a:cubicBezTo>
                    <a:pt x="86" y="765"/>
                    <a:pt x="86" y="765"/>
                    <a:pt x="86" y="765"/>
                  </a:cubicBezTo>
                  <a:cubicBezTo>
                    <a:pt x="38" y="765"/>
                    <a:pt x="0" y="727"/>
                    <a:pt x="0" y="679"/>
                  </a:cubicBezTo>
                  <a:cubicBezTo>
                    <a:pt x="0" y="85"/>
                    <a:pt x="0" y="85"/>
                    <a:pt x="0" y="85"/>
                  </a:cubicBezTo>
                  <a:cubicBezTo>
                    <a:pt x="0" y="38"/>
                    <a:pt x="38" y="0"/>
                    <a:pt x="86" y="0"/>
                  </a:cubicBezTo>
                  <a:cubicBezTo>
                    <a:pt x="133" y="0"/>
                    <a:pt x="171" y="38"/>
                    <a:pt x="171" y="85"/>
                  </a:cubicBezTo>
                  <a:cubicBezTo>
                    <a:pt x="171" y="679"/>
                    <a:pt x="171" y="679"/>
                    <a:pt x="171" y="679"/>
                  </a:cubicBezTo>
                  <a:cubicBezTo>
                    <a:pt x="171" y="727"/>
                    <a:pt x="133" y="765"/>
                    <a:pt x="86" y="76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76" name="Freeform 40"/>
            <p:cNvSpPr>
              <a:spLocks/>
            </p:cNvSpPr>
            <p:nvPr userDrawn="1"/>
          </p:nvSpPr>
          <p:spPr bwMode="auto">
            <a:xfrm>
              <a:off x="0" y="2738438"/>
              <a:ext cx="393700" cy="2433638"/>
            </a:xfrm>
            <a:custGeom>
              <a:avLst/>
              <a:gdLst>
                <a:gd name="T0" fmla="*/ 39 w 124"/>
                <a:gd name="T1" fmla="*/ 0 h 765"/>
                <a:gd name="T2" fmla="*/ 0 w 124"/>
                <a:gd name="T3" fmla="*/ 9 h 765"/>
                <a:gd name="T4" fmla="*/ 0 w 124"/>
                <a:gd name="T5" fmla="*/ 755 h 765"/>
                <a:gd name="T6" fmla="*/ 39 w 124"/>
                <a:gd name="T7" fmla="*/ 765 h 765"/>
                <a:gd name="T8" fmla="*/ 124 w 124"/>
                <a:gd name="T9" fmla="*/ 679 h 765"/>
                <a:gd name="T10" fmla="*/ 124 w 124"/>
                <a:gd name="T11" fmla="*/ 85 h 765"/>
                <a:gd name="T12" fmla="*/ 39 w 124"/>
                <a:gd name="T13" fmla="*/ 0 h 765"/>
              </a:gdLst>
              <a:ahLst/>
              <a:cxnLst>
                <a:cxn ang="0">
                  <a:pos x="T0" y="T1"/>
                </a:cxn>
                <a:cxn ang="0">
                  <a:pos x="T2" y="T3"/>
                </a:cxn>
                <a:cxn ang="0">
                  <a:pos x="T4" y="T5"/>
                </a:cxn>
                <a:cxn ang="0">
                  <a:pos x="T6" y="T7"/>
                </a:cxn>
                <a:cxn ang="0">
                  <a:pos x="T8" y="T9"/>
                </a:cxn>
                <a:cxn ang="0">
                  <a:pos x="T10" y="T11"/>
                </a:cxn>
                <a:cxn ang="0">
                  <a:pos x="T12" y="T13"/>
                </a:cxn>
              </a:cxnLst>
              <a:rect l="0" t="0" r="r" b="b"/>
              <a:pathLst>
                <a:path w="124" h="765">
                  <a:moveTo>
                    <a:pt x="39" y="0"/>
                  </a:moveTo>
                  <a:cubicBezTo>
                    <a:pt x="25" y="0"/>
                    <a:pt x="12" y="3"/>
                    <a:pt x="0" y="9"/>
                  </a:cubicBezTo>
                  <a:cubicBezTo>
                    <a:pt x="0" y="755"/>
                    <a:pt x="0" y="755"/>
                    <a:pt x="0" y="755"/>
                  </a:cubicBezTo>
                  <a:cubicBezTo>
                    <a:pt x="12" y="761"/>
                    <a:pt x="25" y="765"/>
                    <a:pt x="39" y="765"/>
                  </a:cubicBezTo>
                  <a:cubicBezTo>
                    <a:pt x="86" y="765"/>
                    <a:pt x="124" y="727"/>
                    <a:pt x="124" y="679"/>
                  </a:cubicBezTo>
                  <a:cubicBezTo>
                    <a:pt x="124" y="85"/>
                    <a:pt x="124" y="85"/>
                    <a:pt x="124" y="85"/>
                  </a:cubicBezTo>
                  <a:cubicBezTo>
                    <a:pt x="124" y="38"/>
                    <a:pt x="86" y="0"/>
                    <a:pt x="39"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77" name="Freeform 41"/>
            <p:cNvSpPr>
              <a:spLocks/>
            </p:cNvSpPr>
            <p:nvPr userDrawn="1"/>
          </p:nvSpPr>
          <p:spPr bwMode="auto">
            <a:xfrm>
              <a:off x="8839200" y="3238500"/>
              <a:ext cx="304800" cy="1084263"/>
            </a:xfrm>
            <a:custGeom>
              <a:avLst/>
              <a:gdLst>
                <a:gd name="T0" fmla="*/ 96 w 96"/>
                <a:gd name="T1" fmla="*/ 6 h 341"/>
                <a:gd name="T2" fmla="*/ 68 w 96"/>
                <a:gd name="T3" fmla="*/ 0 h 341"/>
                <a:gd name="T4" fmla="*/ 0 w 96"/>
                <a:gd name="T5" fmla="*/ 68 h 341"/>
                <a:gd name="T6" fmla="*/ 0 w 96"/>
                <a:gd name="T7" fmla="*/ 273 h 341"/>
                <a:gd name="T8" fmla="*/ 68 w 96"/>
                <a:gd name="T9" fmla="*/ 341 h 341"/>
                <a:gd name="T10" fmla="*/ 96 w 96"/>
                <a:gd name="T11" fmla="*/ 335 h 341"/>
                <a:gd name="T12" fmla="*/ 96 w 96"/>
                <a:gd name="T13" fmla="*/ 6 h 341"/>
              </a:gdLst>
              <a:ahLst/>
              <a:cxnLst>
                <a:cxn ang="0">
                  <a:pos x="T0" y="T1"/>
                </a:cxn>
                <a:cxn ang="0">
                  <a:pos x="T2" y="T3"/>
                </a:cxn>
                <a:cxn ang="0">
                  <a:pos x="T4" y="T5"/>
                </a:cxn>
                <a:cxn ang="0">
                  <a:pos x="T6" y="T7"/>
                </a:cxn>
                <a:cxn ang="0">
                  <a:pos x="T8" y="T9"/>
                </a:cxn>
                <a:cxn ang="0">
                  <a:pos x="T10" y="T11"/>
                </a:cxn>
                <a:cxn ang="0">
                  <a:pos x="T12" y="T13"/>
                </a:cxn>
              </a:cxnLst>
              <a:rect l="0" t="0" r="r" b="b"/>
              <a:pathLst>
                <a:path w="96" h="341">
                  <a:moveTo>
                    <a:pt x="96" y="6"/>
                  </a:moveTo>
                  <a:cubicBezTo>
                    <a:pt x="87" y="2"/>
                    <a:pt x="78" y="0"/>
                    <a:pt x="68" y="0"/>
                  </a:cubicBezTo>
                  <a:cubicBezTo>
                    <a:pt x="30" y="0"/>
                    <a:pt x="0" y="31"/>
                    <a:pt x="0" y="68"/>
                  </a:cubicBezTo>
                  <a:cubicBezTo>
                    <a:pt x="0" y="273"/>
                    <a:pt x="0" y="273"/>
                    <a:pt x="0" y="273"/>
                  </a:cubicBezTo>
                  <a:cubicBezTo>
                    <a:pt x="0" y="311"/>
                    <a:pt x="30" y="341"/>
                    <a:pt x="68" y="341"/>
                  </a:cubicBezTo>
                  <a:cubicBezTo>
                    <a:pt x="78" y="341"/>
                    <a:pt x="87" y="339"/>
                    <a:pt x="96" y="335"/>
                  </a:cubicBezTo>
                  <a:lnTo>
                    <a:pt x="96" y="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grpSp>
      <p:grpSp>
        <p:nvGrpSpPr>
          <p:cNvPr id="81" name="Logotype"/>
          <p:cNvGrpSpPr/>
          <p:nvPr userDrawn="1"/>
        </p:nvGrpSpPr>
        <p:grpSpPr>
          <a:xfrm>
            <a:off x="730289" y="536404"/>
            <a:ext cx="1845385" cy="288609"/>
            <a:chOff x="9501453" y="6148765"/>
            <a:chExt cx="2047875" cy="427037"/>
          </a:xfrm>
          <a:solidFill>
            <a:schemeClr val="bg1"/>
          </a:solidFill>
        </p:grpSpPr>
        <p:sp>
          <p:nvSpPr>
            <p:cNvPr id="8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8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8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8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8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8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spTree>
    <p:extLst>
      <p:ext uri="{BB962C8B-B14F-4D97-AF65-F5344CB8AC3E}">
        <p14:creationId xmlns:p14="http://schemas.microsoft.com/office/powerpoint/2010/main" val="3332832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rgbClr val="FDECE4"/>
        </a:solidFill>
        <a:effectLst/>
      </p:bgPr>
    </p:bg>
    <p:spTree>
      <p:nvGrpSpPr>
        <p:cNvPr id="1" name=""/>
        <p:cNvGrpSpPr/>
        <p:nvPr/>
      </p:nvGrpSpPr>
      <p:grpSpPr>
        <a:xfrm>
          <a:off x="0" y="0"/>
          <a:ext cx="0" cy="0"/>
          <a:chOff x="0" y="0"/>
          <a:chExt cx="0" cy="0"/>
        </a:xfrm>
      </p:grpSpPr>
      <p:sp>
        <p:nvSpPr>
          <p:cNvPr id="19" name="Picture Placeholder 5"/>
          <p:cNvSpPr>
            <a:spLocks noGrp="1"/>
          </p:cNvSpPr>
          <p:nvPr>
            <p:ph type="pic" sz="quarter" idx="15" hasCustomPrompt="1"/>
          </p:nvPr>
        </p:nvSpPr>
        <p:spPr>
          <a:xfrm>
            <a:off x="0" y="0"/>
            <a:ext cx="12192000" cy="6858000"/>
          </a:xfrm>
        </p:spPr>
        <p:txBody>
          <a:bodyPr anchor="ctr" anchorCtr="0"/>
          <a:lstStyle>
            <a:lvl1pPr marL="0" indent="0" algn="ctr">
              <a:buNone/>
              <a:defRPr baseline="0">
                <a:solidFill>
                  <a:schemeClr val="tx1"/>
                </a:solidFill>
              </a:defRPr>
            </a:lvl1pPr>
          </a:lstStyle>
          <a:p>
            <a:r>
              <a:rPr lang="sv-SE" dirty="0" err="1"/>
              <a:t>Insert</a:t>
            </a:r>
            <a:r>
              <a:rPr lang="sv-SE" dirty="0"/>
              <a:t> </a:t>
            </a:r>
            <a:r>
              <a:rPr lang="sv-SE" dirty="0" err="1"/>
              <a:t>picture</a:t>
            </a:r>
            <a:r>
              <a:rPr lang="sv-SE" dirty="0"/>
              <a:t> by </a:t>
            </a:r>
            <a:r>
              <a:rPr lang="sv-SE" dirty="0" err="1"/>
              <a:t>using</a:t>
            </a:r>
            <a:r>
              <a:rPr lang="sv-SE" dirty="0"/>
              <a:t> Nordea Image Bank </a:t>
            </a:r>
            <a:r>
              <a:rPr lang="sv-SE" dirty="0" err="1"/>
              <a:t>button</a:t>
            </a:r>
            <a:r>
              <a:rPr lang="sv-SE" dirty="0"/>
              <a:t> or </a:t>
            </a:r>
            <a:r>
              <a:rPr lang="sv-SE" dirty="0" err="1"/>
              <a:t>use</a:t>
            </a:r>
            <a:r>
              <a:rPr lang="sv-SE" dirty="0"/>
              <a:t> as </a:t>
            </a:r>
            <a:r>
              <a:rPr lang="sv-SE" dirty="0" err="1"/>
              <a:t>pink</a:t>
            </a:r>
            <a:r>
              <a:rPr lang="sv-SE" dirty="0"/>
              <a:t> </a:t>
            </a:r>
            <a:r>
              <a:rPr lang="sv-SE" dirty="0" err="1"/>
              <a:t>slide</a:t>
            </a:r>
            <a:endParaRPr lang="en-GB" dirty="0"/>
          </a:p>
        </p:txBody>
      </p:sp>
      <p:sp>
        <p:nvSpPr>
          <p:cNvPr id="2" name="Title 1"/>
          <p:cNvSpPr>
            <a:spLocks noGrp="1"/>
          </p:cNvSpPr>
          <p:nvPr>
            <p:ph type="ctrTitle"/>
          </p:nvPr>
        </p:nvSpPr>
        <p:spPr>
          <a:xfrm>
            <a:off x="720000" y="1342800"/>
            <a:ext cx="7198125" cy="745200"/>
          </a:xfrm>
        </p:spPr>
        <p:txBody>
          <a:bodyPr>
            <a:noAutofit/>
          </a:bodyPr>
          <a:lstStyle>
            <a:lvl1pPr>
              <a:defRPr sz="3200">
                <a:solidFill>
                  <a:schemeClr val="accent1"/>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Subtitle 2"/>
          <p:cNvSpPr>
            <a:spLocks noGrp="1"/>
          </p:cNvSpPr>
          <p:nvPr>
            <p:ph type="subTitle" idx="1"/>
          </p:nvPr>
        </p:nvSpPr>
        <p:spPr>
          <a:xfrm>
            <a:off x="720000" y="2133156"/>
            <a:ext cx="7198125" cy="360000"/>
          </a:xfrm>
        </p:spPr>
        <p:txBody>
          <a:bodyPr>
            <a:noAutofit/>
          </a:bodyPr>
          <a:lstStyle>
            <a:lvl1pPr marL="0" indent="0" algn="l">
              <a:buNone/>
              <a:defRPr sz="2133" b="1">
                <a:solidFill>
                  <a:schemeClr val="tx2"/>
                </a:solidFill>
              </a:defRPr>
            </a:lvl1pPr>
            <a:lvl2pPr marL="609482" indent="0" algn="ctr">
              <a:buNone/>
              <a:defRPr>
                <a:solidFill>
                  <a:schemeClr val="tx1">
                    <a:tint val="75000"/>
                  </a:schemeClr>
                </a:solidFill>
              </a:defRPr>
            </a:lvl2pPr>
            <a:lvl3pPr marL="1218963" indent="0" algn="ctr">
              <a:buNone/>
              <a:defRPr>
                <a:solidFill>
                  <a:schemeClr val="tx1">
                    <a:tint val="75000"/>
                  </a:schemeClr>
                </a:solidFill>
              </a:defRPr>
            </a:lvl3pPr>
            <a:lvl4pPr marL="1828445" indent="0" algn="ctr">
              <a:buNone/>
              <a:defRPr>
                <a:solidFill>
                  <a:schemeClr val="tx1">
                    <a:tint val="75000"/>
                  </a:schemeClr>
                </a:solidFill>
              </a:defRPr>
            </a:lvl4pPr>
            <a:lvl5pPr marL="2437926" indent="0" algn="ctr">
              <a:buNone/>
              <a:defRPr>
                <a:solidFill>
                  <a:schemeClr val="tx1">
                    <a:tint val="75000"/>
                  </a:schemeClr>
                </a:solidFill>
              </a:defRPr>
            </a:lvl5pPr>
            <a:lvl6pPr marL="3047408" indent="0" algn="ctr">
              <a:buNone/>
              <a:defRPr>
                <a:solidFill>
                  <a:schemeClr val="tx1">
                    <a:tint val="75000"/>
                  </a:schemeClr>
                </a:solidFill>
              </a:defRPr>
            </a:lvl6pPr>
            <a:lvl7pPr marL="3656890" indent="0" algn="ctr">
              <a:buNone/>
              <a:defRPr>
                <a:solidFill>
                  <a:schemeClr val="tx1">
                    <a:tint val="75000"/>
                  </a:schemeClr>
                </a:solidFill>
              </a:defRPr>
            </a:lvl7pPr>
            <a:lvl8pPr marL="4266371" indent="0" algn="ctr">
              <a:buNone/>
              <a:defRPr>
                <a:solidFill>
                  <a:schemeClr val="tx1">
                    <a:tint val="75000"/>
                  </a:schemeClr>
                </a:solidFill>
              </a:defRPr>
            </a:lvl8pPr>
            <a:lvl9pPr marL="4875853" indent="0" algn="ctr">
              <a:buNone/>
              <a:defRPr>
                <a:solidFill>
                  <a:schemeClr val="tx1">
                    <a:tint val="75000"/>
                  </a:schemeClr>
                </a:solidFill>
              </a:defRPr>
            </a:lvl9pPr>
          </a:lstStyle>
          <a:p>
            <a:r>
              <a:rPr lang="sv-SE" dirty="0" err="1"/>
              <a:t>Click</a:t>
            </a:r>
            <a:r>
              <a:rPr lang="sv-SE" dirty="0"/>
              <a:t> </a:t>
            </a:r>
            <a:r>
              <a:rPr lang="sv-SE" dirty="0" err="1"/>
              <a:t>to</a:t>
            </a:r>
            <a:r>
              <a:rPr lang="sv-SE" dirty="0"/>
              <a:t> </a:t>
            </a:r>
            <a:r>
              <a:rPr lang="sv-SE" dirty="0" err="1"/>
              <a:t>edit</a:t>
            </a:r>
            <a:r>
              <a:rPr lang="sv-SE" dirty="0"/>
              <a:t> Master </a:t>
            </a:r>
            <a:r>
              <a:rPr lang="sv-SE" dirty="0" err="1"/>
              <a:t>subtitle</a:t>
            </a:r>
            <a:r>
              <a:rPr lang="sv-SE" dirty="0"/>
              <a:t> style</a:t>
            </a:r>
          </a:p>
        </p:txBody>
      </p:sp>
      <p:sp>
        <p:nvSpPr>
          <p:cNvPr id="21" name="Text Placeholder 20"/>
          <p:cNvSpPr>
            <a:spLocks noGrp="1"/>
          </p:cNvSpPr>
          <p:nvPr>
            <p:ph type="body" sz="quarter" idx="13" hasCustomPrompt="1"/>
          </p:nvPr>
        </p:nvSpPr>
        <p:spPr>
          <a:xfrm>
            <a:off x="720000" y="2591405"/>
            <a:ext cx="7198125" cy="215951"/>
          </a:xfrm>
        </p:spPr>
        <p:txBody>
          <a:bodyPr>
            <a:noAutofit/>
          </a:bodyPr>
          <a:lstStyle>
            <a:lvl1pPr marL="0" indent="0">
              <a:buNone/>
              <a:defRPr sz="1733">
                <a:solidFill>
                  <a:srgbClr val="000040"/>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err="1"/>
              <a:t>Name</a:t>
            </a:r>
            <a:r>
              <a:rPr lang="sv-SE" dirty="0"/>
              <a:t>, </a:t>
            </a:r>
            <a:r>
              <a:rPr lang="sv-SE" dirty="0" err="1"/>
              <a:t>title</a:t>
            </a:r>
            <a:endParaRPr lang="sv-SE" dirty="0"/>
          </a:p>
        </p:txBody>
      </p:sp>
      <p:sp>
        <p:nvSpPr>
          <p:cNvPr id="22" name="Text Placeholder 20"/>
          <p:cNvSpPr>
            <a:spLocks noGrp="1"/>
          </p:cNvSpPr>
          <p:nvPr>
            <p:ph type="body" sz="quarter" idx="14" hasCustomPrompt="1"/>
          </p:nvPr>
        </p:nvSpPr>
        <p:spPr>
          <a:xfrm>
            <a:off x="720000" y="2843346"/>
            <a:ext cx="7198125" cy="215951"/>
          </a:xfrm>
        </p:spPr>
        <p:txBody>
          <a:bodyPr>
            <a:noAutofit/>
          </a:bodyPr>
          <a:lstStyle>
            <a:lvl1pPr marL="0" indent="0">
              <a:buNone/>
              <a:defRPr sz="1733">
                <a:solidFill>
                  <a:srgbClr val="000040"/>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a:t>Date</a:t>
            </a:r>
          </a:p>
        </p:txBody>
      </p:sp>
      <p:grpSp>
        <p:nvGrpSpPr>
          <p:cNvPr id="28" name="Pulse"/>
          <p:cNvGrpSpPr/>
          <p:nvPr userDrawn="1"/>
        </p:nvGrpSpPr>
        <p:grpSpPr>
          <a:xfrm>
            <a:off x="8432796" y="2994843"/>
            <a:ext cx="3762841" cy="3430428"/>
            <a:chOff x="6324589" y="2994841"/>
            <a:chExt cx="2822131" cy="3430428"/>
          </a:xfrm>
        </p:grpSpPr>
        <p:sp>
          <p:nvSpPr>
            <p:cNvPr id="29"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0"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1"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2"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3"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grpSp>
      <p:grpSp>
        <p:nvGrpSpPr>
          <p:cNvPr id="34" name="Logotype"/>
          <p:cNvGrpSpPr/>
          <p:nvPr userDrawn="1"/>
        </p:nvGrpSpPr>
        <p:grpSpPr>
          <a:xfrm>
            <a:off x="729602" y="536405"/>
            <a:ext cx="1845385" cy="288609"/>
            <a:chOff x="9501453" y="6148765"/>
            <a:chExt cx="2047875" cy="427037"/>
          </a:xfrm>
          <a:solidFill>
            <a:schemeClr val="bg2"/>
          </a:solidFill>
        </p:grpSpPr>
        <p:sp>
          <p:nvSpPr>
            <p:cNvPr id="35"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6"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7"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8"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9"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40"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spTree>
    <p:extLst>
      <p:ext uri="{BB962C8B-B14F-4D97-AF65-F5344CB8AC3E}">
        <p14:creationId xmlns:p14="http://schemas.microsoft.com/office/powerpoint/2010/main" val="1291076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Blue">
    <p:bg>
      <p:bgPr>
        <a:solidFill>
          <a:schemeClr val="bg2"/>
        </a:solidFill>
        <a:effectLst/>
      </p:bgPr>
    </p:bg>
    <p:spTree>
      <p:nvGrpSpPr>
        <p:cNvPr id="1" name=""/>
        <p:cNvGrpSpPr/>
        <p:nvPr/>
      </p:nvGrpSpPr>
      <p:grpSpPr>
        <a:xfrm>
          <a:off x="0" y="0"/>
          <a:ext cx="0" cy="0"/>
          <a:chOff x="0" y="0"/>
          <a:chExt cx="0" cy="0"/>
        </a:xfrm>
      </p:grpSpPr>
      <p:sp>
        <p:nvSpPr>
          <p:cNvPr id="25" name="Rectangle 24"/>
          <p:cNvSpPr/>
          <p:nvPr userDrawn="1"/>
        </p:nvSpPr>
        <p:spPr>
          <a:xfrm>
            <a:off x="1" y="939384"/>
            <a:ext cx="12190025" cy="3815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defTabSz="1218963"/>
            <a:endParaRPr lang="sv-SE" sz="2400" dirty="0">
              <a:solidFill>
                <a:prstClr val="white"/>
              </a:solidFill>
            </a:endParaRPr>
          </a:p>
        </p:txBody>
      </p:sp>
      <p:sp>
        <p:nvSpPr>
          <p:cNvPr id="2" name="Title 1"/>
          <p:cNvSpPr>
            <a:spLocks noGrp="1"/>
          </p:cNvSpPr>
          <p:nvPr>
            <p:ph type="ctrTitle"/>
          </p:nvPr>
        </p:nvSpPr>
        <p:spPr>
          <a:xfrm>
            <a:off x="720000" y="4782653"/>
            <a:ext cx="7198125" cy="626705"/>
          </a:xfrm>
        </p:spPr>
        <p:txBody>
          <a:bodyPr>
            <a:noAutofit/>
          </a:bodyPr>
          <a:lstStyle>
            <a:lvl1pPr>
              <a:defRPr sz="3200">
                <a:solidFill>
                  <a:srgbClr val="FBD9CA"/>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Subtitle 2"/>
          <p:cNvSpPr>
            <a:spLocks noGrp="1"/>
          </p:cNvSpPr>
          <p:nvPr>
            <p:ph type="subTitle" idx="1"/>
          </p:nvPr>
        </p:nvSpPr>
        <p:spPr>
          <a:xfrm>
            <a:off x="720000" y="5434743"/>
            <a:ext cx="7198125" cy="360000"/>
          </a:xfrm>
        </p:spPr>
        <p:txBody>
          <a:bodyPr>
            <a:noAutofit/>
          </a:bodyPr>
          <a:lstStyle>
            <a:lvl1pPr marL="0" indent="0" algn="l">
              <a:buNone/>
              <a:defRPr sz="2133" b="1">
                <a:solidFill>
                  <a:schemeClr val="bg1"/>
                </a:solidFill>
              </a:defRPr>
            </a:lvl1pPr>
            <a:lvl2pPr marL="609482" indent="0" algn="ctr">
              <a:buNone/>
              <a:defRPr>
                <a:solidFill>
                  <a:schemeClr val="tx1">
                    <a:tint val="75000"/>
                  </a:schemeClr>
                </a:solidFill>
              </a:defRPr>
            </a:lvl2pPr>
            <a:lvl3pPr marL="1218963" indent="0" algn="ctr">
              <a:buNone/>
              <a:defRPr>
                <a:solidFill>
                  <a:schemeClr val="tx1">
                    <a:tint val="75000"/>
                  </a:schemeClr>
                </a:solidFill>
              </a:defRPr>
            </a:lvl3pPr>
            <a:lvl4pPr marL="1828445" indent="0" algn="ctr">
              <a:buNone/>
              <a:defRPr>
                <a:solidFill>
                  <a:schemeClr val="tx1">
                    <a:tint val="75000"/>
                  </a:schemeClr>
                </a:solidFill>
              </a:defRPr>
            </a:lvl4pPr>
            <a:lvl5pPr marL="2437926" indent="0" algn="ctr">
              <a:buNone/>
              <a:defRPr>
                <a:solidFill>
                  <a:schemeClr val="tx1">
                    <a:tint val="75000"/>
                  </a:schemeClr>
                </a:solidFill>
              </a:defRPr>
            </a:lvl5pPr>
            <a:lvl6pPr marL="3047408" indent="0" algn="ctr">
              <a:buNone/>
              <a:defRPr>
                <a:solidFill>
                  <a:schemeClr val="tx1">
                    <a:tint val="75000"/>
                  </a:schemeClr>
                </a:solidFill>
              </a:defRPr>
            </a:lvl6pPr>
            <a:lvl7pPr marL="3656890" indent="0" algn="ctr">
              <a:buNone/>
              <a:defRPr>
                <a:solidFill>
                  <a:schemeClr val="tx1">
                    <a:tint val="75000"/>
                  </a:schemeClr>
                </a:solidFill>
              </a:defRPr>
            </a:lvl7pPr>
            <a:lvl8pPr marL="4266371" indent="0" algn="ctr">
              <a:buNone/>
              <a:defRPr>
                <a:solidFill>
                  <a:schemeClr val="tx1">
                    <a:tint val="75000"/>
                  </a:schemeClr>
                </a:solidFill>
              </a:defRPr>
            </a:lvl8pPr>
            <a:lvl9pPr marL="4875853" indent="0" algn="ctr">
              <a:buNone/>
              <a:defRPr>
                <a:solidFill>
                  <a:schemeClr val="tx1">
                    <a:tint val="75000"/>
                  </a:schemeClr>
                </a:solidFill>
              </a:defRPr>
            </a:lvl9pPr>
          </a:lstStyle>
          <a:p>
            <a:r>
              <a:rPr lang="sv-SE" dirty="0" err="1"/>
              <a:t>Click</a:t>
            </a:r>
            <a:r>
              <a:rPr lang="sv-SE" dirty="0"/>
              <a:t> </a:t>
            </a:r>
            <a:r>
              <a:rPr lang="sv-SE" dirty="0" err="1"/>
              <a:t>to</a:t>
            </a:r>
            <a:r>
              <a:rPr lang="sv-SE" dirty="0"/>
              <a:t> </a:t>
            </a:r>
            <a:r>
              <a:rPr lang="sv-SE" dirty="0" err="1"/>
              <a:t>edit</a:t>
            </a:r>
            <a:r>
              <a:rPr lang="sv-SE" dirty="0"/>
              <a:t> Master </a:t>
            </a:r>
            <a:r>
              <a:rPr lang="sv-SE" dirty="0" err="1"/>
              <a:t>subtitle</a:t>
            </a:r>
            <a:r>
              <a:rPr lang="sv-SE" dirty="0"/>
              <a:t> style</a:t>
            </a:r>
          </a:p>
        </p:txBody>
      </p:sp>
      <p:sp>
        <p:nvSpPr>
          <p:cNvPr id="21" name="Text Placeholder 20"/>
          <p:cNvSpPr>
            <a:spLocks noGrp="1"/>
          </p:cNvSpPr>
          <p:nvPr>
            <p:ph type="body" sz="quarter" idx="13" hasCustomPrompt="1"/>
          </p:nvPr>
        </p:nvSpPr>
        <p:spPr>
          <a:xfrm>
            <a:off x="720000" y="5912758"/>
            <a:ext cx="7198125" cy="215951"/>
          </a:xfrm>
        </p:spPr>
        <p:txBody>
          <a:bodyPr>
            <a:noAutofit/>
          </a:bodyPr>
          <a:lstStyle>
            <a:lvl1pPr marL="0" indent="0">
              <a:buNone/>
              <a:defRPr sz="1733">
                <a:solidFill>
                  <a:schemeClr val="bg1"/>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err="1"/>
              <a:t>Name</a:t>
            </a:r>
            <a:r>
              <a:rPr lang="sv-SE" dirty="0"/>
              <a:t>, </a:t>
            </a:r>
            <a:r>
              <a:rPr lang="sv-SE" dirty="0" err="1"/>
              <a:t>title</a:t>
            </a:r>
            <a:endParaRPr lang="sv-SE" dirty="0"/>
          </a:p>
        </p:txBody>
      </p:sp>
      <p:sp>
        <p:nvSpPr>
          <p:cNvPr id="22" name="Text Placeholder 20"/>
          <p:cNvSpPr>
            <a:spLocks noGrp="1"/>
          </p:cNvSpPr>
          <p:nvPr>
            <p:ph type="body" sz="quarter" idx="14" hasCustomPrompt="1"/>
          </p:nvPr>
        </p:nvSpPr>
        <p:spPr>
          <a:xfrm>
            <a:off x="720000" y="6164699"/>
            <a:ext cx="7198125" cy="215951"/>
          </a:xfrm>
        </p:spPr>
        <p:txBody>
          <a:bodyPr>
            <a:noAutofit/>
          </a:bodyPr>
          <a:lstStyle>
            <a:lvl1pPr marL="0" indent="0">
              <a:buNone/>
              <a:defRPr sz="1733">
                <a:solidFill>
                  <a:schemeClr val="bg1"/>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a:t>Date</a:t>
            </a:r>
          </a:p>
        </p:txBody>
      </p:sp>
      <p:sp>
        <p:nvSpPr>
          <p:cNvPr id="7" name="Picture Placeholder 6"/>
          <p:cNvSpPr>
            <a:spLocks noGrp="1"/>
          </p:cNvSpPr>
          <p:nvPr>
            <p:ph type="pic" sz="quarter" idx="15" hasCustomPrompt="1"/>
          </p:nvPr>
        </p:nvSpPr>
        <p:spPr>
          <a:xfrm>
            <a:off x="-1" y="939384"/>
            <a:ext cx="12200823" cy="3815467"/>
          </a:xfrm>
          <a:noFill/>
        </p:spPr>
        <p:txBody>
          <a:bodyPr anchor="ctr" anchorCtr="0"/>
          <a:lstStyle>
            <a:lvl1pPr marL="0" marR="0" indent="0" algn="ctr" defTabSz="1218963" rtl="0" eaLnBrk="1" fontAlgn="auto" latinLnBrk="0" hangingPunct="1">
              <a:lnSpc>
                <a:spcPct val="100000"/>
              </a:lnSpc>
              <a:spcBef>
                <a:spcPts val="1344"/>
              </a:spcBef>
              <a:spcAft>
                <a:spcPts val="0"/>
              </a:spcAft>
              <a:buClrTx/>
              <a:buSzTx/>
              <a:buFont typeface="Arial" pitchFamily="34" charset="0"/>
              <a:buNone/>
              <a:tabLst/>
              <a:defRPr>
                <a:solidFill>
                  <a:schemeClr val="tx1"/>
                </a:solidFill>
              </a:defRPr>
            </a:lvl1pPr>
          </a:lstStyle>
          <a:p>
            <a:r>
              <a:rPr lang="sv-SE" dirty="0" err="1"/>
              <a:t>Insert</a:t>
            </a:r>
            <a:r>
              <a:rPr lang="sv-SE" dirty="0"/>
              <a:t> </a:t>
            </a:r>
            <a:r>
              <a:rPr lang="sv-SE" dirty="0" err="1"/>
              <a:t>picture</a:t>
            </a:r>
            <a:r>
              <a:rPr lang="sv-SE" dirty="0"/>
              <a:t> by </a:t>
            </a:r>
            <a:r>
              <a:rPr lang="sv-SE" dirty="0" err="1"/>
              <a:t>using</a:t>
            </a:r>
            <a:r>
              <a:rPr lang="sv-SE" dirty="0"/>
              <a:t> Nordea Image Bank </a:t>
            </a:r>
            <a:r>
              <a:rPr lang="sv-SE" dirty="0" err="1"/>
              <a:t>button</a:t>
            </a:r>
            <a:endParaRPr lang="en-GB" dirty="0"/>
          </a:p>
        </p:txBody>
      </p:sp>
      <p:grpSp>
        <p:nvGrpSpPr>
          <p:cNvPr id="26" name="Logotype"/>
          <p:cNvGrpSpPr/>
          <p:nvPr userDrawn="1"/>
        </p:nvGrpSpPr>
        <p:grpSpPr>
          <a:xfrm>
            <a:off x="5164810" y="298803"/>
            <a:ext cx="1845385" cy="288609"/>
            <a:chOff x="9501453" y="6148765"/>
            <a:chExt cx="2047875" cy="427037"/>
          </a:xfrm>
          <a:solidFill>
            <a:schemeClr val="bg1"/>
          </a:solidFill>
        </p:grpSpPr>
        <p:sp>
          <p:nvSpPr>
            <p:cNvPr id="27"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grpSp>
        <p:nvGrpSpPr>
          <p:cNvPr id="40" name="Pulse"/>
          <p:cNvGrpSpPr/>
          <p:nvPr userDrawn="1"/>
        </p:nvGrpSpPr>
        <p:grpSpPr>
          <a:xfrm>
            <a:off x="8432796" y="2994843"/>
            <a:ext cx="3762841" cy="3430428"/>
            <a:chOff x="6324589" y="2994841"/>
            <a:chExt cx="2822131" cy="3430428"/>
          </a:xfrm>
        </p:grpSpPr>
        <p:sp>
          <p:nvSpPr>
            <p:cNvPr id="41"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2"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3"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4"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5"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grpSp>
    </p:spTree>
    <p:extLst>
      <p:ext uri="{BB962C8B-B14F-4D97-AF65-F5344CB8AC3E}">
        <p14:creationId xmlns:p14="http://schemas.microsoft.com/office/powerpoint/2010/main" val="3875332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ink">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0"/>
            <a:ext cx="12190025" cy="6858000"/>
          </a:xfrm>
          <a:prstGeom prst="rect">
            <a:avLst/>
          </a:prstGeom>
          <a:solidFill>
            <a:srgbClr val="FDECE4"/>
          </a:solidFill>
          <a:ln>
            <a:no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defTabSz="1218963"/>
            <a:endParaRPr lang="sv-SE" sz="2400" dirty="0">
              <a:solidFill>
                <a:prstClr val="white"/>
              </a:solidFill>
            </a:endParaRPr>
          </a:p>
        </p:txBody>
      </p:sp>
      <p:grpSp>
        <p:nvGrpSpPr>
          <p:cNvPr id="25" name="Logotype"/>
          <p:cNvGrpSpPr/>
          <p:nvPr userDrawn="1"/>
        </p:nvGrpSpPr>
        <p:grpSpPr>
          <a:xfrm>
            <a:off x="5165965" y="297936"/>
            <a:ext cx="1845385" cy="288609"/>
            <a:chOff x="9501453" y="6148765"/>
            <a:chExt cx="2047875" cy="427037"/>
          </a:xfrm>
          <a:solidFill>
            <a:schemeClr val="bg2"/>
          </a:solidFill>
        </p:grpSpPr>
        <p:sp>
          <p:nvSpPr>
            <p:cNvPr id="26"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27"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28"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29"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0"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1"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sp>
        <p:nvSpPr>
          <p:cNvPr id="4" name="Rectangle 3"/>
          <p:cNvSpPr/>
          <p:nvPr userDrawn="1"/>
        </p:nvSpPr>
        <p:spPr>
          <a:xfrm>
            <a:off x="1" y="939384"/>
            <a:ext cx="12190025" cy="3815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376" tIns="51188" rIns="102376" bIns="51188" rtlCol="0" anchor="ctr"/>
          <a:lstStyle/>
          <a:p>
            <a:pPr algn="ctr" defTabSz="1218963"/>
            <a:endParaRPr lang="sv-SE" sz="2400" dirty="0">
              <a:solidFill>
                <a:prstClr val="white"/>
              </a:solidFill>
            </a:endParaRPr>
          </a:p>
        </p:txBody>
      </p:sp>
      <p:sp>
        <p:nvSpPr>
          <p:cNvPr id="7" name="Picture Placeholder 6"/>
          <p:cNvSpPr>
            <a:spLocks noGrp="1"/>
          </p:cNvSpPr>
          <p:nvPr>
            <p:ph type="pic" sz="quarter" idx="15" hasCustomPrompt="1"/>
          </p:nvPr>
        </p:nvSpPr>
        <p:spPr>
          <a:xfrm>
            <a:off x="-1" y="940196"/>
            <a:ext cx="12200823" cy="3815467"/>
          </a:xfrm>
          <a:noFill/>
        </p:spPr>
        <p:txBody>
          <a:bodyPr anchor="ctr" anchorCtr="0"/>
          <a:lstStyle>
            <a:lvl1pPr marL="0" indent="0" algn="ctr">
              <a:buNone/>
              <a:defRPr>
                <a:solidFill>
                  <a:schemeClr val="tx1"/>
                </a:solidFill>
              </a:defRPr>
            </a:lvl1pPr>
          </a:lstStyle>
          <a:p>
            <a:r>
              <a:rPr lang="sv-SE" dirty="0" err="1"/>
              <a:t>Insert</a:t>
            </a:r>
            <a:r>
              <a:rPr lang="sv-SE" dirty="0"/>
              <a:t> </a:t>
            </a:r>
            <a:r>
              <a:rPr lang="sv-SE" dirty="0" err="1"/>
              <a:t>picture</a:t>
            </a:r>
            <a:r>
              <a:rPr lang="sv-SE" dirty="0"/>
              <a:t> by </a:t>
            </a:r>
            <a:r>
              <a:rPr lang="sv-SE" dirty="0" err="1"/>
              <a:t>using</a:t>
            </a:r>
            <a:r>
              <a:rPr lang="sv-SE" dirty="0"/>
              <a:t> Nordea Image Bank </a:t>
            </a:r>
            <a:r>
              <a:rPr lang="sv-SE" dirty="0" err="1"/>
              <a:t>button</a:t>
            </a:r>
            <a:endParaRPr lang="en-GB" dirty="0"/>
          </a:p>
        </p:txBody>
      </p:sp>
      <p:sp>
        <p:nvSpPr>
          <p:cNvPr id="2" name="Title 1"/>
          <p:cNvSpPr>
            <a:spLocks noGrp="1"/>
          </p:cNvSpPr>
          <p:nvPr>
            <p:ph type="ctrTitle"/>
          </p:nvPr>
        </p:nvSpPr>
        <p:spPr>
          <a:xfrm>
            <a:off x="720000" y="4774893"/>
            <a:ext cx="7198125" cy="634465"/>
          </a:xfrm>
        </p:spPr>
        <p:txBody>
          <a:bodyPr>
            <a:noAutofit/>
          </a:bodyPr>
          <a:lstStyle>
            <a:lvl1pPr>
              <a:defRPr sz="3200">
                <a:solidFill>
                  <a:schemeClr val="accent1"/>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Subtitle 2"/>
          <p:cNvSpPr>
            <a:spLocks noGrp="1"/>
          </p:cNvSpPr>
          <p:nvPr>
            <p:ph type="subTitle" idx="1"/>
          </p:nvPr>
        </p:nvSpPr>
        <p:spPr>
          <a:xfrm>
            <a:off x="720000" y="5434743"/>
            <a:ext cx="7198125" cy="360000"/>
          </a:xfrm>
        </p:spPr>
        <p:txBody>
          <a:bodyPr>
            <a:noAutofit/>
          </a:bodyPr>
          <a:lstStyle>
            <a:lvl1pPr marL="0" indent="0" algn="l">
              <a:buNone/>
              <a:defRPr sz="2133" b="1">
                <a:solidFill>
                  <a:schemeClr val="tx2"/>
                </a:solidFill>
              </a:defRPr>
            </a:lvl1pPr>
            <a:lvl2pPr marL="609482" indent="0" algn="ctr">
              <a:buNone/>
              <a:defRPr>
                <a:solidFill>
                  <a:schemeClr val="tx1">
                    <a:tint val="75000"/>
                  </a:schemeClr>
                </a:solidFill>
              </a:defRPr>
            </a:lvl2pPr>
            <a:lvl3pPr marL="1218963" indent="0" algn="ctr">
              <a:buNone/>
              <a:defRPr>
                <a:solidFill>
                  <a:schemeClr val="tx1">
                    <a:tint val="75000"/>
                  </a:schemeClr>
                </a:solidFill>
              </a:defRPr>
            </a:lvl3pPr>
            <a:lvl4pPr marL="1828445" indent="0" algn="ctr">
              <a:buNone/>
              <a:defRPr>
                <a:solidFill>
                  <a:schemeClr val="tx1">
                    <a:tint val="75000"/>
                  </a:schemeClr>
                </a:solidFill>
              </a:defRPr>
            </a:lvl4pPr>
            <a:lvl5pPr marL="2437926" indent="0" algn="ctr">
              <a:buNone/>
              <a:defRPr>
                <a:solidFill>
                  <a:schemeClr val="tx1">
                    <a:tint val="75000"/>
                  </a:schemeClr>
                </a:solidFill>
              </a:defRPr>
            </a:lvl5pPr>
            <a:lvl6pPr marL="3047408" indent="0" algn="ctr">
              <a:buNone/>
              <a:defRPr>
                <a:solidFill>
                  <a:schemeClr val="tx1">
                    <a:tint val="75000"/>
                  </a:schemeClr>
                </a:solidFill>
              </a:defRPr>
            </a:lvl6pPr>
            <a:lvl7pPr marL="3656890" indent="0" algn="ctr">
              <a:buNone/>
              <a:defRPr>
                <a:solidFill>
                  <a:schemeClr val="tx1">
                    <a:tint val="75000"/>
                  </a:schemeClr>
                </a:solidFill>
              </a:defRPr>
            </a:lvl7pPr>
            <a:lvl8pPr marL="4266371" indent="0" algn="ctr">
              <a:buNone/>
              <a:defRPr>
                <a:solidFill>
                  <a:schemeClr val="tx1">
                    <a:tint val="75000"/>
                  </a:schemeClr>
                </a:solidFill>
              </a:defRPr>
            </a:lvl8pPr>
            <a:lvl9pPr marL="4875853" indent="0" algn="ctr">
              <a:buNone/>
              <a:defRPr>
                <a:solidFill>
                  <a:schemeClr val="tx1">
                    <a:tint val="75000"/>
                  </a:schemeClr>
                </a:solidFill>
              </a:defRPr>
            </a:lvl9pPr>
          </a:lstStyle>
          <a:p>
            <a:r>
              <a:rPr lang="sv-SE" dirty="0" err="1"/>
              <a:t>Click</a:t>
            </a:r>
            <a:r>
              <a:rPr lang="sv-SE" dirty="0"/>
              <a:t> </a:t>
            </a:r>
            <a:r>
              <a:rPr lang="sv-SE" dirty="0" err="1"/>
              <a:t>to</a:t>
            </a:r>
            <a:r>
              <a:rPr lang="sv-SE" dirty="0"/>
              <a:t> </a:t>
            </a:r>
            <a:r>
              <a:rPr lang="sv-SE" dirty="0" err="1"/>
              <a:t>edit</a:t>
            </a:r>
            <a:r>
              <a:rPr lang="sv-SE" dirty="0"/>
              <a:t> Master </a:t>
            </a:r>
            <a:r>
              <a:rPr lang="sv-SE" dirty="0" err="1"/>
              <a:t>subtitle</a:t>
            </a:r>
            <a:r>
              <a:rPr lang="sv-SE" dirty="0"/>
              <a:t> style</a:t>
            </a:r>
          </a:p>
        </p:txBody>
      </p:sp>
      <p:sp>
        <p:nvSpPr>
          <p:cNvPr id="21" name="Text Placeholder 20"/>
          <p:cNvSpPr>
            <a:spLocks noGrp="1"/>
          </p:cNvSpPr>
          <p:nvPr>
            <p:ph type="body" sz="quarter" idx="13" hasCustomPrompt="1"/>
          </p:nvPr>
        </p:nvSpPr>
        <p:spPr>
          <a:xfrm>
            <a:off x="720000" y="5912758"/>
            <a:ext cx="7198125" cy="215951"/>
          </a:xfrm>
        </p:spPr>
        <p:txBody>
          <a:bodyPr>
            <a:noAutofit/>
          </a:bodyPr>
          <a:lstStyle>
            <a:lvl1pPr marL="0" indent="0">
              <a:buNone/>
              <a:defRPr sz="1733">
                <a:solidFill>
                  <a:srgbClr val="000040"/>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err="1"/>
              <a:t>Name</a:t>
            </a:r>
            <a:r>
              <a:rPr lang="sv-SE" dirty="0"/>
              <a:t>, </a:t>
            </a:r>
            <a:r>
              <a:rPr lang="sv-SE" dirty="0" err="1"/>
              <a:t>title</a:t>
            </a:r>
            <a:endParaRPr lang="sv-SE" dirty="0"/>
          </a:p>
        </p:txBody>
      </p:sp>
      <p:sp>
        <p:nvSpPr>
          <p:cNvPr id="22" name="Text Placeholder 20"/>
          <p:cNvSpPr>
            <a:spLocks noGrp="1"/>
          </p:cNvSpPr>
          <p:nvPr>
            <p:ph type="body" sz="quarter" idx="14" hasCustomPrompt="1"/>
          </p:nvPr>
        </p:nvSpPr>
        <p:spPr>
          <a:xfrm>
            <a:off x="720000" y="6164699"/>
            <a:ext cx="7198125" cy="215951"/>
          </a:xfrm>
        </p:spPr>
        <p:txBody>
          <a:bodyPr>
            <a:noAutofit/>
          </a:bodyPr>
          <a:lstStyle>
            <a:lvl1pPr marL="0" indent="0">
              <a:buNone/>
              <a:defRPr sz="1733">
                <a:solidFill>
                  <a:srgbClr val="000040"/>
                </a:solidFill>
              </a:defRPr>
            </a:lvl1pPr>
            <a:lvl2pPr marL="287943" indent="0">
              <a:buNone/>
              <a:defRPr>
                <a:solidFill>
                  <a:schemeClr val="accent2"/>
                </a:solidFill>
              </a:defRPr>
            </a:lvl2pPr>
            <a:lvl3pPr marL="575888" indent="0">
              <a:buNone/>
              <a:defRPr>
                <a:solidFill>
                  <a:schemeClr val="accent2"/>
                </a:solidFill>
              </a:defRPr>
            </a:lvl3pPr>
            <a:lvl4pPr marL="863833" indent="0">
              <a:buNone/>
              <a:defRPr>
                <a:solidFill>
                  <a:schemeClr val="accent2"/>
                </a:solidFill>
              </a:defRPr>
            </a:lvl4pPr>
            <a:lvl5pPr marL="1151777" indent="0">
              <a:buNone/>
              <a:defRPr>
                <a:solidFill>
                  <a:schemeClr val="accent2"/>
                </a:solidFill>
              </a:defRPr>
            </a:lvl5pPr>
          </a:lstStyle>
          <a:p>
            <a:pPr lvl="0"/>
            <a:r>
              <a:rPr lang="sv-SE" dirty="0"/>
              <a:t>Date</a:t>
            </a:r>
          </a:p>
        </p:txBody>
      </p:sp>
      <p:grpSp>
        <p:nvGrpSpPr>
          <p:cNvPr id="32" name="Pulse"/>
          <p:cNvGrpSpPr/>
          <p:nvPr userDrawn="1"/>
        </p:nvGrpSpPr>
        <p:grpSpPr>
          <a:xfrm>
            <a:off x="8432796" y="2994843"/>
            <a:ext cx="3762841" cy="3430428"/>
            <a:chOff x="6324589" y="2994841"/>
            <a:chExt cx="2822131" cy="3430428"/>
          </a:xfrm>
        </p:grpSpPr>
        <p:sp>
          <p:nvSpPr>
            <p:cNvPr id="40"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1"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2"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3"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4"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grpSp>
    </p:spTree>
    <p:extLst>
      <p:ext uri="{BB962C8B-B14F-4D97-AF65-F5344CB8AC3E}">
        <p14:creationId xmlns:p14="http://schemas.microsoft.com/office/powerpoint/2010/main" val="184716862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1531" y="1342800"/>
            <a:ext cx="8400000" cy="745200"/>
          </a:xfrm>
        </p:spPr>
        <p:txBody>
          <a:bodyPr anchor="b" anchorCtr="0">
            <a:noAutofit/>
          </a:bodyPr>
          <a:lstStyle>
            <a:lvl1pPr algn="ctr">
              <a:defRPr sz="3200" b="1" cap="none" baseline="0">
                <a:solidFill>
                  <a:schemeClr val="bg2"/>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Text Placeholder 2"/>
          <p:cNvSpPr>
            <a:spLocks noGrp="1"/>
          </p:cNvSpPr>
          <p:nvPr>
            <p:ph type="body" idx="1"/>
          </p:nvPr>
        </p:nvSpPr>
        <p:spPr>
          <a:xfrm>
            <a:off x="1871531" y="2160000"/>
            <a:ext cx="8400000" cy="720000"/>
          </a:xfrm>
        </p:spPr>
        <p:txBody>
          <a:bodyPr anchor="t" anchorCtr="0">
            <a:noAutofit/>
          </a:bodyPr>
          <a:lstStyle>
            <a:lvl1pPr marL="0" indent="0" algn="ctr">
              <a:buNone/>
              <a:defRPr sz="2133" b="1">
                <a:solidFill>
                  <a:schemeClr val="accent2"/>
                </a:solidFill>
              </a:defRPr>
            </a:lvl1pPr>
            <a:lvl2pPr marL="609482" indent="0">
              <a:buNone/>
              <a:defRPr sz="2400">
                <a:solidFill>
                  <a:schemeClr val="tx1">
                    <a:tint val="75000"/>
                  </a:schemeClr>
                </a:solidFill>
              </a:defRPr>
            </a:lvl2pPr>
            <a:lvl3pPr marL="1218963" indent="0">
              <a:buNone/>
              <a:defRPr sz="2133">
                <a:solidFill>
                  <a:schemeClr val="tx1">
                    <a:tint val="75000"/>
                  </a:schemeClr>
                </a:solidFill>
              </a:defRPr>
            </a:lvl3pPr>
            <a:lvl4pPr marL="1828445" indent="0">
              <a:buNone/>
              <a:defRPr sz="1867">
                <a:solidFill>
                  <a:schemeClr val="tx1">
                    <a:tint val="75000"/>
                  </a:schemeClr>
                </a:solidFill>
              </a:defRPr>
            </a:lvl4pPr>
            <a:lvl5pPr marL="2437926" indent="0">
              <a:buNone/>
              <a:defRPr sz="1867">
                <a:solidFill>
                  <a:schemeClr val="tx1">
                    <a:tint val="75000"/>
                  </a:schemeClr>
                </a:solidFill>
              </a:defRPr>
            </a:lvl5pPr>
            <a:lvl6pPr marL="3047408" indent="0">
              <a:buNone/>
              <a:defRPr sz="1867">
                <a:solidFill>
                  <a:schemeClr val="tx1">
                    <a:tint val="75000"/>
                  </a:schemeClr>
                </a:solidFill>
              </a:defRPr>
            </a:lvl6pPr>
            <a:lvl7pPr marL="3656890" indent="0">
              <a:buNone/>
              <a:defRPr sz="1867">
                <a:solidFill>
                  <a:schemeClr val="tx1">
                    <a:tint val="75000"/>
                  </a:schemeClr>
                </a:solidFill>
              </a:defRPr>
            </a:lvl7pPr>
            <a:lvl8pPr marL="4266371" indent="0">
              <a:buNone/>
              <a:defRPr sz="1867">
                <a:solidFill>
                  <a:schemeClr val="tx1">
                    <a:tint val="75000"/>
                  </a:schemeClr>
                </a:solidFill>
              </a:defRPr>
            </a:lvl8pPr>
            <a:lvl9pPr marL="4875853" indent="0">
              <a:buNone/>
              <a:defRPr sz="1867">
                <a:solidFill>
                  <a:schemeClr val="tx1">
                    <a:tint val="75000"/>
                  </a:schemeClr>
                </a:solidFill>
              </a:defRPr>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grpSp>
        <p:nvGrpSpPr>
          <p:cNvPr id="18" name="Pulse"/>
          <p:cNvGrpSpPr/>
          <p:nvPr userDrawn="1"/>
        </p:nvGrpSpPr>
        <p:grpSpPr>
          <a:xfrm>
            <a:off x="8432796" y="2994843"/>
            <a:ext cx="3762841" cy="3430428"/>
            <a:chOff x="6324589" y="2994841"/>
            <a:chExt cx="2822131" cy="3430428"/>
          </a:xfrm>
        </p:grpSpPr>
        <p:sp>
          <p:nvSpPr>
            <p:cNvPr id="19"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0"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1"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2"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3"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grpSp>
    </p:spTree>
    <p:extLst>
      <p:ext uri="{BB962C8B-B14F-4D97-AF65-F5344CB8AC3E}">
        <p14:creationId xmlns:p14="http://schemas.microsoft.com/office/powerpoint/2010/main" val="3437067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pter Divider Pulse Pattern">
    <p:bg>
      <p:bgPr>
        <a:solidFill>
          <a:srgbClr val="FDECE4"/>
        </a:solidFill>
        <a:effectLst/>
      </p:bgPr>
    </p:bg>
    <p:spTree>
      <p:nvGrpSpPr>
        <p:cNvPr id="1" name=""/>
        <p:cNvGrpSpPr/>
        <p:nvPr/>
      </p:nvGrpSpPr>
      <p:grpSpPr>
        <a:xfrm>
          <a:off x="0" y="0"/>
          <a:ext cx="0" cy="0"/>
          <a:chOff x="0" y="0"/>
          <a:chExt cx="0" cy="0"/>
        </a:xfrm>
      </p:grpSpPr>
      <p:sp>
        <p:nvSpPr>
          <p:cNvPr id="53" name="Picture Placeholder 5"/>
          <p:cNvSpPr>
            <a:spLocks noGrp="1"/>
          </p:cNvSpPr>
          <p:nvPr>
            <p:ph type="pic" sz="quarter" idx="15" hasCustomPrompt="1"/>
          </p:nvPr>
        </p:nvSpPr>
        <p:spPr>
          <a:xfrm>
            <a:off x="-20389" y="0"/>
            <a:ext cx="12192000" cy="6858000"/>
          </a:xfrm>
        </p:spPr>
        <p:txBody>
          <a:bodyPr anchor="ctr" anchorCtr="0"/>
          <a:lstStyle>
            <a:lvl1pPr marL="0" indent="0" algn="ctr">
              <a:buNone/>
              <a:defRPr baseline="0">
                <a:solidFill>
                  <a:schemeClr val="tx1"/>
                </a:solidFill>
              </a:defRPr>
            </a:lvl1pPr>
          </a:lstStyle>
          <a:p>
            <a:r>
              <a:rPr lang="sv-SE" dirty="0" err="1"/>
              <a:t>Insert</a:t>
            </a:r>
            <a:r>
              <a:rPr lang="sv-SE" dirty="0"/>
              <a:t> </a:t>
            </a:r>
            <a:r>
              <a:rPr lang="sv-SE" dirty="0" err="1"/>
              <a:t>picture</a:t>
            </a:r>
            <a:r>
              <a:rPr lang="sv-SE" dirty="0"/>
              <a:t> by </a:t>
            </a:r>
            <a:r>
              <a:rPr lang="sv-SE" dirty="0" err="1"/>
              <a:t>using</a:t>
            </a:r>
            <a:r>
              <a:rPr lang="sv-SE" dirty="0"/>
              <a:t> Nordea Image Bank </a:t>
            </a:r>
            <a:r>
              <a:rPr lang="sv-SE" dirty="0" err="1"/>
              <a:t>button</a:t>
            </a:r>
            <a:r>
              <a:rPr lang="sv-SE" dirty="0"/>
              <a:t> or </a:t>
            </a:r>
            <a:r>
              <a:rPr lang="sv-SE" dirty="0" err="1"/>
              <a:t>use</a:t>
            </a:r>
            <a:r>
              <a:rPr lang="sv-SE" dirty="0"/>
              <a:t> as </a:t>
            </a:r>
            <a:r>
              <a:rPr lang="sv-SE" dirty="0" err="1"/>
              <a:t>pink</a:t>
            </a:r>
            <a:r>
              <a:rPr lang="sv-SE" dirty="0"/>
              <a:t> </a:t>
            </a:r>
            <a:r>
              <a:rPr lang="sv-SE" dirty="0" err="1"/>
              <a:t>slide</a:t>
            </a:r>
            <a:endParaRPr lang="en-GB" dirty="0"/>
          </a:p>
        </p:txBody>
      </p:sp>
      <p:sp>
        <p:nvSpPr>
          <p:cNvPr id="2" name="Title 1"/>
          <p:cNvSpPr>
            <a:spLocks noGrp="1"/>
          </p:cNvSpPr>
          <p:nvPr>
            <p:ph type="title"/>
          </p:nvPr>
        </p:nvSpPr>
        <p:spPr>
          <a:xfrm>
            <a:off x="1871531" y="1342800"/>
            <a:ext cx="8400000" cy="745200"/>
          </a:xfrm>
        </p:spPr>
        <p:txBody>
          <a:bodyPr anchor="b" anchorCtr="0">
            <a:noAutofit/>
          </a:bodyPr>
          <a:lstStyle>
            <a:lvl1pPr algn="ctr">
              <a:defRPr sz="3200" b="1" cap="none" baseline="0">
                <a:solidFill>
                  <a:schemeClr val="bg2"/>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Text Placeholder 2"/>
          <p:cNvSpPr>
            <a:spLocks noGrp="1"/>
          </p:cNvSpPr>
          <p:nvPr>
            <p:ph type="body" idx="1"/>
          </p:nvPr>
        </p:nvSpPr>
        <p:spPr>
          <a:xfrm>
            <a:off x="1871531" y="2160000"/>
            <a:ext cx="8400000" cy="720000"/>
          </a:xfrm>
        </p:spPr>
        <p:txBody>
          <a:bodyPr anchor="t" anchorCtr="0">
            <a:noAutofit/>
          </a:bodyPr>
          <a:lstStyle>
            <a:lvl1pPr marL="0" indent="0" algn="ctr">
              <a:buNone/>
              <a:defRPr sz="2133" b="1">
                <a:solidFill>
                  <a:schemeClr val="tx2"/>
                </a:solidFill>
              </a:defRPr>
            </a:lvl1pPr>
            <a:lvl2pPr marL="609482" indent="0">
              <a:buNone/>
              <a:defRPr sz="2400">
                <a:solidFill>
                  <a:schemeClr val="tx1">
                    <a:tint val="75000"/>
                  </a:schemeClr>
                </a:solidFill>
              </a:defRPr>
            </a:lvl2pPr>
            <a:lvl3pPr marL="1218963" indent="0">
              <a:buNone/>
              <a:defRPr sz="2133">
                <a:solidFill>
                  <a:schemeClr val="tx1">
                    <a:tint val="75000"/>
                  </a:schemeClr>
                </a:solidFill>
              </a:defRPr>
            </a:lvl3pPr>
            <a:lvl4pPr marL="1828445" indent="0">
              <a:buNone/>
              <a:defRPr sz="1867">
                <a:solidFill>
                  <a:schemeClr val="tx1">
                    <a:tint val="75000"/>
                  </a:schemeClr>
                </a:solidFill>
              </a:defRPr>
            </a:lvl4pPr>
            <a:lvl5pPr marL="2437926" indent="0">
              <a:buNone/>
              <a:defRPr sz="1867">
                <a:solidFill>
                  <a:schemeClr val="tx1">
                    <a:tint val="75000"/>
                  </a:schemeClr>
                </a:solidFill>
              </a:defRPr>
            </a:lvl5pPr>
            <a:lvl6pPr marL="3047408" indent="0">
              <a:buNone/>
              <a:defRPr sz="1867">
                <a:solidFill>
                  <a:schemeClr val="tx1">
                    <a:tint val="75000"/>
                  </a:schemeClr>
                </a:solidFill>
              </a:defRPr>
            </a:lvl6pPr>
            <a:lvl7pPr marL="3656890" indent="0">
              <a:buNone/>
              <a:defRPr sz="1867">
                <a:solidFill>
                  <a:schemeClr val="tx1">
                    <a:tint val="75000"/>
                  </a:schemeClr>
                </a:solidFill>
              </a:defRPr>
            </a:lvl7pPr>
            <a:lvl8pPr marL="4266371" indent="0">
              <a:buNone/>
              <a:defRPr sz="1867">
                <a:solidFill>
                  <a:schemeClr val="tx1">
                    <a:tint val="75000"/>
                  </a:schemeClr>
                </a:solidFill>
              </a:defRPr>
            </a:lvl8pPr>
            <a:lvl9pPr marL="4875853" indent="0">
              <a:buNone/>
              <a:defRPr sz="1867">
                <a:solidFill>
                  <a:schemeClr val="tx1">
                    <a:tint val="75000"/>
                  </a:schemeClr>
                </a:solidFill>
              </a:defRPr>
            </a:lvl9p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p:txBody>
      </p:sp>
      <p:grpSp>
        <p:nvGrpSpPr>
          <p:cNvPr id="26" name="Pulse"/>
          <p:cNvGrpSpPr/>
          <p:nvPr userDrawn="1"/>
        </p:nvGrpSpPr>
        <p:grpSpPr>
          <a:xfrm>
            <a:off x="0" y="2749717"/>
            <a:ext cx="12192000" cy="3498851"/>
            <a:chOff x="0" y="1681163"/>
            <a:chExt cx="9144000" cy="3498851"/>
          </a:xfrm>
          <a:solidFill>
            <a:srgbClr val="0000A0"/>
          </a:solidFill>
        </p:grpSpPr>
        <p:sp>
          <p:nvSpPr>
            <p:cNvPr id="8" name="Freeform 5"/>
            <p:cNvSpPr>
              <a:spLocks/>
            </p:cNvSpPr>
            <p:nvPr userDrawn="1"/>
          </p:nvSpPr>
          <p:spPr bwMode="auto">
            <a:xfrm>
              <a:off x="409575" y="3290888"/>
              <a:ext cx="257175" cy="428625"/>
            </a:xfrm>
            <a:custGeom>
              <a:avLst/>
              <a:gdLst>
                <a:gd name="T0" fmla="*/ 41 w 81"/>
                <a:gd name="T1" fmla="*/ 135 h 135"/>
                <a:gd name="T2" fmla="*/ 41 w 81"/>
                <a:gd name="T3" fmla="*/ 135 h 135"/>
                <a:gd name="T4" fmla="*/ 0 w 81"/>
                <a:gd name="T5" fmla="*/ 95 h 135"/>
                <a:gd name="T6" fmla="*/ 0 w 81"/>
                <a:gd name="T7" fmla="*/ 40 h 135"/>
                <a:gd name="T8" fmla="*/ 41 w 81"/>
                <a:gd name="T9" fmla="*/ 0 h 135"/>
                <a:gd name="T10" fmla="*/ 81 w 81"/>
                <a:gd name="T11" fmla="*/ 40 h 135"/>
                <a:gd name="T12" fmla="*/ 81 w 81"/>
                <a:gd name="T13" fmla="*/ 95 h 135"/>
                <a:gd name="T14" fmla="*/ 41 w 81"/>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35">
                  <a:moveTo>
                    <a:pt x="41" y="135"/>
                  </a:moveTo>
                  <a:cubicBezTo>
                    <a:pt x="41" y="135"/>
                    <a:pt x="41" y="135"/>
                    <a:pt x="41" y="135"/>
                  </a:cubicBezTo>
                  <a:cubicBezTo>
                    <a:pt x="18" y="135"/>
                    <a:pt x="0" y="117"/>
                    <a:pt x="0" y="95"/>
                  </a:cubicBezTo>
                  <a:cubicBezTo>
                    <a:pt x="0" y="40"/>
                    <a:pt x="0" y="40"/>
                    <a:pt x="0" y="40"/>
                  </a:cubicBezTo>
                  <a:cubicBezTo>
                    <a:pt x="0" y="18"/>
                    <a:pt x="18" y="0"/>
                    <a:pt x="41" y="0"/>
                  </a:cubicBezTo>
                  <a:cubicBezTo>
                    <a:pt x="63" y="0"/>
                    <a:pt x="81" y="18"/>
                    <a:pt x="81" y="40"/>
                  </a:cubicBezTo>
                  <a:cubicBezTo>
                    <a:pt x="81" y="95"/>
                    <a:pt x="81" y="95"/>
                    <a:pt x="81" y="95"/>
                  </a:cubicBezTo>
                  <a:cubicBezTo>
                    <a:pt x="81" y="117"/>
                    <a:pt x="63" y="135"/>
                    <a:pt x="41" y="1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9" name="Freeform 6"/>
            <p:cNvSpPr>
              <a:spLocks/>
            </p:cNvSpPr>
            <p:nvPr userDrawn="1"/>
          </p:nvSpPr>
          <p:spPr bwMode="auto">
            <a:xfrm>
              <a:off x="8537575" y="3290888"/>
              <a:ext cx="254000" cy="428625"/>
            </a:xfrm>
            <a:custGeom>
              <a:avLst/>
              <a:gdLst>
                <a:gd name="T0" fmla="*/ 40 w 80"/>
                <a:gd name="T1" fmla="*/ 135 h 135"/>
                <a:gd name="T2" fmla="*/ 40 w 80"/>
                <a:gd name="T3" fmla="*/ 135 h 135"/>
                <a:gd name="T4" fmla="*/ 0 w 80"/>
                <a:gd name="T5" fmla="*/ 95 h 135"/>
                <a:gd name="T6" fmla="*/ 0 w 80"/>
                <a:gd name="T7" fmla="*/ 40 h 135"/>
                <a:gd name="T8" fmla="*/ 40 w 80"/>
                <a:gd name="T9" fmla="*/ 0 h 135"/>
                <a:gd name="T10" fmla="*/ 80 w 80"/>
                <a:gd name="T11" fmla="*/ 40 h 135"/>
                <a:gd name="T12" fmla="*/ 80 w 80"/>
                <a:gd name="T13" fmla="*/ 95 h 135"/>
                <a:gd name="T14" fmla="*/ 40 w 80"/>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35">
                  <a:moveTo>
                    <a:pt x="40" y="135"/>
                  </a:moveTo>
                  <a:cubicBezTo>
                    <a:pt x="40" y="135"/>
                    <a:pt x="40" y="135"/>
                    <a:pt x="40" y="135"/>
                  </a:cubicBezTo>
                  <a:cubicBezTo>
                    <a:pt x="18" y="135"/>
                    <a:pt x="0" y="117"/>
                    <a:pt x="0" y="95"/>
                  </a:cubicBezTo>
                  <a:cubicBezTo>
                    <a:pt x="0" y="40"/>
                    <a:pt x="0" y="40"/>
                    <a:pt x="0" y="40"/>
                  </a:cubicBezTo>
                  <a:cubicBezTo>
                    <a:pt x="0" y="18"/>
                    <a:pt x="18" y="0"/>
                    <a:pt x="40" y="0"/>
                  </a:cubicBezTo>
                  <a:cubicBezTo>
                    <a:pt x="62" y="0"/>
                    <a:pt x="80" y="18"/>
                    <a:pt x="80" y="40"/>
                  </a:cubicBezTo>
                  <a:cubicBezTo>
                    <a:pt x="80" y="95"/>
                    <a:pt x="80" y="95"/>
                    <a:pt x="80" y="95"/>
                  </a:cubicBezTo>
                  <a:cubicBezTo>
                    <a:pt x="80" y="117"/>
                    <a:pt x="62" y="135"/>
                    <a:pt x="40" y="1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0" name="Freeform 7"/>
            <p:cNvSpPr>
              <a:spLocks noEditPoints="1"/>
            </p:cNvSpPr>
            <p:nvPr userDrawn="1"/>
          </p:nvSpPr>
          <p:spPr bwMode="auto">
            <a:xfrm>
              <a:off x="6226175" y="2752726"/>
              <a:ext cx="428625" cy="1076325"/>
            </a:xfrm>
            <a:custGeom>
              <a:avLst/>
              <a:gdLst>
                <a:gd name="T0" fmla="*/ 68 w 135"/>
                <a:gd name="T1" fmla="*/ 14 h 338"/>
                <a:gd name="T2" fmla="*/ 122 w 135"/>
                <a:gd name="T3" fmla="*/ 68 h 338"/>
                <a:gd name="T4" fmla="*/ 122 w 135"/>
                <a:gd name="T5" fmla="*/ 270 h 338"/>
                <a:gd name="T6" fmla="*/ 68 w 135"/>
                <a:gd name="T7" fmla="*/ 324 h 338"/>
                <a:gd name="T8" fmla="*/ 14 w 135"/>
                <a:gd name="T9" fmla="*/ 270 h 338"/>
                <a:gd name="T10" fmla="*/ 14 w 135"/>
                <a:gd name="T11" fmla="*/ 68 h 338"/>
                <a:gd name="T12" fmla="*/ 68 w 135"/>
                <a:gd name="T13" fmla="*/ 14 h 338"/>
                <a:gd name="T14" fmla="*/ 68 w 135"/>
                <a:gd name="T15" fmla="*/ 0 h 338"/>
                <a:gd name="T16" fmla="*/ 68 w 135"/>
                <a:gd name="T17" fmla="*/ 0 h 338"/>
                <a:gd name="T18" fmla="*/ 0 w 135"/>
                <a:gd name="T19" fmla="*/ 68 h 338"/>
                <a:gd name="T20" fmla="*/ 0 w 135"/>
                <a:gd name="T21" fmla="*/ 270 h 338"/>
                <a:gd name="T22" fmla="*/ 68 w 135"/>
                <a:gd name="T23" fmla="*/ 338 h 338"/>
                <a:gd name="T24" fmla="*/ 135 w 135"/>
                <a:gd name="T25" fmla="*/ 270 h 338"/>
                <a:gd name="T26" fmla="*/ 135 w 135"/>
                <a:gd name="T27" fmla="*/ 68 h 338"/>
                <a:gd name="T28" fmla="*/ 68 w 135"/>
                <a:gd name="T29"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338">
                  <a:moveTo>
                    <a:pt x="68" y="14"/>
                  </a:moveTo>
                  <a:cubicBezTo>
                    <a:pt x="98" y="14"/>
                    <a:pt x="122" y="38"/>
                    <a:pt x="122" y="68"/>
                  </a:cubicBezTo>
                  <a:cubicBezTo>
                    <a:pt x="122" y="270"/>
                    <a:pt x="122" y="270"/>
                    <a:pt x="122" y="270"/>
                  </a:cubicBezTo>
                  <a:cubicBezTo>
                    <a:pt x="122" y="300"/>
                    <a:pt x="98" y="324"/>
                    <a:pt x="68" y="324"/>
                  </a:cubicBezTo>
                  <a:cubicBezTo>
                    <a:pt x="38" y="324"/>
                    <a:pt x="14" y="300"/>
                    <a:pt x="14" y="270"/>
                  </a:cubicBezTo>
                  <a:cubicBezTo>
                    <a:pt x="14" y="68"/>
                    <a:pt x="14" y="68"/>
                    <a:pt x="14" y="68"/>
                  </a:cubicBezTo>
                  <a:cubicBezTo>
                    <a:pt x="14" y="38"/>
                    <a:pt x="38" y="14"/>
                    <a:pt x="68" y="14"/>
                  </a:cubicBezTo>
                  <a:moveTo>
                    <a:pt x="68" y="0"/>
                  </a:moveTo>
                  <a:cubicBezTo>
                    <a:pt x="68" y="0"/>
                    <a:pt x="68" y="0"/>
                    <a:pt x="68" y="0"/>
                  </a:cubicBezTo>
                  <a:cubicBezTo>
                    <a:pt x="31" y="0"/>
                    <a:pt x="0" y="31"/>
                    <a:pt x="0" y="68"/>
                  </a:cubicBezTo>
                  <a:cubicBezTo>
                    <a:pt x="0" y="270"/>
                    <a:pt x="0" y="270"/>
                    <a:pt x="0" y="270"/>
                  </a:cubicBezTo>
                  <a:cubicBezTo>
                    <a:pt x="0" y="308"/>
                    <a:pt x="31" y="338"/>
                    <a:pt x="68" y="338"/>
                  </a:cubicBezTo>
                  <a:cubicBezTo>
                    <a:pt x="105" y="338"/>
                    <a:pt x="135" y="308"/>
                    <a:pt x="135" y="270"/>
                  </a:cubicBezTo>
                  <a:cubicBezTo>
                    <a:pt x="135" y="68"/>
                    <a:pt x="135" y="68"/>
                    <a:pt x="135" y="68"/>
                  </a:cubicBezTo>
                  <a:cubicBezTo>
                    <a:pt x="135" y="31"/>
                    <a:pt x="105" y="0"/>
                    <a:pt x="6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1" name="Freeform 8"/>
            <p:cNvSpPr>
              <a:spLocks/>
            </p:cNvSpPr>
            <p:nvPr userDrawn="1"/>
          </p:nvSpPr>
          <p:spPr bwMode="auto">
            <a:xfrm>
              <a:off x="7934325" y="3268663"/>
              <a:ext cx="428625" cy="1074738"/>
            </a:xfrm>
            <a:custGeom>
              <a:avLst/>
              <a:gdLst>
                <a:gd name="T0" fmla="*/ 68 w 135"/>
                <a:gd name="T1" fmla="*/ 338 h 338"/>
                <a:gd name="T2" fmla="*/ 68 w 135"/>
                <a:gd name="T3" fmla="*/ 338 h 338"/>
                <a:gd name="T4" fmla="*/ 0 w 135"/>
                <a:gd name="T5" fmla="*/ 270 h 338"/>
                <a:gd name="T6" fmla="*/ 0 w 135"/>
                <a:gd name="T7" fmla="*/ 68 h 338"/>
                <a:gd name="T8" fmla="*/ 68 w 135"/>
                <a:gd name="T9" fmla="*/ 0 h 338"/>
                <a:gd name="T10" fmla="*/ 135 w 135"/>
                <a:gd name="T11" fmla="*/ 68 h 338"/>
                <a:gd name="T12" fmla="*/ 135 w 135"/>
                <a:gd name="T13" fmla="*/ 270 h 338"/>
                <a:gd name="T14" fmla="*/ 68 w 135"/>
                <a:gd name="T15" fmla="*/ 338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38">
                  <a:moveTo>
                    <a:pt x="68" y="338"/>
                  </a:moveTo>
                  <a:cubicBezTo>
                    <a:pt x="68" y="338"/>
                    <a:pt x="68" y="338"/>
                    <a:pt x="68" y="338"/>
                  </a:cubicBezTo>
                  <a:cubicBezTo>
                    <a:pt x="31" y="338"/>
                    <a:pt x="0" y="308"/>
                    <a:pt x="0" y="270"/>
                  </a:cubicBezTo>
                  <a:cubicBezTo>
                    <a:pt x="0" y="68"/>
                    <a:pt x="0" y="68"/>
                    <a:pt x="0" y="68"/>
                  </a:cubicBezTo>
                  <a:cubicBezTo>
                    <a:pt x="0" y="31"/>
                    <a:pt x="31" y="0"/>
                    <a:pt x="68" y="0"/>
                  </a:cubicBezTo>
                  <a:cubicBezTo>
                    <a:pt x="105" y="0"/>
                    <a:pt x="135" y="31"/>
                    <a:pt x="135" y="68"/>
                  </a:cubicBezTo>
                  <a:cubicBezTo>
                    <a:pt x="135" y="270"/>
                    <a:pt x="135" y="270"/>
                    <a:pt x="135" y="270"/>
                  </a:cubicBezTo>
                  <a:cubicBezTo>
                    <a:pt x="135" y="308"/>
                    <a:pt x="105" y="338"/>
                    <a:pt x="68" y="3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2" name="Freeform 9"/>
            <p:cNvSpPr>
              <a:spLocks noEditPoints="1"/>
            </p:cNvSpPr>
            <p:nvPr userDrawn="1"/>
          </p:nvSpPr>
          <p:spPr bwMode="auto">
            <a:xfrm>
              <a:off x="6870700" y="1916113"/>
              <a:ext cx="533400" cy="2405063"/>
            </a:xfrm>
            <a:custGeom>
              <a:avLst/>
              <a:gdLst>
                <a:gd name="T0" fmla="*/ 84 w 168"/>
                <a:gd name="T1" fmla="*/ 14 h 756"/>
                <a:gd name="T2" fmla="*/ 155 w 168"/>
                <a:gd name="T3" fmla="*/ 85 h 756"/>
                <a:gd name="T4" fmla="*/ 155 w 168"/>
                <a:gd name="T5" fmla="*/ 672 h 756"/>
                <a:gd name="T6" fmla="*/ 84 w 168"/>
                <a:gd name="T7" fmla="*/ 743 h 756"/>
                <a:gd name="T8" fmla="*/ 13 w 168"/>
                <a:gd name="T9" fmla="*/ 672 h 756"/>
                <a:gd name="T10" fmla="*/ 13 w 168"/>
                <a:gd name="T11" fmla="*/ 85 h 756"/>
                <a:gd name="T12" fmla="*/ 84 w 168"/>
                <a:gd name="T13" fmla="*/ 14 h 756"/>
                <a:gd name="T14" fmla="*/ 84 w 168"/>
                <a:gd name="T15" fmla="*/ 0 h 756"/>
                <a:gd name="T16" fmla="*/ 0 w 168"/>
                <a:gd name="T17" fmla="*/ 85 h 756"/>
                <a:gd name="T18" fmla="*/ 0 w 168"/>
                <a:gd name="T19" fmla="*/ 672 h 756"/>
                <a:gd name="T20" fmla="*/ 84 w 168"/>
                <a:gd name="T21" fmla="*/ 756 h 756"/>
                <a:gd name="T22" fmla="*/ 168 w 168"/>
                <a:gd name="T23" fmla="*/ 672 h 756"/>
                <a:gd name="T24" fmla="*/ 168 w 168"/>
                <a:gd name="T25" fmla="*/ 85 h 756"/>
                <a:gd name="T26" fmla="*/ 84 w 168"/>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756">
                  <a:moveTo>
                    <a:pt x="84" y="14"/>
                  </a:moveTo>
                  <a:cubicBezTo>
                    <a:pt x="123" y="14"/>
                    <a:pt x="155" y="46"/>
                    <a:pt x="155" y="85"/>
                  </a:cubicBezTo>
                  <a:cubicBezTo>
                    <a:pt x="155" y="672"/>
                    <a:pt x="155" y="672"/>
                    <a:pt x="155" y="672"/>
                  </a:cubicBezTo>
                  <a:cubicBezTo>
                    <a:pt x="155" y="711"/>
                    <a:pt x="123" y="743"/>
                    <a:pt x="84" y="743"/>
                  </a:cubicBezTo>
                  <a:cubicBezTo>
                    <a:pt x="45" y="743"/>
                    <a:pt x="13" y="711"/>
                    <a:pt x="13" y="672"/>
                  </a:cubicBezTo>
                  <a:cubicBezTo>
                    <a:pt x="13" y="85"/>
                    <a:pt x="13" y="85"/>
                    <a:pt x="13" y="85"/>
                  </a:cubicBezTo>
                  <a:cubicBezTo>
                    <a:pt x="13" y="46"/>
                    <a:pt x="45" y="14"/>
                    <a:pt x="84" y="14"/>
                  </a:cubicBezTo>
                  <a:moveTo>
                    <a:pt x="84" y="0"/>
                  </a:moveTo>
                  <a:cubicBezTo>
                    <a:pt x="38" y="0"/>
                    <a:pt x="0" y="38"/>
                    <a:pt x="0" y="85"/>
                  </a:cubicBezTo>
                  <a:cubicBezTo>
                    <a:pt x="0" y="672"/>
                    <a:pt x="0" y="672"/>
                    <a:pt x="0" y="672"/>
                  </a:cubicBezTo>
                  <a:cubicBezTo>
                    <a:pt x="0" y="718"/>
                    <a:pt x="38" y="756"/>
                    <a:pt x="84" y="756"/>
                  </a:cubicBezTo>
                  <a:cubicBezTo>
                    <a:pt x="131" y="756"/>
                    <a:pt x="168" y="718"/>
                    <a:pt x="168" y="672"/>
                  </a:cubicBezTo>
                  <a:cubicBezTo>
                    <a:pt x="168" y="85"/>
                    <a:pt x="168" y="85"/>
                    <a:pt x="168" y="85"/>
                  </a:cubicBezTo>
                  <a:cubicBezTo>
                    <a:pt x="168" y="38"/>
                    <a:pt x="131" y="0"/>
                    <a:pt x="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3" name="Freeform 10"/>
            <p:cNvSpPr>
              <a:spLocks noEditPoints="1"/>
            </p:cNvSpPr>
            <p:nvPr userDrawn="1"/>
          </p:nvSpPr>
          <p:spPr bwMode="auto">
            <a:xfrm>
              <a:off x="539750" y="2752726"/>
              <a:ext cx="428625" cy="1076325"/>
            </a:xfrm>
            <a:custGeom>
              <a:avLst/>
              <a:gdLst>
                <a:gd name="T0" fmla="*/ 67 w 135"/>
                <a:gd name="T1" fmla="*/ 14 h 338"/>
                <a:gd name="T2" fmla="*/ 121 w 135"/>
                <a:gd name="T3" fmla="*/ 68 h 338"/>
                <a:gd name="T4" fmla="*/ 121 w 135"/>
                <a:gd name="T5" fmla="*/ 270 h 338"/>
                <a:gd name="T6" fmla="*/ 67 w 135"/>
                <a:gd name="T7" fmla="*/ 324 h 338"/>
                <a:gd name="T8" fmla="*/ 13 w 135"/>
                <a:gd name="T9" fmla="*/ 270 h 338"/>
                <a:gd name="T10" fmla="*/ 13 w 135"/>
                <a:gd name="T11" fmla="*/ 68 h 338"/>
                <a:gd name="T12" fmla="*/ 67 w 135"/>
                <a:gd name="T13" fmla="*/ 14 h 338"/>
                <a:gd name="T14" fmla="*/ 67 w 135"/>
                <a:gd name="T15" fmla="*/ 0 h 338"/>
                <a:gd name="T16" fmla="*/ 0 w 135"/>
                <a:gd name="T17" fmla="*/ 68 h 338"/>
                <a:gd name="T18" fmla="*/ 0 w 135"/>
                <a:gd name="T19" fmla="*/ 270 h 338"/>
                <a:gd name="T20" fmla="*/ 67 w 135"/>
                <a:gd name="T21" fmla="*/ 338 h 338"/>
                <a:gd name="T22" fmla="*/ 135 w 135"/>
                <a:gd name="T23" fmla="*/ 270 h 338"/>
                <a:gd name="T24" fmla="*/ 135 w 135"/>
                <a:gd name="T25" fmla="*/ 68 h 338"/>
                <a:gd name="T26" fmla="*/ 67 w 135"/>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38">
                  <a:moveTo>
                    <a:pt x="67" y="14"/>
                  </a:moveTo>
                  <a:cubicBezTo>
                    <a:pt x="97" y="14"/>
                    <a:pt x="121" y="38"/>
                    <a:pt x="121" y="68"/>
                  </a:cubicBezTo>
                  <a:cubicBezTo>
                    <a:pt x="121" y="270"/>
                    <a:pt x="121" y="270"/>
                    <a:pt x="121" y="270"/>
                  </a:cubicBezTo>
                  <a:cubicBezTo>
                    <a:pt x="121" y="300"/>
                    <a:pt x="97" y="324"/>
                    <a:pt x="67" y="324"/>
                  </a:cubicBezTo>
                  <a:cubicBezTo>
                    <a:pt x="37" y="324"/>
                    <a:pt x="13" y="300"/>
                    <a:pt x="13" y="270"/>
                  </a:cubicBezTo>
                  <a:cubicBezTo>
                    <a:pt x="13" y="68"/>
                    <a:pt x="13" y="68"/>
                    <a:pt x="13" y="68"/>
                  </a:cubicBezTo>
                  <a:cubicBezTo>
                    <a:pt x="13" y="38"/>
                    <a:pt x="37" y="14"/>
                    <a:pt x="67" y="14"/>
                  </a:cubicBezTo>
                  <a:moveTo>
                    <a:pt x="67" y="0"/>
                  </a:moveTo>
                  <a:cubicBezTo>
                    <a:pt x="30" y="0"/>
                    <a:pt x="0" y="31"/>
                    <a:pt x="0" y="68"/>
                  </a:cubicBezTo>
                  <a:cubicBezTo>
                    <a:pt x="0" y="270"/>
                    <a:pt x="0" y="270"/>
                    <a:pt x="0" y="270"/>
                  </a:cubicBezTo>
                  <a:cubicBezTo>
                    <a:pt x="0" y="308"/>
                    <a:pt x="30" y="338"/>
                    <a:pt x="67" y="338"/>
                  </a:cubicBezTo>
                  <a:cubicBezTo>
                    <a:pt x="104" y="338"/>
                    <a:pt x="135" y="308"/>
                    <a:pt x="135" y="270"/>
                  </a:cubicBezTo>
                  <a:cubicBezTo>
                    <a:pt x="135" y="68"/>
                    <a:pt x="135" y="68"/>
                    <a:pt x="135" y="68"/>
                  </a:cubicBezTo>
                  <a:cubicBezTo>
                    <a:pt x="135" y="31"/>
                    <a:pt x="104"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4" name="Freeform 11"/>
            <p:cNvSpPr>
              <a:spLocks noEditPoints="1"/>
            </p:cNvSpPr>
            <p:nvPr userDrawn="1"/>
          </p:nvSpPr>
          <p:spPr bwMode="auto">
            <a:xfrm>
              <a:off x="1181100" y="1916113"/>
              <a:ext cx="536575" cy="2405063"/>
            </a:xfrm>
            <a:custGeom>
              <a:avLst/>
              <a:gdLst>
                <a:gd name="T0" fmla="*/ 84 w 169"/>
                <a:gd name="T1" fmla="*/ 14 h 756"/>
                <a:gd name="T2" fmla="*/ 155 w 169"/>
                <a:gd name="T3" fmla="*/ 85 h 756"/>
                <a:gd name="T4" fmla="*/ 155 w 169"/>
                <a:gd name="T5" fmla="*/ 672 h 756"/>
                <a:gd name="T6" fmla="*/ 84 w 169"/>
                <a:gd name="T7" fmla="*/ 743 h 756"/>
                <a:gd name="T8" fmla="*/ 14 w 169"/>
                <a:gd name="T9" fmla="*/ 672 h 756"/>
                <a:gd name="T10" fmla="*/ 14 w 169"/>
                <a:gd name="T11" fmla="*/ 85 h 756"/>
                <a:gd name="T12" fmla="*/ 84 w 169"/>
                <a:gd name="T13" fmla="*/ 14 h 756"/>
                <a:gd name="T14" fmla="*/ 84 w 169"/>
                <a:gd name="T15" fmla="*/ 0 h 756"/>
                <a:gd name="T16" fmla="*/ 0 w 169"/>
                <a:gd name="T17" fmla="*/ 85 h 756"/>
                <a:gd name="T18" fmla="*/ 0 w 169"/>
                <a:gd name="T19" fmla="*/ 672 h 756"/>
                <a:gd name="T20" fmla="*/ 84 w 169"/>
                <a:gd name="T21" fmla="*/ 756 h 756"/>
                <a:gd name="T22" fmla="*/ 169 w 169"/>
                <a:gd name="T23" fmla="*/ 672 h 756"/>
                <a:gd name="T24" fmla="*/ 169 w 169"/>
                <a:gd name="T25" fmla="*/ 85 h 756"/>
                <a:gd name="T26" fmla="*/ 84 w 169"/>
                <a:gd name="T27"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756">
                  <a:moveTo>
                    <a:pt x="84" y="14"/>
                  </a:moveTo>
                  <a:cubicBezTo>
                    <a:pt x="123" y="14"/>
                    <a:pt x="155" y="46"/>
                    <a:pt x="155" y="85"/>
                  </a:cubicBezTo>
                  <a:cubicBezTo>
                    <a:pt x="155" y="672"/>
                    <a:pt x="155" y="672"/>
                    <a:pt x="155" y="672"/>
                  </a:cubicBezTo>
                  <a:cubicBezTo>
                    <a:pt x="155" y="711"/>
                    <a:pt x="123" y="743"/>
                    <a:pt x="84" y="743"/>
                  </a:cubicBezTo>
                  <a:cubicBezTo>
                    <a:pt x="45" y="743"/>
                    <a:pt x="14" y="711"/>
                    <a:pt x="14" y="672"/>
                  </a:cubicBezTo>
                  <a:cubicBezTo>
                    <a:pt x="14" y="85"/>
                    <a:pt x="14" y="85"/>
                    <a:pt x="14" y="85"/>
                  </a:cubicBezTo>
                  <a:cubicBezTo>
                    <a:pt x="14" y="46"/>
                    <a:pt x="45" y="14"/>
                    <a:pt x="84" y="14"/>
                  </a:cubicBezTo>
                  <a:moveTo>
                    <a:pt x="84" y="0"/>
                  </a:moveTo>
                  <a:cubicBezTo>
                    <a:pt x="38" y="0"/>
                    <a:pt x="0" y="38"/>
                    <a:pt x="0" y="85"/>
                  </a:cubicBezTo>
                  <a:cubicBezTo>
                    <a:pt x="0" y="672"/>
                    <a:pt x="0" y="672"/>
                    <a:pt x="0" y="672"/>
                  </a:cubicBezTo>
                  <a:cubicBezTo>
                    <a:pt x="0" y="718"/>
                    <a:pt x="38" y="756"/>
                    <a:pt x="84" y="756"/>
                  </a:cubicBezTo>
                  <a:cubicBezTo>
                    <a:pt x="131" y="756"/>
                    <a:pt x="169" y="718"/>
                    <a:pt x="169" y="672"/>
                  </a:cubicBezTo>
                  <a:cubicBezTo>
                    <a:pt x="169" y="85"/>
                    <a:pt x="169" y="85"/>
                    <a:pt x="169" y="85"/>
                  </a:cubicBezTo>
                  <a:cubicBezTo>
                    <a:pt x="169" y="38"/>
                    <a:pt x="131" y="0"/>
                    <a:pt x="8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5" name="Freeform 12"/>
            <p:cNvSpPr>
              <a:spLocks/>
            </p:cNvSpPr>
            <p:nvPr userDrawn="1"/>
          </p:nvSpPr>
          <p:spPr bwMode="auto">
            <a:xfrm>
              <a:off x="7185025" y="2774951"/>
              <a:ext cx="536575" cy="2405063"/>
            </a:xfrm>
            <a:custGeom>
              <a:avLst/>
              <a:gdLst>
                <a:gd name="T0" fmla="*/ 85 w 169"/>
                <a:gd name="T1" fmla="*/ 756 h 756"/>
                <a:gd name="T2" fmla="*/ 85 w 169"/>
                <a:gd name="T3" fmla="*/ 756 h 756"/>
                <a:gd name="T4" fmla="*/ 0 w 169"/>
                <a:gd name="T5" fmla="*/ 672 h 756"/>
                <a:gd name="T6" fmla="*/ 0 w 169"/>
                <a:gd name="T7" fmla="*/ 85 h 756"/>
                <a:gd name="T8" fmla="*/ 85 w 169"/>
                <a:gd name="T9" fmla="*/ 0 h 756"/>
                <a:gd name="T10" fmla="*/ 169 w 169"/>
                <a:gd name="T11" fmla="*/ 85 h 756"/>
                <a:gd name="T12" fmla="*/ 169 w 169"/>
                <a:gd name="T13" fmla="*/ 672 h 756"/>
                <a:gd name="T14" fmla="*/ 85 w 169"/>
                <a:gd name="T15" fmla="*/ 756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56">
                  <a:moveTo>
                    <a:pt x="85" y="756"/>
                  </a:moveTo>
                  <a:cubicBezTo>
                    <a:pt x="85" y="756"/>
                    <a:pt x="85" y="756"/>
                    <a:pt x="85" y="756"/>
                  </a:cubicBezTo>
                  <a:cubicBezTo>
                    <a:pt x="38" y="756"/>
                    <a:pt x="0" y="718"/>
                    <a:pt x="0" y="672"/>
                  </a:cubicBezTo>
                  <a:cubicBezTo>
                    <a:pt x="0" y="85"/>
                    <a:pt x="0" y="85"/>
                    <a:pt x="0" y="85"/>
                  </a:cubicBezTo>
                  <a:cubicBezTo>
                    <a:pt x="0" y="38"/>
                    <a:pt x="38" y="0"/>
                    <a:pt x="85" y="0"/>
                  </a:cubicBezTo>
                  <a:cubicBezTo>
                    <a:pt x="131" y="0"/>
                    <a:pt x="169" y="38"/>
                    <a:pt x="169" y="85"/>
                  </a:cubicBezTo>
                  <a:cubicBezTo>
                    <a:pt x="169" y="672"/>
                    <a:pt x="169" y="672"/>
                    <a:pt x="169" y="672"/>
                  </a:cubicBezTo>
                  <a:cubicBezTo>
                    <a:pt x="169" y="718"/>
                    <a:pt x="131" y="756"/>
                    <a:pt x="85" y="7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6" name="Freeform 13"/>
            <p:cNvSpPr>
              <a:spLocks noEditPoints="1"/>
            </p:cNvSpPr>
            <p:nvPr userDrawn="1"/>
          </p:nvSpPr>
          <p:spPr bwMode="auto">
            <a:xfrm>
              <a:off x="3009900" y="2517776"/>
              <a:ext cx="428625" cy="1074738"/>
            </a:xfrm>
            <a:custGeom>
              <a:avLst/>
              <a:gdLst>
                <a:gd name="T0" fmla="*/ 67 w 135"/>
                <a:gd name="T1" fmla="*/ 14 h 338"/>
                <a:gd name="T2" fmla="*/ 121 w 135"/>
                <a:gd name="T3" fmla="*/ 68 h 338"/>
                <a:gd name="T4" fmla="*/ 121 w 135"/>
                <a:gd name="T5" fmla="*/ 270 h 338"/>
                <a:gd name="T6" fmla="*/ 67 w 135"/>
                <a:gd name="T7" fmla="*/ 324 h 338"/>
                <a:gd name="T8" fmla="*/ 13 w 135"/>
                <a:gd name="T9" fmla="*/ 270 h 338"/>
                <a:gd name="T10" fmla="*/ 13 w 135"/>
                <a:gd name="T11" fmla="*/ 68 h 338"/>
                <a:gd name="T12" fmla="*/ 67 w 135"/>
                <a:gd name="T13" fmla="*/ 14 h 338"/>
                <a:gd name="T14" fmla="*/ 67 w 135"/>
                <a:gd name="T15" fmla="*/ 0 h 338"/>
                <a:gd name="T16" fmla="*/ 0 w 135"/>
                <a:gd name="T17" fmla="*/ 68 h 338"/>
                <a:gd name="T18" fmla="*/ 0 w 135"/>
                <a:gd name="T19" fmla="*/ 270 h 338"/>
                <a:gd name="T20" fmla="*/ 67 w 135"/>
                <a:gd name="T21" fmla="*/ 338 h 338"/>
                <a:gd name="T22" fmla="*/ 135 w 135"/>
                <a:gd name="T23" fmla="*/ 270 h 338"/>
                <a:gd name="T24" fmla="*/ 135 w 135"/>
                <a:gd name="T25" fmla="*/ 68 h 338"/>
                <a:gd name="T26" fmla="*/ 67 w 135"/>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38">
                  <a:moveTo>
                    <a:pt x="67" y="14"/>
                  </a:moveTo>
                  <a:cubicBezTo>
                    <a:pt x="97" y="14"/>
                    <a:pt x="121" y="38"/>
                    <a:pt x="121" y="68"/>
                  </a:cubicBezTo>
                  <a:cubicBezTo>
                    <a:pt x="121" y="270"/>
                    <a:pt x="121" y="270"/>
                    <a:pt x="121" y="270"/>
                  </a:cubicBezTo>
                  <a:cubicBezTo>
                    <a:pt x="121" y="300"/>
                    <a:pt x="97" y="324"/>
                    <a:pt x="67" y="324"/>
                  </a:cubicBezTo>
                  <a:cubicBezTo>
                    <a:pt x="37" y="324"/>
                    <a:pt x="13" y="300"/>
                    <a:pt x="13" y="270"/>
                  </a:cubicBezTo>
                  <a:cubicBezTo>
                    <a:pt x="13" y="68"/>
                    <a:pt x="13" y="68"/>
                    <a:pt x="13" y="68"/>
                  </a:cubicBezTo>
                  <a:cubicBezTo>
                    <a:pt x="13" y="38"/>
                    <a:pt x="37" y="14"/>
                    <a:pt x="67" y="14"/>
                  </a:cubicBezTo>
                  <a:moveTo>
                    <a:pt x="67" y="0"/>
                  </a:moveTo>
                  <a:cubicBezTo>
                    <a:pt x="30" y="0"/>
                    <a:pt x="0" y="30"/>
                    <a:pt x="0" y="68"/>
                  </a:cubicBezTo>
                  <a:cubicBezTo>
                    <a:pt x="0" y="270"/>
                    <a:pt x="0" y="270"/>
                    <a:pt x="0" y="270"/>
                  </a:cubicBezTo>
                  <a:cubicBezTo>
                    <a:pt x="0" y="307"/>
                    <a:pt x="30" y="338"/>
                    <a:pt x="67" y="338"/>
                  </a:cubicBezTo>
                  <a:cubicBezTo>
                    <a:pt x="104" y="338"/>
                    <a:pt x="135" y="307"/>
                    <a:pt x="135" y="270"/>
                  </a:cubicBezTo>
                  <a:cubicBezTo>
                    <a:pt x="135" y="68"/>
                    <a:pt x="135" y="68"/>
                    <a:pt x="135" y="68"/>
                  </a:cubicBezTo>
                  <a:cubicBezTo>
                    <a:pt x="135" y="30"/>
                    <a:pt x="104"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7" name="Freeform 14"/>
            <p:cNvSpPr>
              <a:spLocks/>
            </p:cNvSpPr>
            <p:nvPr userDrawn="1"/>
          </p:nvSpPr>
          <p:spPr bwMode="auto">
            <a:xfrm>
              <a:off x="5753100" y="3141663"/>
              <a:ext cx="254000" cy="428625"/>
            </a:xfrm>
            <a:custGeom>
              <a:avLst/>
              <a:gdLst>
                <a:gd name="T0" fmla="*/ 40 w 80"/>
                <a:gd name="T1" fmla="*/ 135 h 135"/>
                <a:gd name="T2" fmla="*/ 40 w 80"/>
                <a:gd name="T3" fmla="*/ 135 h 135"/>
                <a:gd name="T4" fmla="*/ 0 w 80"/>
                <a:gd name="T5" fmla="*/ 95 h 135"/>
                <a:gd name="T6" fmla="*/ 0 w 80"/>
                <a:gd name="T7" fmla="*/ 40 h 135"/>
                <a:gd name="T8" fmla="*/ 40 w 80"/>
                <a:gd name="T9" fmla="*/ 0 h 135"/>
                <a:gd name="T10" fmla="*/ 80 w 80"/>
                <a:gd name="T11" fmla="*/ 40 h 135"/>
                <a:gd name="T12" fmla="*/ 80 w 80"/>
                <a:gd name="T13" fmla="*/ 95 h 135"/>
                <a:gd name="T14" fmla="*/ 40 w 80"/>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35">
                  <a:moveTo>
                    <a:pt x="40" y="135"/>
                  </a:moveTo>
                  <a:cubicBezTo>
                    <a:pt x="40" y="135"/>
                    <a:pt x="40" y="135"/>
                    <a:pt x="40" y="135"/>
                  </a:cubicBezTo>
                  <a:cubicBezTo>
                    <a:pt x="18" y="135"/>
                    <a:pt x="0" y="117"/>
                    <a:pt x="0" y="95"/>
                  </a:cubicBezTo>
                  <a:cubicBezTo>
                    <a:pt x="0" y="40"/>
                    <a:pt x="0" y="40"/>
                    <a:pt x="0" y="40"/>
                  </a:cubicBezTo>
                  <a:cubicBezTo>
                    <a:pt x="0" y="18"/>
                    <a:pt x="18" y="0"/>
                    <a:pt x="40" y="0"/>
                  </a:cubicBezTo>
                  <a:cubicBezTo>
                    <a:pt x="62" y="0"/>
                    <a:pt x="80" y="18"/>
                    <a:pt x="80" y="40"/>
                  </a:cubicBezTo>
                  <a:cubicBezTo>
                    <a:pt x="80" y="95"/>
                    <a:pt x="80" y="95"/>
                    <a:pt x="80" y="95"/>
                  </a:cubicBezTo>
                  <a:cubicBezTo>
                    <a:pt x="80" y="117"/>
                    <a:pt x="62" y="135"/>
                    <a:pt x="40" y="1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8" name="Freeform 15"/>
            <p:cNvSpPr>
              <a:spLocks noEditPoints="1"/>
            </p:cNvSpPr>
            <p:nvPr userDrawn="1"/>
          </p:nvSpPr>
          <p:spPr bwMode="auto">
            <a:xfrm>
              <a:off x="2581275" y="3141663"/>
              <a:ext cx="254000" cy="428625"/>
            </a:xfrm>
            <a:custGeom>
              <a:avLst/>
              <a:gdLst>
                <a:gd name="T0" fmla="*/ 40 w 80"/>
                <a:gd name="T1" fmla="*/ 13 h 135"/>
                <a:gd name="T2" fmla="*/ 67 w 80"/>
                <a:gd name="T3" fmla="*/ 40 h 135"/>
                <a:gd name="T4" fmla="*/ 67 w 80"/>
                <a:gd name="T5" fmla="*/ 95 h 135"/>
                <a:gd name="T6" fmla="*/ 40 w 80"/>
                <a:gd name="T7" fmla="*/ 121 h 135"/>
                <a:gd name="T8" fmla="*/ 13 w 80"/>
                <a:gd name="T9" fmla="*/ 95 h 135"/>
                <a:gd name="T10" fmla="*/ 13 w 80"/>
                <a:gd name="T11" fmla="*/ 40 h 135"/>
                <a:gd name="T12" fmla="*/ 40 w 80"/>
                <a:gd name="T13" fmla="*/ 13 h 135"/>
                <a:gd name="T14" fmla="*/ 40 w 80"/>
                <a:gd name="T15" fmla="*/ 0 h 135"/>
                <a:gd name="T16" fmla="*/ 0 w 80"/>
                <a:gd name="T17" fmla="*/ 40 h 135"/>
                <a:gd name="T18" fmla="*/ 0 w 80"/>
                <a:gd name="T19" fmla="*/ 95 h 135"/>
                <a:gd name="T20" fmla="*/ 40 w 80"/>
                <a:gd name="T21" fmla="*/ 135 h 135"/>
                <a:gd name="T22" fmla="*/ 80 w 80"/>
                <a:gd name="T23" fmla="*/ 95 h 135"/>
                <a:gd name="T24" fmla="*/ 80 w 80"/>
                <a:gd name="T25" fmla="*/ 40 h 135"/>
                <a:gd name="T26" fmla="*/ 40 w 80"/>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135">
                  <a:moveTo>
                    <a:pt x="40" y="13"/>
                  </a:moveTo>
                  <a:cubicBezTo>
                    <a:pt x="55" y="13"/>
                    <a:pt x="67" y="25"/>
                    <a:pt x="67" y="40"/>
                  </a:cubicBezTo>
                  <a:cubicBezTo>
                    <a:pt x="67" y="95"/>
                    <a:pt x="67" y="95"/>
                    <a:pt x="67" y="95"/>
                  </a:cubicBezTo>
                  <a:cubicBezTo>
                    <a:pt x="67" y="109"/>
                    <a:pt x="55" y="121"/>
                    <a:pt x="40" y="121"/>
                  </a:cubicBezTo>
                  <a:cubicBezTo>
                    <a:pt x="25" y="121"/>
                    <a:pt x="13" y="109"/>
                    <a:pt x="13" y="95"/>
                  </a:cubicBezTo>
                  <a:cubicBezTo>
                    <a:pt x="13" y="40"/>
                    <a:pt x="13" y="40"/>
                    <a:pt x="13" y="40"/>
                  </a:cubicBezTo>
                  <a:cubicBezTo>
                    <a:pt x="13" y="25"/>
                    <a:pt x="25" y="13"/>
                    <a:pt x="40" y="13"/>
                  </a:cubicBezTo>
                  <a:moveTo>
                    <a:pt x="40" y="0"/>
                  </a:moveTo>
                  <a:cubicBezTo>
                    <a:pt x="18" y="0"/>
                    <a:pt x="0" y="18"/>
                    <a:pt x="0" y="40"/>
                  </a:cubicBezTo>
                  <a:cubicBezTo>
                    <a:pt x="0" y="95"/>
                    <a:pt x="0" y="95"/>
                    <a:pt x="0" y="95"/>
                  </a:cubicBezTo>
                  <a:cubicBezTo>
                    <a:pt x="0" y="117"/>
                    <a:pt x="18" y="135"/>
                    <a:pt x="40" y="135"/>
                  </a:cubicBezTo>
                  <a:cubicBezTo>
                    <a:pt x="62" y="135"/>
                    <a:pt x="80" y="117"/>
                    <a:pt x="80" y="95"/>
                  </a:cubicBezTo>
                  <a:cubicBezTo>
                    <a:pt x="80" y="40"/>
                    <a:pt x="80" y="40"/>
                    <a:pt x="80" y="40"/>
                  </a:cubicBezTo>
                  <a:cubicBezTo>
                    <a:pt x="80" y="18"/>
                    <a:pt x="62" y="0"/>
                    <a:pt x="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9" name="Freeform 16"/>
            <p:cNvSpPr>
              <a:spLocks/>
            </p:cNvSpPr>
            <p:nvPr userDrawn="1"/>
          </p:nvSpPr>
          <p:spPr bwMode="auto">
            <a:xfrm>
              <a:off x="5149850" y="3119438"/>
              <a:ext cx="428625" cy="1074738"/>
            </a:xfrm>
            <a:custGeom>
              <a:avLst/>
              <a:gdLst>
                <a:gd name="T0" fmla="*/ 68 w 135"/>
                <a:gd name="T1" fmla="*/ 338 h 338"/>
                <a:gd name="T2" fmla="*/ 68 w 135"/>
                <a:gd name="T3" fmla="*/ 338 h 338"/>
                <a:gd name="T4" fmla="*/ 0 w 135"/>
                <a:gd name="T5" fmla="*/ 270 h 338"/>
                <a:gd name="T6" fmla="*/ 0 w 135"/>
                <a:gd name="T7" fmla="*/ 68 h 338"/>
                <a:gd name="T8" fmla="*/ 68 w 135"/>
                <a:gd name="T9" fmla="*/ 0 h 338"/>
                <a:gd name="T10" fmla="*/ 135 w 135"/>
                <a:gd name="T11" fmla="*/ 68 h 338"/>
                <a:gd name="T12" fmla="*/ 135 w 135"/>
                <a:gd name="T13" fmla="*/ 270 h 338"/>
                <a:gd name="T14" fmla="*/ 68 w 135"/>
                <a:gd name="T15" fmla="*/ 338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38">
                  <a:moveTo>
                    <a:pt x="68" y="338"/>
                  </a:moveTo>
                  <a:cubicBezTo>
                    <a:pt x="68" y="338"/>
                    <a:pt x="68" y="338"/>
                    <a:pt x="68" y="338"/>
                  </a:cubicBezTo>
                  <a:cubicBezTo>
                    <a:pt x="31" y="338"/>
                    <a:pt x="0" y="307"/>
                    <a:pt x="0" y="270"/>
                  </a:cubicBezTo>
                  <a:cubicBezTo>
                    <a:pt x="0" y="68"/>
                    <a:pt x="0" y="68"/>
                    <a:pt x="0" y="68"/>
                  </a:cubicBezTo>
                  <a:cubicBezTo>
                    <a:pt x="0" y="30"/>
                    <a:pt x="31" y="0"/>
                    <a:pt x="68" y="0"/>
                  </a:cubicBezTo>
                  <a:cubicBezTo>
                    <a:pt x="105" y="0"/>
                    <a:pt x="135" y="30"/>
                    <a:pt x="135" y="68"/>
                  </a:cubicBezTo>
                  <a:cubicBezTo>
                    <a:pt x="135" y="270"/>
                    <a:pt x="135" y="270"/>
                    <a:pt x="135" y="270"/>
                  </a:cubicBezTo>
                  <a:cubicBezTo>
                    <a:pt x="135" y="307"/>
                    <a:pt x="105" y="338"/>
                    <a:pt x="68" y="3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0" name="Freeform 17"/>
            <p:cNvSpPr>
              <a:spLocks/>
            </p:cNvSpPr>
            <p:nvPr userDrawn="1"/>
          </p:nvSpPr>
          <p:spPr bwMode="auto">
            <a:xfrm>
              <a:off x="3651250" y="1681163"/>
              <a:ext cx="536575" cy="2405063"/>
            </a:xfrm>
            <a:custGeom>
              <a:avLst/>
              <a:gdLst>
                <a:gd name="T0" fmla="*/ 84 w 169"/>
                <a:gd name="T1" fmla="*/ 756 h 756"/>
                <a:gd name="T2" fmla="*/ 84 w 169"/>
                <a:gd name="T3" fmla="*/ 756 h 756"/>
                <a:gd name="T4" fmla="*/ 0 w 169"/>
                <a:gd name="T5" fmla="*/ 671 h 756"/>
                <a:gd name="T6" fmla="*/ 0 w 169"/>
                <a:gd name="T7" fmla="*/ 84 h 756"/>
                <a:gd name="T8" fmla="*/ 84 w 169"/>
                <a:gd name="T9" fmla="*/ 0 h 756"/>
                <a:gd name="T10" fmla="*/ 169 w 169"/>
                <a:gd name="T11" fmla="*/ 84 h 756"/>
                <a:gd name="T12" fmla="*/ 169 w 169"/>
                <a:gd name="T13" fmla="*/ 671 h 756"/>
                <a:gd name="T14" fmla="*/ 84 w 169"/>
                <a:gd name="T15" fmla="*/ 756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56">
                  <a:moveTo>
                    <a:pt x="84" y="756"/>
                  </a:moveTo>
                  <a:cubicBezTo>
                    <a:pt x="84" y="756"/>
                    <a:pt x="84" y="756"/>
                    <a:pt x="84" y="756"/>
                  </a:cubicBezTo>
                  <a:cubicBezTo>
                    <a:pt x="38" y="756"/>
                    <a:pt x="0" y="718"/>
                    <a:pt x="0" y="671"/>
                  </a:cubicBezTo>
                  <a:cubicBezTo>
                    <a:pt x="0" y="84"/>
                    <a:pt x="0" y="84"/>
                    <a:pt x="0" y="84"/>
                  </a:cubicBezTo>
                  <a:cubicBezTo>
                    <a:pt x="0" y="38"/>
                    <a:pt x="38" y="0"/>
                    <a:pt x="84" y="0"/>
                  </a:cubicBezTo>
                  <a:cubicBezTo>
                    <a:pt x="131" y="0"/>
                    <a:pt x="169" y="38"/>
                    <a:pt x="169" y="84"/>
                  </a:cubicBezTo>
                  <a:cubicBezTo>
                    <a:pt x="169" y="671"/>
                    <a:pt x="169" y="671"/>
                    <a:pt x="169" y="671"/>
                  </a:cubicBezTo>
                  <a:cubicBezTo>
                    <a:pt x="169" y="718"/>
                    <a:pt x="131" y="756"/>
                    <a:pt x="84" y="7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1" name="Freeform 18"/>
            <p:cNvSpPr>
              <a:spLocks/>
            </p:cNvSpPr>
            <p:nvPr userDrawn="1"/>
          </p:nvSpPr>
          <p:spPr bwMode="auto">
            <a:xfrm>
              <a:off x="4400550" y="2625726"/>
              <a:ext cx="536575" cy="2405063"/>
            </a:xfrm>
            <a:custGeom>
              <a:avLst/>
              <a:gdLst>
                <a:gd name="T0" fmla="*/ 85 w 169"/>
                <a:gd name="T1" fmla="*/ 756 h 756"/>
                <a:gd name="T2" fmla="*/ 85 w 169"/>
                <a:gd name="T3" fmla="*/ 756 h 756"/>
                <a:gd name="T4" fmla="*/ 0 w 169"/>
                <a:gd name="T5" fmla="*/ 671 h 756"/>
                <a:gd name="T6" fmla="*/ 0 w 169"/>
                <a:gd name="T7" fmla="*/ 84 h 756"/>
                <a:gd name="T8" fmla="*/ 85 w 169"/>
                <a:gd name="T9" fmla="*/ 0 h 756"/>
                <a:gd name="T10" fmla="*/ 169 w 169"/>
                <a:gd name="T11" fmla="*/ 84 h 756"/>
                <a:gd name="T12" fmla="*/ 169 w 169"/>
                <a:gd name="T13" fmla="*/ 671 h 756"/>
                <a:gd name="T14" fmla="*/ 85 w 169"/>
                <a:gd name="T15" fmla="*/ 756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56">
                  <a:moveTo>
                    <a:pt x="85" y="756"/>
                  </a:moveTo>
                  <a:cubicBezTo>
                    <a:pt x="85" y="756"/>
                    <a:pt x="85" y="756"/>
                    <a:pt x="85" y="756"/>
                  </a:cubicBezTo>
                  <a:cubicBezTo>
                    <a:pt x="38" y="756"/>
                    <a:pt x="0" y="718"/>
                    <a:pt x="0" y="671"/>
                  </a:cubicBezTo>
                  <a:cubicBezTo>
                    <a:pt x="0" y="84"/>
                    <a:pt x="0" y="84"/>
                    <a:pt x="0" y="84"/>
                  </a:cubicBezTo>
                  <a:cubicBezTo>
                    <a:pt x="0" y="38"/>
                    <a:pt x="38" y="0"/>
                    <a:pt x="85" y="0"/>
                  </a:cubicBezTo>
                  <a:cubicBezTo>
                    <a:pt x="131" y="0"/>
                    <a:pt x="169" y="38"/>
                    <a:pt x="169" y="84"/>
                  </a:cubicBezTo>
                  <a:cubicBezTo>
                    <a:pt x="169" y="671"/>
                    <a:pt x="169" y="671"/>
                    <a:pt x="169" y="671"/>
                  </a:cubicBezTo>
                  <a:cubicBezTo>
                    <a:pt x="169" y="718"/>
                    <a:pt x="131" y="756"/>
                    <a:pt x="85" y="7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2" name="Freeform 19"/>
            <p:cNvSpPr>
              <a:spLocks/>
            </p:cNvSpPr>
            <p:nvPr userDrawn="1"/>
          </p:nvSpPr>
          <p:spPr bwMode="auto">
            <a:xfrm>
              <a:off x="2343150" y="3376613"/>
              <a:ext cx="428625" cy="1074738"/>
            </a:xfrm>
            <a:custGeom>
              <a:avLst/>
              <a:gdLst>
                <a:gd name="T0" fmla="*/ 68 w 135"/>
                <a:gd name="T1" fmla="*/ 338 h 338"/>
                <a:gd name="T2" fmla="*/ 68 w 135"/>
                <a:gd name="T3" fmla="*/ 338 h 338"/>
                <a:gd name="T4" fmla="*/ 0 w 135"/>
                <a:gd name="T5" fmla="*/ 270 h 338"/>
                <a:gd name="T6" fmla="*/ 0 w 135"/>
                <a:gd name="T7" fmla="*/ 68 h 338"/>
                <a:gd name="T8" fmla="*/ 68 w 135"/>
                <a:gd name="T9" fmla="*/ 0 h 338"/>
                <a:gd name="T10" fmla="*/ 135 w 135"/>
                <a:gd name="T11" fmla="*/ 68 h 338"/>
                <a:gd name="T12" fmla="*/ 135 w 135"/>
                <a:gd name="T13" fmla="*/ 270 h 338"/>
                <a:gd name="T14" fmla="*/ 68 w 135"/>
                <a:gd name="T15" fmla="*/ 338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38">
                  <a:moveTo>
                    <a:pt x="68" y="338"/>
                  </a:moveTo>
                  <a:cubicBezTo>
                    <a:pt x="68" y="338"/>
                    <a:pt x="68" y="338"/>
                    <a:pt x="68" y="338"/>
                  </a:cubicBezTo>
                  <a:cubicBezTo>
                    <a:pt x="31" y="338"/>
                    <a:pt x="0" y="307"/>
                    <a:pt x="0" y="270"/>
                  </a:cubicBezTo>
                  <a:cubicBezTo>
                    <a:pt x="0" y="68"/>
                    <a:pt x="0" y="68"/>
                    <a:pt x="0" y="68"/>
                  </a:cubicBezTo>
                  <a:cubicBezTo>
                    <a:pt x="0" y="30"/>
                    <a:pt x="31" y="0"/>
                    <a:pt x="68" y="0"/>
                  </a:cubicBezTo>
                  <a:cubicBezTo>
                    <a:pt x="105" y="0"/>
                    <a:pt x="135" y="30"/>
                    <a:pt x="135" y="68"/>
                  </a:cubicBezTo>
                  <a:cubicBezTo>
                    <a:pt x="135" y="270"/>
                    <a:pt x="135" y="270"/>
                    <a:pt x="135" y="270"/>
                  </a:cubicBezTo>
                  <a:cubicBezTo>
                    <a:pt x="135" y="307"/>
                    <a:pt x="105" y="338"/>
                    <a:pt x="68" y="3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3" name="Freeform 20"/>
            <p:cNvSpPr>
              <a:spLocks/>
            </p:cNvSpPr>
            <p:nvPr userDrawn="1"/>
          </p:nvSpPr>
          <p:spPr bwMode="auto">
            <a:xfrm>
              <a:off x="1593850" y="2517776"/>
              <a:ext cx="536575" cy="2405063"/>
            </a:xfrm>
            <a:custGeom>
              <a:avLst/>
              <a:gdLst>
                <a:gd name="T0" fmla="*/ 85 w 169"/>
                <a:gd name="T1" fmla="*/ 756 h 756"/>
                <a:gd name="T2" fmla="*/ 85 w 169"/>
                <a:gd name="T3" fmla="*/ 756 h 756"/>
                <a:gd name="T4" fmla="*/ 0 w 169"/>
                <a:gd name="T5" fmla="*/ 672 h 756"/>
                <a:gd name="T6" fmla="*/ 0 w 169"/>
                <a:gd name="T7" fmla="*/ 85 h 756"/>
                <a:gd name="T8" fmla="*/ 85 w 169"/>
                <a:gd name="T9" fmla="*/ 0 h 756"/>
                <a:gd name="T10" fmla="*/ 169 w 169"/>
                <a:gd name="T11" fmla="*/ 85 h 756"/>
                <a:gd name="T12" fmla="*/ 169 w 169"/>
                <a:gd name="T13" fmla="*/ 672 h 756"/>
                <a:gd name="T14" fmla="*/ 85 w 169"/>
                <a:gd name="T15" fmla="*/ 756 h 7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756">
                  <a:moveTo>
                    <a:pt x="85" y="756"/>
                  </a:moveTo>
                  <a:cubicBezTo>
                    <a:pt x="85" y="756"/>
                    <a:pt x="85" y="756"/>
                    <a:pt x="85" y="756"/>
                  </a:cubicBezTo>
                  <a:cubicBezTo>
                    <a:pt x="38" y="756"/>
                    <a:pt x="0" y="718"/>
                    <a:pt x="0" y="672"/>
                  </a:cubicBezTo>
                  <a:cubicBezTo>
                    <a:pt x="0" y="85"/>
                    <a:pt x="0" y="85"/>
                    <a:pt x="0" y="85"/>
                  </a:cubicBezTo>
                  <a:cubicBezTo>
                    <a:pt x="0" y="38"/>
                    <a:pt x="38" y="0"/>
                    <a:pt x="85" y="0"/>
                  </a:cubicBezTo>
                  <a:cubicBezTo>
                    <a:pt x="131" y="0"/>
                    <a:pt x="169" y="38"/>
                    <a:pt x="169" y="85"/>
                  </a:cubicBezTo>
                  <a:cubicBezTo>
                    <a:pt x="169" y="672"/>
                    <a:pt x="169" y="672"/>
                    <a:pt x="169" y="672"/>
                  </a:cubicBezTo>
                  <a:cubicBezTo>
                    <a:pt x="169" y="718"/>
                    <a:pt x="131" y="756"/>
                    <a:pt x="85" y="75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4" name="Freeform 21"/>
            <p:cNvSpPr>
              <a:spLocks/>
            </p:cNvSpPr>
            <p:nvPr userDrawn="1"/>
          </p:nvSpPr>
          <p:spPr bwMode="auto">
            <a:xfrm>
              <a:off x="0" y="3268663"/>
              <a:ext cx="241300" cy="1074738"/>
            </a:xfrm>
            <a:custGeom>
              <a:avLst/>
              <a:gdLst>
                <a:gd name="T0" fmla="*/ 8 w 76"/>
                <a:gd name="T1" fmla="*/ 0 h 338"/>
                <a:gd name="T2" fmla="*/ 0 w 76"/>
                <a:gd name="T3" fmla="*/ 1 h 338"/>
                <a:gd name="T4" fmla="*/ 0 w 76"/>
                <a:gd name="T5" fmla="*/ 337 h 338"/>
                <a:gd name="T6" fmla="*/ 8 w 76"/>
                <a:gd name="T7" fmla="*/ 338 h 338"/>
                <a:gd name="T8" fmla="*/ 76 w 76"/>
                <a:gd name="T9" fmla="*/ 270 h 338"/>
                <a:gd name="T10" fmla="*/ 76 w 76"/>
                <a:gd name="T11" fmla="*/ 68 h 338"/>
                <a:gd name="T12" fmla="*/ 8 w 76"/>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76" h="338">
                  <a:moveTo>
                    <a:pt x="8" y="0"/>
                  </a:moveTo>
                  <a:cubicBezTo>
                    <a:pt x="5" y="0"/>
                    <a:pt x="2" y="1"/>
                    <a:pt x="0" y="1"/>
                  </a:cubicBezTo>
                  <a:cubicBezTo>
                    <a:pt x="0" y="337"/>
                    <a:pt x="0" y="337"/>
                    <a:pt x="0" y="337"/>
                  </a:cubicBezTo>
                  <a:cubicBezTo>
                    <a:pt x="2" y="338"/>
                    <a:pt x="5" y="338"/>
                    <a:pt x="8" y="338"/>
                  </a:cubicBezTo>
                  <a:cubicBezTo>
                    <a:pt x="45" y="338"/>
                    <a:pt x="76" y="308"/>
                    <a:pt x="76" y="270"/>
                  </a:cubicBezTo>
                  <a:cubicBezTo>
                    <a:pt x="76" y="68"/>
                    <a:pt x="76" y="68"/>
                    <a:pt x="76" y="68"/>
                  </a:cubicBezTo>
                  <a:cubicBezTo>
                    <a:pt x="76" y="31"/>
                    <a:pt x="45"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5" name="Freeform 22"/>
            <p:cNvSpPr>
              <a:spLocks/>
            </p:cNvSpPr>
            <p:nvPr userDrawn="1"/>
          </p:nvSpPr>
          <p:spPr bwMode="auto">
            <a:xfrm>
              <a:off x="8966200" y="2670176"/>
              <a:ext cx="177800" cy="1068388"/>
            </a:xfrm>
            <a:custGeom>
              <a:avLst/>
              <a:gdLst>
                <a:gd name="T0" fmla="*/ 56 w 56"/>
                <a:gd name="T1" fmla="*/ 0 h 336"/>
                <a:gd name="T2" fmla="*/ 0 w 56"/>
                <a:gd name="T3" fmla="*/ 67 h 336"/>
                <a:gd name="T4" fmla="*/ 0 w 56"/>
                <a:gd name="T5" fmla="*/ 269 h 336"/>
                <a:gd name="T6" fmla="*/ 56 w 56"/>
                <a:gd name="T7" fmla="*/ 336 h 336"/>
                <a:gd name="T8" fmla="*/ 56 w 56"/>
                <a:gd name="T9" fmla="*/ 0 h 336"/>
              </a:gdLst>
              <a:ahLst/>
              <a:cxnLst>
                <a:cxn ang="0">
                  <a:pos x="T0" y="T1"/>
                </a:cxn>
                <a:cxn ang="0">
                  <a:pos x="T2" y="T3"/>
                </a:cxn>
                <a:cxn ang="0">
                  <a:pos x="T4" y="T5"/>
                </a:cxn>
                <a:cxn ang="0">
                  <a:pos x="T6" y="T7"/>
                </a:cxn>
                <a:cxn ang="0">
                  <a:pos x="T8" y="T9"/>
                </a:cxn>
              </a:cxnLst>
              <a:rect l="0" t="0" r="r" b="b"/>
              <a:pathLst>
                <a:path w="56" h="336">
                  <a:moveTo>
                    <a:pt x="56" y="0"/>
                  </a:moveTo>
                  <a:cubicBezTo>
                    <a:pt x="24" y="6"/>
                    <a:pt x="0" y="33"/>
                    <a:pt x="0" y="67"/>
                  </a:cubicBezTo>
                  <a:cubicBezTo>
                    <a:pt x="0" y="269"/>
                    <a:pt x="0" y="269"/>
                    <a:pt x="0" y="269"/>
                  </a:cubicBezTo>
                  <a:cubicBezTo>
                    <a:pt x="0" y="303"/>
                    <a:pt x="24" y="331"/>
                    <a:pt x="56" y="336"/>
                  </a:cubicBez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grpSp>
    </p:spTree>
    <p:extLst>
      <p:ext uri="{BB962C8B-B14F-4D97-AF65-F5344CB8AC3E}">
        <p14:creationId xmlns:p14="http://schemas.microsoft.com/office/powerpoint/2010/main" val="24539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1D160D-F439-4929-B65C-2C1333A68D4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492540B5-96B7-4629-9682-806402459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E5C7B682-E894-4D93-9C7B-8A3325CC1FD2}"/>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5" name="Platshållare för sidfot 4">
            <a:extLst>
              <a:ext uri="{FF2B5EF4-FFF2-40B4-BE49-F238E27FC236}">
                <a16:creationId xmlns:a16="http://schemas.microsoft.com/office/drawing/2014/main" id="{1B679E1C-8AAD-458C-B9BD-3619F7557B19}"/>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218876C0-7477-4B7B-B30A-42816A9F5D84}"/>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2718165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000" y="1092200"/>
            <a:ext cx="8352000" cy="2268000"/>
          </a:xfrm>
        </p:spPr>
        <p:txBody>
          <a:bodyPr>
            <a:noAutofit/>
          </a:bodyPr>
          <a:lstStyle>
            <a:lvl1pPr algn="ctr">
              <a:defRPr sz="4000">
                <a:solidFill>
                  <a:srgbClr val="0000A0"/>
                </a:solidFill>
              </a:defRPr>
            </a:lvl1pPr>
          </a:lstStyle>
          <a:p>
            <a:r>
              <a:rPr lang="sv-SE" dirty="0" err="1"/>
              <a:t>Click</a:t>
            </a:r>
            <a:r>
              <a:rPr lang="sv-SE" dirty="0"/>
              <a:t> and </a:t>
            </a:r>
            <a:r>
              <a:rPr lang="sv-SE" dirty="0" err="1"/>
              <a:t>type</a:t>
            </a:r>
            <a:r>
              <a:rPr lang="sv-SE" dirty="0"/>
              <a:t> </a:t>
            </a:r>
            <a:r>
              <a:rPr lang="sv-SE" dirty="0" err="1"/>
              <a:t>quote</a:t>
            </a:r>
            <a:endParaRPr lang="sv-SE" dirty="0"/>
          </a:p>
        </p:txBody>
      </p:sp>
      <p:sp>
        <p:nvSpPr>
          <p:cNvPr id="5" name="Slide Number Placeholder 4"/>
          <p:cNvSpPr>
            <a:spLocks noGrp="1"/>
          </p:cNvSpPr>
          <p:nvPr>
            <p:ph type="sldNum" sz="quarter" idx="12"/>
          </p:nvPr>
        </p:nvSpPr>
        <p:spPr/>
        <p:txBody>
          <a:bodyPr/>
          <a:lstStyle>
            <a:lvl1pPr>
              <a:defRPr>
                <a:solidFill>
                  <a:srgbClr val="8B8A8D"/>
                </a:solidFill>
              </a:defRPr>
            </a:lvl1pPr>
          </a:lstStyle>
          <a:p>
            <a:fld id="{D14BCCD3-0010-4FBA-B965-2126ADC31932}" type="slidenum">
              <a:rPr lang="sv-SE" smtClean="0"/>
              <a:pPr/>
              <a:t>‹#›</a:t>
            </a:fld>
            <a:endParaRPr lang="sv-SE" dirty="0"/>
          </a:p>
        </p:txBody>
      </p:sp>
      <p:sp>
        <p:nvSpPr>
          <p:cNvPr id="6" name="Text Placeholder 9"/>
          <p:cNvSpPr>
            <a:spLocks noGrp="1"/>
          </p:cNvSpPr>
          <p:nvPr>
            <p:ph type="body" sz="quarter" idx="13" hasCustomPrompt="1"/>
          </p:nvPr>
        </p:nvSpPr>
        <p:spPr>
          <a:xfrm>
            <a:off x="2664851" y="3572696"/>
            <a:ext cx="6862299" cy="539875"/>
          </a:xfrm>
        </p:spPr>
        <p:txBody>
          <a:bodyPr>
            <a:noAutofit/>
          </a:bodyPr>
          <a:lstStyle>
            <a:lvl1pPr marL="0" indent="0" algn="ctr">
              <a:buFontTx/>
              <a:buNone/>
              <a:defRPr sz="2133" b="1">
                <a:solidFill>
                  <a:srgbClr val="8B8A8D"/>
                </a:solidFill>
              </a:defRPr>
            </a:lvl1pPr>
            <a:lvl2pPr marL="287943" indent="0">
              <a:buFontTx/>
              <a:buNone/>
              <a:defRPr b="1">
                <a:solidFill>
                  <a:schemeClr val="accent4"/>
                </a:solidFill>
              </a:defRPr>
            </a:lvl2pPr>
            <a:lvl3pPr marL="575888" indent="0">
              <a:buFontTx/>
              <a:buNone/>
              <a:defRPr b="1">
                <a:solidFill>
                  <a:schemeClr val="accent4"/>
                </a:solidFill>
              </a:defRPr>
            </a:lvl3pPr>
            <a:lvl4pPr marL="863833" indent="0">
              <a:buFontTx/>
              <a:buNone/>
              <a:defRPr b="1">
                <a:solidFill>
                  <a:schemeClr val="accent4"/>
                </a:solidFill>
              </a:defRPr>
            </a:lvl4pPr>
            <a:lvl5pPr marL="1151777" indent="0">
              <a:buFontTx/>
              <a:buNone/>
              <a:defRPr b="1">
                <a:solidFill>
                  <a:schemeClr val="accent4"/>
                </a:solidFill>
              </a:defRPr>
            </a:lvl5pPr>
          </a:lstStyle>
          <a:p>
            <a:pPr lvl="0"/>
            <a:r>
              <a:rPr lang="sv-SE" dirty="0" err="1"/>
              <a:t>Name</a:t>
            </a:r>
            <a:endParaRPr lang="sv-SE" dirty="0"/>
          </a:p>
        </p:txBody>
      </p:sp>
      <p:sp>
        <p:nvSpPr>
          <p:cNvPr id="3" name="Footer Placeholder 2"/>
          <p:cNvSpPr>
            <a:spLocks noGrp="1"/>
          </p:cNvSpPr>
          <p:nvPr>
            <p:ph type="ftr" sz="quarter" idx="14"/>
          </p:nvPr>
        </p:nvSpPr>
        <p:spPr/>
        <p:txBody>
          <a:bodyPr/>
          <a:lstStyle>
            <a:lvl1pPr>
              <a:defRPr>
                <a:solidFill>
                  <a:srgbClr val="8B8A8D"/>
                </a:solidFill>
              </a:defRPr>
            </a:lvl1pPr>
          </a:lstStyle>
          <a:p>
            <a:endParaRPr lang="sv-SE" dirty="0"/>
          </a:p>
        </p:txBody>
      </p:sp>
    </p:spTree>
    <p:extLst>
      <p:ext uri="{BB962C8B-B14F-4D97-AF65-F5344CB8AC3E}">
        <p14:creationId xmlns:p14="http://schemas.microsoft.com/office/powerpoint/2010/main" val="3475001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20000" y="1090800"/>
            <a:ext cx="8352000" cy="2268000"/>
          </a:xfrm>
        </p:spPr>
        <p:txBody>
          <a:bodyPr>
            <a:noAutofit/>
          </a:bodyPr>
          <a:lstStyle>
            <a:lvl1pPr algn="ctr">
              <a:defRPr sz="4000">
                <a:solidFill>
                  <a:srgbClr val="FBD9CA"/>
                </a:solidFill>
              </a:defRPr>
            </a:lvl1pPr>
          </a:lstStyle>
          <a:p>
            <a:r>
              <a:rPr lang="sv-SE" dirty="0" err="1"/>
              <a:t>Click</a:t>
            </a:r>
            <a:r>
              <a:rPr lang="sv-SE" dirty="0"/>
              <a:t> and </a:t>
            </a:r>
            <a:r>
              <a:rPr lang="sv-SE" dirty="0" err="1"/>
              <a:t>type</a:t>
            </a:r>
            <a:r>
              <a:rPr lang="sv-SE" dirty="0"/>
              <a:t> </a:t>
            </a:r>
            <a:r>
              <a:rPr lang="sv-SE" dirty="0" err="1"/>
              <a:t>quote</a:t>
            </a:r>
            <a:endParaRPr lang="sv-S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sv-SE" smtClean="0">
                <a:solidFill>
                  <a:prstClr val="white"/>
                </a:solidFill>
              </a:rPr>
              <a:pPr/>
              <a:t>‹#›</a:t>
            </a:fld>
            <a:endParaRPr lang="sv-SE" dirty="0">
              <a:solidFill>
                <a:prstClr val="white"/>
              </a:solidFill>
            </a:endParaRPr>
          </a:p>
        </p:txBody>
      </p:sp>
      <p:sp>
        <p:nvSpPr>
          <p:cNvPr id="6" name="Text Placeholder 9"/>
          <p:cNvSpPr>
            <a:spLocks noGrp="1"/>
          </p:cNvSpPr>
          <p:nvPr>
            <p:ph type="body" sz="quarter" idx="13" hasCustomPrompt="1"/>
          </p:nvPr>
        </p:nvSpPr>
        <p:spPr>
          <a:xfrm>
            <a:off x="2664851" y="3572696"/>
            <a:ext cx="6862299" cy="539875"/>
          </a:xfrm>
        </p:spPr>
        <p:txBody>
          <a:bodyPr>
            <a:noAutofit/>
          </a:bodyPr>
          <a:lstStyle>
            <a:lvl1pPr marL="0" indent="0" algn="ctr">
              <a:buFontTx/>
              <a:buNone/>
              <a:defRPr sz="2133" b="1">
                <a:solidFill>
                  <a:srgbClr val="FFFFFF"/>
                </a:solidFill>
              </a:defRPr>
            </a:lvl1pPr>
            <a:lvl2pPr marL="287943" indent="0">
              <a:buFontTx/>
              <a:buNone/>
              <a:defRPr b="1">
                <a:solidFill>
                  <a:schemeClr val="accent4"/>
                </a:solidFill>
              </a:defRPr>
            </a:lvl2pPr>
            <a:lvl3pPr marL="575888" indent="0">
              <a:buFontTx/>
              <a:buNone/>
              <a:defRPr b="1">
                <a:solidFill>
                  <a:schemeClr val="accent4"/>
                </a:solidFill>
              </a:defRPr>
            </a:lvl3pPr>
            <a:lvl4pPr marL="863833" indent="0">
              <a:buFontTx/>
              <a:buNone/>
              <a:defRPr b="1">
                <a:solidFill>
                  <a:schemeClr val="accent4"/>
                </a:solidFill>
              </a:defRPr>
            </a:lvl4pPr>
            <a:lvl5pPr marL="1151777" indent="0">
              <a:buFontTx/>
              <a:buNone/>
              <a:defRPr b="1">
                <a:solidFill>
                  <a:schemeClr val="accent4"/>
                </a:solidFill>
              </a:defRPr>
            </a:lvl5pPr>
          </a:lstStyle>
          <a:p>
            <a:pPr lvl="0"/>
            <a:r>
              <a:rPr lang="sv-SE" dirty="0" err="1"/>
              <a:t>Name</a:t>
            </a:r>
            <a:endParaRPr lang="sv-SE" dirty="0"/>
          </a:p>
        </p:txBody>
      </p:sp>
      <p:cxnSp>
        <p:nvCxnSpPr>
          <p:cNvPr id="8" name="Straight Connector 7"/>
          <p:cNvCxnSpPr/>
          <p:nvPr userDrawn="1"/>
        </p:nvCxnSpPr>
        <p:spPr>
          <a:xfrm>
            <a:off x="720000" y="6316537"/>
            <a:ext cx="1075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Logotype, static"/>
          <p:cNvGrpSpPr/>
          <p:nvPr userDrawn="1"/>
        </p:nvGrpSpPr>
        <p:grpSpPr>
          <a:xfrm>
            <a:off x="10248003" y="6397205"/>
            <a:ext cx="1151583" cy="180103"/>
            <a:chOff x="9501453" y="6148765"/>
            <a:chExt cx="2047875" cy="427037"/>
          </a:xfrm>
          <a:solidFill>
            <a:schemeClr val="bg1"/>
          </a:solidFill>
        </p:grpSpPr>
        <p:sp>
          <p:nvSpPr>
            <p:cNvPr id="15"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16"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17"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18"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19"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20"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sv-SE" dirty="0">
              <a:solidFill>
                <a:prstClr val="white"/>
              </a:solidFill>
            </a:endParaRPr>
          </a:p>
        </p:txBody>
      </p:sp>
    </p:spTree>
    <p:extLst>
      <p:ext uri="{BB962C8B-B14F-4D97-AF65-F5344CB8AC3E}">
        <p14:creationId xmlns:p14="http://schemas.microsoft.com/office/powerpoint/2010/main" val="3498795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ulse Pattern">
    <p:bg>
      <p:bgPr>
        <a:solidFill>
          <a:schemeClr val="accent1"/>
        </a:solidFill>
        <a:effectLst/>
      </p:bgPr>
    </p:bg>
    <p:spTree>
      <p:nvGrpSpPr>
        <p:cNvPr id="1" name=""/>
        <p:cNvGrpSpPr/>
        <p:nvPr/>
      </p:nvGrpSpPr>
      <p:grpSpPr>
        <a:xfrm>
          <a:off x="0" y="0"/>
          <a:ext cx="0" cy="0"/>
          <a:chOff x="0" y="0"/>
          <a:chExt cx="0" cy="0"/>
        </a:xfrm>
      </p:grpSpPr>
      <p:grpSp>
        <p:nvGrpSpPr>
          <p:cNvPr id="82" name="Pulse"/>
          <p:cNvGrpSpPr/>
          <p:nvPr userDrawn="1"/>
        </p:nvGrpSpPr>
        <p:grpSpPr>
          <a:xfrm>
            <a:off x="0" y="3751997"/>
            <a:ext cx="12192000" cy="2203451"/>
            <a:chOff x="0" y="2468633"/>
            <a:chExt cx="9144000" cy="2203451"/>
          </a:xfrm>
        </p:grpSpPr>
        <p:sp>
          <p:nvSpPr>
            <p:cNvPr id="10" name="Freeform 5"/>
            <p:cNvSpPr>
              <a:spLocks/>
            </p:cNvSpPr>
            <p:nvPr userDrawn="1"/>
          </p:nvSpPr>
          <p:spPr bwMode="auto">
            <a:xfrm>
              <a:off x="1917700" y="3089346"/>
              <a:ext cx="269875" cy="674688"/>
            </a:xfrm>
            <a:custGeom>
              <a:avLst/>
              <a:gdLst>
                <a:gd name="T0" fmla="*/ 44 w 85"/>
                <a:gd name="T1" fmla="*/ 212 h 212"/>
                <a:gd name="T2" fmla="*/ 41 w 85"/>
                <a:gd name="T3" fmla="*/ 212 h 212"/>
                <a:gd name="T4" fmla="*/ 0 w 85"/>
                <a:gd name="T5" fmla="*/ 171 h 212"/>
                <a:gd name="T6" fmla="*/ 0 w 85"/>
                <a:gd name="T7" fmla="*/ 41 h 212"/>
                <a:gd name="T8" fmla="*/ 41 w 85"/>
                <a:gd name="T9" fmla="*/ 0 h 212"/>
                <a:gd name="T10" fmla="*/ 44 w 85"/>
                <a:gd name="T11" fmla="*/ 0 h 212"/>
                <a:gd name="T12" fmla="*/ 85 w 85"/>
                <a:gd name="T13" fmla="*/ 41 h 212"/>
                <a:gd name="T14" fmla="*/ 85 w 85"/>
                <a:gd name="T15" fmla="*/ 171 h 212"/>
                <a:gd name="T16" fmla="*/ 44 w 85"/>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12">
                  <a:moveTo>
                    <a:pt x="44" y="212"/>
                  </a:moveTo>
                  <a:cubicBezTo>
                    <a:pt x="41" y="212"/>
                    <a:pt x="41" y="212"/>
                    <a:pt x="41" y="212"/>
                  </a:cubicBezTo>
                  <a:cubicBezTo>
                    <a:pt x="19" y="212"/>
                    <a:pt x="0" y="194"/>
                    <a:pt x="0" y="171"/>
                  </a:cubicBezTo>
                  <a:cubicBezTo>
                    <a:pt x="0" y="41"/>
                    <a:pt x="0" y="41"/>
                    <a:pt x="0" y="41"/>
                  </a:cubicBezTo>
                  <a:cubicBezTo>
                    <a:pt x="0" y="19"/>
                    <a:pt x="19" y="0"/>
                    <a:pt x="41" y="0"/>
                  </a:cubicBezTo>
                  <a:cubicBezTo>
                    <a:pt x="44" y="0"/>
                    <a:pt x="44" y="0"/>
                    <a:pt x="44" y="0"/>
                  </a:cubicBezTo>
                  <a:cubicBezTo>
                    <a:pt x="66" y="0"/>
                    <a:pt x="85" y="19"/>
                    <a:pt x="85" y="41"/>
                  </a:cubicBezTo>
                  <a:cubicBezTo>
                    <a:pt x="85" y="171"/>
                    <a:pt x="85" y="171"/>
                    <a:pt x="85" y="171"/>
                  </a:cubicBezTo>
                  <a:cubicBezTo>
                    <a:pt x="85" y="194"/>
                    <a:pt x="66" y="212"/>
                    <a:pt x="44"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1" name="Freeform 6"/>
            <p:cNvSpPr>
              <a:spLocks/>
            </p:cNvSpPr>
            <p:nvPr userDrawn="1"/>
          </p:nvSpPr>
          <p:spPr bwMode="auto">
            <a:xfrm>
              <a:off x="3644900" y="3481458"/>
              <a:ext cx="158750" cy="269875"/>
            </a:xfrm>
            <a:custGeom>
              <a:avLst/>
              <a:gdLst>
                <a:gd name="T0" fmla="*/ 26 w 50"/>
                <a:gd name="T1" fmla="*/ 85 h 85"/>
                <a:gd name="T2" fmla="*/ 24 w 50"/>
                <a:gd name="T3" fmla="*/ 85 h 85"/>
                <a:gd name="T4" fmla="*/ 0 w 50"/>
                <a:gd name="T5" fmla="*/ 60 h 85"/>
                <a:gd name="T6" fmla="*/ 0 w 50"/>
                <a:gd name="T7" fmla="*/ 25 h 85"/>
                <a:gd name="T8" fmla="*/ 24 w 50"/>
                <a:gd name="T9" fmla="*/ 0 h 85"/>
                <a:gd name="T10" fmla="*/ 26 w 50"/>
                <a:gd name="T11" fmla="*/ 0 h 85"/>
                <a:gd name="T12" fmla="*/ 50 w 50"/>
                <a:gd name="T13" fmla="*/ 25 h 85"/>
                <a:gd name="T14" fmla="*/ 50 w 50"/>
                <a:gd name="T15" fmla="*/ 60 h 85"/>
                <a:gd name="T16" fmla="*/ 26 w 5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85">
                  <a:moveTo>
                    <a:pt x="26" y="85"/>
                  </a:moveTo>
                  <a:cubicBezTo>
                    <a:pt x="24" y="85"/>
                    <a:pt x="24" y="85"/>
                    <a:pt x="24" y="85"/>
                  </a:cubicBezTo>
                  <a:cubicBezTo>
                    <a:pt x="11" y="85"/>
                    <a:pt x="0" y="74"/>
                    <a:pt x="0" y="60"/>
                  </a:cubicBezTo>
                  <a:cubicBezTo>
                    <a:pt x="0" y="25"/>
                    <a:pt x="0" y="25"/>
                    <a:pt x="0" y="25"/>
                  </a:cubicBezTo>
                  <a:cubicBezTo>
                    <a:pt x="0" y="11"/>
                    <a:pt x="11" y="0"/>
                    <a:pt x="24" y="0"/>
                  </a:cubicBezTo>
                  <a:cubicBezTo>
                    <a:pt x="26" y="0"/>
                    <a:pt x="26" y="0"/>
                    <a:pt x="26" y="0"/>
                  </a:cubicBezTo>
                  <a:cubicBezTo>
                    <a:pt x="39" y="0"/>
                    <a:pt x="50" y="11"/>
                    <a:pt x="50" y="25"/>
                  </a:cubicBezTo>
                  <a:cubicBezTo>
                    <a:pt x="50" y="60"/>
                    <a:pt x="50" y="60"/>
                    <a:pt x="50" y="60"/>
                  </a:cubicBezTo>
                  <a:cubicBezTo>
                    <a:pt x="50" y="74"/>
                    <a:pt x="39" y="85"/>
                    <a:pt x="26" y="8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2" name="Freeform 7"/>
            <p:cNvSpPr>
              <a:spLocks/>
            </p:cNvSpPr>
            <p:nvPr userDrawn="1"/>
          </p:nvSpPr>
          <p:spPr bwMode="auto">
            <a:xfrm>
              <a:off x="1647825" y="3481458"/>
              <a:ext cx="161925" cy="269875"/>
            </a:xfrm>
            <a:custGeom>
              <a:avLst/>
              <a:gdLst>
                <a:gd name="T0" fmla="*/ 26 w 51"/>
                <a:gd name="T1" fmla="*/ 85 h 85"/>
                <a:gd name="T2" fmla="*/ 25 w 51"/>
                <a:gd name="T3" fmla="*/ 85 h 85"/>
                <a:gd name="T4" fmla="*/ 0 w 51"/>
                <a:gd name="T5" fmla="*/ 60 h 85"/>
                <a:gd name="T6" fmla="*/ 0 w 51"/>
                <a:gd name="T7" fmla="*/ 25 h 85"/>
                <a:gd name="T8" fmla="*/ 25 w 51"/>
                <a:gd name="T9" fmla="*/ 0 h 85"/>
                <a:gd name="T10" fmla="*/ 26 w 51"/>
                <a:gd name="T11" fmla="*/ 0 h 85"/>
                <a:gd name="T12" fmla="*/ 51 w 51"/>
                <a:gd name="T13" fmla="*/ 25 h 85"/>
                <a:gd name="T14" fmla="*/ 51 w 51"/>
                <a:gd name="T15" fmla="*/ 60 h 85"/>
                <a:gd name="T16" fmla="*/ 26 w 51"/>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5">
                  <a:moveTo>
                    <a:pt x="26" y="85"/>
                  </a:moveTo>
                  <a:cubicBezTo>
                    <a:pt x="25" y="85"/>
                    <a:pt x="25" y="85"/>
                    <a:pt x="25" y="85"/>
                  </a:cubicBezTo>
                  <a:cubicBezTo>
                    <a:pt x="11" y="85"/>
                    <a:pt x="0" y="74"/>
                    <a:pt x="0" y="60"/>
                  </a:cubicBezTo>
                  <a:cubicBezTo>
                    <a:pt x="0" y="25"/>
                    <a:pt x="0" y="25"/>
                    <a:pt x="0" y="25"/>
                  </a:cubicBezTo>
                  <a:cubicBezTo>
                    <a:pt x="0" y="11"/>
                    <a:pt x="11" y="0"/>
                    <a:pt x="25" y="0"/>
                  </a:cubicBezTo>
                  <a:cubicBezTo>
                    <a:pt x="26" y="0"/>
                    <a:pt x="26" y="0"/>
                    <a:pt x="26" y="0"/>
                  </a:cubicBezTo>
                  <a:cubicBezTo>
                    <a:pt x="40" y="0"/>
                    <a:pt x="51" y="11"/>
                    <a:pt x="51" y="25"/>
                  </a:cubicBezTo>
                  <a:cubicBezTo>
                    <a:pt x="51" y="60"/>
                    <a:pt x="51" y="60"/>
                    <a:pt x="51" y="60"/>
                  </a:cubicBezTo>
                  <a:cubicBezTo>
                    <a:pt x="51" y="74"/>
                    <a:pt x="40" y="85"/>
                    <a:pt x="26" y="8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3" name="Freeform 8"/>
            <p:cNvSpPr>
              <a:spLocks/>
            </p:cNvSpPr>
            <p:nvPr userDrawn="1"/>
          </p:nvSpPr>
          <p:spPr bwMode="auto">
            <a:xfrm>
              <a:off x="3267075" y="3468758"/>
              <a:ext cx="266700" cy="674688"/>
            </a:xfrm>
            <a:custGeom>
              <a:avLst/>
              <a:gdLst>
                <a:gd name="T0" fmla="*/ 43 w 84"/>
                <a:gd name="T1" fmla="*/ 212 h 212"/>
                <a:gd name="T2" fmla="*/ 41 w 84"/>
                <a:gd name="T3" fmla="*/ 212 h 212"/>
                <a:gd name="T4" fmla="*/ 0 w 84"/>
                <a:gd name="T5" fmla="*/ 171 h 212"/>
                <a:gd name="T6" fmla="*/ 0 w 84"/>
                <a:gd name="T7" fmla="*/ 41 h 212"/>
                <a:gd name="T8" fmla="*/ 41 w 84"/>
                <a:gd name="T9" fmla="*/ 0 h 212"/>
                <a:gd name="T10" fmla="*/ 43 w 84"/>
                <a:gd name="T11" fmla="*/ 0 h 212"/>
                <a:gd name="T12" fmla="*/ 84 w 84"/>
                <a:gd name="T13" fmla="*/ 41 h 212"/>
                <a:gd name="T14" fmla="*/ 84 w 84"/>
                <a:gd name="T15" fmla="*/ 171 h 212"/>
                <a:gd name="T16" fmla="*/ 43 w 84"/>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12">
                  <a:moveTo>
                    <a:pt x="43" y="212"/>
                  </a:moveTo>
                  <a:cubicBezTo>
                    <a:pt x="41" y="212"/>
                    <a:pt x="41" y="212"/>
                    <a:pt x="41" y="212"/>
                  </a:cubicBezTo>
                  <a:cubicBezTo>
                    <a:pt x="18" y="212"/>
                    <a:pt x="0" y="193"/>
                    <a:pt x="0" y="171"/>
                  </a:cubicBezTo>
                  <a:cubicBezTo>
                    <a:pt x="0" y="41"/>
                    <a:pt x="0" y="41"/>
                    <a:pt x="0" y="41"/>
                  </a:cubicBezTo>
                  <a:cubicBezTo>
                    <a:pt x="0" y="18"/>
                    <a:pt x="18" y="0"/>
                    <a:pt x="41" y="0"/>
                  </a:cubicBezTo>
                  <a:cubicBezTo>
                    <a:pt x="43" y="0"/>
                    <a:pt x="43" y="0"/>
                    <a:pt x="43" y="0"/>
                  </a:cubicBezTo>
                  <a:cubicBezTo>
                    <a:pt x="66" y="0"/>
                    <a:pt x="84" y="18"/>
                    <a:pt x="84" y="41"/>
                  </a:cubicBezTo>
                  <a:cubicBezTo>
                    <a:pt x="84" y="171"/>
                    <a:pt x="84" y="171"/>
                    <a:pt x="84" y="171"/>
                  </a:cubicBezTo>
                  <a:cubicBezTo>
                    <a:pt x="84" y="193"/>
                    <a:pt x="66" y="212"/>
                    <a:pt x="43"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4" name="Freeform 9"/>
            <p:cNvSpPr>
              <a:spLocks/>
            </p:cNvSpPr>
            <p:nvPr userDrawn="1"/>
          </p:nvSpPr>
          <p:spPr bwMode="auto">
            <a:xfrm>
              <a:off x="2320925" y="2562296"/>
              <a:ext cx="339725" cy="1514475"/>
            </a:xfrm>
            <a:custGeom>
              <a:avLst/>
              <a:gdLst>
                <a:gd name="T0" fmla="*/ 55 w 107"/>
                <a:gd name="T1" fmla="*/ 476 h 476"/>
                <a:gd name="T2" fmla="*/ 52 w 107"/>
                <a:gd name="T3" fmla="*/ 476 h 476"/>
                <a:gd name="T4" fmla="*/ 0 w 107"/>
                <a:gd name="T5" fmla="*/ 424 h 476"/>
                <a:gd name="T6" fmla="*/ 0 w 107"/>
                <a:gd name="T7" fmla="*/ 52 h 476"/>
                <a:gd name="T8" fmla="*/ 52 w 107"/>
                <a:gd name="T9" fmla="*/ 0 h 476"/>
                <a:gd name="T10" fmla="*/ 55 w 107"/>
                <a:gd name="T11" fmla="*/ 0 h 476"/>
                <a:gd name="T12" fmla="*/ 107 w 107"/>
                <a:gd name="T13" fmla="*/ 52 h 476"/>
                <a:gd name="T14" fmla="*/ 107 w 107"/>
                <a:gd name="T15" fmla="*/ 424 h 476"/>
                <a:gd name="T16" fmla="*/ 55 w 107"/>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476">
                  <a:moveTo>
                    <a:pt x="55" y="476"/>
                  </a:moveTo>
                  <a:cubicBezTo>
                    <a:pt x="52" y="476"/>
                    <a:pt x="52" y="476"/>
                    <a:pt x="52" y="476"/>
                  </a:cubicBezTo>
                  <a:cubicBezTo>
                    <a:pt x="24" y="476"/>
                    <a:pt x="0" y="453"/>
                    <a:pt x="0" y="424"/>
                  </a:cubicBezTo>
                  <a:cubicBezTo>
                    <a:pt x="0" y="52"/>
                    <a:pt x="0" y="52"/>
                    <a:pt x="0" y="52"/>
                  </a:cubicBezTo>
                  <a:cubicBezTo>
                    <a:pt x="0" y="24"/>
                    <a:pt x="24" y="0"/>
                    <a:pt x="52" y="0"/>
                  </a:cubicBezTo>
                  <a:cubicBezTo>
                    <a:pt x="55" y="0"/>
                    <a:pt x="55" y="0"/>
                    <a:pt x="55" y="0"/>
                  </a:cubicBezTo>
                  <a:cubicBezTo>
                    <a:pt x="83" y="0"/>
                    <a:pt x="107" y="24"/>
                    <a:pt x="107" y="52"/>
                  </a:cubicBezTo>
                  <a:cubicBezTo>
                    <a:pt x="107" y="424"/>
                    <a:pt x="107" y="424"/>
                    <a:pt x="107" y="424"/>
                  </a:cubicBezTo>
                  <a:cubicBezTo>
                    <a:pt x="107" y="453"/>
                    <a:pt x="83" y="476"/>
                    <a:pt x="55"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5" name="Freeform 10"/>
            <p:cNvSpPr>
              <a:spLocks/>
            </p:cNvSpPr>
            <p:nvPr userDrawn="1"/>
          </p:nvSpPr>
          <p:spPr bwMode="auto">
            <a:xfrm>
              <a:off x="184150" y="3089346"/>
              <a:ext cx="269875" cy="674688"/>
            </a:xfrm>
            <a:custGeom>
              <a:avLst/>
              <a:gdLst>
                <a:gd name="T0" fmla="*/ 43 w 85"/>
                <a:gd name="T1" fmla="*/ 212 h 212"/>
                <a:gd name="T2" fmla="*/ 41 w 85"/>
                <a:gd name="T3" fmla="*/ 212 h 212"/>
                <a:gd name="T4" fmla="*/ 0 w 85"/>
                <a:gd name="T5" fmla="*/ 171 h 212"/>
                <a:gd name="T6" fmla="*/ 0 w 85"/>
                <a:gd name="T7" fmla="*/ 41 h 212"/>
                <a:gd name="T8" fmla="*/ 41 w 85"/>
                <a:gd name="T9" fmla="*/ 0 h 212"/>
                <a:gd name="T10" fmla="*/ 43 w 85"/>
                <a:gd name="T11" fmla="*/ 0 h 212"/>
                <a:gd name="T12" fmla="*/ 85 w 85"/>
                <a:gd name="T13" fmla="*/ 41 h 212"/>
                <a:gd name="T14" fmla="*/ 85 w 85"/>
                <a:gd name="T15" fmla="*/ 171 h 212"/>
                <a:gd name="T16" fmla="*/ 43 w 85"/>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12">
                  <a:moveTo>
                    <a:pt x="43" y="212"/>
                  </a:moveTo>
                  <a:cubicBezTo>
                    <a:pt x="41" y="212"/>
                    <a:pt x="41" y="212"/>
                    <a:pt x="41" y="212"/>
                  </a:cubicBezTo>
                  <a:cubicBezTo>
                    <a:pt x="19" y="212"/>
                    <a:pt x="0" y="194"/>
                    <a:pt x="0" y="171"/>
                  </a:cubicBezTo>
                  <a:cubicBezTo>
                    <a:pt x="0" y="41"/>
                    <a:pt x="0" y="41"/>
                    <a:pt x="0" y="41"/>
                  </a:cubicBezTo>
                  <a:cubicBezTo>
                    <a:pt x="0" y="19"/>
                    <a:pt x="19" y="0"/>
                    <a:pt x="41" y="0"/>
                  </a:cubicBezTo>
                  <a:cubicBezTo>
                    <a:pt x="43" y="0"/>
                    <a:pt x="43" y="0"/>
                    <a:pt x="43" y="0"/>
                  </a:cubicBezTo>
                  <a:cubicBezTo>
                    <a:pt x="66" y="0"/>
                    <a:pt x="85" y="19"/>
                    <a:pt x="85" y="41"/>
                  </a:cubicBezTo>
                  <a:cubicBezTo>
                    <a:pt x="85" y="171"/>
                    <a:pt x="85" y="171"/>
                    <a:pt x="85" y="171"/>
                  </a:cubicBezTo>
                  <a:cubicBezTo>
                    <a:pt x="85" y="194"/>
                    <a:pt x="66" y="212"/>
                    <a:pt x="43"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6" name="Freeform 11"/>
            <p:cNvSpPr>
              <a:spLocks/>
            </p:cNvSpPr>
            <p:nvPr userDrawn="1"/>
          </p:nvSpPr>
          <p:spPr bwMode="auto">
            <a:xfrm>
              <a:off x="587375" y="2562296"/>
              <a:ext cx="336550" cy="1514475"/>
            </a:xfrm>
            <a:custGeom>
              <a:avLst/>
              <a:gdLst>
                <a:gd name="T0" fmla="*/ 55 w 106"/>
                <a:gd name="T1" fmla="*/ 476 h 476"/>
                <a:gd name="T2" fmla="*/ 52 w 106"/>
                <a:gd name="T3" fmla="*/ 476 h 476"/>
                <a:gd name="T4" fmla="*/ 0 w 106"/>
                <a:gd name="T5" fmla="*/ 424 h 476"/>
                <a:gd name="T6" fmla="*/ 0 w 106"/>
                <a:gd name="T7" fmla="*/ 52 h 476"/>
                <a:gd name="T8" fmla="*/ 52 w 106"/>
                <a:gd name="T9" fmla="*/ 0 h 476"/>
                <a:gd name="T10" fmla="*/ 55 w 106"/>
                <a:gd name="T11" fmla="*/ 0 h 476"/>
                <a:gd name="T12" fmla="*/ 106 w 106"/>
                <a:gd name="T13" fmla="*/ 52 h 476"/>
                <a:gd name="T14" fmla="*/ 106 w 106"/>
                <a:gd name="T15" fmla="*/ 424 h 476"/>
                <a:gd name="T16" fmla="*/ 55 w 106"/>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6">
                  <a:moveTo>
                    <a:pt x="55" y="476"/>
                  </a:moveTo>
                  <a:cubicBezTo>
                    <a:pt x="52" y="476"/>
                    <a:pt x="52" y="476"/>
                    <a:pt x="52" y="476"/>
                  </a:cubicBezTo>
                  <a:cubicBezTo>
                    <a:pt x="23" y="476"/>
                    <a:pt x="0" y="453"/>
                    <a:pt x="0" y="424"/>
                  </a:cubicBezTo>
                  <a:cubicBezTo>
                    <a:pt x="0" y="52"/>
                    <a:pt x="0" y="52"/>
                    <a:pt x="0" y="52"/>
                  </a:cubicBezTo>
                  <a:cubicBezTo>
                    <a:pt x="0" y="24"/>
                    <a:pt x="23" y="0"/>
                    <a:pt x="52" y="0"/>
                  </a:cubicBezTo>
                  <a:cubicBezTo>
                    <a:pt x="55" y="0"/>
                    <a:pt x="55" y="0"/>
                    <a:pt x="55" y="0"/>
                  </a:cubicBezTo>
                  <a:cubicBezTo>
                    <a:pt x="83" y="0"/>
                    <a:pt x="106" y="24"/>
                    <a:pt x="106" y="52"/>
                  </a:cubicBezTo>
                  <a:cubicBezTo>
                    <a:pt x="106" y="424"/>
                    <a:pt x="106" y="424"/>
                    <a:pt x="106" y="424"/>
                  </a:cubicBezTo>
                  <a:cubicBezTo>
                    <a:pt x="106" y="453"/>
                    <a:pt x="83" y="476"/>
                    <a:pt x="55"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7" name="Freeform 12"/>
            <p:cNvSpPr>
              <a:spLocks/>
            </p:cNvSpPr>
            <p:nvPr userDrawn="1"/>
          </p:nvSpPr>
          <p:spPr bwMode="auto">
            <a:xfrm>
              <a:off x="2794000" y="3156021"/>
              <a:ext cx="336550" cy="1516063"/>
            </a:xfrm>
            <a:custGeom>
              <a:avLst/>
              <a:gdLst>
                <a:gd name="T0" fmla="*/ 54 w 106"/>
                <a:gd name="T1" fmla="*/ 476 h 476"/>
                <a:gd name="T2" fmla="*/ 52 w 106"/>
                <a:gd name="T3" fmla="*/ 476 h 476"/>
                <a:gd name="T4" fmla="*/ 0 w 106"/>
                <a:gd name="T5" fmla="*/ 424 h 476"/>
                <a:gd name="T6" fmla="*/ 0 w 106"/>
                <a:gd name="T7" fmla="*/ 52 h 476"/>
                <a:gd name="T8" fmla="*/ 52 w 106"/>
                <a:gd name="T9" fmla="*/ 0 h 476"/>
                <a:gd name="T10" fmla="*/ 54 w 106"/>
                <a:gd name="T11" fmla="*/ 0 h 476"/>
                <a:gd name="T12" fmla="*/ 106 w 106"/>
                <a:gd name="T13" fmla="*/ 52 h 476"/>
                <a:gd name="T14" fmla="*/ 106 w 106"/>
                <a:gd name="T15" fmla="*/ 424 h 476"/>
                <a:gd name="T16" fmla="*/ 54 w 106"/>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6">
                  <a:moveTo>
                    <a:pt x="54" y="476"/>
                  </a:moveTo>
                  <a:cubicBezTo>
                    <a:pt x="52" y="476"/>
                    <a:pt x="52" y="476"/>
                    <a:pt x="52" y="476"/>
                  </a:cubicBezTo>
                  <a:cubicBezTo>
                    <a:pt x="23" y="476"/>
                    <a:pt x="0" y="452"/>
                    <a:pt x="0" y="424"/>
                  </a:cubicBezTo>
                  <a:cubicBezTo>
                    <a:pt x="0" y="52"/>
                    <a:pt x="0" y="52"/>
                    <a:pt x="0" y="52"/>
                  </a:cubicBezTo>
                  <a:cubicBezTo>
                    <a:pt x="0" y="23"/>
                    <a:pt x="23" y="0"/>
                    <a:pt x="52" y="0"/>
                  </a:cubicBezTo>
                  <a:cubicBezTo>
                    <a:pt x="54" y="0"/>
                    <a:pt x="54" y="0"/>
                    <a:pt x="54" y="0"/>
                  </a:cubicBezTo>
                  <a:cubicBezTo>
                    <a:pt x="83" y="0"/>
                    <a:pt x="106" y="23"/>
                    <a:pt x="106" y="52"/>
                  </a:cubicBezTo>
                  <a:cubicBezTo>
                    <a:pt x="106" y="424"/>
                    <a:pt x="106" y="424"/>
                    <a:pt x="106" y="424"/>
                  </a:cubicBezTo>
                  <a:cubicBezTo>
                    <a:pt x="106" y="452"/>
                    <a:pt x="83" y="476"/>
                    <a:pt x="54"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8" name="Freeform 13"/>
            <p:cNvSpPr>
              <a:spLocks noEditPoints="1"/>
            </p:cNvSpPr>
            <p:nvPr userDrawn="1"/>
          </p:nvSpPr>
          <p:spPr bwMode="auto">
            <a:xfrm>
              <a:off x="1270000" y="3468758"/>
              <a:ext cx="269875" cy="674688"/>
            </a:xfrm>
            <a:custGeom>
              <a:avLst/>
              <a:gdLst>
                <a:gd name="T0" fmla="*/ 43 w 85"/>
                <a:gd name="T1" fmla="*/ 8 h 212"/>
                <a:gd name="T2" fmla="*/ 77 w 85"/>
                <a:gd name="T3" fmla="*/ 42 h 212"/>
                <a:gd name="T4" fmla="*/ 77 w 85"/>
                <a:gd name="T5" fmla="*/ 170 h 212"/>
                <a:gd name="T6" fmla="*/ 43 w 85"/>
                <a:gd name="T7" fmla="*/ 204 h 212"/>
                <a:gd name="T8" fmla="*/ 9 w 85"/>
                <a:gd name="T9" fmla="*/ 170 h 212"/>
                <a:gd name="T10" fmla="*/ 9 w 85"/>
                <a:gd name="T11" fmla="*/ 42 h 212"/>
                <a:gd name="T12" fmla="*/ 43 w 85"/>
                <a:gd name="T13" fmla="*/ 8 h 212"/>
                <a:gd name="T14" fmla="*/ 43 w 85"/>
                <a:gd name="T15" fmla="*/ 0 h 212"/>
                <a:gd name="T16" fmla="*/ 0 w 85"/>
                <a:gd name="T17" fmla="*/ 42 h 212"/>
                <a:gd name="T18" fmla="*/ 0 w 85"/>
                <a:gd name="T19" fmla="*/ 170 h 212"/>
                <a:gd name="T20" fmla="*/ 43 w 85"/>
                <a:gd name="T21" fmla="*/ 212 h 212"/>
                <a:gd name="T22" fmla="*/ 85 w 85"/>
                <a:gd name="T23" fmla="*/ 170 h 212"/>
                <a:gd name="T24" fmla="*/ 85 w 85"/>
                <a:gd name="T25" fmla="*/ 42 h 212"/>
                <a:gd name="T26" fmla="*/ 43 w 85"/>
                <a:gd name="T2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12">
                  <a:moveTo>
                    <a:pt x="43" y="8"/>
                  </a:moveTo>
                  <a:cubicBezTo>
                    <a:pt x="62" y="8"/>
                    <a:pt x="77" y="24"/>
                    <a:pt x="77" y="42"/>
                  </a:cubicBezTo>
                  <a:cubicBezTo>
                    <a:pt x="77" y="170"/>
                    <a:pt x="77" y="170"/>
                    <a:pt x="77" y="170"/>
                  </a:cubicBezTo>
                  <a:cubicBezTo>
                    <a:pt x="77" y="188"/>
                    <a:pt x="62" y="204"/>
                    <a:pt x="43" y="204"/>
                  </a:cubicBezTo>
                  <a:cubicBezTo>
                    <a:pt x="24" y="204"/>
                    <a:pt x="9" y="188"/>
                    <a:pt x="9" y="170"/>
                  </a:cubicBezTo>
                  <a:cubicBezTo>
                    <a:pt x="9" y="42"/>
                    <a:pt x="9" y="42"/>
                    <a:pt x="9" y="42"/>
                  </a:cubicBezTo>
                  <a:cubicBezTo>
                    <a:pt x="9" y="24"/>
                    <a:pt x="24" y="8"/>
                    <a:pt x="43" y="8"/>
                  </a:cubicBezTo>
                  <a:moveTo>
                    <a:pt x="43" y="0"/>
                  </a:moveTo>
                  <a:cubicBezTo>
                    <a:pt x="19" y="0"/>
                    <a:pt x="0" y="19"/>
                    <a:pt x="0" y="42"/>
                  </a:cubicBezTo>
                  <a:cubicBezTo>
                    <a:pt x="0" y="170"/>
                    <a:pt x="0" y="170"/>
                    <a:pt x="0" y="170"/>
                  </a:cubicBezTo>
                  <a:cubicBezTo>
                    <a:pt x="0" y="193"/>
                    <a:pt x="19" y="212"/>
                    <a:pt x="43" y="212"/>
                  </a:cubicBezTo>
                  <a:cubicBezTo>
                    <a:pt x="66" y="212"/>
                    <a:pt x="85" y="193"/>
                    <a:pt x="85" y="170"/>
                  </a:cubicBezTo>
                  <a:cubicBezTo>
                    <a:pt x="85" y="42"/>
                    <a:pt x="85" y="42"/>
                    <a:pt x="85" y="42"/>
                  </a:cubicBezTo>
                  <a:cubicBezTo>
                    <a:pt x="85" y="19"/>
                    <a:pt x="66" y="0"/>
                    <a:pt x="4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19" name="Freeform 14"/>
            <p:cNvSpPr>
              <a:spLocks noEditPoints="1"/>
            </p:cNvSpPr>
            <p:nvPr userDrawn="1"/>
          </p:nvSpPr>
          <p:spPr bwMode="auto">
            <a:xfrm>
              <a:off x="800100" y="3156021"/>
              <a:ext cx="336550" cy="1516063"/>
            </a:xfrm>
            <a:custGeom>
              <a:avLst/>
              <a:gdLst>
                <a:gd name="T0" fmla="*/ 53 w 106"/>
                <a:gd name="T1" fmla="*/ 9 h 476"/>
                <a:gd name="T2" fmla="*/ 97 w 106"/>
                <a:gd name="T3" fmla="*/ 53 h 476"/>
                <a:gd name="T4" fmla="*/ 97 w 106"/>
                <a:gd name="T5" fmla="*/ 422 h 476"/>
                <a:gd name="T6" fmla="*/ 53 w 106"/>
                <a:gd name="T7" fmla="*/ 467 h 476"/>
                <a:gd name="T8" fmla="*/ 8 w 106"/>
                <a:gd name="T9" fmla="*/ 422 h 476"/>
                <a:gd name="T10" fmla="*/ 8 w 106"/>
                <a:gd name="T11" fmla="*/ 53 h 476"/>
                <a:gd name="T12" fmla="*/ 53 w 106"/>
                <a:gd name="T13" fmla="*/ 9 h 476"/>
                <a:gd name="T14" fmla="*/ 53 w 106"/>
                <a:gd name="T15" fmla="*/ 0 h 476"/>
                <a:gd name="T16" fmla="*/ 0 w 106"/>
                <a:gd name="T17" fmla="*/ 53 h 476"/>
                <a:gd name="T18" fmla="*/ 0 w 106"/>
                <a:gd name="T19" fmla="*/ 422 h 476"/>
                <a:gd name="T20" fmla="*/ 53 w 106"/>
                <a:gd name="T21" fmla="*/ 476 h 476"/>
                <a:gd name="T22" fmla="*/ 106 w 106"/>
                <a:gd name="T23" fmla="*/ 422 h 476"/>
                <a:gd name="T24" fmla="*/ 106 w 106"/>
                <a:gd name="T25" fmla="*/ 53 h 476"/>
                <a:gd name="T26" fmla="*/ 53 w 106"/>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6">
                  <a:moveTo>
                    <a:pt x="53" y="9"/>
                  </a:moveTo>
                  <a:cubicBezTo>
                    <a:pt x="77" y="9"/>
                    <a:pt x="97" y="29"/>
                    <a:pt x="97" y="53"/>
                  </a:cubicBezTo>
                  <a:cubicBezTo>
                    <a:pt x="97" y="422"/>
                    <a:pt x="97" y="422"/>
                    <a:pt x="97" y="422"/>
                  </a:cubicBezTo>
                  <a:cubicBezTo>
                    <a:pt x="97" y="447"/>
                    <a:pt x="77" y="467"/>
                    <a:pt x="53" y="467"/>
                  </a:cubicBezTo>
                  <a:cubicBezTo>
                    <a:pt x="28" y="467"/>
                    <a:pt x="8" y="447"/>
                    <a:pt x="8" y="422"/>
                  </a:cubicBezTo>
                  <a:cubicBezTo>
                    <a:pt x="8" y="53"/>
                    <a:pt x="8" y="53"/>
                    <a:pt x="8" y="53"/>
                  </a:cubicBezTo>
                  <a:cubicBezTo>
                    <a:pt x="8" y="29"/>
                    <a:pt x="28" y="9"/>
                    <a:pt x="53" y="9"/>
                  </a:cubicBezTo>
                  <a:moveTo>
                    <a:pt x="53" y="0"/>
                  </a:moveTo>
                  <a:cubicBezTo>
                    <a:pt x="24" y="0"/>
                    <a:pt x="0" y="24"/>
                    <a:pt x="0" y="53"/>
                  </a:cubicBezTo>
                  <a:cubicBezTo>
                    <a:pt x="0" y="422"/>
                    <a:pt x="0" y="422"/>
                    <a:pt x="0" y="422"/>
                  </a:cubicBezTo>
                  <a:cubicBezTo>
                    <a:pt x="0" y="452"/>
                    <a:pt x="24" y="476"/>
                    <a:pt x="53" y="476"/>
                  </a:cubicBezTo>
                  <a:cubicBezTo>
                    <a:pt x="82" y="476"/>
                    <a:pt x="106" y="452"/>
                    <a:pt x="106" y="422"/>
                  </a:cubicBezTo>
                  <a:cubicBezTo>
                    <a:pt x="106" y="53"/>
                    <a:pt x="106" y="53"/>
                    <a:pt x="106" y="53"/>
                  </a:cubicBezTo>
                  <a:cubicBezTo>
                    <a:pt x="106" y="24"/>
                    <a:pt x="82" y="0"/>
                    <a:pt x="5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0" name="Freeform 15"/>
            <p:cNvSpPr>
              <a:spLocks/>
            </p:cNvSpPr>
            <p:nvPr userDrawn="1"/>
          </p:nvSpPr>
          <p:spPr bwMode="auto">
            <a:xfrm>
              <a:off x="8753475" y="3481458"/>
              <a:ext cx="161925" cy="269875"/>
            </a:xfrm>
            <a:custGeom>
              <a:avLst/>
              <a:gdLst>
                <a:gd name="T0" fmla="*/ 26 w 51"/>
                <a:gd name="T1" fmla="*/ 85 h 85"/>
                <a:gd name="T2" fmla="*/ 25 w 51"/>
                <a:gd name="T3" fmla="*/ 85 h 85"/>
                <a:gd name="T4" fmla="*/ 0 w 51"/>
                <a:gd name="T5" fmla="*/ 60 h 85"/>
                <a:gd name="T6" fmla="*/ 0 w 51"/>
                <a:gd name="T7" fmla="*/ 25 h 85"/>
                <a:gd name="T8" fmla="*/ 25 w 51"/>
                <a:gd name="T9" fmla="*/ 0 h 85"/>
                <a:gd name="T10" fmla="*/ 26 w 51"/>
                <a:gd name="T11" fmla="*/ 0 h 85"/>
                <a:gd name="T12" fmla="*/ 51 w 51"/>
                <a:gd name="T13" fmla="*/ 25 h 85"/>
                <a:gd name="T14" fmla="*/ 51 w 51"/>
                <a:gd name="T15" fmla="*/ 60 h 85"/>
                <a:gd name="T16" fmla="*/ 26 w 51"/>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5">
                  <a:moveTo>
                    <a:pt x="26" y="85"/>
                  </a:moveTo>
                  <a:cubicBezTo>
                    <a:pt x="25" y="85"/>
                    <a:pt x="25" y="85"/>
                    <a:pt x="25" y="85"/>
                  </a:cubicBezTo>
                  <a:cubicBezTo>
                    <a:pt x="11" y="85"/>
                    <a:pt x="0" y="74"/>
                    <a:pt x="0" y="60"/>
                  </a:cubicBezTo>
                  <a:cubicBezTo>
                    <a:pt x="0" y="25"/>
                    <a:pt x="0" y="25"/>
                    <a:pt x="0" y="25"/>
                  </a:cubicBezTo>
                  <a:cubicBezTo>
                    <a:pt x="0" y="11"/>
                    <a:pt x="11" y="0"/>
                    <a:pt x="25" y="0"/>
                  </a:cubicBezTo>
                  <a:cubicBezTo>
                    <a:pt x="26" y="0"/>
                    <a:pt x="26" y="0"/>
                    <a:pt x="26" y="0"/>
                  </a:cubicBezTo>
                  <a:cubicBezTo>
                    <a:pt x="40" y="0"/>
                    <a:pt x="51" y="11"/>
                    <a:pt x="51" y="25"/>
                  </a:cubicBezTo>
                  <a:cubicBezTo>
                    <a:pt x="51" y="60"/>
                    <a:pt x="51" y="60"/>
                    <a:pt x="51" y="60"/>
                  </a:cubicBezTo>
                  <a:cubicBezTo>
                    <a:pt x="51" y="74"/>
                    <a:pt x="40" y="85"/>
                    <a:pt x="26" y="8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1" name="Freeform 16"/>
            <p:cNvSpPr>
              <a:spLocks noEditPoints="1"/>
            </p:cNvSpPr>
            <p:nvPr userDrawn="1"/>
          </p:nvSpPr>
          <p:spPr bwMode="auto">
            <a:xfrm>
              <a:off x="7302500" y="3143321"/>
              <a:ext cx="269875" cy="676275"/>
            </a:xfrm>
            <a:custGeom>
              <a:avLst/>
              <a:gdLst>
                <a:gd name="T0" fmla="*/ 42 w 85"/>
                <a:gd name="T1" fmla="*/ 8 h 212"/>
                <a:gd name="T2" fmla="*/ 76 w 85"/>
                <a:gd name="T3" fmla="*/ 42 h 212"/>
                <a:gd name="T4" fmla="*/ 76 w 85"/>
                <a:gd name="T5" fmla="*/ 170 h 212"/>
                <a:gd name="T6" fmla="*/ 42 w 85"/>
                <a:gd name="T7" fmla="*/ 204 h 212"/>
                <a:gd name="T8" fmla="*/ 8 w 85"/>
                <a:gd name="T9" fmla="*/ 170 h 212"/>
                <a:gd name="T10" fmla="*/ 8 w 85"/>
                <a:gd name="T11" fmla="*/ 42 h 212"/>
                <a:gd name="T12" fmla="*/ 42 w 85"/>
                <a:gd name="T13" fmla="*/ 8 h 212"/>
                <a:gd name="T14" fmla="*/ 42 w 85"/>
                <a:gd name="T15" fmla="*/ 0 h 212"/>
                <a:gd name="T16" fmla="*/ 42 w 85"/>
                <a:gd name="T17" fmla="*/ 0 h 212"/>
                <a:gd name="T18" fmla="*/ 0 w 85"/>
                <a:gd name="T19" fmla="*/ 42 h 212"/>
                <a:gd name="T20" fmla="*/ 0 w 85"/>
                <a:gd name="T21" fmla="*/ 170 h 212"/>
                <a:gd name="T22" fmla="*/ 42 w 85"/>
                <a:gd name="T23" fmla="*/ 212 h 212"/>
                <a:gd name="T24" fmla="*/ 85 w 85"/>
                <a:gd name="T25" fmla="*/ 170 h 212"/>
                <a:gd name="T26" fmla="*/ 85 w 85"/>
                <a:gd name="T27" fmla="*/ 42 h 212"/>
                <a:gd name="T28" fmla="*/ 42 w 85"/>
                <a:gd name="T2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12">
                  <a:moveTo>
                    <a:pt x="42" y="8"/>
                  </a:moveTo>
                  <a:cubicBezTo>
                    <a:pt x="61" y="8"/>
                    <a:pt x="76" y="24"/>
                    <a:pt x="76" y="42"/>
                  </a:cubicBezTo>
                  <a:cubicBezTo>
                    <a:pt x="76" y="170"/>
                    <a:pt x="76" y="170"/>
                    <a:pt x="76" y="170"/>
                  </a:cubicBezTo>
                  <a:cubicBezTo>
                    <a:pt x="76" y="188"/>
                    <a:pt x="61" y="204"/>
                    <a:pt x="42" y="204"/>
                  </a:cubicBezTo>
                  <a:cubicBezTo>
                    <a:pt x="23" y="204"/>
                    <a:pt x="8" y="188"/>
                    <a:pt x="8" y="170"/>
                  </a:cubicBezTo>
                  <a:cubicBezTo>
                    <a:pt x="8" y="42"/>
                    <a:pt x="8" y="42"/>
                    <a:pt x="8" y="42"/>
                  </a:cubicBezTo>
                  <a:cubicBezTo>
                    <a:pt x="8" y="24"/>
                    <a:pt x="23" y="8"/>
                    <a:pt x="42" y="8"/>
                  </a:cubicBezTo>
                  <a:moveTo>
                    <a:pt x="42" y="0"/>
                  </a:moveTo>
                  <a:cubicBezTo>
                    <a:pt x="42" y="0"/>
                    <a:pt x="42" y="0"/>
                    <a:pt x="42" y="0"/>
                  </a:cubicBezTo>
                  <a:cubicBezTo>
                    <a:pt x="19" y="0"/>
                    <a:pt x="0" y="19"/>
                    <a:pt x="0" y="42"/>
                  </a:cubicBezTo>
                  <a:cubicBezTo>
                    <a:pt x="0" y="170"/>
                    <a:pt x="0" y="170"/>
                    <a:pt x="0" y="170"/>
                  </a:cubicBezTo>
                  <a:cubicBezTo>
                    <a:pt x="0" y="193"/>
                    <a:pt x="19" y="212"/>
                    <a:pt x="42" y="212"/>
                  </a:cubicBezTo>
                  <a:cubicBezTo>
                    <a:pt x="66" y="212"/>
                    <a:pt x="85" y="193"/>
                    <a:pt x="85" y="170"/>
                  </a:cubicBezTo>
                  <a:cubicBezTo>
                    <a:pt x="85" y="42"/>
                    <a:pt x="85" y="42"/>
                    <a:pt x="85" y="42"/>
                  </a:cubicBezTo>
                  <a:cubicBezTo>
                    <a:pt x="85" y="19"/>
                    <a:pt x="66" y="0"/>
                    <a:pt x="42"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2" name="Freeform 17"/>
            <p:cNvSpPr>
              <a:spLocks/>
            </p:cNvSpPr>
            <p:nvPr userDrawn="1"/>
          </p:nvSpPr>
          <p:spPr bwMode="auto">
            <a:xfrm>
              <a:off x="8375650" y="3468758"/>
              <a:ext cx="269875" cy="674688"/>
            </a:xfrm>
            <a:custGeom>
              <a:avLst/>
              <a:gdLst>
                <a:gd name="T0" fmla="*/ 44 w 85"/>
                <a:gd name="T1" fmla="*/ 212 h 212"/>
                <a:gd name="T2" fmla="*/ 42 w 85"/>
                <a:gd name="T3" fmla="*/ 212 h 212"/>
                <a:gd name="T4" fmla="*/ 0 w 85"/>
                <a:gd name="T5" fmla="*/ 171 h 212"/>
                <a:gd name="T6" fmla="*/ 0 w 85"/>
                <a:gd name="T7" fmla="*/ 41 h 212"/>
                <a:gd name="T8" fmla="*/ 42 w 85"/>
                <a:gd name="T9" fmla="*/ 0 h 212"/>
                <a:gd name="T10" fmla="*/ 44 w 85"/>
                <a:gd name="T11" fmla="*/ 0 h 212"/>
                <a:gd name="T12" fmla="*/ 85 w 85"/>
                <a:gd name="T13" fmla="*/ 41 h 212"/>
                <a:gd name="T14" fmla="*/ 85 w 85"/>
                <a:gd name="T15" fmla="*/ 171 h 212"/>
                <a:gd name="T16" fmla="*/ 44 w 85"/>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12">
                  <a:moveTo>
                    <a:pt x="44" y="212"/>
                  </a:moveTo>
                  <a:cubicBezTo>
                    <a:pt x="42" y="212"/>
                    <a:pt x="42" y="212"/>
                    <a:pt x="42" y="212"/>
                  </a:cubicBezTo>
                  <a:cubicBezTo>
                    <a:pt x="19" y="212"/>
                    <a:pt x="0" y="193"/>
                    <a:pt x="0" y="171"/>
                  </a:cubicBezTo>
                  <a:cubicBezTo>
                    <a:pt x="0" y="41"/>
                    <a:pt x="0" y="41"/>
                    <a:pt x="0" y="41"/>
                  </a:cubicBezTo>
                  <a:cubicBezTo>
                    <a:pt x="0" y="18"/>
                    <a:pt x="19" y="0"/>
                    <a:pt x="42" y="0"/>
                  </a:cubicBezTo>
                  <a:cubicBezTo>
                    <a:pt x="44" y="0"/>
                    <a:pt x="44" y="0"/>
                    <a:pt x="44" y="0"/>
                  </a:cubicBezTo>
                  <a:cubicBezTo>
                    <a:pt x="66" y="0"/>
                    <a:pt x="85" y="18"/>
                    <a:pt x="85" y="41"/>
                  </a:cubicBezTo>
                  <a:cubicBezTo>
                    <a:pt x="85" y="171"/>
                    <a:pt x="85" y="171"/>
                    <a:pt x="85" y="171"/>
                  </a:cubicBezTo>
                  <a:cubicBezTo>
                    <a:pt x="85" y="193"/>
                    <a:pt x="66" y="212"/>
                    <a:pt x="44"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3" name="Freeform 18"/>
            <p:cNvSpPr>
              <a:spLocks noEditPoints="1"/>
            </p:cNvSpPr>
            <p:nvPr userDrawn="1"/>
          </p:nvSpPr>
          <p:spPr bwMode="auto">
            <a:xfrm>
              <a:off x="7705725" y="2616271"/>
              <a:ext cx="336550" cy="1514475"/>
            </a:xfrm>
            <a:custGeom>
              <a:avLst/>
              <a:gdLst>
                <a:gd name="T0" fmla="*/ 53 w 106"/>
                <a:gd name="T1" fmla="*/ 9 h 476"/>
                <a:gd name="T2" fmla="*/ 98 w 106"/>
                <a:gd name="T3" fmla="*/ 54 h 476"/>
                <a:gd name="T4" fmla="*/ 98 w 106"/>
                <a:gd name="T5" fmla="*/ 423 h 476"/>
                <a:gd name="T6" fmla="*/ 53 w 106"/>
                <a:gd name="T7" fmla="*/ 467 h 476"/>
                <a:gd name="T8" fmla="*/ 9 w 106"/>
                <a:gd name="T9" fmla="*/ 423 h 476"/>
                <a:gd name="T10" fmla="*/ 9 w 106"/>
                <a:gd name="T11" fmla="*/ 54 h 476"/>
                <a:gd name="T12" fmla="*/ 53 w 106"/>
                <a:gd name="T13" fmla="*/ 9 h 476"/>
                <a:gd name="T14" fmla="*/ 53 w 106"/>
                <a:gd name="T15" fmla="*/ 0 h 476"/>
                <a:gd name="T16" fmla="*/ 0 w 106"/>
                <a:gd name="T17" fmla="*/ 54 h 476"/>
                <a:gd name="T18" fmla="*/ 0 w 106"/>
                <a:gd name="T19" fmla="*/ 423 h 476"/>
                <a:gd name="T20" fmla="*/ 53 w 106"/>
                <a:gd name="T21" fmla="*/ 476 h 476"/>
                <a:gd name="T22" fmla="*/ 106 w 106"/>
                <a:gd name="T23" fmla="*/ 423 h 476"/>
                <a:gd name="T24" fmla="*/ 106 w 106"/>
                <a:gd name="T25" fmla="*/ 54 h 476"/>
                <a:gd name="T26" fmla="*/ 53 w 106"/>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6">
                  <a:moveTo>
                    <a:pt x="53" y="9"/>
                  </a:moveTo>
                  <a:cubicBezTo>
                    <a:pt x="78" y="9"/>
                    <a:pt x="98" y="29"/>
                    <a:pt x="98" y="54"/>
                  </a:cubicBezTo>
                  <a:cubicBezTo>
                    <a:pt x="98" y="423"/>
                    <a:pt x="98" y="423"/>
                    <a:pt x="98" y="423"/>
                  </a:cubicBezTo>
                  <a:cubicBezTo>
                    <a:pt x="98" y="447"/>
                    <a:pt x="78" y="467"/>
                    <a:pt x="53" y="467"/>
                  </a:cubicBezTo>
                  <a:cubicBezTo>
                    <a:pt x="28" y="467"/>
                    <a:pt x="9" y="447"/>
                    <a:pt x="9" y="423"/>
                  </a:cubicBezTo>
                  <a:cubicBezTo>
                    <a:pt x="9" y="54"/>
                    <a:pt x="9" y="54"/>
                    <a:pt x="9" y="54"/>
                  </a:cubicBezTo>
                  <a:cubicBezTo>
                    <a:pt x="9" y="29"/>
                    <a:pt x="28" y="9"/>
                    <a:pt x="53" y="9"/>
                  </a:cubicBezTo>
                  <a:moveTo>
                    <a:pt x="53" y="0"/>
                  </a:moveTo>
                  <a:cubicBezTo>
                    <a:pt x="24" y="0"/>
                    <a:pt x="0" y="24"/>
                    <a:pt x="0" y="54"/>
                  </a:cubicBezTo>
                  <a:cubicBezTo>
                    <a:pt x="0" y="423"/>
                    <a:pt x="0" y="423"/>
                    <a:pt x="0" y="423"/>
                  </a:cubicBezTo>
                  <a:cubicBezTo>
                    <a:pt x="0" y="452"/>
                    <a:pt x="24" y="476"/>
                    <a:pt x="53" y="476"/>
                  </a:cubicBezTo>
                  <a:cubicBezTo>
                    <a:pt x="82" y="476"/>
                    <a:pt x="106" y="452"/>
                    <a:pt x="106" y="423"/>
                  </a:cubicBezTo>
                  <a:cubicBezTo>
                    <a:pt x="106" y="54"/>
                    <a:pt x="106" y="54"/>
                    <a:pt x="106" y="54"/>
                  </a:cubicBezTo>
                  <a:cubicBezTo>
                    <a:pt x="106" y="24"/>
                    <a:pt x="82" y="0"/>
                    <a:pt x="5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4" name="Freeform 19"/>
            <p:cNvSpPr>
              <a:spLocks noEditPoints="1"/>
            </p:cNvSpPr>
            <p:nvPr userDrawn="1"/>
          </p:nvSpPr>
          <p:spPr bwMode="auto">
            <a:xfrm>
              <a:off x="3724275" y="3143321"/>
              <a:ext cx="269875" cy="676275"/>
            </a:xfrm>
            <a:custGeom>
              <a:avLst/>
              <a:gdLst>
                <a:gd name="T0" fmla="*/ 42 w 85"/>
                <a:gd name="T1" fmla="*/ 8 h 212"/>
                <a:gd name="T2" fmla="*/ 76 w 85"/>
                <a:gd name="T3" fmla="*/ 42 h 212"/>
                <a:gd name="T4" fmla="*/ 76 w 85"/>
                <a:gd name="T5" fmla="*/ 170 h 212"/>
                <a:gd name="T6" fmla="*/ 42 w 85"/>
                <a:gd name="T7" fmla="*/ 204 h 212"/>
                <a:gd name="T8" fmla="*/ 8 w 85"/>
                <a:gd name="T9" fmla="*/ 170 h 212"/>
                <a:gd name="T10" fmla="*/ 8 w 85"/>
                <a:gd name="T11" fmla="*/ 42 h 212"/>
                <a:gd name="T12" fmla="*/ 42 w 85"/>
                <a:gd name="T13" fmla="*/ 8 h 212"/>
                <a:gd name="T14" fmla="*/ 42 w 85"/>
                <a:gd name="T15" fmla="*/ 0 h 212"/>
                <a:gd name="T16" fmla="*/ 0 w 85"/>
                <a:gd name="T17" fmla="*/ 42 h 212"/>
                <a:gd name="T18" fmla="*/ 0 w 85"/>
                <a:gd name="T19" fmla="*/ 170 h 212"/>
                <a:gd name="T20" fmla="*/ 42 w 85"/>
                <a:gd name="T21" fmla="*/ 212 h 212"/>
                <a:gd name="T22" fmla="*/ 85 w 85"/>
                <a:gd name="T23" fmla="*/ 170 h 212"/>
                <a:gd name="T24" fmla="*/ 85 w 85"/>
                <a:gd name="T25" fmla="*/ 42 h 212"/>
                <a:gd name="T26" fmla="*/ 42 w 85"/>
                <a:gd name="T2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12">
                  <a:moveTo>
                    <a:pt x="42" y="8"/>
                  </a:moveTo>
                  <a:cubicBezTo>
                    <a:pt x="61" y="8"/>
                    <a:pt x="76" y="24"/>
                    <a:pt x="76" y="42"/>
                  </a:cubicBezTo>
                  <a:cubicBezTo>
                    <a:pt x="76" y="170"/>
                    <a:pt x="76" y="170"/>
                    <a:pt x="76" y="170"/>
                  </a:cubicBezTo>
                  <a:cubicBezTo>
                    <a:pt x="76" y="188"/>
                    <a:pt x="61" y="204"/>
                    <a:pt x="42" y="204"/>
                  </a:cubicBezTo>
                  <a:cubicBezTo>
                    <a:pt x="24" y="204"/>
                    <a:pt x="8" y="188"/>
                    <a:pt x="8" y="170"/>
                  </a:cubicBezTo>
                  <a:cubicBezTo>
                    <a:pt x="8" y="42"/>
                    <a:pt x="8" y="42"/>
                    <a:pt x="8" y="42"/>
                  </a:cubicBezTo>
                  <a:cubicBezTo>
                    <a:pt x="8" y="24"/>
                    <a:pt x="24" y="8"/>
                    <a:pt x="42" y="8"/>
                  </a:cubicBezTo>
                  <a:moveTo>
                    <a:pt x="42" y="0"/>
                  </a:moveTo>
                  <a:cubicBezTo>
                    <a:pt x="19" y="0"/>
                    <a:pt x="0" y="19"/>
                    <a:pt x="0" y="42"/>
                  </a:cubicBezTo>
                  <a:cubicBezTo>
                    <a:pt x="0" y="170"/>
                    <a:pt x="0" y="170"/>
                    <a:pt x="0" y="170"/>
                  </a:cubicBezTo>
                  <a:cubicBezTo>
                    <a:pt x="0" y="193"/>
                    <a:pt x="19" y="212"/>
                    <a:pt x="42" y="212"/>
                  </a:cubicBezTo>
                  <a:cubicBezTo>
                    <a:pt x="66" y="212"/>
                    <a:pt x="85" y="193"/>
                    <a:pt x="85" y="170"/>
                  </a:cubicBezTo>
                  <a:cubicBezTo>
                    <a:pt x="85" y="42"/>
                    <a:pt x="85" y="42"/>
                    <a:pt x="85" y="42"/>
                  </a:cubicBezTo>
                  <a:cubicBezTo>
                    <a:pt x="85" y="19"/>
                    <a:pt x="66" y="0"/>
                    <a:pt x="42"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5" name="Freeform 20"/>
            <p:cNvSpPr>
              <a:spLocks noEditPoints="1"/>
            </p:cNvSpPr>
            <p:nvPr userDrawn="1"/>
          </p:nvSpPr>
          <p:spPr bwMode="auto">
            <a:xfrm>
              <a:off x="4127500" y="2616271"/>
              <a:ext cx="336550" cy="1514475"/>
            </a:xfrm>
            <a:custGeom>
              <a:avLst/>
              <a:gdLst>
                <a:gd name="T0" fmla="*/ 53 w 106"/>
                <a:gd name="T1" fmla="*/ 9 h 476"/>
                <a:gd name="T2" fmla="*/ 98 w 106"/>
                <a:gd name="T3" fmla="*/ 54 h 476"/>
                <a:gd name="T4" fmla="*/ 98 w 106"/>
                <a:gd name="T5" fmla="*/ 423 h 476"/>
                <a:gd name="T6" fmla="*/ 53 w 106"/>
                <a:gd name="T7" fmla="*/ 467 h 476"/>
                <a:gd name="T8" fmla="*/ 9 w 106"/>
                <a:gd name="T9" fmla="*/ 423 h 476"/>
                <a:gd name="T10" fmla="*/ 9 w 106"/>
                <a:gd name="T11" fmla="*/ 54 h 476"/>
                <a:gd name="T12" fmla="*/ 53 w 106"/>
                <a:gd name="T13" fmla="*/ 9 h 476"/>
                <a:gd name="T14" fmla="*/ 53 w 106"/>
                <a:gd name="T15" fmla="*/ 0 h 476"/>
                <a:gd name="T16" fmla="*/ 0 w 106"/>
                <a:gd name="T17" fmla="*/ 54 h 476"/>
                <a:gd name="T18" fmla="*/ 0 w 106"/>
                <a:gd name="T19" fmla="*/ 423 h 476"/>
                <a:gd name="T20" fmla="*/ 53 w 106"/>
                <a:gd name="T21" fmla="*/ 476 h 476"/>
                <a:gd name="T22" fmla="*/ 106 w 106"/>
                <a:gd name="T23" fmla="*/ 423 h 476"/>
                <a:gd name="T24" fmla="*/ 106 w 106"/>
                <a:gd name="T25" fmla="*/ 54 h 476"/>
                <a:gd name="T26" fmla="*/ 53 w 106"/>
                <a:gd name="T27"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476">
                  <a:moveTo>
                    <a:pt x="53" y="9"/>
                  </a:moveTo>
                  <a:cubicBezTo>
                    <a:pt x="78" y="9"/>
                    <a:pt x="98" y="29"/>
                    <a:pt x="98" y="54"/>
                  </a:cubicBezTo>
                  <a:cubicBezTo>
                    <a:pt x="98" y="423"/>
                    <a:pt x="98" y="423"/>
                    <a:pt x="98" y="423"/>
                  </a:cubicBezTo>
                  <a:cubicBezTo>
                    <a:pt x="98" y="447"/>
                    <a:pt x="78" y="467"/>
                    <a:pt x="53" y="467"/>
                  </a:cubicBezTo>
                  <a:cubicBezTo>
                    <a:pt x="29" y="467"/>
                    <a:pt x="9" y="447"/>
                    <a:pt x="9" y="423"/>
                  </a:cubicBezTo>
                  <a:cubicBezTo>
                    <a:pt x="9" y="54"/>
                    <a:pt x="9" y="54"/>
                    <a:pt x="9" y="54"/>
                  </a:cubicBezTo>
                  <a:cubicBezTo>
                    <a:pt x="9" y="29"/>
                    <a:pt x="29" y="9"/>
                    <a:pt x="53" y="9"/>
                  </a:cubicBezTo>
                  <a:moveTo>
                    <a:pt x="53" y="0"/>
                  </a:moveTo>
                  <a:cubicBezTo>
                    <a:pt x="24" y="0"/>
                    <a:pt x="0" y="24"/>
                    <a:pt x="0" y="54"/>
                  </a:cubicBezTo>
                  <a:cubicBezTo>
                    <a:pt x="0" y="423"/>
                    <a:pt x="0" y="423"/>
                    <a:pt x="0" y="423"/>
                  </a:cubicBezTo>
                  <a:cubicBezTo>
                    <a:pt x="0" y="452"/>
                    <a:pt x="24" y="476"/>
                    <a:pt x="53" y="476"/>
                  </a:cubicBezTo>
                  <a:cubicBezTo>
                    <a:pt x="83" y="476"/>
                    <a:pt x="106" y="452"/>
                    <a:pt x="106" y="423"/>
                  </a:cubicBezTo>
                  <a:cubicBezTo>
                    <a:pt x="106" y="54"/>
                    <a:pt x="106" y="54"/>
                    <a:pt x="106" y="54"/>
                  </a:cubicBezTo>
                  <a:cubicBezTo>
                    <a:pt x="106" y="24"/>
                    <a:pt x="83" y="0"/>
                    <a:pt x="5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6" name="Freeform 21"/>
            <p:cNvSpPr>
              <a:spLocks/>
            </p:cNvSpPr>
            <p:nvPr userDrawn="1"/>
          </p:nvSpPr>
          <p:spPr bwMode="auto">
            <a:xfrm>
              <a:off x="7905750" y="3156021"/>
              <a:ext cx="336550" cy="1516063"/>
            </a:xfrm>
            <a:custGeom>
              <a:avLst/>
              <a:gdLst>
                <a:gd name="T0" fmla="*/ 54 w 106"/>
                <a:gd name="T1" fmla="*/ 476 h 476"/>
                <a:gd name="T2" fmla="*/ 51 w 106"/>
                <a:gd name="T3" fmla="*/ 476 h 476"/>
                <a:gd name="T4" fmla="*/ 0 w 106"/>
                <a:gd name="T5" fmla="*/ 424 h 476"/>
                <a:gd name="T6" fmla="*/ 0 w 106"/>
                <a:gd name="T7" fmla="*/ 52 h 476"/>
                <a:gd name="T8" fmla="*/ 51 w 106"/>
                <a:gd name="T9" fmla="*/ 0 h 476"/>
                <a:gd name="T10" fmla="*/ 54 w 106"/>
                <a:gd name="T11" fmla="*/ 0 h 476"/>
                <a:gd name="T12" fmla="*/ 106 w 106"/>
                <a:gd name="T13" fmla="*/ 52 h 476"/>
                <a:gd name="T14" fmla="*/ 106 w 106"/>
                <a:gd name="T15" fmla="*/ 424 h 476"/>
                <a:gd name="T16" fmla="*/ 54 w 106"/>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6">
                  <a:moveTo>
                    <a:pt x="54" y="476"/>
                  </a:moveTo>
                  <a:cubicBezTo>
                    <a:pt x="51" y="476"/>
                    <a:pt x="51" y="476"/>
                    <a:pt x="51" y="476"/>
                  </a:cubicBezTo>
                  <a:cubicBezTo>
                    <a:pt x="23" y="476"/>
                    <a:pt x="0" y="452"/>
                    <a:pt x="0" y="424"/>
                  </a:cubicBezTo>
                  <a:cubicBezTo>
                    <a:pt x="0" y="52"/>
                    <a:pt x="0" y="52"/>
                    <a:pt x="0" y="52"/>
                  </a:cubicBezTo>
                  <a:cubicBezTo>
                    <a:pt x="0" y="23"/>
                    <a:pt x="23" y="0"/>
                    <a:pt x="51" y="0"/>
                  </a:cubicBezTo>
                  <a:cubicBezTo>
                    <a:pt x="54" y="0"/>
                    <a:pt x="54" y="0"/>
                    <a:pt x="54" y="0"/>
                  </a:cubicBezTo>
                  <a:cubicBezTo>
                    <a:pt x="83" y="0"/>
                    <a:pt x="106" y="23"/>
                    <a:pt x="106" y="52"/>
                  </a:cubicBezTo>
                  <a:cubicBezTo>
                    <a:pt x="106" y="424"/>
                    <a:pt x="106" y="424"/>
                    <a:pt x="106" y="424"/>
                  </a:cubicBezTo>
                  <a:cubicBezTo>
                    <a:pt x="106" y="452"/>
                    <a:pt x="83" y="476"/>
                    <a:pt x="54"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7" name="Freeform 22"/>
            <p:cNvSpPr>
              <a:spLocks noEditPoints="1"/>
            </p:cNvSpPr>
            <p:nvPr userDrawn="1"/>
          </p:nvSpPr>
          <p:spPr bwMode="auto">
            <a:xfrm>
              <a:off x="5276850" y="2994096"/>
              <a:ext cx="269875" cy="674688"/>
            </a:xfrm>
            <a:custGeom>
              <a:avLst/>
              <a:gdLst>
                <a:gd name="T0" fmla="*/ 43 w 85"/>
                <a:gd name="T1" fmla="*/ 9 h 212"/>
                <a:gd name="T2" fmla="*/ 77 w 85"/>
                <a:gd name="T3" fmla="*/ 43 h 212"/>
                <a:gd name="T4" fmla="*/ 77 w 85"/>
                <a:gd name="T5" fmla="*/ 170 h 212"/>
                <a:gd name="T6" fmla="*/ 43 w 85"/>
                <a:gd name="T7" fmla="*/ 204 h 212"/>
                <a:gd name="T8" fmla="*/ 9 w 85"/>
                <a:gd name="T9" fmla="*/ 170 h 212"/>
                <a:gd name="T10" fmla="*/ 9 w 85"/>
                <a:gd name="T11" fmla="*/ 43 h 212"/>
                <a:gd name="T12" fmla="*/ 43 w 85"/>
                <a:gd name="T13" fmla="*/ 9 h 212"/>
                <a:gd name="T14" fmla="*/ 43 w 85"/>
                <a:gd name="T15" fmla="*/ 0 h 212"/>
                <a:gd name="T16" fmla="*/ 0 w 85"/>
                <a:gd name="T17" fmla="*/ 43 h 212"/>
                <a:gd name="T18" fmla="*/ 0 w 85"/>
                <a:gd name="T19" fmla="*/ 170 h 212"/>
                <a:gd name="T20" fmla="*/ 43 w 85"/>
                <a:gd name="T21" fmla="*/ 212 h 212"/>
                <a:gd name="T22" fmla="*/ 85 w 85"/>
                <a:gd name="T23" fmla="*/ 170 h 212"/>
                <a:gd name="T24" fmla="*/ 85 w 85"/>
                <a:gd name="T25" fmla="*/ 43 h 212"/>
                <a:gd name="T26" fmla="*/ 43 w 85"/>
                <a:gd name="T2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12">
                  <a:moveTo>
                    <a:pt x="43" y="9"/>
                  </a:moveTo>
                  <a:cubicBezTo>
                    <a:pt x="61" y="9"/>
                    <a:pt x="77" y="24"/>
                    <a:pt x="77" y="43"/>
                  </a:cubicBezTo>
                  <a:cubicBezTo>
                    <a:pt x="77" y="170"/>
                    <a:pt x="77" y="170"/>
                    <a:pt x="77" y="170"/>
                  </a:cubicBezTo>
                  <a:cubicBezTo>
                    <a:pt x="77" y="189"/>
                    <a:pt x="61" y="204"/>
                    <a:pt x="43" y="204"/>
                  </a:cubicBezTo>
                  <a:cubicBezTo>
                    <a:pt x="24" y="204"/>
                    <a:pt x="9" y="189"/>
                    <a:pt x="9" y="170"/>
                  </a:cubicBezTo>
                  <a:cubicBezTo>
                    <a:pt x="9" y="43"/>
                    <a:pt x="9" y="43"/>
                    <a:pt x="9" y="43"/>
                  </a:cubicBezTo>
                  <a:cubicBezTo>
                    <a:pt x="9" y="24"/>
                    <a:pt x="24" y="9"/>
                    <a:pt x="43" y="9"/>
                  </a:cubicBezTo>
                  <a:moveTo>
                    <a:pt x="43" y="0"/>
                  </a:moveTo>
                  <a:cubicBezTo>
                    <a:pt x="19" y="0"/>
                    <a:pt x="0" y="19"/>
                    <a:pt x="0" y="43"/>
                  </a:cubicBezTo>
                  <a:cubicBezTo>
                    <a:pt x="0" y="170"/>
                    <a:pt x="0" y="170"/>
                    <a:pt x="0" y="170"/>
                  </a:cubicBezTo>
                  <a:cubicBezTo>
                    <a:pt x="0" y="193"/>
                    <a:pt x="19" y="212"/>
                    <a:pt x="43" y="212"/>
                  </a:cubicBezTo>
                  <a:cubicBezTo>
                    <a:pt x="66" y="212"/>
                    <a:pt x="85" y="193"/>
                    <a:pt x="85" y="170"/>
                  </a:cubicBezTo>
                  <a:cubicBezTo>
                    <a:pt x="85" y="43"/>
                    <a:pt x="85" y="43"/>
                    <a:pt x="85" y="43"/>
                  </a:cubicBezTo>
                  <a:cubicBezTo>
                    <a:pt x="85" y="19"/>
                    <a:pt x="66" y="0"/>
                    <a:pt x="43"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8" name="Freeform 23"/>
            <p:cNvSpPr>
              <a:spLocks/>
            </p:cNvSpPr>
            <p:nvPr userDrawn="1"/>
          </p:nvSpPr>
          <p:spPr bwMode="auto">
            <a:xfrm>
              <a:off x="7004050" y="3386208"/>
              <a:ext cx="158750" cy="269875"/>
            </a:xfrm>
            <a:custGeom>
              <a:avLst/>
              <a:gdLst>
                <a:gd name="T0" fmla="*/ 26 w 50"/>
                <a:gd name="T1" fmla="*/ 85 h 85"/>
                <a:gd name="T2" fmla="*/ 24 w 50"/>
                <a:gd name="T3" fmla="*/ 85 h 85"/>
                <a:gd name="T4" fmla="*/ 0 w 50"/>
                <a:gd name="T5" fmla="*/ 61 h 85"/>
                <a:gd name="T6" fmla="*/ 0 w 50"/>
                <a:gd name="T7" fmla="*/ 25 h 85"/>
                <a:gd name="T8" fmla="*/ 24 w 50"/>
                <a:gd name="T9" fmla="*/ 0 h 85"/>
                <a:gd name="T10" fmla="*/ 26 w 50"/>
                <a:gd name="T11" fmla="*/ 0 h 85"/>
                <a:gd name="T12" fmla="*/ 50 w 50"/>
                <a:gd name="T13" fmla="*/ 25 h 85"/>
                <a:gd name="T14" fmla="*/ 50 w 50"/>
                <a:gd name="T15" fmla="*/ 61 h 85"/>
                <a:gd name="T16" fmla="*/ 26 w 50"/>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85">
                  <a:moveTo>
                    <a:pt x="26" y="85"/>
                  </a:moveTo>
                  <a:cubicBezTo>
                    <a:pt x="24" y="85"/>
                    <a:pt x="24" y="85"/>
                    <a:pt x="24" y="85"/>
                  </a:cubicBezTo>
                  <a:cubicBezTo>
                    <a:pt x="11" y="85"/>
                    <a:pt x="0" y="74"/>
                    <a:pt x="0" y="61"/>
                  </a:cubicBezTo>
                  <a:cubicBezTo>
                    <a:pt x="0" y="25"/>
                    <a:pt x="0" y="25"/>
                    <a:pt x="0" y="25"/>
                  </a:cubicBezTo>
                  <a:cubicBezTo>
                    <a:pt x="0" y="11"/>
                    <a:pt x="11" y="0"/>
                    <a:pt x="24" y="0"/>
                  </a:cubicBezTo>
                  <a:cubicBezTo>
                    <a:pt x="26" y="0"/>
                    <a:pt x="26" y="0"/>
                    <a:pt x="26" y="0"/>
                  </a:cubicBezTo>
                  <a:cubicBezTo>
                    <a:pt x="39" y="0"/>
                    <a:pt x="50" y="11"/>
                    <a:pt x="50" y="25"/>
                  </a:cubicBezTo>
                  <a:cubicBezTo>
                    <a:pt x="50" y="61"/>
                    <a:pt x="50" y="61"/>
                    <a:pt x="50" y="61"/>
                  </a:cubicBezTo>
                  <a:cubicBezTo>
                    <a:pt x="50" y="74"/>
                    <a:pt x="39" y="85"/>
                    <a:pt x="26" y="8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29" name="Freeform 24"/>
            <p:cNvSpPr>
              <a:spLocks noEditPoints="1"/>
            </p:cNvSpPr>
            <p:nvPr userDrawn="1"/>
          </p:nvSpPr>
          <p:spPr bwMode="auto">
            <a:xfrm>
              <a:off x="5006975" y="3386208"/>
              <a:ext cx="161925" cy="269875"/>
            </a:xfrm>
            <a:custGeom>
              <a:avLst/>
              <a:gdLst>
                <a:gd name="T0" fmla="*/ 26 w 51"/>
                <a:gd name="T1" fmla="*/ 9 h 85"/>
                <a:gd name="T2" fmla="*/ 43 w 51"/>
                <a:gd name="T3" fmla="*/ 26 h 85"/>
                <a:gd name="T4" fmla="*/ 43 w 51"/>
                <a:gd name="T5" fmla="*/ 60 h 85"/>
                <a:gd name="T6" fmla="*/ 26 w 51"/>
                <a:gd name="T7" fmla="*/ 77 h 85"/>
                <a:gd name="T8" fmla="*/ 9 w 51"/>
                <a:gd name="T9" fmla="*/ 60 h 85"/>
                <a:gd name="T10" fmla="*/ 9 w 51"/>
                <a:gd name="T11" fmla="*/ 26 h 85"/>
                <a:gd name="T12" fmla="*/ 26 w 51"/>
                <a:gd name="T13" fmla="*/ 9 h 85"/>
                <a:gd name="T14" fmla="*/ 26 w 51"/>
                <a:gd name="T15" fmla="*/ 0 h 85"/>
                <a:gd name="T16" fmla="*/ 0 w 51"/>
                <a:gd name="T17" fmla="*/ 26 h 85"/>
                <a:gd name="T18" fmla="*/ 0 w 51"/>
                <a:gd name="T19" fmla="*/ 60 h 85"/>
                <a:gd name="T20" fmla="*/ 26 w 51"/>
                <a:gd name="T21" fmla="*/ 85 h 85"/>
                <a:gd name="T22" fmla="*/ 51 w 51"/>
                <a:gd name="T23" fmla="*/ 60 h 85"/>
                <a:gd name="T24" fmla="*/ 51 w 51"/>
                <a:gd name="T25" fmla="*/ 26 h 85"/>
                <a:gd name="T26" fmla="*/ 26 w 51"/>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5">
                  <a:moveTo>
                    <a:pt x="26" y="9"/>
                  </a:moveTo>
                  <a:cubicBezTo>
                    <a:pt x="35" y="9"/>
                    <a:pt x="43" y="16"/>
                    <a:pt x="43" y="26"/>
                  </a:cubicBezTo>
                  <a:cubicBezTo>
                    <a:pt x="43" y="60"/>
                    <a:pt x="43" y="60"/>
                    <a:pt x="43" y="60"/>
                  </a:cubicBezTo>
                  <a:cubicBezTo>
                    <a:pt x="43" y="69"/>
                    <a:pt x="35" y="77"/>
                    <a:pt x="26" y="77"/>
                  </a:cubicBezTo>
                  <a:cubicBezTo>
                    <a:pt x="16" y="77"/>
                    <a:pt x="9" y="69"/>
                    <a:pt x="9" y="60"/>
                  </a:cubicBezTo>
                  <a:cubicBezTo>
                    <a:pt x="9" y="26"/>
                    <a:pt x="9" y="26"/>
                    <a:pt x="9" y="26"/>
                  </a:cubicBezTo>
                  <a:cubicBezTo>
                    <a:pt x="9" y="16"/>
                    <a:pt x="16" y="9"/>
                    <a:pt x="26" y="9"/>
                  </a:cubicBezTo>
                  <a:moveTo>
                    <a:pt x="26" y="0"/>
                  </a:moveTo>
                  <a:cubicBezTo>
                    <a:pt x="12" y="0"/>
                    <a:pt x="0" y="12"/>
                    <a:pt x="0" y="26"/>
                  </a:cubicBezTo>
                  <a:cubicBezTo>
                    <a:pt x="0" y="60"/>
                    <a:pt x="0" y="60"/>
                    <a:pt x="0" y="60"/>
                  </a:cubicBezTo>
                  <a:cubicBezTo>
                    <a:pt x="0" y="74"/>
                    <a:pt x="12" y="85"/>
                    <a:pt x="26" y="85"/>
                  </a:cubicBezTo>
                  <a:cubicBezTo>
                    <a:pt x="40" y="85"/>
                    <a:pt x="51" y="74"/>
                    <a:pt x="51" y="60"/>
                  </a:cubicBezTo>
                  <a:cubicBezTo>
                    <a:pt x="51" y="26"/>
                    <a:pt x="51" y="26"/>
                    <a:pt x="51" y="26"/>
                  </a:cubicBezTo>
                  <a:cubicBezTo>
                    <a:pt x="51" y="12"/>
                    <a:pt x="40" y="0"/>
                    <a:pt x="26"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30" name="Freeform 25"/>
            <p:cNvSpPr>
              <a:spLocks/>
            </p:cNvSpPr>
            <p:nvPr userDrawn="1"/>
          </p:nvSpPr>
          <p:spPr bwMode="auto">
            <a:xfrm>
              <a:off x="6626225" y="3373508"/>
              <a:ext cx="266700" cy="674688"/>
            </a:xfrm>
            <a:custGeom>
              <a:avLst/>
              <a:gdLst>
                <a:gd name="T0" fmla="*/ 43 w 84"/>
                <a:gd name="T1" fmla="*/ 212 h 212"/>
                <a:gd name="T2" fmla="*/ 41 w 84"/>
                <a:gd name="T3" fmla="*/ 212 h 212"/>
                <a:gd name="T4" fmla="*/ 0 w 84"/>
                <a:gd name="T5" fmla="*/ 171 h 212"/>
                <a:gd name="T6" fmla="*/ 0 w 84"/>
                <a:gd name="T7" fmla="*/ 42 h 212"/>
                <a:gd name="T8" fmla="*/ 41 w 84"/>
                <a:gd name="T9" fmla="*/ 0 h 212"/>
                <a:gd name="T10" fmla="*/ 43 w 84"/>
                <a:gd name="T11" fmla="*/ 0 h 212"/>
                <a:gd name="T12" fmla="*/ 84 w 84"/>
                <a:gd name="T13" fmla="*/ 42 h 212"/>
                <a:gd name="T14" fmla="*/ 84 w 84"/>
                <a:gd name="T15" fmla="*/ 171 h 212"/>
                <a:gd name="T16" fmla="*/ 43 w 84"/>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212">
                  <a:moveTo>
                    <a:pt x="43" y="212"/>
                  </a:moveTo>
                  <a:cubicBezTo>
                    <a:pt x="41" y="212"/>
                    <a:pt x="41" y="212"/>
                    <a:pt x="41" y="212"/>
                  </a:cubicBezTo>
                  <a:cubicBezTo>
                    <a:pt x="18" y="212"/>
                    <a:pt x="0" y="194"/>
                    <a:pt x="0" y="171"/>
                  </a:cubicBezTo>
                  <a:cubicBezTo>
                    <a:pt x="0" y="42"/>
                    <a:pt x="0" y="42"/>
                    <a:pt x="0" y="42"/>
                  </a:cubicBezTo>
                  <a:cubicBezTo>
                    <a:pt x="0" y="19"/>
                    <a:pt x="18" y="0"/>
                    <a:pt x="41" y="0"/>
                  </a:cubicBezTo>
                  <a:cubicBezTo>
                    <a:pt x="43" y="0"/>
                    <a:pt x="43" y="0"/>
                    <a:pt x="43" y="0"/>
                  </a:cubicBezTo>
                  <a:cubicBezTo>
                    <a:pt x="66" y="0"/>
                    <a:pt x="84" y="19"/>
                    <a:pt x="84" y="42"/>
                  </a:cubicBezTo>
                  <a:cubicBezTo>
                    <a:pt x="84" y="171"/>
                    <a:pt x="84" y="171"/>
                    <a:pt x="84" y="171"/>
                  </a:cubicBezTo>
                  <a:cubicBezTo>
                    <a:pt x="84" y="194"/>
                    <a:pt x="66" y="212"/>
                    <a:pt x="43"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31" name="Freeform 26"/>
            <p:cNvSpPr>
              <a:spLocks/>
            </p:cNvSpPr>
            <p:nvPr userDrawn="1"/>
          </p:nvSpPr>
          <p:spPr bwMode="auto">
            <a:xfrm>
              <a:off x="5683250" y="2468633"/>
              <a:ext cx="336550" cy="1512888"/>
            </a:xfrm>
            <a:custGeom>
              <a:avLst/>
              <a:gdLst>
                <a:gd name="T0" fmla="*/ 54 w 106"/>
                <a:gd name="T1" fmla="*/ 475 h 475"/>
                <a:gd name="T2" fmla="*/ 51 w 106"/>
                <a:gd name="T3" fmla="*/ 475 h 475"/>
                <a:gd name="T4" fmla="*/ 0 w 106"/>
                <a:gd name="T5" fmla="*/ 423 h 475"/>
                <a:gd name="T6" fmla="*/ 0 w 106"/>
                <a:gd name="T7" fmla="*/ 52 h 475"/>
                <a:gd name="T8" fmla="*/ 51 w 106"/>
                <a:gd name="T9" fmla="*/ 0 h 475"/>
                <a:gd name="T10" fmla="*/ 54 w 106"/>
                <a:gd name="T11" fmla="*/ 0 h 475"/>
                <a:gd name="T12" fmla="*/ 106 w 106"/>
                <a:gd name="T13" fmla="*/ 52 h 475"/>
                <a:gd name="T14" fmla="*/ 106 w 106"/>
                <a:gd name="T15" fmla="*/ 423 h 475"/>
                <a:gd name="T16" fmla="*/ 54 w 106"/>
                <a:gd name="T17"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5">
                  <a:moveTo>
                    <a:pt x="54" y="475"/>
                  </a:moveTo>
                  <a:cubicBezTo>
                    <a:pt x="51" y="475"/>
                    <a:pt x="51" y="475"/>
                    <a:pt x="51" y="475"/>
                  </a:cubicBezTo>
                  <a:cubicBezTo>
                    <a:pt x="23" y="475"/>
                    <a:pt x="0" y="452"/>
                    <a:pt x="0" y="423"/>
                  </a:cubicBezTo>
                  <a:cubicBezTo>
                    <a:pt x="0" y="52"/>
                    <a:pt x="0" y="52"/>
                    <a:pt x="0" y="52"/>
                  </a:cubicBezTo>
                  <a:cubicBezTo>
                    <a:pt x="0" y="23"/>
                    <a:pt x="23" y="0"/>
                    <a:pt x="51" y="0"/>
                  </a:cubicBezTo>
                  <a:cubicBezTo>
                    <a:pt x="54" y="0"/>
                    <a:pt x="54" y="0"/>
                    <a:pt x="54" y="0"/>
                  </a:cubicBezTo>
                  <a:cubicBezTo>
                    <a:pt x="82" y="0"/>
                    <a:pt x="106" y="23"/>
                    <a:pt x="106" y="52"/>
                  </a:cubicBezTo>
                  <a:cubicBezTo>
                    <a:pt x="106" y="423"/>
                    <a:pt x="106" y="423"/>
                    <a:pt x="106" y="423"/>
                  </a:cubicBezTo>
                  <a:cubicBezTo>
                    <a:pt x="106" y="452"/>
                    <a:pt x="82" y="475"/>
                    <a:pt x="54" y="47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32" name="Freeform 27"/>
            <p:cNvSpPr>
              <a:spLocks/>
            </p:cNvSpPr>
            <p:nvPr userDrawn="1"/>
          </p:nvSpPr>
          <p:spPr bwMode="auto">
            <a:xfrm>
              <a:off x="6153150" y="3063946"/>
              <a:ext cx="336550" cy="1512888"/>
            </a:xfrm>
            <a:custGeom>
              <a:avLst/>
              <a:gdLst>
                <a:gd name="T0" fmla="*/ 54 w 106"/>
                <a:gd name="T1" fmla="*/ 475 h 475"/>
                <a:gd name="T2" fmla="*/ 52 w 106"/>
                <a:gd name="T3" fmla="*/ 475 h 475"/>
                <a:gd name="T4" fmla="*/ 0 w 106"/>
                <a:gd name="T5" fmla="*/ 423 h 475"/>
                <a:gd name="T6" fmla="*/ 0 w 106"/>
                <a:gd name="T7" fmla="*/ 51 h 475"/>
                <a:gd name="T8" fmla="*/ 52 w 106"/>
                <a:gd name="T9" fmla="*/ 0 h 475"/>
                <a:gd name="T10" fmla="*/ 54 w 106"/>
                <a:gd name="T11" fmla="*/ 0 h 475"/>
                <a:gd name="T12" fmla="*/ 106 w 106"/>
                <a:gd name="T13" fmla="*/ 51 h 475"/>
                <a:gd name="T14" fmla="*/ 106 w 106"/>
                <a:gd name="T15" fmla="*/ 423 h 475"/>
                <a:gd name="T16" fmla="*/ 54 w 106"/>
                <a:gd name="T17" fmla="*/ 475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5">
                  <a:moveTo>
                    <a:pt x="54" y="475"/>
                  </a:moveTo>
                  <a:cubicBezTo>
                    <a:pt x="52" y="475"/>
                    <a:pt x="52" y="475"/>
                    <a:pt x="52" y="475"/>
                  </a:cubicBezTo>
                  <a:cubicBezTo>
                    <a:pt x="23" y="475"/>
                    <a:pt x="0" y="452"/>
                    <a:pt x="0" y="423"/>
                  </a:cubicBezTo>
                  <a:cubicBezTo>
                    <a:pt x="0" y="51"/>
                    <a:pt x="0" y="51"/>
                    <a:pt x="0" y="51"/>
                  </a:cubicBezTo>
                  <a:cubicBezTo>
                    <a:pt x="0" y="23"/>
                    <a:pt x="23" y="0"/>
                    <a:pt x="52" y="0"/>
                  </a:cubicBezTo>
                  <a:cubicBezTo>
                    <a:pt x="54" y="0"/>
                    <a:pt x="54" y="0"/>
                    <a:pt x="54" y="0"/>
                  </a:cubicBezTo>
                  <a:cubicBezTo>
                    <a:pt x="83" y="0"/>
                    <a:pt x="106" y="23"/>
                    <a:pt x="106" y="51"/>
                  </a:cubicBezTo>
                  <a:cubicBezTo>
                    <a:pt x="106" y="423"/>
                    <a:pt x="106" y="423"/>
                    <a:pt x="106" y="423"/>
                  </a:cubicBezTo>
                  <a:cubicBezTo>
                    <a:pt x="106" y="452"/>
                    <a:pt x="83" y="475"/>
                    <a:pt x="54" y="475"/>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33" name="Freeform 28"/>
            <p:cNvSpPr>
              <a:spLocks/>
            </p:cNvSpPr>
            <p:nvPr userDrawn="1"/>
          </p:nvSpPr>
          <p:spPr bwMode="auto">
            <a:xfrm>
              <a:off x="4860925" y="3535433"/>
              <a:ext cx="269875" cy="674688"/>
            </a:xfrm>
            <a:custGeom>
              <a:avLst/>
              <a:gdLst>
                <a:gd name="T0" fmla="*/ 43 w 85"/>
                <a:gd name="T1" fmla="*/ 212 h 212"/>
                <a:gd name="T2" fmla="*/ 41 w 85"/>
                <a:gd name="T3" fmla="*/ 212 h 212"/>
                <a:gd name="T4" fmla="*/ 0 w 85"/>
                <a:gd name="T5" fmla="*/ 171 h 212"/>
                <a:gd name="T6" fmla="*/ 0 w 85"/>
                <a:gd name="T7" fmla="*/ 41 h 212"/>
                <a:gd name="T8" fmla="*/ 41 w 85"/>
                <a:gd name="T9" fmla="*/ 0 h 212"/>
                <a:gd name="T10" fmla="*/ 43 w 85"/>
                <a:gd name="T11" fmla="*/ 0 h 212"/>
                <a:gd name="T12" fmla="*/ 85 w 85"/>
                <a:gd name="T13" fmla="*/ 41 h 212"/>
                <a:gd name="T14" fmla="*/ 85 w 85"/>
                <a:gd name="T15" fmla="*/ 171 h 212"/>
                <a:gd name="T16" fmla="*/ 43 w 85"/>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212">
                  <a:moveTo>
                    <a:pt x="43" y="212"/>
                  </a:moveTo>
                  <a:cubicBezTo>
                    <a:pt x="41" y="212"/>
                    <a:pt x="41" y="212"/>
                    <a:pt x="41" y="212"/>
                  </a:cubicBezTo>
                  <a:cubicBezTo>
                    <a:pt x="18" y="212"/>
                    <a:pt x="0" y="194"/>
                    <a:pt x="0" y="171"/>
                  </a:cubicBezTo>
                  <a:cubicBezTo>
                    <a:pt x="0" y="41"/>
                    <a:pt x="0" y="41"/>
                    <a:pt x="0" y="41"/>
                  </a:cubicBezTo>
                  <a:cubicBezTo>
                    <a:pt x="0" y="19"/>
                    <a:pt x="18" y="0"/>
                    <a:pt x="41" y="0"/>
                  </a:cubicBezTo>
                  <a:cubicBezTo>
                    <a:pt x="43" y="0"/>
                    <a:pt x="43" y="0"/>
                    <a:pt x="43" y="0"/>
                  </a:cubicBezTo>
                  <a:cubicBezTo>
                    <a:pt x="66" y="0"/>
                    <a:pt x="85" y="19"/>
                    <a:pt x="85" y="41"/>
                  </a:cubicBezTo>
                  <a:cubicBezTo>
                    <a:pt x="85" y="171"/>
                    <a:pt x="85" y="171"/>
                    <a:pt x="85" y="171"/>
                  </a:cubicBezTo>
                  <a:cubicBezTo>
                    <a:pt x="85" y="194"/>
                    <a:pt x="66" y="212"/>
                    <a:pt x="43" y="212"/>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34" name="Freeform 29"/>
            <p:cNvSpPr>
              <a:spLocks/>
            </p:cNvSpPr>
            <p:nvPr userDrawn="1"/>
          </p:nvSpPr>
          <p:spPr bwMode="auto">
            <a:xfrm>
              <a:off x="4387850" y="2994096"/>
              <a:ext cx="336550" cy="1516063"/>
            </a:xfrm>
            <a:custGeom>
              <a:avLst/>
              <a:gdLst>
                <a:gd name="T0" fmla="*/ 54 w 106"/>
                <a:gd name="T1" fmla="*/ 476 h 476"/>
                <a:gd name="T2" fmla="*/ 52 w 106"/>
                <a:gd name="T3" fmla="*/ 476 h 476"/>
                <a:gd name="T4" fmla="*/ 0 w 106"/>
                <a:gd name="T5" fmla="*/ 424 h 476"/>
                <a:gd name="T6" fmla="*/ 0 w 106"/>
                <a:gd name="T7" fmla="*/ 52 h 476"/>
                <a:gd name="T8" fmla="*/ 52 w 106"/>
                <a:gd name="T9" fmla="*/ 0 h 476"/>
                <a:gd name="T10" fmla="*/ 54 w 106"/>
                <a:gd name="T11" fmla="*/ 0 h 476"/>
                <a:gd name="T12" fmla="*/ 106 w 106"/>
                <a:gd name="T13" fmla="*/ 52 h 476"/>
                <a:gd name="T14" fmla="*/ 106 w 106"/>
                <a:gd name="T15" fmla="*/ 424 h 476"/>
                <a:gd name="T16" fmla="*/ 54 w 106"/>
                <a:gd name="T17"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476">
                  <a:moveTo>
                    <a:pt x="54" y="476"/>
                  </a:moveTo>
                  <a:cubicBezTo>
                    <a:pt x="52" y="476"/>
                    <a:pt x="52" y="476"/>
                    <a:pt x="52" y="476"/>
                  </a:cubicBezTo>
                  <a:cubicBezTo>
                    <a:pt x="23" y="476"/>
                    <a:pt x="0" y="452"/>
                    <a:pt x="0" y="424"/>
                  </a:cubicBezTo>
                  <a:cubicBezTo>
                    <a:pt x="0" y="52"/>
                    <a:pt x="0" y="52"/>
                    <a:pt x="0" y="52"/>
                  </a:cubicBezTo>
                  <a:cubicBezTo>
                    <a:pt x="0" y="23"/>
                    <a:pt x="23" y="0"/>
                    <a:pt x="52" y="0"/>
                  </a:cubicBezTo>
                  <a:cubicBezTo>
                    <a:pt x="54" y="0"/>
                    <a:pt x="54" y="0"/>
                    <a:pt x="54" y="0"/>
                  </a:cubicBezTo>
                  <a:cubicBezTo>
                    <a:pt x="83" y="0"/>
                    <a:pt x="106" y="23"/>
                    <a:pt x="106" y="52"/>
                  </a:cubicBezTo>
                  <a:cubicBezTo>
                    <a:pt x="106" y="424"/>
                    <a:pt x="106" y="424"/>
                    <a:pt x="106" y="424"/>
                  </a:cubicBezTo>
                  <a:cubicBezTo>
                    <a:pt x="106" y="452"/>
                    <a:pt x="83" y="476"/>
                    <a:pt x="54" y="476"/>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35" name="Freeform 30"/>
            <p:cNvSpPr>
              <a:spLocks/>
            </p:cNvSpPr>
            <p:nvPr userDrawn="1"/>
          </p:nvSpPr>
          <p:spPr bwMode="auto">
            <a:xfrm>
              <a:off x="0" y="3481458"/>
              <a:ext cx="76200" cy="269875"/>
            </a:xfrm>
            <a:custGeom>
              <a:avLst/>
              <a:gdLst>
                <a:gd name="T0" fmla="*/ 0 w 24"/>
                <a:gd name="T1" fmla="*/ 0 h 85"/>
                <a:gd name="T2" fmla="*/ 0 w 24"/>
                <a:gd name="T3" fmla="*/ 9 h 85"/>
                <a:gd name="T4" fmla="*/ 16 w 24"/>
                <a:gd name="T5" fmla="*/ 25 h 85"/>
                <a:gd name="T6" fmla="*/ 16 w 24"/>
                <a:gd name="T7" fmla="*/ 60 h 85"/>
                <a:gd name="T8" fmla="*/ 0 w 24"/>
                <a:gd name="T9" fmla="*/ 76 h 85"/>
                <a:gd name="T10" fmla="*/ 0 w 24"/>
                <a:gd name="T11" fmla="*/ 85 h 85"/>
                <a:gd name="T12" fmla="*/ 24 w 24"/>
                <a:gd name="T13" fmla="*/ 60 h 85"/>
                <a:gd name="T14" fmla="*/ 24 w 24"/>
                <a:gd name="T15" fmla="*/ 25 h 85"/>
                <a:gd name="T16" fmla="*/ 0 w 2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5">
                  <a:moveTo>
                    <a:pt x="0" y="0"/>
                  </a:moveTo>
                  <a:cubicBezTo>
                    <a:pt x="0" y="9"/>
                    <a:pt x="0" y="9"/>
                    <a:pt x="0" y="9"/>
                  </a:cubicBezTo>
                  <a:cubicBezTo>
                    <a:pt x="9" y="10"/>
                    <a:pt x="16" y="17"/>
                    <a:pt x="16" y="25"/>
                  </a:cubicBezTo>
                  <a:cubicBezTo>
                    <a:pt x="16" y="60"/>
                    <a:pt x="16" y="60"/>
                    <a:pt x="16" y="60"/>
                  </a:cubicBezTo>
                  <a:cubicBezTo>
                    <a:pt x="16" y="68"/>
                    <a:pt x="9" y="76"/>
                    <a:pt x="0" y="76"/>
                  </a:cubicBezTo>
                  <a:cubicBezTo>
                    <a:pt x="0" y="85"/>
                    <a:pt x="0" y="85"/>
                    <a:pt x="0" y="85"/>
                  </a:cubicBezTo>
                  <a:cubicBezTo>
                    <a:pt x="13" y="84"/>
                    <a:pt x="24" y="73"/>
                    <a:pt x="24" y="60"/>
                  </a:cubicBezTo>
                  <a:cubicBezTo>
                    <a:pt x="24" y="25"/>
                    <a:pt x="24" y="25"/>
                    <a:pt x="24" y="25"/>
                  </a:cubicBezTo>
                  <a:cubicBezTo>
                    <a:pt x="24" y="12"/>
                    <a:pt x="13" y="1"/>
                    <a:pt x="0" y="0"/>
                  </a:cubicBezTo>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sp>
          <p:nvSpPr>
            <p:cNvPr id="36" name="Freeform 31"/>
            <p:cNvSpPr>
              <a:spLocks/>
            </p:cNvSpPr>
            <p:nvPr userDrawn="1"/>
          </p:nvSpPr>
          <p:spPr bwMode="auto">
            <a:xfrm>
              <a:off x="9029700" y="3089346"/>
              <a:ext cx="114300" cy="674688"/>
            </a:xfrm>
            <a:custGeom>
              <a:avLst/>
              <a:gdLst>
                <a:gd name="T0" fmla="*/ 36 w 36"/>
                <a:gd name="T1" fmla="*/ 0 h 212"/>
                <a:gd name="T2" fmla="*/ 0 w 36"/>
                <a:gd name="T3" fmla="*/ 41 h 212"/>
                <a:gd name="T4" fmla="*/ 0 w 36"/>
                <a:gd name="T5" fmla="*/ 171 h 212"/>
                <a:gd name="T6" fmla="*/ 36 w 36"/>
                <a:gd name="T7" fmla="*/ 212 h 212"/>
                <a:gd name="T8" fmla="*/ 36 w 36"/>
                <a:gd name="T9" fmla="*/ 0 h 212"/>
              </a:gdLst>
              <a:ahLst/>
              <a:cxnLst>
                <a:cxn ang="0">
                  <a:pos x="T0" y="T1"/>
                </a:cxn>
                <a:cxn ang="0">
                  <a:pos x="T2" y="T3"/>
                </a:cxn>
                <a:cxn ang="0">
                  <a:pos x="T4" y="T5"/>
                </a:cxn>
                <a:cxn ang="0">
                  <a:pos x="T6" y="T7"/>
                </a:cxn>
                <a:cxn ang="0">
                  <a:pos x="T8" y="T9"/>
                </a:cxn>
              </a:cxnLst>
              <a:rect l="0" t="0" r="r" b="b"/>
              <a:pathLst>
                <a:path w="36" h="212">
                  <a:moveTo>
                    <a:pt x="36" y="0"/>
                  </a:moveTo>
                  <a:cubicBezTo>
                    <a:pt x="15" y="2"/>
                    <a:pt x="0" y="20"/>
                    <a:pt x="0" y="41"/>
                  </a:cubicBezTo>
                  <a:cubicBezTo>
                    <a:pt x="0" y="171"/>
                    <a:pt x="0" y="171"/>
                    <a:pt x="0" y="171"/>
                  </a:cubicBezTo>
                  <a:cubicBezTo>
                    <a:pt x="0" y="193"/>
                    <a:pt x="15" y="210"/>
                    <a:pt x="36" y="212"/>
                  </a:cubicBezTo>
                  <a:lnTo>
                    <a:pt x="36"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sv-SE" sz="2400">
                <a:solidFill>
                  <a:prstClr val="black"/>
                </a:solidFill>
              </a:endParaRPr>
            </a:p>
          </p:txBody>
        </p:sp>
      </p:grpSp>
      <p:sp>
        <p:nvSpPr>
          <p:cNvPr id="2" name="Title 1"/>
          <p:cNvSpPr>
            <a:spLocks noGrp="1"/>
          </p:cNvSpPr>
          <p:nvPr>
            <p:ph type="title" hasCustomPrompt="1"/>
          </p:nvPr>
        </p:nvSpPr>
        <p:spPr>
          <a:xfrm>
            <a:off x="1920000" y="166208"/>
            <a:ext cx="8352000" cy="2326704"/>
          </a:xfrm>
        </p:spPr>
        <p:txBody>
          <a:bodyPr>
            <a:noAutofit/>
          </a:bodyPr>
          <a:lstStyle>
            <a:lvl1pPr algn="ctr">
              <a:defRPr sz="4000">
                <a:solidFill>
                  <a:srgbClr val="FBD9CA"/>
                </a:solidFill>
              </a:defRPr>
            </a:lvl1pPr>
          </a:lstStyle>
          <a:p>
            <a:r>
              <a:rPr lang="sv-SE" dirty="0" err="1"/>
              <a:t>Click</a:t>
            </a:r>
            <a:r>
              <a:rPr lang="sv-SE" dirty="0"/>
              <a:t> and </a:t>
            </a:r>
            <a:r>
              <a:rPr lang="sv-SE" dirty="0" err="1"/>
              <a:t>type</a:t>
            </a:r>
            <a:r>
              <a:rPr lang="sv-SE" dirty="0"/>
              <a:t> </a:t>
            </a:r>
            <a:r>
              <a:rPr lang="sv-SE" dirty="0" err="1"/>
              <a:t>quote</a:t>
            </a:r>
            <a:endParaRPr lang="sv-S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sv-SE" smtClean="0">
                <a:solidFill>
                  <a:prstClr val="white"/>
                </a:solidFill>
              </a:rPr>
              <a:pPr/>
              <a:t>‹#›</a:t>
            </a:fld>
            <a:endParaRPr lang="sv-SE" dirty="0">
              <a:solidFill>
                <a:prstClr val="white"/>
              </a:solidFill>
            </a:endParaRPr>
          </a:p>
        </p:txBody>
      </p:sp>
      <p:sp>
        <p:nvSpPr>
          <p:cNvPr id="6" name="Text Placeholder 9"/>
          <p:cNvSpPr>
            <a:spLocks noGrp="1"/>
          </p:cNvSpPr>
          <p:nvPr>
            <p:ph type="body" sz="quarter" idx="13" hasCustomPrompt="1"/>
          </p:nvPr>
        </p:nvSpPr>
        <p:spPr>
          <a:xfrm>
            <a:off x="2664000" y="2708617"/>
            <a:ext cx="6862299" cy="539875"/>
          </a:xfrm>
        </p:spPr>
        <p:txBody>
          <a:bodyPr>
            <a:noAutofit/>
          </a:bodyPr>
          <a:lstStyle>
            <a:lvl1pPr marL="0" indent="0" algn="ctr">
              <a:buFontTx/>
              <a:buNone/>
              <a:defRPr sz="2133" b="1">
                <a:solidFill>
                  <a:srgbClr val="FFFFFF"/>
                </a:solidFill>
              </a:defRPr>
            </a:lvl1pPr>
            <a:lvl2pPr marL="287943" indent="0">
              <a:buFontTx/>
              <a:buNone/>
              <a:defRPr b="1">
                <a:solidFill>
                  <a:schemeClr val="accent4"/>
                </a:solidFill>
              </a:defRPr>
            </a:lvl2pPr>
            <a:lvl3pPr marL="575888" indent="0">
              <a:buFontTx/>
              <a:buNone/>
              <a:defRPr b="1">
                <a:solidFill>
                  <a:schemeClr val="accent4"/>
                </a:solidFill>
              </a:defRPr>
            </a:lvl3pPr>
            <a:lvl4pPr marL="863833" indent="0">
              <a:buFontTx/>
              <a:buNone/>
              <a:defRPr b="1">
                <a:solidFill>
                  <a:schemeClr val="accent4"/>
                </a:solidFill>
              </a:defRPr>
            </a:lvl4pPr>
            <a:lvl5pPr marL="1151777" indent="0">
              <a:buFontTx/>
              <a:buNone/>
              <a:defRPr b="1">
                <a:solidFill>
                  <a:schemeClr val="accent4"/>
                </a:solidFill>
              </a:defRPr>
            </a:lvl5pPr>
          </a:lstStyle>
          <a:p>
            <a:pPr lvl="0"/>
            <a:r>
              <a:rPr lang="sv-SE" dirty="0" err="1"/>
              <a:t>Name</a:t>
            </a:r>
            <a:endParaRPr lang="sv-SE" dirty="0"/>
          </a:p>
        </p:txBody>
      </p:sp>
      <p:cxnSp>
        <p:nvCxnSpPr>
          <p:cNvPr id="44" name="Straight Connector 43"/>
          <p:cNvCxnSpPr/>
          <p:nvPr userDrawn="1"/>
        </p:nvCxnSpPr>
        <p:spPr>
          <a:xfrm>
            <a:off x="720000" y="6316537"/>
            <a:ext cx="1075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5" name="Logotype, static"/>
          <p:cNvGrpSpPr/>
          <p:nvPr userDrawn="1"/>
        </p:nvGrpSpPr>
        <p:grpSpPr>
          <a:xfrm>
            <a:off x="10248003" y="6397205"/>
            <a:ext cx="1151583" cy="180103"/>
            <a:chOff x="9501453" y="6148765"/>
            <a:chExt cx="2047875" cy="427037"/>
          </a:xfrm>
          <a:solidFill>
            <a:schemeClr val="bg1"/>
          </a:solidFill>
        </p:grpSpPr>
        <p:sp>
          <p:nvSpPr>
            <p:cNvPr id="76"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77"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78"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79"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80"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81"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sv-SE" dirty="0">
              <a:solidFill>
                <a:prstClr val="white"/>
              </a:solidFill>
            </a:endParaRPr>
          </a:p>
        </p:txBody>
      </p:sp>
    </p:spTree>
    <p:extLst>
      <p:ext uri="{BB962C8B-B14F-4D97-AF65-F5344CB8AC3E}">
        <p14:creationId xmlns:p14="http://schemas.microsoft.com/office/powerpoint/2010/main" val="3472668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339200"/>
            <a:ext cx="7198125" cy="795600"/>
          </a:xfrm>
        </p:spPr>
        <p:txBody>
          <a:bodyPr/>
          <a:lstStyle>
            <a:lvl1pPr>
              <a:defRPr sz="3200">
                <a:solidFill>
                  <a:schemeClr val="accent1"/>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Subtitle 2"/>
          <p:cNvSpPr>
            <a:spLocks noGrp="1"/>
          </p:cNvSpPr>
          <p:nvPr>
            <p:ph type="subTitle" idx="1"/>
          </p:nvPr>
        </p:nvSpPr>
        <p:spPr>
          <a:xfrm>
            <a:off x="720000" y="2133113"/>
            <a:ext cx="7198125" cy="720000"/>
          </a:xfrm>
        </p:spPr>
        <p:txBody>
          <a:bodyPr/>
          <a:lstStyle>
            <a:lvl1pPr marL="0" indent="0" algn="l">
              <a:spcBef>
                <a:spcPts val="0"/>
              </a:spcBef>
              <a:buNone/>
              <a:defRPr b="1">
                <a:solidFill>
                  <a:schemeClr val="tx2"/>
                </a:solidFill>
              </a:defRPr>
            </a:lvl1pPr>
            <a:lvl2pPr marL="609482" indent="0" algn="ctr">
              <a:buNone/>
              <a:defRPr>
                <a:solidFill>
                  <a:schemeClr val="tx1">
                    <a:tint val="75000"/>
                  </a:schemeClr>
                </a:solidFill>
              </a:defRPr>
            </a:lvl2pPr>
            <a:lvl3pPr marL="1218963" indent="0" algn="ctr">
              <a:buNone/>
              <a:defRPr>
                <a:solidFill>
                  <a:schemeClr val="tx1">
                    <a:tint val="75000"/>
                  </a:schemeClr>
                </a:solidFill>
              </a:defRPr>
            </a:lvl3pPr>
            <a:lvl4pPr marL="1828445" indent="0" algn="ctr">
              <a:buNone/>
              <a:defRPr>
                <a:solidFill>
                  <a:schemeClr val="tx1">
                    <a:tint val="75000"/>
                  </a:schemeClr>
                </a:solidFill>
              </a:defRPr>
            </a:lvl4pPr>
            <a:lvl5pPr marL="2437926" indent="0" algn="ctr">
              <a:buNone/>
              <a:defRPr>
                <a:solidFill>
                  <a:schemeClr val="tx1">
                    <a:tint val="75000"/>
                  </a:schemeClr>
                </a:solidFill>
              </a:defRPr>
            </a:lvl5pPr>
            <a:lvl6pPr marL="3047408" indent="0" algn="ctr">
              <a:buNone/>
              <a:defRPr>
                <a:solidFill>
                  <a:schemeClr val="tx1">
                    <a:tint val="75000"/>
                  </a:schemeClr>
                </a:solidFill>
              </a:defRPr>
            </a:lvl6pPr>
            <a:lvl7pPr marL="3656890" indent="0" algn="ctr">
              <a:buNone/>
              <a:defRPr>
                <a:solidFill>
                  <a:schemeClr val="tx1">
                    <a:tint val="75000"/>
                  </a:schemeClr>
                </a:solidFill>
              </a:defRPr>
            </a:lvl7pPr>
            <a:lvl8pPr marL="4266371" indent="0" algn="ctr">
              <a:buNone/>
              <a:defRPr>
                <a:solidFill>
                  <a:schemeClr val="tx1">
                    <a:tint val="75000"/>
                  </a:schemeClr>
                </a:solidFill>
              </a:defRPr>
            </a:lvl8pPr>
            <a:lvl9pPr marL="4875853" indent="0" algn="ctr">
              <a:buNone/>
              <a:defRPr>
                <a:solidFill>
                  <a:schemeClr val="tx1">
                    <a:tint val="75000"/>
                  </a:schemeClr>
                </a:solidFill>
              </a:defRPr>
            </a:lvl9pPr>
          </a:lstStyle>
          <a:p>
            <a:r>
              <a:rPr lang="sv-SE" dirty="0" err="1"/>
              <a:t>Click</a:t>
            </a:r>
            <a:r>
              <a:rPr lang="sv-SE" dirty="0"/>
              <a:t> </a:t>
            </a:r>
            <a:r>
              <a:rPr lang="sv-SE" dirty="0" err="1"/>
              <a:t>to</a:t>
            </a:r>
            <a:r>
              <a:rPr lang="sv-SE" dirty="0"/>
              <a:t> </a:t>
            </a:r>
            <a:r>
              <a:rPr lang="sv-SE" dirty="0" err="1"/>
              <a:t>edit</a:t>
            </a:r>
            <a:r>
              <a:rPr lang="sv-SE" dirty="0"/>
              <a:t> Master </a:t>
            </a:r>
            <a:r>
              <a:rPr lang="sv-SE" dirty="0" err="1"/>
              <a:t>subtitle</a:t>
            </a:r>
            <a:r>
              <a:rPr lang="sv-SE" dirty="0"/>
              <a:t> style</a:t>
            </a:r>
          </a:p>
        </p:txBody>
      </p:sp>
      <p:sp>
        <p:nvSpPr>
          <p:cNvPr id="6" name="Text Placeholder 5"/>
          <p:cNvSpPr>
            <a:spLocks noGrp="1"/>
          </p:cNvSpPr>
          <p:nvPr>
            <p:ph type="body" sz="quarter" idx="10" hasCustomPrompt="1"/>
          </p:nvPr>
        </p:nvSpPr>
        <p:spPr>
          <a:xfrm>
            <a:off x="719999" y="3096000"/>
            <a:ext cx="2496000" cy="1260000"/>
          </a:xfrm>
        </p:spPr>
        <p:txBody>
          <a:bodyPr>
            <a:noAutofit/>
          </a:bodyPr>
          <a:lstStyle>
            <a:lvl1pPr marL="0" indent="0">
              <a:spcBef>
                <a:spcPts val="0"/>
              </a:spcBef>
              <a:buNone/>
              <a:defRPr sz="1200">
                <a:solidFill>
                  <a:schemeClr val="tx1"/>
                </a:solidFill>
              </a:defRPr>
            </a:lvl1pPr>
            <a:lvl2pPr marL="287943" indent="0">
              <a:buNone/>
              <a:defRPr sz="1067">
                <a:solidFill>
                  <a:schemeClr val="bg1"/>
                </a:solidFill>
              </a:defRPr>
            </a:lvl2pPr>
            <a:lvl3pPr marL="575888" indent="0">
              <a:buNone/>
              <a:defRPr sz="1067">
                <a:solidFill>
                  <a:schemeClr val="bg1"/>
                </a:solidFill>
              </a:defRPr>
            </a:lvl3pPr>
            <a:lvl4pPr marL="863833" indent="0">
              <a:buNone/>
              <a:defRPr sz="1067">
                <a:solidFill>
                  <a:schemeClr val="bg1"/>
                </a:solidFill>
              </a:defRPr>
            </a:lvl4pPr>
            <a:lvl5pPr marL="1151777" indent="0">
              <a:buNone/>
              <a:defRPr sz="1067">
                <a:solidFill>
                  <a:schemeClr val="bg1"/>
                </a:solidFill>
              </a:defRPr>
            </a:lvl5pPr>
          </a:lstStyle>
          <a:p>
            <a:pPr lvl="0"/>
            <a:r>
              <a:rPr lang="sv-SE" dirty="0" err="1"/>
              <a:t>Disclaimer</a:t>
            </a:r>
            <a:r>
              <a:rPr lang="sv-SE" dirty="0"/>
              <a:t> text</a:t>
            </a:r>
          </a:p>
        </p:txBody>
      </p:sp>
      <p:sp>
        <p:nvSpPr>
          <p:cNvPr id="15" name="Text Placeholder 5"/>
          <p:cNvSpPr>
            <a:spLocks noGrp="1"/>
          </p:cNvSpPr>
          <p:nvPr>
            <p:ph type="body" sz="quarter" idx="11" hasCustomPrompt="1"/>
          </p:nvPr>
        </p:nvSpPr>
        <p:spPr>
          <a:xfrm>
            <a:off x="3468936" y="3096000"/>
            <a:ext cx="2496000" cy="1260000"/>
          </a:xfrm>
        </p:spPr>
        <p:txBody>
          <a:bodyPr>
            <a:noAutofit/>
          </a:bodyPr>
          <a:lstStyle>
            <a:lvl1pPr marL="0" indent="0">
              <a:spcBef>
                <a:spcPts val="0"/>
              </a:spcBef>
              <a:buNone/>
              <a:defRPr sz="1200">
                <a:solidFill>
                  <a:schemeClr val="tx1"/>
                </a:solidFill>
              </a:defRPr>
            </a:lvl1pPr>
            <a:lvl2pPr marL="287943" indent="0">
              <a:buNone/>
              <a:defRPr sz="1067">
                <a:solidFill>
                  <a:schemeClr val="bg1"/>
                </a:solidFill>
              </a:defRPr>
            </a:lvl2pPr>
            <a:lvl3pPr marL="575888" indent="0">
              <a:buNone/>
              <a:defRPr sz="1067">
                <a:solidFill>
                  <a:schemeClr val="bg1"/>
                </a:solidFill>
              </a:defRPr>
            </a:lvl3pPr>
            <a:lvl4pPr marL="863833" indent="0">
              <a:buNone/>
              <a:defRPr sz="1067">
                <a:solidFill>
                  <a:schemeClr val="bg1"/>
                </a:solidFill>
              </a:defRPr>
            </a:lvl4pPr>
            <a:lvl5pPr marL="1151777" indent="0">
              <a:buNone/>
              <a:defRPr sz="1067">
                <a:solidFill>
                  <a:schemeClr val="bg1"/>
                </a:solidFill>
              </a:defRPr>
            </a:lvl5pPr>
          </a:lstStyle>
          <a:p>
            <a:pPr lvl="0"/>
            <a:r>
              <a:rPr lang="sv-SE" dirty="0" err="1"/>
              <a:t>Disclaimer</a:t>
            </a:r>
            <a:r>
              <a:rPr lang="sv-SE" dirty="0"/>
              <a:t> text</a:t>
            </a:r>
          </a:p>
        </p:txBody>
      </p:sp>
      <p:grpSp>
        <p:nvGrpSpPr>
          <p:cNvPr id="19" name="Pulse"/>
          <p:cNvGrpSpPr/>
          <p:nvPr userDrawn="1"/>
        </p:nvGrpSpPr>
        <p:grpSpPr>
          <a:xfrm>
            <a:off x="8432796" y="2994843"/>
            <a:ext cx="3762841" cy="3430428"/>
            <a:chOff x="6324589" y="2994841"/>
            <a:chExt cx="2822131" cy="3430428"/>
          </a:xfrm>
        </p:grpSpPr>
        <p:sp>
          <p:nvSpPr>
            <p:cNvPr id="20"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1"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2"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3"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24"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A0"/>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grpSp>
      <p:grpSp>
        <p:nvGrpSpPr>
          <p:cNvPr id="44" name="Logotype"/>
          <p:cNvGrpSpPr/>
          <p:nvPr userDrawn="1"/>
        </p:nvGrpSpPr>
        <p:grpSpPr>
          <a:xfrm>
            <a:off x="729602" y="536405"/>
            <a:ext cx="1845385" cy="288609"/>
            <a:chOff x="9501453" y="6148765"/>
            <a:chExt cx="2047875" cy="427037"/>
          </a:xfrm>
          <a:solidFill>
            <a:schemeClr val="bg2"/>
          </a:solidFill>
        </p:grpSpPr>
        <p:sp>
          <p:nvSpPr>
            <p:cNvPr id="45"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46"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47"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48"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49"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50"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spTree>
    <p:extLst>
      <p:ext uri="{BB962C8B-B14F-4D97-AF65-F5344CB8AC3E}">
        <p14:creationId xmlns:p14="http://schemas.microsoft.com/office/powerpoint/2010/main" val="555742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339200"/>
            <a:ext cx="7198125" cy="795600"/>
          </a:xfrm>
        </p:spPr>
        <p:txBody>
          <a:bodyPr/>
          <a:lstStyle>
            <a:lvl1pPr>
              <a:defRPr sz="3200">
                <a:solidFill>
                  <a:srgbClr val="FBD9CA"/>
                </a:solidFill>
              </a:defRPr>
            </a:lvl1p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Subtitle 2"/>
          <p:cNvSpPr>
            <a:spLocks noGrp="1"/>
          </p:cNvSpPr>
          <p:nvPr>
            <p:ph type="subTitle" idx="1"/>
          </p:nvPr>
        </p:nvSpPr>
        <p:spPr>
          <a:xfrm>
            <a:off x="720000" y="2133113"/>
            <a:ext cx="7198125" cy="720000"/>
          </a:xfrm>
        </p:spPr>
        <p:txBody>
          <a:bodyPr/>
          <a:lstStyle>
            <a:lvl1pPr marL="0" indent="0" algn="l">
              <a:spcBef>
                <a:spcPts val="0"/>
              </a:spcBef>
              <a:buNone/>
              <a:defRPr b="1">
                <a:solidFill>
                  <a:srgbClr val="FFFFFF"/>
                </a:solidFill>
              </a:defRPr>
            </a:lvl1pPr>
            <a:lvl2pPr marL="609482" indent="0" algn="ctr">
              <a:buNone/>
              <a:defRPr>
                <a:solidFill>
                  <a:schemeClr val="tx1">
                    <a:tint val="75000"/>
                  </a:schemeClr>
                </a:solidFill>
              </a:defRPr>
            </a:lvl2pPr>
            <a:lvl3pPr marL="1218963" indent="0" algn="ctr">
              <a:buNone/>
              <a:defRPr>
                <a:solidFill>
                  <a:schemeClr val="tx1">
                    <a:tint val="75000"/>
                  </a:schemeClr>
                </a:solidFill>
              </a:defRPr>
            </a:lvl3pPr>
            <a:lvl4pPr marL="1828445" indent="0" algn="ctr">
              <a:buNone/>
              <a:defRPr>
                <a:solidFill>
                  <a:schemeClr val="tx1">
                    <a:tint val="75000"/>
                  </a:schemeClr>
                </a:solidFill>
              </a:defRPr>
            </a:lvl4pPr>
            <a:lvl5pPr marL="2437926" indent="0" algn="ctr">
              <a:buNone/>
              <a:defRPr>
                <a:solidFill>
                  <a:schemeClr val="tx1">
                    <a:tint val="75000"/>
                  </a:schemeClr>
                </a:solidFill>
              </a:defRPr>
            </a:lvl5pPr>
            <a:lvl6pPr marL="3047408" indent="0" algn="ctr">
              <a:buNone/>
              <a:defRPr>
                <a:solidFill>
                  <a:schemeClr val="tx1">
                    <a:tint val="75000"/>
                  </a:schemeClr>
                </a:solidFill>
              </a:defRPr>
            </a:lvl6pPr>
            <a:lvl7pPr marL="3656890" indent="0" algn="ctr">
              <a:buNone/>
              <a:defRPr>
                <a:solidFill>
                  <a:schemeClr val="tx1">
                    <a:tint val="75000"/>
                  </a:schemeClr>
                </a:solidFill>
              </a:defRPr>
            </a:lvl7pPr>
            <a:lvl8pPr marL="4266371" indent="0" algn="ctr">
              <a:buNone/>
              <a:defRPr>
                <a:solidFill>
                  <a:schemeClr val="tx1">
                    <a:tint val="75000"/>
                  </a:schemeClr>
                </a:solidFill>
              </a:defRPr>
            </a:lvl8pPr>
            <a:lvl9pPr marL="4875853" indent="0" algn="ctr">
              <a:buNone/>
              <a:defRPr>
                <a:solidFill>
                  <a:schemeClr val="tx1">
                    <a:tint val="75000"/>
                  </a:schemeClr>
                </a:solidFill>
              </a:defRPr>
            </a:lvl9pPr>
          </a:lstStyle>
          <a:p>
            <a:r>
              <a:rPr lang="sv-SE" dirty="0" err="1"/>
              <a:t>Click</a:t>
            </a:r>
            <a:r>
              <a:rPr lang="sv-SE" dirty="0"/>
              <a:t> </a:t>
            </a:r>
            <a:r>
              <a:rPr lang="sv-SE" dirty="0" err="1"/>
              <a:t>to</a:t>
            </a:r>
            <a:r>
              <a:rPr lang="sv-SE" dirty="0"/>
              <a:t> </a:t>
            </a:r>
            <a:r>
              <a:rPr lang="sv-SE" dirty="0" err="1"/>
              <a:t>edit</a:t>
            </a:r>
            <a:r>
              <a:rPr lang="sv-SE" dirty="0"/>
              <a:t> Master </a:t>
            </a:r>
            <a:r>
              <a:rPr lang="sv-SE" dirty="0" err="1"/>
              <a:t>subtitle</a:t>
            </a:r>
            <a:r>
              <a:rPr lang="sv-SE" dirty="0"/>
              <a:t> style</a:t>
            </a:r>
          </a:p>
        </p:txBody>
      </p:sp>
      <p:sp>
        <p:nvSpPr>
          <p:cNvPr id="6" name="Text Placeholder 5"/>
          <p:cNvSpPr>
            <a:spLocks noGrp="1"/>
          </p:cNvSpPr>
          <p:nvPr>
            <p:ph type="body" sz="quarter" idx="10" hasCustomPrompt="1"/>
          </p:nvPr>
        </p:nvSpPr>
        <p:spPr>
          <a:xfrm>
            <a:off x="719999" y="3096000"/>
            <a:ext cx="2496000" cy="1260000"/>
          </a:xfrm>
        </p:spPr>
        <p:txBody>
          <a:bodyPr>
            <a:noAutofit/>
          </a:bodyPr>
          <a:lstStyle>
            <a:lvl1pPr marL="0" indent="0">
              <a:spcBef>
                <a:spcPts val="0"/>
              </a:spcBef>
              <a:buNone/>
              <a:defRPr sz="1200">
                <a:solidFill>
                  <a:schemeClr val="bg1"/>
                </a:solidFill>
              </a:defRPr>
            </a:lvl1pPr>
            <a:lvl2pPr marL="287943" indent="0">
              <a:buNone/>
              <a:defRPr sz="1067">
                <a:solidFill>
                  <a:schemeClr val="bg1"/>
                </a:solidFill>
              </a:defRPr>
            </a:lvl2pPr>
            <a:lvl3pPr marL="575888" indent="0">
              <a:buNone/>
              <a:defRPr sz="1067">
                <a:solidFill>
                  <a:schemeClr val="bg1"/>
                </a:solidFill>
              </a:defRPr>
            </a:lvl3pPr>
            <a:lvl4pPr marL="863833" indent="0">
              <a:buNone/>
              <a:defRPr sz="1067">
                <a:solidFill>
                  <a:schemeClr val="bg1"/>
                </a:solidFill>
              </a:defRPr>
            </a:lvl4pPr>
            <a:lvl5pPr marL="1151777" indent="0">
              <a:buNone/>
              <a:defRPr sz="1067">
                <a:solidFill>
                  <a:schemeClr val="bg1"/>
                </a:solidFill>
              </a:defRPr>
            </a:lvl5pPr>
          </a:lstStyle>
          <a:p>
            <a:pPr lvl="0"/>
            <a:r>
              <a:rPr lang="sv-SE" dirty="0" err="1"/>
              <a:t>Disclaimer</a:t>
            </a:r>
            <a:r>
              <a:rPr lang="sv-SE" dirty="0"/>
              <a:t> text</a:t>
            </a:r>
          </a:p>
        </p:txBody>
      </p:sp>
      <p:sp>
        <p:nvSpPr>
          <p:cNvPr id="15" name="Text Placeholder 5"/>
          <p:cNvSpPr>
            <a:spLocks noGrp="1"/>
          </p:cNvSpPr>
          <p:nvPr>
            <p:ph type="body" sz="quarter" idx="11" hasCustomPrompt="1"/>
          </p:nvPr>
        </p:nvSpPr>
        <p:spPr>
          <a:xfrm>
            <a:off x="3468936" y="3096000"/>
            <a:ext cx="2496000" cy="1260000"/>
          </a:xfrm>
        </p:spPr>
        <p:txBody>
          <a:bodyPr>
            <a:noAutofit/>
          </a:bodyPr>
          <a:lstStyle>
            <a:lvl1pPr marL="0" indent="0">
              <a:spcBef>
                <a:spcPts val="0"/>
              </a:spcBef>
              <a:buNone/>
              <a:defRPr sz="1200">
                <a:solidFill>
                  <a:schemeClr val="bg1"/>
                </a:solidFill>
              </a:defRPr>
            </a:lvl1pPr>
            <a:lvl2pPr marL="287943" indent="0">
              <a:buNone/>
              <a:defRPr sz="1067">
                <a:solidFill>
                  <a:schemeClr val="bg1"/>
                </a:solidFill>
              </a:defRPr>
            </a:lvl2pPr>
            <a:lvl3pPr marL="575888" indent="0">
              <a:buNone/>
              <a:defRPr sz="1067">
                <a:solidFill>
                  <a:schemeClr val="bg1"/>
                </a:solidFill>
              </a:defRPr>
            </a:lvl3pPr>
            <a:lvl4pPr marL="863833" indent="0">
              <a:buNone/>
              <a:defRPr sz="1067">
                <a:solidFill>
                  <a:schemeClr val="bg1"/>
                </a:solidFill>
              </a:defRPr>
            </a:lvl4pPr>
            <a:lvl5pPr marL="1151777" indent="0">
              <a:buNone/>
              <a:defRPr sz="1067">
                <a:solidFill>
                  <a:schemeClr val="bg1"/>
                </a:solidFill>
              </a:defRPr>
            </a:lvl5pPr>
          </a:lstStyle>
          <a:p>
            <a:pPr lvl="0"/>
            <a:r>
              <a:rPr lang="sv-SE" dirty="0" err="1"/>
              <a:t>Disclaimer</a:t>
            </a:r>
            <a:r>
              <a:rPr lang="sv-SE" dirty="0"/>
              <a:t> text</a:t>
            </a:r>
          </a:p>
        </p:txBody>
      </p:sp>
      <p:grpSp>
        <p:nvGrpSpPr>
          <p:cNvPr id="30" name="Logotype"/>
          <p:cNvGrpSpPr/>
          <p:nvPr userDrawn="1"/>
        </p:nvGrpSpPr>
        <p:grpSpPr>
          <a:xfrm>
            <a:off x="730289" y="536404"/>
            <a:ext cx="1845385" cy="288609"/>
            <a:chOff x="9501453" y="6148765"/>
            <a:chExt cx="2047875" cy="427037"/>
          </a:xfrm>
          <a:solidFill>
            <a:schemeClr val="bg1"/>
          </a:solidFill>
        </p:grpSpPr>
        <p:sp>
          <p:nvSpPr>
            <p:cNvPr id="31"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2"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3"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4"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5"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6"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grpSp>
        <p:nvGrpSpPr>
          <p:cNvPr id="37" name="Pulse"/>
          <p:cNvGrpSpPr/>
          <p:nvPr userDrawn="1"/>
        </p:nvGrpSpPr>
        <p:grpSpPr>
          <a:xfrm>
            <a:off x="8432796" y="2994843"/>
            <a:ext cx="3762841" cy="3430428"/>
            <a:chOff x="6324589" y="2994841"/>
            <a:chExt cx="2822131" cy="3430428"/>
          </a:xfrm>
        </p:grpSpPr>
        <p:sp>
          <p:nvSpPr>
            <p:cNvPr id="38" name="Freeform 5"/>
            <p:cNvSpPr>
              <a:spLocks/>
            </p:cNvSpPr>
            <p:nvPr userDrawn="1"/>
          </p:nvSpPr>
          <p:spPr bwMode="auto">
            <a:xfrm>
              <a:off x="6766422" y="3853615"/>
              <a:ext cx="440278" cy="1099915"/>
            </a:xfrm>
            <a:custGeom>
              <a:avLst/>
              <a:gdLst>
                <a:gd name="T0" fmla="*/ 70 w 141"/>
                <a:gd name="T1" fmla="*/ 353 h 353"/>
                <a:gd name="T2" fmla="*/ 70 w 141"/>
                <a:gd name="T3" fmla="*/ 353 h 353"/>
                <a:gd name="T4" fmla="*/ 0 w 141"/>
                <a:gd name="T5" fmla="*/ 282 h 353"/>
                <a:gd name="T6" fmla="*/ 0 w 141"/>
                <a:gd name="T7" fmla="*/ 70 h 353"/>
                <a:gd name="T8" fmla="*/ 70 w 141"/>
                <a:gd name="T9" fmla="*/ 0 h 353"/>
                <a:gd name="T10" fmla="*/ 70 w 141"/>
                <a:gd name="T11" fmla="*/ 0 h 353"/>
                <a:gd name="T12" fmla="*/ 141 w 141"/>
                <a:gd name="T13" fmla="*/ 70 h 353"/>
                <a:gd name="T14" fmla="*/ 141 w 141"/>
                <a:gd name="T15" fmla="*/ 282 h 353"/>
                <a:gd name="T16" fmla="*/ 70 w 141"/>
                <a:gd name="T17"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353">
                  <a:moveTo>
                    <a:pt x="70" y="353"/>
                  </a:moveTo>
                  <a:cubicBezTo>
                    <a:pt x="70" y="353"/>
                    <a:pt x="70" y="353"/>
                    <a:pt x="70" y="353"/>
                  </a:cubicBezTo>
                  <a:cubicBezTo>
                    <a:pt x="31" y="353"/>
                    <a:pt x="0" y="321"/>
                    <a:pt x="0" y="282"/>
                  </a:cubicBezTo>
                  <a:cubicBezTo>
                    <a:pt x="0" y="70"/>
                    <a:pt x="0" y="70"/>
                    <a:pt x="0" y="70"/>
                  </a:cubicBezTo>
                  <a:cubicBezTo>
                    <a:pt x="0" y="31"/>
                    <a:pt x="31" y="0"/>
                    <a:pt x="70" y="0"/>
                  </a:cubicBezTo>
                  <a:cubicBezTo>
                    <a:pt x="70" y="0"/>
                    <a:pt x="70" y="0"/>
                    <a:pt x="70" y="0"/>
                  </a:cubicBezTo>
                  <a:cubicBezTo>
                    <a:pt x="109" y="0"/>
                    <a:pt x="141" y="31"/>
                    <a:pt x="141" y="70"/>
                  </a:cubicBezTo>
                  <a:cubicBezTo>
                    <a:pt x="141" y="282"/>
                    <a:pt x="141" y="282"/>
                    <a:pt x="141" y="282"/>
                  </a:cubicBezTo>
                  <a:cubicBezTo>
                    <a:pt x="141" y="321"/>
                    <a:pt x="109" y="353"/>
                    <a:pt x="70" y="353"/>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39" name="Freeform 6"/>
            <p:cNvSpPr>
              <a:spLocks/>
            </p:cNvSpPr>
            <p:nvPr userDrawn="1"/>
          </p:nvSpPr>
          <p:spPr bwMode="auto">
            <a:xfrm>
              <a:off x="6324589" y="4488361"/>
              <a:ext cx="264478" cy="443388"/>
            </a:xfrm>
            <a:custGeom>
              <a:avLst/>
              <a:gdLst>
                <a:gd name="T0" fmla="*/ 43 w 85"/>
                <a:gd name="T1" fmla="*/ 142 h 142"/>
                <a:gd name="T2" fmla="*/ 43 w 85"/>
                <a:gd name="T3" fmla="*/ 142 h 142"/>
                <a:gd name="T4" fmla="*/ 0 w 85"/>
                <a:gd name="T5" fmla="*/ 99 h 142"/>
                <a:gd name="T6" fmla="*/ 0 w 85"/>
                <a:gd name="T7" fmla="*/ 43 h 142"/>
                <a:gd name="T8" fmla="*/ 43 w 85"/>
                <a:gd name="T9" fmla="*/ 0 h 142"/>
                <a:gd name="T10" fmla="*/ 43 w 85"/>
                <a:gd name="T11" fmla="*/ 0 h 142"/>
                <a:gd name="T12" fmla="*/ 85 w 85"/>
                <a:gd name="T13" fmla="*/ 43 h 142"/>
                <a:gd name="T14" fmla="*/ 85 w 85"/>
                <a:gd name="T15" fmla="*/ 99 h 142"/>
                <a:gd name="T16" fmla="*/ 43 w 8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42">
                  <a:moveTo>
                    <a:pt x="43" y="142"/>
                  </a:moveTo>
                  <a:cubicBezTo>
                    <a:pt x="43" y="142"/>
                    <a:pt x="43" y="142"/>
                    <a:pt x="43" y="142"/>
                  </a:cubicBezTo>
                  <a:cubicBezTo>
                    <a:pt x="19" y="142"/>
                    <a:pt x="0" y="123"/>
                    <a:pt x="0" y="99"/>
                  </a:cubicBezTo>
                  <a:cubicBezTo>
                    <a:pt x="0" y="43"/>
                    <a:pt x="0" y="43"/>
                    <a:pt x="0" y="43"/>
                  </a:cubicBezTo>
                  <a:cubicBezTo>
                    <a:pt x="0" y="19"/>
                    <a:pt x="19" y="0"/>
                    <a:pt x="43" y="0"/>
                  </a:cubicBezTo>
                  <a:cubicBezTo>
                    <a:pt x="43" y="0"/>
                    <a:pt x="43" y="0"/>
                    <a:pt x="43" y="0"/>
                  </a:cubicBezTo>
                  <a:cubicBezTo>
                    <a:pt x="66" y="0"/>
                    <a:pt x="85" y="19"/>
                    <a:pt x="85" y="43"/>
                  </a:cubicBezTo>
                  <a:cubicBezTo>
                    <a:pt x="85" y="99"/>
                    <a:pt x="85" y="99"/>
                    <a:pt x="85" y="99"/>
                  </a:cubicBezTo>
                  <a:cubicBezTo>
                    <a:pt x="85" y="123"/>
                    <a:pt x="66" y="142"/>
                    <a:pt x="43" y="142"/>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0" name="Freeform 7"/>
            <p:cNvSpPr>
              <a:spLocks/>
            </p:cNvSpPr>
            <p:nvPr userDrawn="1"/>
          </p:nvSpPr>
          <p:spPr bwMode="auto">
            <a:xfrm>
              <a:off x="7424505" y="2994841"/>
              <a:ext cx="550736" cy="2462752"/>
            </a:xfrm>
            <a:custGeom>
              <a:avLst/>
              <a:gdLst>
                <a:gd name="T0" fmla="*/ 89 w 177"/>
                <a:gd name="T1" fmla="*/ 791 h 791"/>
                <a:gd name="T2" fmla="*/ 89 w 177"/>
                <a:gd name="T3" fmla="*/ 791 h 791"/>
                <a:gd name="T4" fmla="*/ 0 w 177"/>
                <a:gd name="T5" fmla="*/ 703 h 791"/>
                <a:gd name="T6" fmla="*/ 0 w 177"/>
                <a:gd name="T7" fmla="*/ 89 h 791"/>
                <a:gd name="T8" fmla="*/ 89 w 177"/>
                <a:gd name="T9" fmla="*/ 0 h 791"/>
                <a:gd name="T10" fmla="*/ 89 w 177"/>
                <a:gd name="T11" fmla="*/ 0 h 791"/>
                <a:gd name="T12" fmla="*/ 177 w 177"/>
                <a:gd name="T13" fmla="*/ 89 h 791"/>
                <a:gd name="T14" fmla="*/ 177 w 177"/>
                <a:gd name="T15" fmla="*/ 703 h 791"/>
                <a:gd name="T16" fmla="*/ 89 w 177"/>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791">
                  <a:moveTo>
                    <a:pt x="89" y="791"/>
                  </a:moveTo>
                  <a:cubicBezTo>
                    <a:pt x="89" y="791"/>
                    <a:pt x="89" y="791"/>
                    <a:pt x="89" y="791"/>
                  </a:cubicBezTo>
                  <a:cubicBezTo>
                    <a:pt x="40" y="791"/>
                    <a:pt x="0" y="752"/>
                    <a:pt x="0" y="703"/>
                  </a:cubicBezTo>
                  <a:cubicBezTo>
                    <a:pt x="0" y="89"/>
                    <a:pt x="0" y="89"/>
                    <a:pt x="0" y="89"/>
                  </a:cubicBezTo>
                  <a:cubicBezTo>
                    <a:pt x="0" y="40"/>
                    <a:pt x="40" y="0"/>
                    <a:pt x="89" y="0"/>
                  </a:cubicBezTo>
                  <a:cubicBezTo>
                    <a:pt x="89" y="0"/>
                    <a:pt x="89" y="0"/>
                    <a:pt x="89" y="0"/>
                  </a:cubicBezTo>
                  <a:cubicBezTo>
                    <a:pt x="137" y="0"/>
                    <a:pt x="177" y="40"/>
                    <a:pt x="177" y="89"/>
                  </a:cubicBezTo>
                  <a:cubicBezTo>
                    <a:pt x="177" y="703"/>
                    <a:pt x="177" y="703"/>
                    <a:pt x="177" y="703"/>
                  </a:cubicBezTo>
                  <a:cubicBezTo>
                    <a:pt x="177" y="752"/>
                    <a:pt x="137" y="791"/>
                    <a:pt x="89"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1" name="Freeform 8"/>
            <p:cNvSpPr>
              <a:spLocks/>
            </p:cNvSpPr>
            <p:nvPr userDrawn="1"/>
          </p:nvSpPr>
          <p:spPr bwMode="auto">
            <a:xfrm>
              <a:off x="8196157" y="3962517"/>
              <a:ext cx="549180" cy="2462752"/>
            </a:xfrm>
            <a:custGeom>
              <a:avLst/>
              <a:gdLst>
                <a:gd name="T0" fmla="*/ 88 w 176"/>
                <a:gd name="T1" fmla="*/ 791 h 791"/>
                <a:gd name="T2" fmla="*/ 88 w 176"/>
                <a:gd name="T3" fmla="*/ 791 h 791"/>
                <a:gd name="T4" fmla="*/ 0 w 176"/>
                <a:gd name="T5" fmla="*/ 702 h 791"/>
                <a:gd name="T6" fmla="*/ 0 w 176"/>
                <a:gd name="T7" fmla="*/ 88 h 791"/>
                <a:gd name="T8" fmla="*/ 88 w 176"/>
                <a:gd name="T9" fmla="*/ 0 h 791"/>
                <a:gd name="T10" fmla="*/ 88 w 176"/>
                <a:gd name="T11" fmla="*/ 0 h 791"/>
                <a:gd name="T12" fmla="*/ 176 w 176"/>
                <a:gd name="T13" fmla="*/ 88 h 791"/>
                <a:gd name="T14" fmla="*/ 176 w 176"/>
                <a:gd name="T15" fmla="*/ 702 h 791"/>
                <a:gd name="T16" fmla="*/ 88 w 176"/>
                <a:gd name="T17" fmla="*/ 791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791">
                  <a:moveTo>
                    <a:pt x="88" y="791"/>
                  </a:moveTo>
                  <a:cubicBezTo>
                    <a:pt x="88" y="791"/>
                    <a:pt x="88" y="791"/>
                    <a:pt x="88" y="791"/>
                  </a:cubicBezTo>
                  <a:cubicBezTo>
                    <a:pt x="39" y="791"/>
                    <a:pt x="0" y="751"/>
                    <a:pt x="0" y="702"/>
                  </a:cubicBezTo>
                  <a:cubicBezTo>
                    <a:pt x="0" y="88"/>
                    <a:pt x="0" y="88"/>
                    <a:pt x="0" y="88"/>
                  </a:cubicBezTo>
                  <a:cubicBezTo>
                    <a:pt x="0" y="39"/>
                    <a:pt x="39" y="0"/>
                    <a:pt x="88" y="0"/>
                  </a:cubicBezTo>
                  <a:cubicBezTo>
                    <a:pt x="88" y="0"/>
                    <a:pt x="88" y="0"/>
                    <a:pt x="88" y="0"/>
                  </a:cubicBezTo>
                  <a:cubicBezTo>
                    <a:pt x="137" y="0"/>
                    <a:pt x="176" y="39"/>
                    <a:pt x="176" y="88"/>
                  </a:cubicBezTo>
                  <a:cubicBezTo>
                    <a:pt x="176" y="702"/>
                    <a:pt x="176" y="702"/>
                    <a:pt x="176" y="702"/>
                  </a:cubicBezTo>
                  <a:cubicBezTo>
                    <a:pt x="176" y="751"/>
                    <a:pt x="137" y="791"/>
                    <a:pt x="88" y="791"/>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sp>
          <p:nvSpPr>
            <p:cNvPr id="42" name="Freeform 9"/>
            <p:cNvSpPr>
              <a:spLocks/>
            </p:cNvSpPr>
            <p:nvPr userDrawn="1"/>
          </p:nvSpPr>
          <p:spPr bwMode="auto">
            <a:xfrm>
              <a:off x="8966253" y="4472803"/>
              <a:ext cx="180467" cy="1090580"/>
            </a:xfrm>
            <a:custGeom>
              <a:avLst/>
              <a:gdLst>
                <a:gd name="T0" fmla="*/ 0 w 58"/>
                <a:gd name="T1" fmla="*/ 69 h 350"/>
                <a:gd name="T2" fmla="*/ 0 w 58"/>
                <a:gd name="T3" fmla="*/ 281 h 350"/>
                <a:gd name="T4" fmla="*/ 58 w 58"/>
                <a:gd name="T5" fmla="*/ 350 h 350"/>
                <a:gd name="T6" fmla="*/ 58 w 58"/>
                <a:gd name="T7" fmla="*/ 0 h 350"/>
                <a:gd name="T8" fmla="*/ 0 w 58"/>
                <a:gd name="T9" fmla="*/ 69 h 350"/>
              </a:gdLst>
              <a:ahLst/>
              <a:cxnLst>
                <a:cxn ang="0">
                  <a:pos x="T0" y="T1"/>
                </a:cxn>
                <a:cxn ang="0">
                  <a:pos x="T2" y="T3"/>
                </a:cxn>
                <a:cxn ang="0">
                  <a:pos x="T4" y="T5"/>
                </a:cxn>
                <a:cxn ang="0">
                  <a:pos x="T6" y="T7"/>
                </a:cxn>
                <a:cxn ang="0">
                  <a:pos x="T8" y="T9"/>
                </a:cxn>
              </a:cxnLst>
              <a:rect l="0" t="0" r="r" b="b"/>
              <a:pathLst>
                <a:path w="58" h="350">
                  <a:moveTo>
                    <a:pt x="0" y="69"/>
                  </a:moveTo>
                  <a:cubicBezTo>
                    <a:pt x="0" y="281"/>
                    <a:pt x="0" y="281"/>
                    <a:pt x="0" y="281"/>
                  </a:cubicBezTo>
                  <a:cubicBezTo>
                    <a:pt x="0" y="315"/>
                    <a:pt x="25" y="344"/>
                    <a:pt x="58" y="350"/>
                  </a:cubicBezTo>
                  <a:cubicBezTo>
                    <a:pt x="58" y="0"/>
                    <a:pt x="58" y="0"/>
                    <a:pt x="58" y="0"/>
                  </a:cubicBezTo>
                  <a:cubicBezTo>
                    <a:pt x="25" y="5"/>
                    <a:pt x="0" y="34"/>
                    <a:pt x="0" y="69"/>
                  </a:cubicBezTo>
                  <a:close/>
                </a:path>
              </a:pathLst>
            </a:custGeom>
            <a:solidFill>
              <a:srgbClr val="0000FF"/>
            </a:solidFill>
            <a:ln>
              <a:noFill/>
            </a:ln>
          </p:spPr>
          <p:txBody>
            <a:bodyPr vert="horz" wrap="square" lIns="91440" tIns="45720" rIns="91440" bIns="45720" numCol="1" anchor="t" anchorCtr="0" compatLnSpc="1">
              <a:prstTxWarp prst="textNoShape">
                <a:avLst/>
              </a:prstTxWarp>
            </a:bodyPr>
            <a:lstStyle/>
            <a:p>
              <a:pPr defTabSz="1218963"/>
              <a:endParaRPr lang="en-GB" sz="2400">
                <a:solidFill>
                  <a:srgbClr val="0000FF"/>
                </a:solidFill>
              </a:endParaRPr>
            </a:p>
          </p:txBody>
        </p:sp>
      </p:grpSp>
    </p:spTree>
    <p:extLst>
      <p:ext uri="{BB962C8B-B14F-4D97-AF65-F5344CB8AC3E}">
        <p14:creationId xmlns:p14="http://schemas.microsoft.com/office/powerpoint/2010/main" val="396076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obj" preserve="1">
  <p:cSld name="Rubrik och innehåll">
    <p:spTree>
      <p:nvGrpSpPr>
        <p:cNvPr id="1" name=""/>
        <p:cNvGrpSpPr/>
        <p:nvPr/>
      </p:nvGrpSpPr>
      <p:grpSpPr>
        <a:xfrm>
          <a:off x="0" y="0"/>
          <a:ext cx="0" cy="0"/>
          <a:chOff x="0" y="0"/>
          <a:chExt cx="0" cy="0"/>
        </a:xfrm>
      </p:grpSpPr>
      <p:pic>
        <p:nvPicPr>
          <p:cNvPr id="5" name="Bildobjekt 6" descr="LO_Monogr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518" y="408518"/>
            <a:ext cx="577849"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objekt 10" descr="Landsorg_i_Sverig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2584" y="6278034"/>
            <a:ext cx="2097616"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lvl1pPr marL="0" indent="0">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6"/>
          <p:cNvSpPr>
            <a:spLocks noGrp="1" noChangeArrowheads="1"/>
          </p:cNvSpPr>
          <p:nvPr>
            <p:ph type="sldNum" sz="quarter" idx="10"/>
          </p:nvPr>
        </p:nvSpPr>
        <p:spPr/>
        <p:txBody>
          <a:bodyPr/>
          <a:lstStyle>
            <a:lvl1pPr algn="l">
              <a:defRPr/>
            </a:lvl1pPr>
          </a:lstStyle>
          <a:p>
            <a:fld id="{4470806B-E4F3-3C48-A147-7B24D835428A}" type="slidenum">
              <a:rPr lang="en-US" altLang="x-none" smtClean="0"/>
              <a:pPr/>
              <a:t>‹#›</a:t>
            </a:fld>
            <a:endParaRPr lang="en-US" altLang="x-none"/>
          </a:p>
        </p:txBody>
      </p:sp>
    </p:spTree>
    <p:extLst>
      <p:ext uri="{BB962C8B-B14F-4D97-AF65-F5344CB8AC3E}">
        <p14:creationId xmlns:p14="http://schemas.microsoft.com/office/powerpoint/2010/main" val="265605028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5">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type="txAndObj" preserve="1">
  <p:cSld name="Rubrik, text och innehåll">
    <p:spTree>
      <p:nvGrpSpPr>
        <p:cNvPr id="1" name=""/>
        <p:cNvGrpSpPr/>
        <p:nvPr/>
      </p:nvGrpSpPr>
      <p:grpSpPr>
        <a:xfrm>
          <a:off x="0" y="0"/>
          <a:ext cx="0" cy="0"/>
          <a:chOff x="0" y="0"/>
          <a:chExt cx="0" cy="0"/>
        </a:xfrm>
      </p:grpSpPr>
      <p:pic>
        <p:nvPicPr>
          <p:cNvPr id="6" name="Bildobjekt 6" descr="LO_Monogr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518" y="408518"/>
            <a:ext cx="577849"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10" descr="Landsorg_i_Sverig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2584" y="6278034"/>
            <a:ext cx="2097616"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828800" y="1066800"/>
            <a:ext cx="9855200" cy="1066800"/>
          </a:xfrm>
        </p:spPr>
        <p:txBody>
          <a:bodyPr/>
          <a:lstStyle/>
          <a:p>
            <a:r>
              <a:rPr lang="sv-SE"/>
              <a:t>Klicka här för att ändra format</a:t>
            </a:r>
          </a:p>
        </p:txBody>
      </p:sp>
      <p:sp>
        <p:nvSpPr>
          <p:cNvPr id="3" name="Platshållare för text 2"/>
          <p:cNvSpPr>
            <a:spLocks noGrp="1"/>
          </p:cNvSpPr>
          <p:nvPr>
            <p:ph type="body" sz="half" idx="1"/>
          </p:nvPr>
        </p:nvSpPr>
        <p:spPr>
          <a:xfrm>
            <a:off x="1828800" y="2362200"/>
            <a:ext cx="4521200" cy="3581400"/>
          </a:xfrm>
        </p:spPr>
        <p:txBody>
          <a:bodyPr/>
          <a:lstStyle>
            <a:lvl1pPr marL="0" indent="0">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553200" y="2362200"/>
            <a:ext cx="4521200" cy="3581400"/>
          </a:xfrm>
        </p:spPr>
        <p:txBody>
          <a:bodyPr/>
          <a:lstStyle>
            <a:lvl1pPr marL="0" indent="0">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ectangle 6"/>
          <p:cNvSpPr>
            <a:spLocks noGrp="1" noChangeArrowheads="1"/>
          </p:cNvSpPr>
          <p:nvPr>
            <p:ph type="sldNum" sz="quarter" idx="10"/>
          </p:nvPr>
        </p:nvSpPr>
        <p:spPr/>
        <p:txBody>
          <a:bodyPr/>
          <a:lstStyle>
            <a:lvl1pPr algn="l">
              <a:defRPr/>
            </a:lvl1pPr>
          </a:lstStyle>
          <a:p>
            <a:fld id="{5013958D-043D-7E4F-8133-4FA439DABF5A}" type="slidenum">
              <a:rPr lang="en-US" altLang="x-none" smtClean="0"/>
              <a:pPr/>
              <a:t>‹#›</a:t>
            </a:fld>
            <a:endParaRPr lang="en-US" altLang="x-none"/>
          </a:p>
        </p:txBody>
      </p:sp>
    </p:spTree>
    <p:extLst>
      <p:ext uri="{BB962C8B-B14F-4D97-AF65-F5344CB8AC3E}">
        <p14:creationId xmlns:p14="http://schemas.microsoft.com/office/powerpoint/2010/main" val="166970497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par>
                          <p:cTn id="33" fill="hold">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1000"/>
                                        <p:tgtEl>
                                          <p:spTgt spid="4">
                                            <p:txEl>
                                              <p:pRg st="0" end="0"/>
                                            </p:txEl>
                                          </p:spTgt>
                                        </p:tgtEl>
                                      </p:cBhvr>
                                    </p:animEffect>
                                  </p:childTnLst>
                                </p:cTn>
                              </p:par>
                            </p:childTnLst>
                          </p:cTn>
                        </p:par>
                        <p:par>
                          <p:cTn id="37" fill="hold">
                            <p:stCondLst>
                              <p:cond delay="8000"/>
                            </p:stCondLst>
                            <p:childTnLst>
                              <p:par>
                                <p:cTn id="38" presetID="10" presetClass="entr" presetSubtype="0"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childTnLst>
                                </p:cTn>
                              </p:par>
                            </p:childTnLst>
                          </p:cTn>
                        </p:par>
                        <p:par>
                          <p:cTn id="41" fill="hold">
                            <p:stCondLst>
                              <p:cond delay="9000"/>
                            </p:stCondLst>
                            <p:childTnLst>
                              <p:par>
                                <p:cTn id="42" presetID="10" presetClass="entr" presetSubtype="0" fill="hold" grpId="0"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childTnLst>
                                </p:cTn>
                              </p:par>
                            </p:childTnLst>
                          </p:cTn>
                        </p:par>
                        <p:par>
                          <p:cTn id="45" fill="hold">
                            <p:stCondLst>
                              <p:cond delay="10000"/>
                            </p:stCondLst>
                            <p:childTnLst>
                              <p:par>
                                <p:cTn id="46" presetID="10" presetClass="entr" presetSubtype="0" fill="hold" grpId="0"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childTnLst>
                                </p:cTn>
                              </p:par>
                            </p:childTnLst>
                          </p:cTn>
                        </p:par>
                        <p:par>
                          <p:cTn id="49" fill="hold">
                            <p:stCondLst>
                              <p:cond delay="11000"/>
                            </p:stCondLst>
                            <p:childTnLst>
                              <p:par>
                                <p:cTn id="50" presetID="10" presetClass="entr" presetSubtype="0" fill="hold" grpId="0" nodeType="after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5">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build="p" bldLvl="5">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8"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vå innehållsdelar">
    <p:spTree>
      <p:nvGrpSpPr>
        <p:cNvPr id="1" name=""/>
        <p:cNvGrpSpPr/>
        <p:nvPr/>
      </p:nvGrpSpPr>
      <p:grpSpPr>
        <a:xfrm>
          <a:off x="0" y="0"/>
          <a:ext cx="0" cy="0"/>
          <a:chOff x="0" y="0"/>
          <a:chExt cx="0" cy="0"/>
        </a:xfrm>
      </p:grpSpPr>
      <p:pic>
        <p:nvPicPr>
          <p:cNvPr id="6" name="Bildobjekt 6" descr="LO_Monogr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518" y="408518"/>
            <a:ext cx="577849"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10" descr="Landsorg_i_Sverig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2584" y="6278034"/>
            <a:ext cx="2097616"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828800" y="2362200"/>
            <a:ext cx="4521200" cy="3581400"/>
          </a:xfrm>
        </p:spPr>
        <p:txBody>
          <a:bodyPr/>
          <a:lstStyle>
            <a:lvl1pPr marL="0" indent="0">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553200" y="2362200"/>
            <a:ext cx="4521200" cy="3581400"/>
          </a:xfrm>
        </p:spPr>
        <p:txBody>
          <a:bodyPr/>
          <a:lstStyle>
            <a:lvl1pPr marL="0" indent="0">
              <a:defRPr sz="2133"/>
            </a:lvl1pPr>
            <a:lvl2pPr>
              <a:defRPr sz="2133"/>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ectangle 6"/>
          <p:cNvSpPr>
            <a:spLocks noGrp="1" noChangeArrowheads="1"/>
          </p:cNvSpPr>
          <p:nvPr>
            <p:ph type="sldNum" sz="quarter" idx="10"/>
          </p:nvPr>
        </p:nvSpPr>
        <p:spPr/>
        <p:txBody>
          <a:bodyPr/>
          <a:lstStyle>
            <a:lvl1pPr algn="l">
              <a:defRPr/>
            </a:lvl1pPr>
          </a:lstStyle>
          <a:p>
            <a:fld id="{343A3EFA-B1A5-D94E-B315-38025C9AC894}" type="slidenum">
              <a:rPr lang="en-US" altLang="x-none" smtClean="0"/>
              <a:pPr/>
              <a:t>‹#›</a:t>
            </a:fld>
            <a:endParaRPr lang="en-US" altLang="x-none"/>
          </a:p>
        </p:txBody>
      </p:sp>
    </p:spTree>
    <p:extLst>
      <p:ext uri="{BB962C8B-B14F-4D97-AF65-F5344CB8AC3E}">
        <p14:creationId xmlns:p14="http://schemas.microsoft.com/office/powerpoint/2010/main" val="336785805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par>
                          <p:cTn id="33" fill="hold">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1000"/>
                                        <p:tgtEl>
                                          <p:spTgt spid="4">
                                            <p:txEl>
                                              <p:pRg st="0" end="0"/>
                                            </p:txEl>
                                          </p:spTgt>
                                        </p:tgtEl>
                                      </p:cBhvr>
                                    </p:animEffect>
                                  </p:childTnLst>
                                </p:cTn>
                              </p:par>
                            </p:childTnLst>
                          </p:cTn>
                        </p:par>
                        <p:par>
                          <p:cTn id="37" fill="hold">
                            <p:stCondLst>
                              <p:cond delay="8000"/>
                            </p:stCondLst>
                            <p:childTnLst>
                              <p:par>
                                <p:cTn id="38" presetID="10" presetClass="entr" presetSubtype="0"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fade">
                                      <p:cBhvr>
                                        <p:cTn id="40" dur="1000"/>
                                        <p:tgtEl>
                                          <p:spTgt spid="4">
                                            <p:txEl>
                                              <p:pRg st="1" end="1"/>
                                            </p:txEl>
                                          </p:spTgt>
                                        </p:tgtEl>
                                      </p:cBhvr>
                                    </p:animEffect>
                                  </p:childTnLst>
                                </p:cTn>
                              </p:par>
                            </p:childTnLst>
                          </p:cTn>
                        </p:par>
                        <p:par>
                          <p:cTn id="41" fill="hold">
                            <p:stCondLst>
                              <p:cond delay="9000"/>
                            </p:stCondLst>
                            <p:childTnLst>
                              <p:par>
                                <p:cTn id="42" presetID="10" presetClass="entr" presetSubtype="0" fill="hold" grpId="0"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childTnLst>
                                </p:cTn>
                              </p:par>
                            </p:childTnLst>
                          </p:cTn>
                        </p:par>
                        <p:par>
                          <p:cTn id="45" fill="hold">
                            <p:stCondLst>
                              <p:cond delay="10000"/>
                            </p:stCondLst>
                            <p:childTnLst>
                              <p:par>
                                <p:cTn id="46" presetID="10" presetClass="entr" presetSubtype="0" fill="hold" grpId="0"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childTnLst>
                                </p:cTn>
                              </p:par>
                            </p:childTnLst>
                          </p:cTn>
                        </p:par>
                        <p:par>
                          <p:cTn id="49" fill="hold">
                            <p:stCondLst>
                              <p:cond delay="11000"/>
                            </p:stCondLst>
                            <p:childTnLst>
                              <p:par>
                                <p:cTn id="50" presetID="10" presetClass="entr" presetSubtype="0" fill="hold" grpId="0" nodeType="after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P spid="8"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txAndChart" preserve="1">
  <p:cSld name="Rubrik, text och diagram">
    <p:spTree>
      <p:nvGrpSpPr>
        <p:cNvPr id="1" name=""/>
        <p:cNvGrpSpPr/>
        <p:nvPr/>
      </p:nvGrpSpPr>
      <p:grpSpPr>
        <a:xfrm>
          <a:off x="0" y="0"/>
          <a:ext cx="0" cy="0"/>
          <a:chOff x="0" y="0"/>
          <a:chExt cx="0" cy="0"/>
        </a:xfrm>
      </p:grpSpPr>
      <p:pic>
        <p:nvPicPr>
          <p:cNvPr id="6" name="Bildobjekt 6" descr="LO_Monogr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518" y="408518"/>
            <a:ext cx="577849"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objekt 10" descr="Landsorg_i_Sverig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2584" y="6278034"/>
            <a:ext cx="2097616"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828800" y="1066800"/>
            <a:ext cx="9855200" cy="1066800"/>
          </a:xfrm>
        </p:spPr>
        <p:txBody>
          <a:bodyPr/>
          <a:lstStyle/>
          <a:p>
            <a:r>
              <a:rPr lang="sv-SE"/>
              <a:t>Klicka här för att ändra format</a:t>
            </a:r>
          </a:p>
        </p:txBody>
      </p:sp>
      <p:sp>
        <p:nvSpPr>
          <p:cNvPr id="3" name="Platshållare för text 2"/>
          <p:cNvSpPr>
            <a:spLocks noGrp="1"/>
          </p:cNvSpPr>
          <p:nvPr>
            <p:ph type="body" sz="half" idx="1"/>
          </p:nvPr>
        </p:nvSpPr>
        <p:spPr>
          <a:xfrm>
            <a:off x="1828800" y="2362200"/>
            <a:ext cx="4521200" cy="3581400"/>
          </a:xfrm>
        </p:spPr>
        <p:txBody>
          <a:bodyPr/>
          <a:lstStyle>
            <a:lvl1pPr marL="0" indent="0">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iagram 3"/>
          <p:cNvSpPr>
            <a:spLocks noGrp="1"/>
          </p:cNvSpPr>
          <p:nvPr>
            <p:ph type="chart" sz="half" idx="2"/>
          </p:nvPr>
        </p:nvSpPr>
        <p:spPr>
          <a:xfrm>
            <a:off x="6553200" y="2362200"/>
            <a:ext cx="4521200" cy="3581400"/>
          </a:xfrm>
        </p:spPr>
        <p:txBody>
          <a:bodyPr/>
          <a:lstStyle/>
          <a:p>
            <a:pPr lvl="0"/>
            <a:r>
              <a:rPr lang="sv-SE" noProof="0"/>
              <a:t>Klicka på ikonen för att lägga till ett diagram</a:t>
            </a:r>
          </a:p>
        </p:txBody>
      </p:sp>
      <p:sp>
        <p:nvSpPr>
          <p:cNvPr id="8" name="Rectangle 6"/>
          <p:cNvSpPr>
            <a:spLocks noGrp="1" noChangeArrowheads="1"/>
          </p:cNvSpPr>
          <p:nvPr>
            <p:ph type="sldNum" sz="quarter" idx="10"/>
          </p:nvPr>
        </p:nvSpPr>
        <p:spPr/>
        <p:txBody>
          <a:bodyPr/>
          <a:lstStyle>
            <a:lvl1pPr algn="l">
              <a:defRPr/>
            </a:lvl1pPr>
          </a:lstStyle>
          <a:p>
            <a:fld id="{9DF88E79-F7B3-1A49-B784-C1BBEAA4606B}" type="slidenum">
              <a:rPr lang="en-US" altLang="x-none" smtClean="0"/>
              <a:pPr/>
              <a:t>‹#›</a:t>
            </a:fld>
            <a:endParaRPr lang="en-US" altLang="x-none"/>
          </a:p>
        </p:txBody>
      </p:sp>
    </p:spTree>
    <p:extLst>
      <p:ext uri="{BB962C8B-B14F-4D97-AF65-F5344CB8AC3E}">
        <p14:creationId xmlns:p14="http://schemas.microsoft.com/office/powerpoint/2010/main" val="22816202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childTnLst>
                                </p:cTn>
                              </p:par>
                            </p:childTnLst>
                          </p:cTn>
                        </p:par>
                        <p:par>
                          <p:cTn id="29" fill="hold">
                            <p:stCondLst>
                              <p:cond delay="60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childTnLst>
                                </p:cTn>
                              </p:par>
                            </p:childTnLst>
                          </p:cTn>
                        </p:par>
                        <p:par>
                          <p:cTn id="33" fill="hold">
                            <p:stCondLst>
                              <p:cond delay="7000"/>
                            </p:stCondLst>
                            <p:childTnLst>
                              <p:par>
                                <p:cTn id="34" presetID="10" presetClass="entr" presetSubtype="0" fill="hold" grpId="0" nodeType="after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fade">
                                      <p:cBhvr>
                                        <p:cTn id="3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4" grpId="0" build="p" bldLvl="5"/>
      <p:bldP spid="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Endast rubrik">
    <p:spTree>
      <p:nvGrpSpPr>
        <p:cNvPr id="1" name=""/>
        <p:cNvGrpSpPr/>
        <p:nvPr/>
      </p:nvGrpSpPr>
      <p:grpSpPr>
        <a:xfrm>
          <a:off x="0" y="0"/>
          <a:ext cx="0" cy="0"/>
          <a:chOff x="0" y="0"/>
          <a:chExt cx="0" cy="0"/>
        </a:xfrm>
      </p:grpSpPr>
      <p:pic>
        <p:nvPicPr>
          <p:cNvPr id="4" name="Bildobjekt 6" descr="LO_Monogr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518" y="408518"/>
            <a:ext cx="577849"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0" descr="Landsorg_i_Sverig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2584" y="6278034"/>
            <a:ext cx="2097616"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p>
        </p:txBody>
      </p:sp>
      <p:sp>
        <p:nvSpPr>
          <p:cNvPr id="6" name="Rectangle 6"/>
          <p:cNvSpPr>
            <a:spLocks noGrp="1" noChangeArrowheads="1"/>
          </p:cNvSpPr>
          <p:nvPr>
            <p:ph type="sldNum" sz="quarter" idx="10"/>
          </p:nvPr>
        </p:nvSpPr>
        <p:spPr/>
        <p:txBody>
          <a:bodyPr/>
          <a:lstStyle>
            <a:lvl1pPr algn="l">
              <a:defRPr/>
            </a:lvl1pPr>
          </a:lstStyle>
          <a:p>
            <a:fld id="{7864610B-D9F0-2A40-8B44-0FE4B6D2E779}" type="slidenum">
              <a:rPr lang="en-US" altLang="x-none" smtClean="0"/>
              <a:pPr/>
              <a:t>‹#›</a:t>
            </a:fld>
            <a:endParaRPr lang="en-US" altLang="x-none"/>
          </a:p>
        </p:txBody>
      </p:sp>
    </p:spTree>
    <p:extLst>
      <p:ext uri="{BB962C8B-B14F-4D97-AF65-F5344CB8AC3E}">
        <p14:creationId xmlns:p14="http://schemas.microsoft.com/office/powerpoint/2010/main" val="21836755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7B2AE4-A6CA-41C1-809B-02E04C559660}"/>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54E0CBBD-03BB-4727-A3CA-BF0601E5A3FE}"/>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innehåll 3">
            <a:extLst>
              <a:ext uri="{FF2B5EF4-FFF2-40B4-BE49-F238E27FC236}">
                <a16:creationId xmlns:a16="http://schemas.microsoft.com/office/drawing/2014/main" id="{40DDB0CC-FB4A-447A-8BCE-D7F4FFD111AE}"/>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datum 4">
            <a:extLst>
              <a:ext uri="{FF2B5EF4-FFF2-40B4-BE49-F238E27FC236}">
                <a16:creationId xmlns:a16="http://schemas.microsoft.com/office/drawing/2014/main" id="{996D256E-55D5-4E50-B365-91E2BCD30141}"/>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6" name="Platshållare för sidfot 5">
            <a:extLst>
              <a:ext uri="{FF2B5EF4-FFF2-40B4-BE49-F238E27FC236}">
                <a16:creationId xmlns:a16="http://schemas.microsoft.com/office/drawing/2014/main" id="{A329A686-8075-4F2D-BF07-1AE702508204}"/>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9E923F75-ACB5-4EE6-8DC3-B48197162086}"/>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2465956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showMasterPhAnim="0" type="blank" preserve="1">
  <p:cSld name="Tom">
    <p:spTree>
      <p:nvGrpSpPr>
        <p:cNvPr id="1" name=""/>
        <p:cNvGrpSpPr/>
        <p:nvPr/>
      </p:nvGrpSpPr>
      <p:grpSpPr>
        <a:xfrm>
          <a:off x="0" y="0"/>
          <a:ext cx="0" cy="0"/>
          <a:chOff x="0" y="0"/>
          <a:chExt cx="0" cy="0"/>
        </a:xfrm>
      </p:grpSpPr>
      <p:pic>
        <p:nvPicPr>
          <p:cNvPr id="3" name="Bildobjekt 6" descr="LO_Monogr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518" y="408518"/>
            <a:ext cx="577849"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10" descr="Landsorg_i_Sverig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2584" y="6278034"/>
            <a:ext cx="2097616"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Grp="1" noChangeArrowheads="1"/>
          </p:cNvSpPr>
          <p:nvPr>
            <p:ph type="sldNum" sz="quarter" idx="10"/>
          </p:nvPr>
        </p:nvSpPr>
        <p:spPr/>
        <p:txBody>
          <a:bodyPr/>
          <a:lstStyle>
            <a:lvl1pPr algn="l">
              <a:defRPr/>
            </a:lvl1pPr>
          </a:lstStyle>
          <a:p>
            <a:fld id="{3F68EDB5-D78C-A247-839C-27D847338801}" type="slidenum">
              <a:rPr lang="en-US" altLang="x-none" smtClean="0"/>
              <a:pPr/>
              <a:t>‹#›</a:t>
            </a:fld>
            <a:endParaRPr lang="en-US" altLang="x-none"/>
          </a:p>
        </p:txBody>
      </p:sp>
    </p:spTree>
    <p:extLst>
      <p:ext uri="{BB962C8B-B14F-4D97-AF65-F5344CB8AC3E}">
        <p14:creationId xmlns:p14="http://schemas.microsoft.com/office/powerpoint/2010/main" val="8384653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914400" y="2130426"/>
            <a:ext cx="10363200" cy="917575"/>
          </a:xfrm>
        </p:spPr>
        <p:txBody>
          <a:bodyPr/>
          <a:lstStyle>
            <a:lvl1pPr algn="ctr">
              <a:defRPr/>
            </a:lvl1pPr>
          </a:lstStyle>
          <a:p>
            <a:r>
              <a:rPr lang="sv-SE"/>
              <a:t>Klicka här för att ändra format</a:t>
            </a:r>
          </a:p>
        </p:txBody>
      </p:sp>
      <p:sp>
        <p:nvSpPr>
          <p:cNvPr id="23558" name="Rectangle 6"/>
          <p:cNvSpPr>
            <a:spLocks noGrp="1" noChangeArrowheads="1"/>
          </p:cNvSpPr>
          <p:nvPr>
            <p:ph type="subTitle" idx="1"/>
          </p:nvPr>
        </p:nvSpPr>
        <p:spPr>
          <a:xfrm>
            <a:off x="1828800" y="3171825"/>
            <a:ext cx="8534400" cy="1752600"/>
          </a:xfrm>
        </p:spPr>
        <p:txBody>
          <a:bodyPr/>
          <a:lstStyle>
            <a:lvl1pPr marL="0" indent="0" algn="ctr">
              <a:defRPr/>
            </a:lvl1pPr>
          </a:lstStyle>
          <a:p>
            <a:r>
              <a:rPr lang="sv-SE"/>
              <a:t>Klicka här för att ändra format på underrubrik i bakgrunden</a:t>
            </a:r>
          </a:p>
        </p:txBody>
      </p:sp>
      <p:sp>
        <p:nvSpPr>
          <p:cNvPr id="23594" name="Rectangle 42"/>
          <p:cNvSpPr>
            <a:spLocks noGrp="1" noChangeArrowheads="1"/>
          </p:cNvSpPr>
          <p:nvPr>
            <p:ph type="dt" sz="half" idx="2"/>
          </p:nvPr>
        </p:nvSpPr>
        <p:spPr/>
        <p:txBody>
          <a:bodyPr/>
          <a:lstStyle>
            <a:lvl1pPr>
              <a:defRPr/>
            </a:lvl1pPr>
          </a:lstStyle>
          <a:p>
            <a:fld id="{C68CE7F2-37BD-4701-8216-51A13B366AD7}" type="datetime1">
              <a:rPr lang="sv-SE"/>
              <a:pPr/>
              <a:t>2018-03-28</a:t>
            </a:fld>
            <a:endParaRPr lang="sv-SE"/>
          </a:p>
        </p:txBody>
      </p:sp>
      <p:sp>
        <p:nvSpPr>
          <p:cNvPr id="23595" name="Rectangle 43"/>
          <p:cNvSpPr>
            <a:spLocks noGrp="1" noChangeArrowheads="1"/>
          </p:cNvSpPr>
          <p:nvPr>
            <p:ph type="ftr" sz="quarter" idx="3"/>
          </p:nvPr>
        </p:nvSpPr>
        <p:spPr/>
        <p:txBody>
          <a:bodyPr/>
          <a:lstStyle>
            <a:lvl1pPr>
              <a:defRPr/>
            </a:lvl1pPr>
          </a:lstStyle>
          <a:p>
            <a:endParaRPr lang="sv-SE"/>
          </a:p>
        </p:txBody>
      </p:sp>
      <p:sp>
        <p:nvSpPr>
          <p:cNvPr id="23596" name="Rectangle 44"/>
          <p:cNvSpPr>
            <a:spLocks noGrp="1" noChangeArrowheads="1"/>
          </p:cNvSpPr>
          <p:nvPr>
            <p:ph type="sldNum" sz="quarter" idx="4"/>
          </p:nvPr>
        </p:nvSpPr>
        <p:spPr/>
        <p:txBody>
          <a:bodyPr/>
          <a:lstStyle>
            <a:lvl1pPr>
              <a:defRPr/>
            </a:lvl1pPr>
          </a:lstStyle>
          <a:p>
            <a:fld id="{3F29091A-5C5A-4090-A456-E252435E1E05}" type="slidenum">
              <a:rPr lang="sv-SE"/>
              <a:pPr/>
              <a:t>‹#›</a:t>
            </a:fld>
            <a:endParaRPr lang="sv-SE"/>
          </a:p>
        </p:txBody>
      </p:sp>
    </p:spTree>
    <p:extLst>
      <p:ext uri="{BB962C8B-B14F-4D97-AF65-F5344CB8AC3E}">
        <p14:creationId xmlns:p14="http://schemas.microsoft.com/office/powerpoint/2010/main" val="2618085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AFB61D02-C926-4FDF-9FD4-BBF6F8D2F82E}" type="datetime1">
              <a:rPr lang="sv-SE"/>
              <a:pPr/>
              <a:t>2018-03-28</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B50E3CD0-E7E0-4BE3-B73D-BE117996BCB6}" type="slidenum">
              <a:rPr lang="sv-SE"/>
              <a:pPr/>
              <a:t>‹#›</a:t>
            </a:fld>
            <a:endParaRPr lang="sv-SE"/>
          </a:p>
        </p:txBody>
      </p:sp>
    </p:spTree>
    <p:extLst>
      <p:ext uri="{BB962C8B-B14F-4D97-AF65-F5344CB8AC3E}">
        <p14:creationId xmlns:p14="http://schemas.microsoft.com/office/powerpoint/2010/main" val="2397310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247" y="4406901"/>
            <a:ext cx="103632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FC496A1D-D179-4894-A0D9-0B3D3AAC1F2D}" type="datetime1">
              <a:rPr lang="sv-SE"/>
              <a:pPr/>
              <a:t>2018-03-28</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4CD0EC2-4BE5-4D65-93BF-3F30F70D05E5}" type="slidenum">
              <a:rPr lang="sv-SE"/>
              <a:pPr/>
              <a:t>‹#›</a:t>
            </a:fld>
            <a:endParaRPr lang="sv-SE"/>
          </a:p>
        </p:txBody>
      </p:sp>
    </p:spTree>
    <p:extLst>
      <p:ext uri="{BB962C8B-B14F-4D97-AF65-F5344CB8AC3E}">
        <p14:creationId xmlns:p14="http://schemas.microsoft.com/office/powerpoint/2010/main" val="2928424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03569" y="1866900"/>
            <a:ext cx="4931508" cy="4027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322646" y="1866900"/>
            <a:ext cx="4931508" cy="4027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fld id="{C462CD57-0EDF-46E6-AA29-8DFC7D2E2E7D}" type="datetime1">
              <a:rPr lang="sv-SE"/>
              <a:pPr/>
              <a:t>2018-03-28</a:t>
            </a:fld>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A04F64BF-3F19-49E5-AB58-97338E1187D3}" type="slidenum">
              <a:rPr lang="sv-SE"/>
              <a:pPr/>
              <a:t>‹#›</a:t>
            </a:fld>
            <a:endParaRPr lang="sv-SE"/>
          </a:p>
        </p:txBody>
      </p:sp>
    </p:spTree>
    <p:extLst>
      <p:ext uri="{BB962C8B-B14F-4D97-AF65-F5344CB8AC3E}">
        <p14:creationId xmlns:p14="http://schemas.microsoft.com/office/powerpoint/2010/main" val="2020119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fld id="{6B391C95-B332-4248-9A99-74E43300A6F5}" type="datetime1">
              <a:rPr lang="sv-SE"/>
              <a:pPr/>
              <a:t>2018-03-28</a:t>
            </a:fld>
            <a:endParaRPr lang="sv-SE"/>
          </a:p>
        </p:txBody>
      </p:sp>
      <p:sp>
        <p:nvSpPr>
          <p:cNvPr id="8" name="Platshållare för sidfot 7"/>
          <p:cNvSpPr>
            <a:spLocks noGrp="1"/>
          </p:cNvSpPr>
          <p:nvPr>
            <p:ph type="ftr" sz="quarter" idx="11"/>
          </p:nvPr>
        </p:nvSpPr>
        <p:spPr/>
        <p:txBody>
          <a:bodyPr/>
          <a:lstStyle>
            <a:lvl1pPr>
              <a:defRPr/>
            </a:lvl1pPr>
          </a:lstStyle>
          <a:p>
            <a:endParaRPr lang="sv-SE"/>
          </a:p>
        </p:txBody>
      </p:sp>
      <p:sp>
        <p:nvSpPr>
          <p:cNvPr id="9" name="Platshållare för bildnummer 8"/>
          <p:cNvSpPr>
            <a:spLocks noGrp="1"/>
          </p:cNvSpPr>
          <p:nvPr>
            <p:ph type="sldNum" sz="quarter" idx="12"/>
          </p:nvPr>
        </p:nvSpPr>
        <p:spPr/>
        <p:txBody>
          <a:bodyPr/>
          <a:lstStyle>
            <a:lvl1pPr>
              <a:defRPr/>
            </a:lvl1pPr>
          </a:lstStyle>
          <a:p>
            <a:fld id="{6C4765D2-A8F1-4809-B9BB-505C4EB01663}" type="slidenum">
              <a:rPr lang="sv-SE"/>
              <a:pPr/>
              <a:t>‹#›</a:t>
            </a:fld>
            <a:endParaRPr lang="sv-SE"/>
          </a:p>
        </p:txBody>
      </p:sp>
    </p:spTree>
    <p:extLst>
      <p:ext uri="{BB962C8B-B14F-4D97-AF65-F5344CB8AC3E}">
        <p14:creationId xmlns:p14="http://schemas.microsoft.com/office/powerpoint/2010/main" val="431601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fld id="{13868524-59DF-4D55-A78E-6E12F500E055}" type="datetime1">
              <a:rPr lang="sv-SE"/>
              <a:pPr/>
              <a:t>2018-03-28</a:t>
            </a:fld>
            <a:endParaRPr lang="sv-SE"/>
          </a:p>
        </p:txBody>
      </p:sp>
      <p:sp>
        <p:nvSpPr>
          <p:cNvPr id="4" name="Platshållare för sidfot 3"/>
          <p:cNvSpPr>
            <a:spLocks noGrp="1"/>
          </p:cNvSpPr>
          <p:nvPr>
            <p:ph type="ftr" sz="quarter" idx="11"/>
          </p:nvPr>
        </p:nvSpPr>
        <p:spPr/>
        <p:txBody>
          <a:bodyPr/>
          <a:lstStyle>
            <a:lvl1pPr>
              <a:defRPr/>
            </a:lvl1pPr>
          </a:lstStyle>
          <a:p>
            <a:endParaRPr lang="sv-SE"/>
          </a:p>
        </p:txBody>
      </p:sp>
      <p:sp>
        <p:nvSpPr>
          <p:cNvPr id="5" name="Platshållare för bildnummer 4"/>
          <p:cNvSpPr>
            <a:spLocks noGrp="1"/>
          </p:cNvSpPr>
          <p:nvPr>
            <p:ph type="sldNum" sz="quarter" idx="12"/>
          </p:nvPr>
        </p:nvSpPr>
        <p:spPr/>
        <p:txBody>
          <a:bodyPr/>
          <a:lstStyle>
            <a:lvl1pPr>
              <a:defRPr/>
            </a:lvl1pPr>
          </a:lstStyle>
          <a:p>
            <a:fld id="{1F4CA7F7-6EDE-4C4A-8F26-909E31C87A9A}" type="slidenum">
              <a:rPr lang="sv-SE"/>
              <a:pPr/>
              <a:t>‹#›</a:t>
            </a:fld>
            <a:endParaRPr lang="sv-SE"/>
          </a:p>
        </p:txBody>
      </p:sp>
    </p:spTree>
    <p:extLst>
      <p:ext uri="{BB962C8B-B14F-4D97-AF65-F5344CB8AC3E}">
        <p14:creationId xmlns:p14="http://schemas.microsoft.com/office/powerpoint/2010/main" val="1431315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C709BD84-F743-4A7C-B4F4-CF54A9B2FE82}" type="datetime1">
              <a:rPr lang="sv-SE"/>
              <a:pPr/>
              <a:t>2018-03-28</a:t>
            </a:fld>
            <a:endParaRPr lang="sv-SE"/>
          </a:p>
        </p:txBody>
      </p:sp>
      <p:sp>
        <p:nvSpPr>
          <p:cNvPr id="3" name="Platshållare för sidfot 2"/>
          <p:cNvSpPr>
            <a:spLocks noGrp="1"/>
          </p:cNvSpPr>
          <p:nvPr>
            <p:ph type="ftr" sz="quarter" idx="11"/>
          </p:nvPr>
        </p:nvSpPr>
        <p:spPr/>
        <p:txBody>
          <a:bodyPr/>
          <a:lstStyle>
            <a:lvl1pPr>
              <a:defRPr/>
            </a:lvl1pPr>
          </a:lstStyle>
          <a:p>
            <a:endParaRPr lang="sv-SE"/>
          </a:p>
        </p:txBody>
      </p:sp>
      <p:sp>
        <p:nvSpPr>
          <p:cNvPr id="4" name="Platshållare för bildnummer 3"/>
          <p:cNvSpPr>
            <a:spLocks noGrp="1"/>
          </p:cNvSpPr>
          <p:nvPr>
            <p:ph type="sldNum" sz="quarter" idx="12"/>
          </p:nvPr>
        </p:nvSpPr>
        <p:spPr/>
        <p:txBody>
          <a:bodyPr/>
          <a:lstStyle>
            <a:lvl1pPr>
              <a:defRPr/>
            </a:lvl1pPr>
          </a:lstStyle>
          <a:p>
            <a:fld id="{637ED488-20B6-4011-92CC-F5552F093233}" type="slidenum">
              <a:rPr lang="sv-SE"/>
              <a:pPr/>
              <a:t>‹#›</a:t>
            </a:fld>
            <a:endParaRPr lang="sv-SE"/>
          </a:p>
        </p:txBody>
      </p:sp>
    </p:spTree>
    <p:extLst>
      <p:ext uri="{BB962C8B-B14F-4D97-AF65-F5344CB8AC3E}">
        <p14:creationId xmlns:p14="http://schemas.microsoft.com/office/powerpoint/2010/main" val="2839467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0" y="273050"/>
            <a:ext cx="4011247"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C24BE2CA-DDA8-4391-B6AC-38AD16ABDB0C}" type="datetime1">
              <a:rPr lang="sv-SE"/>
              <a:pPr/>
              <a:t>2018-03-28</a:t>
            </a:fld>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A1A51C21-9876-4A6D-84E8-22E444794E1A}" type="slidenum">
              <a:rPr lang="sv-SE"/>
              <a:pPr/>
              <a:t>‹#›</a:t>
            </a:fld>
            <a:endParaRPr lang="sv-SE"/>
          </a:p>
        </p:txBody>
      </p:sp>
    </p:spTree>
    <p:extLst>
      <p:ext uri="{BB962C8B-B14F-4D97-AF65-F5344CB8AC3E}">
        <p14:creationId xmlns:p14="http://schemas.microsoft.com/office/powerpoint/2010/main" val="946395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554"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50A41D7A-F251-4F2A-8253-2AC8432ED5F9}" type="datetime1">
              <a:rPr lang="sv-SE"/>
              <a:pPr/>
              <a:t>2018-03-28</a:t>
            </a:fld>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AF987A57-859D-4D7D-B685-568D99DF0F88}" type="slidenum">
              <a:rPr lang="sv-SE"/>
              <a:pPr/>
              <a:t>‹#›</a:t>
            </a:fld>
            <a:endParaRPr lang="sv-SE"/>
          </a:p>
        </p:txBody>
      </p:sp>
    </p:spTree>
    <p:extLst>
      <p:ext uri="{BB962C8B-B14F-4D97-AF65-F5344CB8AC3E}">
        <p14:creationId xmlns:p14="http://schemas.microsoft.com/office/powerpoint/2010/main" val="73729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2F32B0-A441-48F4-A8E3-8538142AD1D1}"/>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EFAFEC36-D3BF-4E9A-B394-BB5CD839E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ECF2F074-C058-4C63-A43D-CADB1389E271}"/>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5" name="Platshållare för text 4">
            <a:extLst>
              <a:ext uri="{FF2B5EF4-FFF2-40B4-BE49-F238E27FC236}">
                <a16:creationId xmlns:a16="http://schemas.microsoft.com/office/drawing/2014/main" id="{F1123DE0-AA3E-4445-8B7B-2D07579F0F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E52EE5A-A7F0-43F5-AB8B-016CA906CD2D}"/>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7" name="Platshållare för datum 6">
            <a:extLst>
              <a:ext uri="{FF2B5EF4-FFF2-40B4-BE49-F238E27FC236}">
                <a16:creationId xmlns:a16="http://schemas.microsoft.com/office/drawing/2014/main" id="{4DF5F68A-4F23-48DF-A863-D0085ECB3349}"/>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8" name="Platshållare för sidfot 7">
            <a:extLst>
              <a:ext uri="{FF2B5EF4-FFF2-40B4-BE49-F238E27FC236}">
                <a16:creationId xmlns:a16="http://schemas.microsoft.com/office/drawing/2014/main" id="{7172459F-0425-4C3E-A411-5E65433AC447}"/>
              </a:ext>
            </a:extLst>
          </p:cNvPr>
          <p:cNvSpPr>
            <a:spLocks noGrp="1"/>
          </p:cNvSpPr>
          <p:nvPr>
            <p:ph type="ftr" sz="quarter" idx="11"/>
          </p:nvPr>
        </p:nvSpPr>
        <p:spPr/>
        <p:txBody>
          <a:bodyPr/>
          <a:lstStyle/>
          <a:p>
            <a:endParaRPr lang="en-GB"/>
          </a:p>
        </p:txBody>
      </p:sp>
      <p:sp>
        <p:nvSpPr>
          <p:cNvPr id="9" name="Platshållare för bildnummer 8">
            <a:extLst>
              <a:ext uri="{FF2B5EF4-FFF2-40B4-BE49-F238E27FC236}">
                <a16:creationId xmlns:a16="http://schemas.microsoft.com/office/drawing/2014/main" id="{D457625F-522D-4DB3-8ACF-82D1F6C95525}"/>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2681191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B0D27558-6AAA-4013-B886-58455185E753}" type="datetime1">
              <a:rPr lang="sv-SE"/>
              <a:pPr/>
              <a:t>2018-03-28</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A14C09BF-DFD7-4840-9498-F2C70431757B}" type="slidenum">
              <a:rPr lang="sv-SE"/>
              <a:pPr/>
              <a:t>‹#›</a:t>
            </a:fld>
            <a:endParaRPr lang="sv-SE"/>
          </a:p>
        </p:txBody>
      </p:sp>
    </p:spTree>
    <p:extLst>
      <p:ext uri="{BB962C8B-B14F-4D97-AF65-F5344CB8AC3E}">
        <p14:creationId xmlns:p14="http://schemas.microsoft.com/office/powerpoint/2010/main" val="2815194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59094" y="1143000"/>
            <a:ext cx="2518507" cy="47513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203570" y="1143000"/>
            <a:ext cx="7367954" cy="47513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CD33707A-1637-4E83-B14C-A74484EE616C}" type="datetime1">
              <a:rPr lang="sv-SE"/>
              <a:pPr/>
              <a:t>2018-03-28</a:t>
            </a:fld>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5EC4BE6D-C036-4139-B9A3-EB9C6F4AC218}" type="slidenum">
              <a:rPr lang="sv-SE"/>
              <a:pPr/>
              <a:t>‹#›</a:t>
            </a:fld>
            <a:endParaRPr lang="sv-SE"/>
          </a:p>
        </p:txBody>
      </p:sp>
    </p:spTree>
    <p:extLst>
      <p:ext uri="{BB962C8B-B14F-4D97-AF65-F5344CB8AC3E}">
        <p14:creationId xmlns:p14="http://schemas.microsoft.com/office/powerpoint/2010/main" val="214786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A3E29-FC37-4A97-94ED-FEA594C16446}"/>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B39C233E-2AA4-4228-93C8-B7189CE35FF5}"/>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4" name="Platshållare för sidfot 3">
            <a:extLst>
              <a:ext uri="{FF2B5EF4-FFF2-40B4-BE49-F238E27FC236}">
                <a16:creationId xmlns:a16="http://schemas.microsoft.com/office/drawing/2014/main" id="{32CBF79A-9691-4F25-944F-C602CAE19963}"/>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0D748319-F900-414F-99D8-AAF225A637EC}"/>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208870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366BB0-0002-4248-8650-AA4D20AE7225}"/>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3" name="Platshållare för sidfot 2">
            <a:extLst>
              <a:ext uri="{FF2B5EF4-FFF2-40B4-BE49-F238E27FC236}">
                <a16:creationId xmlns:a16="http://schemas.microsoft.com/office/drawing/2014/main" id="{F10838B0-339B-482D-A617-30647E8478F4}"/>
              </a:ext>
            </a:extLst>
          </p:cNvPr>
          <p:cNvSpPr>
            <a:spLocks noGrp="1"/>
          </p:cNvSpPr>
          <p:nvPr>
            <p:ph type="ftr" sz="quarter" idx="11"/>
          </p:nvPr>
        </p:nvSpPr>
        <p:spPr/>
        <p:txBody>
          <a:bodyPr/>
          <a:lstStyle/>
          <a:p>
            <a:endParaRPr lang="en-GB"/>
          </a:p>
        </p:txBody>
      </p:sp>
      <p:sp>
        <p:nvSpPr>
          <p:cNvPr id="4" name="Platshållare för bildnummer 3">
            <a:extLst>
              <a:ext uri="{FF2B5EF4-FFF2-40B4-BE49-F238E27FC236}">
                <a16:creationId xmlns:a16="http://schemas.microsoft.com/office/drawing/2014/main" id="{01E1A52A-8305-4CB3-9136-80F644B54297}"/>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244223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F83B59-F858-40BC-B9E8-FB7ACFE1879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310A1BBC-B8AE-4096-A2EA-484C795AC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text 3">
            <a:extLst>
              <a:ext uri="{FF2B5EF4-FFF2-40B4-BE49-F238E27FC236}">
                <a16:creationId xmlns:a16="http://schemas.microsoft.com/office/drawing/2014/main" id="{37A01F2A-43E0-414B-8DD7-97B6D69AA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7FEAD5A9-BE96-4D62-A35B-685BF53860A8}"/>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6" name="Platshållare för sidfot 5">
            <a:extLst>
              <a:ext uri="{FF2B5EF4-FFF2-40B4-BE49-F238E27FC236}">
                <a16:creationId xmlns:a16="http://schemas.microsoft.com/office/drawing/2014/main" id="{861A23A4-4FAD-4A3B-9A15-077DEDE7518F}"/>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F634E062-77EB-4F02-ABE5-38CC21C4E2F9}"/>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106659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AE1BC6-C136-4BCD-A340-B0CE4E317AD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bild 2">
            <a:extLst>
              <a:ext uri="{FF2B5EF4-FFF2-40B4-BE49-F238E27FC236}">
                <a16:creationId xmlns:a16="http://schemas.microsoft.com/office/drawing/2014/main" id="{2EE67FFB-7424-4504-AAC0-B9A70DE6C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a:extLst>
              <a:ext uri="{FF2B5EF4-FFF2-40B4-BE49-F238E27FC236}">
                <a16:creationId xmlns:a16="http://schemas.microsoft.com/office/drawing/2014/main" id="{921E992C-0420-45C6-8364-AE34F135B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28D38658-FA6F-4A7B-823E-9E11687D1E2B}"/>
              </a:ext>
            </a:extLst>
          </p:cNvPr>
          <p:cNvSpPr>
            <a:spLocks noGrp="1"/>
          </p:cNvSpPr>
          <p:nvPr>
            <p:ph type="dt" sz="half" idx="10"/>
          </p:nvPr>
        </p:nvSpPr>
        <p:spPr/>
        <p:txBody>
          <a:bodyPr/>
          <a:lstStyle/>
          <a:p>
            <a:fld id="{725836E9-B185-4F77-BC1E-F7DDAEF0FDF0}" type="datetimeFigureOut">
              <a:rPr lang="en-GB" smtClean="0"/>
              <a:t>28/03/2018</a:t>
            </a:fld>
            <a:endParaRPr lang="en-GB"/>
          </a:p>
        </p:txBody>
      </p:sp>
      <p:sp>
        <p:nvSpPr>
          <p:cNvPr id="6" name="Platshållare för sidfot 5">
            <a:extLst>
              <a:ext uri="{FF2B5EF4-FFF2-40B4-BE49-F238E27FC236}">
                <a16:creationId xmlns:a16="http://schemas.microsoft.com/office/drawing/2014/main" id="{4D32947F-F4B6-4C1E-B91F-517AA7A32098}"/>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E358B89C-EE2C-45D8-877B-A7AD769EC90B}"/>
              </a:ext>
            </a:extLst>
          </p:cNvPr>
          <p:cNvSpPr>
            <a:spLocks noGrp="1"/>
          </p:cNvSpPr>
          <p:nvPr>
            <p:ph type="sldNum" sz="quarter" idx="12"/>
          </p:nvPr>
        </p:nvSpPr>
        <p:spPr/>
        <p:txBody>
          <a:bodyPr/>
          <a:lstStyle/>
          <a:p>
            <a:fld id="{42627578-70B3-4225-9D59-47F0A96F803D}" type="slidenum">
              <a:rPr lang="en-GB" smtClean="0"/>
              <a:t>‹#›</a:t>
            </a:fld>
            <a:endParaRPr lang="en-GB"/>
          </a:p>
        </p:txBody>
      </p:sp>
    </p:spTree>
    <p:extLst>
      <p:ext uri="{BB962C8B-B14F-4D97-AF65-F5344CB8AC3E}">
        <p14:creationId xmlns:p14="http://schemas.microsoft.com/office/powerpoint/2010/main" val="284957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1.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4.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40A3E3D-0EDB-4F56-85D9-693BCC3FC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2608D84B-0537-4F0D-85EA-78038971D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4" name="Platshållare för datum 3">
            <a:extLst>
              <a:ext uri="{FF2B5EF4-FFF2-40B4-BE49-F238E27FC236}">
                <a16:creationId xmlns:a16="http://schemas.microsoft.com/office/drawing/2014/main" id="{D4A9AFCC-52E7-42AA-B4FA-6133FF23C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836E9-B185-4F77-BC1E-F7DDAEF0FDF0}" type="datetimeFigureOut">
              <a:rPr lang="en-GB" smtClean="0"/>
              <a:t>28/03/2018</a:t>
            </a:fld>
            <a:endParaRPr lang="en-GB"/>
          </a:p>
        </p:txBody>
      </p:sp>
      <p:sp>
        <p:nvSpPr>
          <p:cNvPr id="5" name="Platshållare för sidfot 4">
            <a:extLst>
              <a:ext uri="{FF2B5EF4-FFF2-40B4-BE49-F238E27FC236}">
                <a16:creationId xmlns:a16="http://schemas.microsoft.com/office/drawing/2014/main" id="{7342A8F0-1962-4529-9E77-CFE39FAED7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29317AD6-04E6-4C34-AC6B-9A7B80F2A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27578-70B3-4225-9D59-47F0A96F803D}" type="slidenum">
              <a:rPr lang="en-GB" smtClean="0"/>
              <a:t>‹#›</a:t>
            </a:fld>
            <a:endParaRPr lang="en-GB"/>
          </a:p>
        </p:txBody>
      </p:sp>
    </p:spTree>
    <p:extLst>
      <p:ext uri="{BB962C8B-B14F-4D97-AF65-F5344CB8AC3E}">
        <p14:creationId xmlns:p14="http://schemas.microsoft.com/office/powerpoint/2010/main" val="129706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360000"/>
            <a:ext cx="10752000" cy="720000"/>
          </a:xfrm>
          <a:prstGeom prst="rect">
            <a:avLst/>
          </a:prstGeom>
        </p:spPr>
        <p:txBody>
          <a:bodyPr vert="horz" lIns="0" tIns="0" rIns="0" bIns="0" rtlCol="0" anchor="b" anchorCtr="0">
            <a:noAutofit/>
          </a:bodyPr>
          <a:lstStyle/>
          <a:p>
            <a:r>
              <a:rPr lang="sv-SE" dirty="0" err="1"/>
              <a:t>Click</a:t>
            </a:r>
            <a:r>
              <a:rPr lang="sv-SE" dirty="0"/>
              <a:t> </a:t>
            </a:r>
            <a:r>
              <a:rPr lang="sv-SE" dirty="0" err="1"/>
              <a:t>to</a:t>
            </a:r>
            <a:r>
              <a:rPr lang="sv-SE" dirty="0"/>
              <a:t> </a:t>
            </a:r>
            <a:r>
              <a:rPr lang="sv-SE" dirty="0" err="1"/>
              <a:t>edit</a:t>
            </a:r>
            <a:r>
              <a:rPr lang="sv-SE" dirty="0"/>
              <a:t> Master </a:t>
            </a:r>
            <a:r>
              <a:rPr lang="sv-SE" dirty="0" err="1"/>
              <a:t>title</a:t>
            </a:r>
            <a:r>
              <a:rPr lang="sv-SE" dirty="0"/>
              <a:t> style</a:t>
            </a:r>
          </a:p>
        </p:txBody>
      </p:sp>
      <p:sp>
        <p:nvSpPr>
          <p:cNvPr id="3" name="Text Placeholder 2"/>
          <p:cNvSpPr>
            <a:spLocks noGrp="1"/>
          </p:cNvSpPr>
          <p:nvPr>
            <p:ph type="body" idx="1"/>
          </p:nvPr>
        </p:nvSpPr>
        <p:spPr>
          <a:xfrm>
            <a:off x="720000" y="1332000"/>
            <a:ext cx="10752000" cy="4428000"/>
          </a:xfrm>
          <a:prstGeom prst="rect">
            <a:avLst/>
          </a:prstGeom>
        </p:spPr>
        <p:txBody>
          <a:bodyPr vert="horz" lIns="0" tIns="0" rIns="0" bIns="0" rtlCol="0">
            <a:noAutofit/>
          </a:bodyPr>
          <a:lstStyle/>
          <a:p>
            <a:pPr lvl="0"/>
            <a:r>
              <a:rPr lang="sv-SE" dirty="0" err="1"/>
              <a:t>Click</a:t>
            </a:r>
            <a:r>
              <a:rPr lang="sv-SE" dirty="0"/>
              <a:t> </a:t>
            </a:r>
            <a:r>
              <a:rPr lang="sv-SE" dirty="0" err="1"/>
              <a:t>to</a:t>
            </a:r>
            <a:r>
              <a:rPr lang="sv-SE" dirty="0"/>
              <a:t>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
        <p:nvSpPr>
          <p:cNvPr id="6" name="Slide Number Placeholder 5"/>
          <p:cNvSpPr>
            <a:spLocks noGrp="1"/>
          </p:cNvSpPr>
          <p:nvPr>
            <p:ph type="sldNum" sz="quarter" idx="4"/>
          </p:nvPr>
        </p:nvSpPr>
        <p:spPr>
          <a:xfrm>
            <a:off x="719999" y="6370525"/>
            <a:ext cx="432000" cy="144000"/>
          </a:xfrm>
          <a:prstGeom prst="rect">
            <a:avLst/>
          </a:prstGeom>
        </p:spPr>
        <p:txBody>
          <a:bodyPr vert="horz" lIns="0" tIns="0" rIns="0" bIns="0" rtlCol="0" anchor="ctr"/>
          <a:lstStyle>
            <a:lvl1pPr algn="l">
              <a:defRPr sz="1200">
                <a:solidFill>
                  <a:srgbClr val="8B8A8D"/>
                </a:solidFill>
              </a:defRPr>
            </a:lvl1pPr>
          </a:lstStyle>
          <a:p>
            <a:pPr defTabSz="1218963"/>
            <a:fld id="{D14BCCD3-0010-4FBA-B965-2126ADC31932}" type="slidenum">
              <a:rPr lang="sv-SE" smtClean="0"/>
              <a:pPr defTabSz="1218963"/>
              <a:t>‹#›</a:t>
            </a:fld>
            <a:endParaRPr lang="sv-SE" dirty="0"/>
          </a:p>
        </p:txBody>
      </p:sp>
      <p:cxnSp>
        <p:nvCxnSpPr>
          <p:cNvPr id="13" name="Straight Connector 12"/>
          <p:cNvCxnSpPr/>
          <p:nvPr/>
        </p:nvCxnSpPr>
        <p:spPr>
          <a:xfrm>
            <a:off x="720000" y="6316537"/>
            <a:ext cx="10752000" cy="0"/>
          </a:xfrm>
          <a:prstGeom prst="line">
            <a:avLst/>
          </a:prstGeom>
          <a:ln w="6350">
            <a:solidFill>
              <a:srgbClr val="8B8A8D"/>
            </a:solidFill>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p:nvSpPr>
        <p:spPr bwMode="auto">
          <a:xfrm>
            <a:off x="6492772" y="346629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376" tIns="51188" rIns="102376" bIns="51188" numCol="1" anchor="t" anchorCtr="0" compatLnSpc="1">
            <a:prstTxWarp prst="textNoShape">
              <a:avLst/>
            </a:prstTxWarp>
          </a:bodyPr>
          <a:lstStyle/>
          <a:p>
            <a:pPr defTabSz="1218963"/>
            <a:endParaRPr lang="sv-SE" sz="2400" dirty="0">
              <a:solidFill>
                <a:prstClr val="black"/>
              </a:solidFill>
            </a:endParaRPr>
          </a:p>
        </p:txBody>
      </p:sp>
      <p:sp>
        <p:nvSpPr>
          <p:cNvPr id="17" name="Line 12"/>
          <p:cNvSpPr>
            <a:spLocks noChangeShapeType="1"/>
          </p:cNvSpPr>
          <p:nvPr/>
        </p:nvSpPr>
        <p:spPr bwMode="auto">
          <a:xfrm>
            <a:off x="6492772" y="346629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376" tIns="51188" rIns="102376" bIns="51188" numCol="1" anchor="t" anchorCtr="0" compatLnSpc="1">
            <a:prstTxWarp prst="textNoShape">
              <a:avLst/>
            </a:prstTxWarp>
          </a:bodyPr>
          <a:lstStyle/>
          <a:p>
            <a:pPr defTabSz="1218963"/>
            <a:endParaRPr lang="sv-SE" sz="2400" dirty="0">
              <a:solidFill>
                <a:prstClr val="black"/>
              </a:solidFill>
            </a:endParaRPr>
          </a:p>
        </p:txBody>
      </p:sp>
      <p:sp>
        <p:nvSpPr>
          <p:cNvPr id="18" name="Line 13"/>
          <p:cNvSpPr>
            <a:spLocks noChangeShapeType="1"/>
          </p:cNvSpPr>
          <p:nvPr/>
        </p:nvSpPr>
        <p:spPr bwMode="auto">
          <a:xfrm>
            <a:off x="6673700" y="34139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376" tIns="51188" rIns="102376" bIns="51188" numCol="1" anchor="t" anchorCtr="0" compatLnSpc="1">
            <a:prstTxWarp prst="textNoShape">
              <a:avLst/>
            </a:prstTxWarp>
          </a:bodyPr>
          <a:lstStyle/>
          <a:p>
            <a:pPr defTabSz="1218963"/>
            <a:endParaRPr lang="sv-SE" sz="2400" dirty="0">
              <a:solidFill>
                <a:prstClr val="black"/>
              </a:solidFill>
            </a:endParaRPr>
          </a:p>
        </p:txBody>
      </p:sp>
      <p:sp>
        <p:nvSpPr>
          <p:cNvPr id="19" name="Line 14"/>
          <p:cNvSpPr>
            <a:spLocks noChangeShapeType="1"/>
          </p:cNvSpPr>
          <p:nvPr/>
        </p:nvSpPr>
        <p:spPr bwMode="auto">
          <a:xfrm>
            <a:off x="6673700" y="34139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102376" tIns="51188" rIns="102376" bIns="51188" numCol="1" anchor="t" anchorCtr="0" compatLnSpc="1">
            <a:prstTxWarp prst="textNoShape">
              <a:avLst/>
            </a:prstTxWarp>
          </a:bodyPr>
          <a:lstStyle/>
          <a:p>
            <a:pPr defTabSz="1218963"/>
            <a:endParaRPr lang="sv-SE" sz="2400" dirty="0">
              <a:solidFill>
                <a:prstClr val="black"/>
              </a:solidFill>
            </a:endParaRPr>
          </a:p>
        </p:txBody>
      </p:sp>
      <p:grpSp>
        <p:nvGrpSpPr>
          <p:cNvPr id="20" name="Logotype, static"/>
          <p:cNvGrpSpPr/>
          <p:nvPr/>
        </p:nvGrpSpPr>
        <p:grpSpPr>
          <a:xfrm>
            <a:off x="10246937" y="6398754"/>
            <a:ext cx="1151583" cy="180103"/>
            <a:chOff x="9501453" y="6148765"/>
            <a:chExt cx="2047875" cy="427037"/>
          </a:xfrm>
        </p:grpSpPr>
        <p:sp>
          <p:nvSpPr>
            <p:cNvPr id="2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2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sp>
          <p:nvSpPr>
            <p:cNvPr id="3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8963"/>
              <a:endParaRPr lang="en-US" sz="2400">
                <a:solidFill>
                  <a:prstClr val="black"/>
                </a:solidFill>
              </a:endParaRPr>
            </a:p>
          </p:txBody>
        </p:sp>
      </p:grpSp>
      <p:sp>
        <p:nvSpPr>
          <p:cNvPr id="7" name="TextBox 6"/>
          <p:cNvSpPr txBox="1"/>
          <p:nvPr/>
        </p:nvSpPr>
        <p:spPr>
          <a:xfrm>
            <a:off x="6877273" y="82520"/>
            <a:ext cx="184731" cy="338554"/>
          </a:xfrm>
          <a:prstGeom prst="rect">
            <a:avLst/>
          </a:prstGeom>
          <a:noFill/>
        </p:spPr>
        <p:txBody>
          <a:bodyPr wrap="none" rtlCol="0">
            <a:spAutoFit/>
          </a:bodyPr>
          <a:lstStyle/>
          <a:p>
            <a:pPr defTabSz="1218963"/>
            <a:endParaRPr lang="sv-SE" sz="1600" dirty="0">
              <a:solidFill>
                <a:prstClr val="black"/>
              </a:solidFill>
            </a:endParaRPr>
          </a:p>
        </p:txBody>
      </p:sp>
      <p:sp>
        <p:nvSpPr>
          <p:cNvPr id="22" name="Footer Placeholder 4"/>
          <p:cNvSpPr>
            <a:spLocks noGrp="1"/>
          </p:cNvSpPr>
          <p:nvPr>
            <p:ph type="ftr" sz="quarter" idx="3"/>
          </p:nvPr>
        </p:nvSpPr>
        <p:spPr>
          <a:xfrm>
            <a:off x="1903145" y="6370525"/>
            <a:ext cx="4080000" cy="144000"/>
          </a:xfrm>
          <a:prstGeom prst="rect">
            <a:avLst/>
          </a:prstGeom>
        </p:spPr>
        <p:txBody>
          <a:bodyPr vert="horz" lIns="0" tIns="0" rIns="0" bIns="0" rtlCol="0" anchor="ctr"/>
          <a:lstStyle>
            <a:lvl1pPr algn="l">
              <a:defRPr sz="1200" cap="all" baseline="0">
                <a:solidFill>
                  <a:schemeClr val="tx1">
                    <a:tint val="75000"/>
                  </a:schemeClr>
                </a:solidFill>
              </a:defRPr>
            </a:lvl1pPr>
          </a:lstStyle>
          <a:p>
            <a:pPr defTabSz="1218963"/>
            <a:endParaRPr lang="sv-SE" dirty="0">
              <a:solidFill>
                <a:prstClr val="black">
                  <a:tint val="75000"/>
                </a:prstClr>
              </a:solidFill>
            </a:endParaRPr>
          </a:p>
        </p:txBody>
      </p:sp>
      <p:sp>
        <p:nvSpPr>
          <p:cNvPr id="4" name="xxLanguageTextBox"/>
          <p:cNvSpPr/>
          <p:nvPr userDrawn="1">
            <p:custDataLst>
              <p:tags r:id="rId25"/>
            </p:custDataLst>
          </p:nvPr>
        </p:nvSpPr>
        <p:spPr>
          <a:xfrm>
            <a:off x="0" y="3"/>
            <a:ext cx="16933" cy="127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8963"/>
            <a:endParaRPr lang="sv-SE" sz="1600" dirty="0">
              <a:solidFill>
                <a:prstClr val="black"/>
              </a:solidFill>
            </a:endParaRPr>
          </a:p>
        </p:txBody>
      </p:sp>
    </p:spTree>
    <p:extLst>
      <p:ext uri="{BB962C8B-B14F-4D97-AF65-F5344CB8AC3E}">
        <p14:creationId xmlns:p14="http://schemas.microsoft.com/office/powerpoint/2010/main" val="96366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sldNum="0" hdr="0" ftr="0" dt="0"/>
  <p:txStyles>
    <p:titleStyle>
      <a:lvl1pPr algn="l" defTabSz="1218963" rtl="0" eaLnBrk="1" latinLnBrk="0" hangingPunct="1">
        <a:spcBef>
          <a:spcPct val="0"/>
        </a:spcBef>
        <a:buNone/>
        <a:defRPr sz="2667" b="1" kern="1200">
          <a:solidFill>
            <a:schemeClr val="accent1"/>
          </a:solidFill>
          <a:latin typeface="+mj-lt"/>
          <a:ea typeface="+mj-ea"/>
          <a:cs typeface="+mj-cs"/>
        </a:defRPr>
      </a:lvl1pPr>
    </p:titleStyle>
    <p:bodyStyle>
      <a:lvl1pPr marL="241253" indent="-241253" algn="l" defTabSz="1218963" rtl="0" eaLnBrk="1" latinLnBrk="0" hangingPunct="1">
        <a:spcBef>
          <a:spcPts val="1600"/>
        </a:spcBef>
        <a:buFont typeface="Arial" pitchFamily="34" charset="0"/>
        <a:buChar char="•"/>
        <a:defRPr sz="2133" kern="1200">
          <a:solidFill>
            <a:schemeClr val="tx1"/>
          </a:solidFill>
          <a:latin typeface="+mn-lt"/>
          <a:ea typeface="+mn-ea"/>
          <a:cs typeface="+mn-cs"/>
        </a:defRPr>
      </a:lvl1pPr>
      <a:lvl2pPr marL="527897" indent="-239954" algn="l" defTabSz="1218963" rtl="0" eaLnBrk="1" latinLnBrk="0" hangingPunct="1">
        <a:spcBef>
          <a:spcPts val="0"/>
        </a:spcBef>
        <a:buFont typeface="Arial" pitchFamily="34" charset="0"/>
        <a:buChar char="–"/>
        <a:defRPr sz="1600" kern="1200">
          <a:solidFill>
            <a:schemeClr val="tx1"/>
          </a:solidFill>
          <a:latin typeface="+mn-lt"/>
          <a:ea typeface="+mn-ea"/>
          <a:cs typeface="+mn-cs"/>
        </a:defRPr>
      </a:lvl2pPr>
      <a:lvl3pPr marL="815841" indent="-239954" algn="l" defTabSz="1218963" rtl="0" eaLnBrk="1" latinLnBrk="0" hangingPunct="1">
        <a:spcBef>
          <a:spcPts val="0"/>
        </a:spcBef>
        <a:buFont typeface="Arial" pitchFamily="34" charset="0"/>
        <a:buChar char="−"/>
        <a:defRPr sz="1600" kern="1200">
          <a:solidFill>
            <a:schemeClr val="tx1"/>
          </a:solidFill>
          <a:latin typeface="+mn-lt"/>
          <a:ea typeface="+mn-ea"/>
          <a:cs typeface="+mn-cs"/>
        </a:defRPr>
      </a:lvl3pPr>
      <a:lvl4pPr marL="1103786" indent="-239954" algn="l" defTabSz="1218963" rtl="0" eaLnBrk="1" latinLnBrk="0" hangingPunct="1">
        <a:spcBef>
          <a:spcPts val="0"/>
        </a:spcBef>
        <a:buFont typeface="Arial" pitchFamily="34" charset="0"/>
        <a:buChar char="−"/>
        <a:defRPr sz="1600" kern="1200">
          <a:solidFill>
            <a:schemeClr val="tx1"/>
          </a:solidFill>
          <a:latin typeface="+mn-lt"/>
          <a:ea typeface="+mn-ea"/>
          <a:cs typeface="+mn-cs"/>
        </a:defRPr>
      </a:lvl4pPr>
      <a:lvl5pPr marL="1391731" indent="-239954" algn="l" defTabSz="1218963" rtl="0" eaLnBrk="1" latinLnBrk="0" hangingPunct="1">
        <a:spcBef>
          <a:spcPts val="0"/>
        </a:spcBef>
        <a:buFont typeface="Arial" pitchFamily="34" charset="0"/>
        <a:buChar char="−"/>
        <a:defRPr sz="1600" kern="1200">
          <a:solidFill>
            <a:schemeClr val="tx1"/>
          </a:solidFill>
          <a:latin typeface="+mn-lt"/>
          <a:ea typeface="+mn-ea"/>
          <a:cs typeface="+mn-cs"/>
        </a:defRPr>
      </a:lvl5pPr>
      <a:lvl6pPr marL="3352148" indent="-304740" algn="l" defTabSz="1218963"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630" indent="-304740" algn="l" defTabSz="1218963"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112" indent="-304740" algn="l" defTabSz="1218963"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593" indent="-304740" algn="l" defTabSz="1218963"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963" rtl="0" eaLnBrk="1" latinLnBrk="0" hangingPunct="1">
        <a:defRPr sz="2400" kern="1200">
          <a:solidFill>
            <a:schemeClr val="tx1"/>
          </a:solidFill>
          <a:latin typeface="+mn-lt"/>
          <a:ea typeface="+mn-ea"/>
          <a:cs typeface="+mn-cs"/>
        </a:defRPr>
      </a:lvl1pPr>
      <a:lvl2pPr marL="609482" algn="l" defTabSz="1218963" rtl="0" eaLnBrk="1" latinLnBrk="0" hangingPunct="1">
        <a:defRPr sz="2400" kern="1200">
          <a:solidFill>
            <a:schemeClr val="tx1"/>
          </a:solidFill>
          <a:latin typeface="+mn-lt"/>
          <a:ea typeface="+mn-ea"/>
          <a:cs typeface="+mn-cs"/>
        </a:defRPr>
      </a:lvl2pPr>
      <a:lvl3pPr marL="1218963" algn="l" defTabSz="1218963" rtl="0" eaLnBrk="1" latinLnBrk="0" hangingPunct="1">
        <a:defRPr sz="2400" kern="1200">
          <a:solidFill>
            <a:schemeClr val="tx1"/>
          </a:solidFill>
          <a:latin typeface="+mn-lt"/>
          <a:ea typeface="+mn-ea"/>
          <a:cs typeface="+mn-cs"/>
        </a:defRPr>
      </a:lvl3pPr>
      <a:lvl4pPr marL="1828445" algn="l" defTabSz="1218963" rtl="0" eaLnBrk="1" latinLnBrk="0" hangingPunct="1">
        <a:defRPr sz="2400" kern="1200">
          <a:solidFill>
            <a:schemeClr val="tx1"/>
          </a:solidFill>
          <a:latin typeface="+mn-lt"/>
          <a:ea typeface="+mn-ea"/>
          <a:cs typeface="+mn-cs"/>
        </a:defRPr>
      </a:lvl4pPr>
      <a:lvl5pPr marL="2437926" algn="l" defTabSz="1218963" rtl="0" eaLnBrk="1" latinLnBrk="0" hangingPunct="1">
        <a:defRPr sz="2400" kern="1200">
          <a:solidFill>
            <a:schemeClr val="tx1"/>
          </a:solidFill>
          <a:latin typeface="+mn-lt"/>
          <a:ea typeface="+mn-ea"/>
          <a:cs typeface="+mn-cs"/>
        </a:defRPr>
      </a:lvl5pPr>
      <a:lvl6pPr marL="3047408" algn="l" defTabSz="1218963" rtl="0" eaLnBrk="1" latinLnBrk="0" hangingPunct="1">
        <a:defRPr sz="2400" kern="1200">
          <a:solidFill>
            <a:schemeClr val="tx1"/>
          </a:solidFill>
          <a:latin typeface="+mn-lt"/>
          <a:ea typeface="+mn-ea"/>
          <a:cs typeface="+mn-cs"/>
        </a:defRPr>
      </a:lvl6pPr>
      <a:lvl7pPr marL="3656890" algn="l" defTabSz="1218963" rtl="0" eaLnBrk="1" latinLnBrk="0" hangingPunct="1">
        <a:defRPr sz="2400" kern="1200">
          <a:solidFill>
            <a:schemeClr val="tx1"/>
          </a:solidFill>
          <a:latin typeface="+mn-lt"/>
          <a:ea typeface="+mn-ea"/>
          <a:cs typeface="+mn-cs"/>
        </a:defRPr>
      </a:lvl7pPr>
      <a:lvl8pPr marL="4266371" algn="l" defTabSz="1218963" rtl="0" eaLnBrk="1" latinLnBrk="0" hangingPunct="1">
        <a:defRPr sz="2400" kern="1200">
          <a:solidFill>
            <a:schemeClr val="tx1"/>
          </a:solidFill>
          <a:latin typeface="+mn-lt"/>
          <a:ea typeface="+mn-ea"/>
          <a:cs typeface="+mn-cs"/>
        </a:defRPr>
      </a:lvl8pPr>
      <a:lvl9pPr marL="4875853" algn="l" defTabSz="1218963"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1828800" y="1066800"/>
            <a:ext cx="985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Klicka </a:t>
            </a:r>
            <a:r>
              <a:rPr lang="en-US" altLang="x-none" err="1"/>
              <a:t>här</a:t>
            </a:r>
            <a:r>
              <a:rPr lang="en-US" altLang="x-none"/>
              <a:t> </a:t>
            </a:r>
            <a:r>
              <a:rPr lang="en-US" altLang="x-none" err="1"/>
              <a:t>för</a:t>
            </a:r>
            <a:r>
              <a:rPr lang="en-US" altLang="x-none"/>
              <a:t> </a:t>
            </a:r>
            <a:r>
              <a:rPr lang="en-US" altLang="x-none" err="1"/>
              <a:t>att</a:t>
            </a:r>
            <a:r>
              <a:rPr lang="en-US" altLang="x-none"/>
              <a:t> </a:t>
            </a:r>
            <a:r>
              <a:rPr lang="en-US" altLang="x-none" err="1"/>
              <a:t>ändra</a:t>
            </a:r>
            <a:r>
              <a:rPr lang="en-US" altLang="x-none"/>
              <a:t> format </a:t>
            </a:r>
            <a:r>
              <a:rPr lang="en-US" altLang="x-none" err="1"/>
              <a:t>på</a:t>
            </a:r>
            <a:r>
              <a:rPr lang="en-US" altLang="x-none"/>
              <a:t> </a:t>
            </a:r>
            <a:r>
              <a:rPr lang="en-US" altLang="x-none" err="1"/>
              <a:t>bakgrundsrubriken</a:t>
            </a:r>
            <a:endParaRPr lang="en-US" altLang="x-none"/>
          </a:p>
        </p:txBody>
      </p:sp>
      <p:sp>
        <p:nvSpPr>
          <p:cNvPr id="28675" name="Rectangle 3"/>
          <p:cNvSpPr>
            <a:spLocks noGrp="1" noChangeArrowheads="1"/>
          </p:cNvSpPr>
          <p:nvPr>
            <p:ph type="body" idx="1"/>
          </p:nvPr>
        </p:nvSpPr>
        <p:spPr bwMode="auto">
          <a:xfrm>
            <a:off x="1828800" y="2362200"/>
            <a:ext cx="9245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Klicka här för att ändra format på bakgrundstexten</a:t>
            </a:r>
          </a:p>
          <a:p>
            <a:pPr lvl="1"/>
            <a:r>
              <a:rPr lang="en-US" altLang="x-none"/>
              <a:t>Nivå två</a:t>
            </a:r>
          </a:p>
          <a:p>
            <a:pPr lvl="2"/>
            <a:r>
              <a:rPr lang="en-US" altLang="x-none"/>
              <a:t>Nivå tre</a:t>
            </a:r>
          </a:p>
          <a:p>
            <a:pPr lvl="3"/>
            <a:r>
              <a:rPr lang="en-US" altLang="x-none"/>
              <a:t>Nivå fyra</a:t>
            </a:r>
          </a:p>
          <a:p>
            <a:pPr lvl="4"/>
            <a:r>
              <a:rPr lang="en-US" altLang="x-none"/>
              <a:t>Nivå fem</a:t>
            </a:r>
          </a:p>
        </p:txBody>
      </p:sp>
      <p:sp>
        <p:nvSpPr>
          <p:cNvPr id="11" name="Rectangle 6"/>
          <p:cNvSpPr>
            <a:spLocks noGrp="1" noChangeArrowheads="1"/>
          </p:cNvSpPr>
          <p:nvPr>
            <p:ph type="sldNum" sz="quarter" idx="4"/>
          </p:nvPr>
        </p:nvSpPr>
        <p:spPr bwMode="auto">
          <a:xfrm>
            <a:off x="408517" y="6150864"/>
            <a:ext cx="132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600" b="1">
                <a:solidFill>
                  <a:schemeClr val="bg2"/>
                </a:solidFill>
                <a:latin typeface="Arial" charset="0"/>
              </a:defRPr>
            </a:lvl1pPr>
          </a:lstStyle>
          <a:p>
            <a:pPr algn="l"/>
            <a:fld id="{51765BBB-4F42-C940-8DA6-09C3A8040DC7}" type="slidenum">
              <a:rPr lang="en-US" altLang="x-none" smtClean="0"/>
              <a:pPr algn="l"/>
              <a:t>‹#›</a:t>
            </a:fld>
            <a:endParaRPr lang="en-US" altLang="x-none"/>
          </a:p>
        </p:txBody>
      </p:sp>
      <p:pic>
        <p:nvPicPr>
          <p:cNvPr id="1030" name="Bildobjekt 8" descr="LO_Monogra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518" y="408518"/>
            <a:ext cx="577849" cy="510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Bildobjekt 10" descr="Landsorg_i_Sverige.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662584" y="6278034"/>
            <a:ext cx="2097616"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779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2" presetClass="entr" presetSubtype="1" fill="hold" grpId="0" nodeType="afterEffect">
                                  <p:stCondLst>
                                    <p:cond delay="500"/>
                                  </p:stCondLst>
                                  <p:childTnLst>
                                    <p:set>
                                      <p:cBhvr>
                                        <p:cTn id="11" dur="1" fill="hold">
                                          <p:stCondLst>
                                            <p:cond delay="0"/>
                                          </p:stCondLst>
                                        </p:cTn>
                                        <p:tgtEl>
                                          <p:spTgt spid="28674"/>
                                        </p:tgtEl>
                                        <p:attrNameLst>
                                          <p:attrName>style.visibility</p:attrName>
                                        </p:attrNameLst>
                                      </p:cBhvr>
                                      <p:to>
                                        <p:strVal val="visible"/>
                                      </p:to>
                                    </p:set>
                                    <p:animEffect transition="in" filter="wipe(up)">
                                      <p:cBhvr>
                                        <p:cTn id="12" dur="500"/>
                                        <p:tgtEl>
                                          <p:spTgt spid="28674"/>
                                        </p:tgtEl>
                                      </p:cBhvr>
                                    </p:animEffect>
                                  </p:childTnLst>
                                </p:cTn>
                              </p:par>
                            </p:childTnLst>
                          </p:cTn>
                        </p:par>
                        <p:par>
                          <p:cTn id="13" fill="hold" nodeType="afterGroup">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wipe(up)">
                                      <p:cBhvr>
                                        <p:cTn id="16" dur="1000"/>
                                        <p:tgtEl>
                                          <p:spTgt spid="28675">
                                            <p:txEl>
                                              <p:pRg st="0" end="0"/>
                                            </p:txEl>
                                          </p:spTgt>
                                        </p:tgtEl>
                                      </p:cBhvr>
                                    </p:animEffect>
                                  </p:childTnLst>
                                </p:cTn>
                              </p:par>
                            </p:childTnLst>
                          </p:cTn>
                        </p:par>
                        <p:par>
                          <p:cTn id="17" fill="hold">
                            <p:stCondLst>
                              <p:cond delay="3000"/>
                            </p:stCondLst>
                            <p:childTnLst>
                              <p:par>
                                <p:cTn id="18" presetID="22" presetClass="entr" presetSubtype="1" fill="hold" grpId="0" nodeType="afterEffect">
                                  <p:stCondLst>
                                    <p:cond delay="500"/>
                                  </p:stCondLst>
                                  <p:childTnLst>
                                    <p:set>
                                      <p:cBhvr>
                                        <p:cTn id="19" dur="1" fill="hold">
                                          <p:stCondLst>
                                            <p:cond delay="0"/>
                                          </p:stCondLst>
                                        </p:cTn>
                                        <p:tgtEl>
                                          <p:spTgt spid="28675">
                                            <p:txEl>
                                              <p:pRg st="1" end="1"/>
                                            </p:txEl>
                                          </p:spTgt>
                                        </p:tgtEl>
                                        <p:attrNameLst>
                                          <p:attrName>style.visibility</p:attrName>
                                        </p:attrNameLst>
                                      </p:cBhvr>
                                      <p:to>
                                        <p:strVal val="visible"/>
                                      </p:to>
                                    </p:set>
                                    <p:animEffect transition="in" filter="wipe(up)">
                                      <p:cBhvr>
                                        <p:cTn id="20" dur="500"/>
                                        <p:tgtEl>
                                          <p:spTgt spid="28675">
                                            <p:txEl>
                                              <p:pRg st="1" end="1"/>
                                            </p:txEl>
                                          </p:spTgt>
                                        </p:tgtEl>
                                      </p:cBhvr>
                                    </p:animEffect>
                                  </p:childTnLst>
                                </p:cTn>
                              </p:par>
                            </p:childTnLst>
                          </p:cTn>
                        </p:par>
                        <p:par>
                          <p:cTn id="21" fill="hold">
                            <p:stCondLst>
                              <p:cond delay="4000"/>
                            </p:stCondLst>
                            <p:childTnLst>
                              <p:par>
                                <p:cTn id="22" presetID="22" presetClass="entr" presetSubtype="1" fill="hold" grpId="0" nodeType="afterEffect">
                                  <p:stCondLst>
                                    <p:cond delay="500"/>
                                  </p:stCondLst>
                                  <p:childTnLst>
                                    <p:set>
                                      <p:cBhvr>
                                        <p:cTn id="23" dur="1" fill="hold">
                                          <p:stCondLst>
                                            <p:cond delay="0"/>
                                          </p:stCondLst>
                                        </p:cTn>
                                        <p:tgtEl>
                                          <p:spTgt spid="28675">
                                            <p:txEl>
                                              <p:pRg st="2" end="2"/>
                                            </p:txEl>
                                          </p:spTgt>
                                        </p:tgtEl>
                                        <p:attrNameLst>
                                          <p:attrName>style.visibility</p:attrName>
                                        </p:attrNameLst>
                                      </p:cBhvr>
                                      <p:to>
                                        <p:strVal val="visible"/>
                                      </p:to>
                                    </p:set>
                                    <p:animEffect transition="in" filter="wipe(up)">
                                      <p:cBhvr>
                                        <p:cTn id="24" dur="500"/>
                                        <p:tgtEl>
                                          <p:spTgt spid="28675">
                                            <p:txEl>
                                              <p:pRg st="2" end="2"/>
                                            </p:txEl>
                                          </p:spTgt>
                                        </p:tgtEl>
                                      </p:cBhvr>
                                    </p:animEffect>
                                  </p:childTnLst>
                                </p:cTn>
                              </p:par>
                            </p:childTnLst>
                          </p:cTn>
                        </p:par>
                        <p:par>
                          <p:cTn id="25" fill="hold">
                            <p:stCondLst>
                              <p:cond delay="5000"/>
                            </p:stCondLst>
                            <p:childTnLst>
                              <p:par>
                                <p:cTn id="26" presetID="22" presetClass="entr" presetSubtype="1" fill="hold" grpId="0" nodeType="afterEffect">
                                  <p:stCondLst>
                                    <p:cond delay="500"/>
                                  </p:stCondLst>
                                  <p:childTnLst>
                                    <p:set>
                                      <p:cBhvr>
                                        <p:cTn id="27" dur="1" fill="hold">
                                          <p:stCondLst>
                                            <p:cond delay="0"/>
                                          </p:stCondLst>
                                        </p:cTn>
                                        <p:tgtEl>
                                          <p:spTgt spid="28675">
                                            <p:txEl>
                                              <p:pRg st="3" end="3"/>
                                            </p:txEl>
                                          </p:spTgt>
                                        </p:tgtEl>
                                        <p:attrNameLst>
                                          <p:attrName>style.visibility</p:attrName>
                                        </p:attrNameLst>
                                      </p:cBhvr>
                                      <p:to>
                                        <p:strVal val="visible"/>
                                      </p:to>
                                    </p:set>
                                    <p:animEffect transition="in" filter="wipe(up)">
                                      <p:cBhvr>
                                        <p:cTn id="28" dur="500"/>
                                        <p:tgtEl>
                                          <p:spTgt spid="28675">
                                            <p:txEl>
                                              <p:pRg st="3" end="3"/>
                                            </p:txEl>
                                          </p:spTgt>
                                        </p:tgtEl>
                                      </p:cBhvr>
                                    </p:animEffect>
                                  </p:childTnLst>
                                </p:cTn>
                              </p:par>
                            </p:childTnLst>
                          </p:cTn>
                        </p:par>
                        <p:par>
                          <p:cTn id="29" fill="hold">
                            <p:stCondLst>
                              <p:cond delay="6000"/>
                            </p:stCondLst>
                            <p:childTnLst>
                              <p:par>
                                <p:cTn id="30" presetID="22" presetClass="entr" presetSubtype="1" fill="hold" grpId="0" nodeType="afterEffect">
                                  <p:stCondLst>
                                    <p:cond delay="500"/>
                                  </p:stCondLst>
                                  <p:childTnLst>
                                    <p:set>
                                      <p:cBhvr>
                                        <p:cTn id="31" dur="1" fill="hold">
                                          <p:stCondLst>
                                            <p:cond delay="0"/>
                                          </p:stCondLst>
                                        </p:cTn>
                                        <p:tgtEl>
                                          <p:spTgt spid="28675">
                                            <p:txEl>
                                              <p:pRg st="4" end="4"/>
                                            </p:txEl>
                                          </p:spTgt>
                                        </p:tgtEl>
                                        <p:attrNameLst>
                                          <p:attrName>style.visibility</p:attrName>
                                        </p:attrNameLst>
                                      </p:cBhvr>
                                      <p:to>
                                        <p:strVal val="visible"/>
                                      </p:to>
                                    </p:set>
                                    <p:animEffect transition="in" filter="wipe(up)">
                                      <p:cBhvr>
                                        <p:cTn id="32"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uiExpand="1" build="p" bldLvl="5" autoUpdateAnimBg="0" advAuto="0">
        <p:tmplLst>
          <p:tmpl lvl="1">
            <p:tnLst>
              <p:par>
                <p:cTn presetID="22" presetClass="entr" presetSubtype="1" fill="hold" nodeType="afterEffect">
                  <p:stCondLst>
                    <p:cond delay="0"/>
                  </p:stCondLst>
                  <p:childTnLst>
                    <p:set>
                      <p:cBhvr>
                        <p:cTn dur="1" fill="hold">
                          <p:stCondLst>
                            <p:cond delay="0"/>
                          </p:stCondLst>
                        </p:cTn>
                        <p:tgtEl>
                          <p:spTgt spid="28675"/>
                        </p:tgtEl>
                        <p:attrNameLst>
                          <p:attrName>style.visibility</p:attrName>
                        </p:attrNameLst>
                      </p:cBhvr>
                      <p:to>
                        <p:strVal val="visible"/>
                      </p:to>
                    </p:set>
                    <p:animEffect transition="in" filter="wipe(up)">
                      <p:cBhvr>
                        <p:cTn dur="1000"/>
                        <p:tgtEl>
                          <p:spTgt spid="28675"/>
                        </p:tgtEl>
                      </p:cBhvr>
                    </p:animEffect>
                  </p:childTnLst>
                </p:cTn>
              </p:par>
            </p:tnLst>
          </p:tmpl>
          <p:tmpl lvl="2">
            <p:tnLst>
              <p:par>
                <p:cTn presetID="22" presetClass="entr" presetSubtype="1" fill="hold" nodeType="afterEffect">
                  <p:stCondLst>
                    <p:cond delay="500"/>
                  </p:stCondLst>
                  <p:childTnLst>
                    <p:set>
                      <p:cBhvr>
                        <p:cTn dur="1" fill="hold">
                          <p:stCondLst>
                            <p:cond delay="0"/>
                          </p:stCondLst>
                        </p:cTn>
                        <p:tgtEl>
                          <p:spTgt spid="28675"/>
                        </p:tgtEl>
                        <p:attrNameLst>
                          <p:attrName>style.visibility</p:attrName>
                        </p:attrNameLst>
                      </p:cBhvr>
                      <p:to>
                        <p:strVal val="visible"/>
                      </p:to>
                    </p:set>
                    <p:animEffect transition="in" filter="wipe(up)">
                      <p:cBhvr>
                        <p:cTn dur="500"/>
                        <p:tgtEl>
                          <p:spTgt spid="28675"/>
                        </p:tgtEl>
                      </p:cBhvr>
                    </p:animEffect>
                  </p:childTnLst>
                </p:cTn>
              </p:par>
            </p:tnLst>
          </p:tmpl>
          <p:tmpl lvl="3">
            <p:tnLst>
              <p:par>
                <p:cTn presetID="22" presetClass="entr" presetSubtype="1" fill="hold" nodeType="afterEffect">
                  <p:stCondLst>
                    <p:cond delay="500"/>
                  </p:stCondLst>
                  <p:childTnLst>
                    <p:set>
                      <p:cBhvr>
                        <p:cTn dur="1" fill="hold">
                          <p:stCondLst>
                            <p:cond delay="0"/>
                          </p:stCondLst>
                        </p:cTn>
                        <p:tgtEl>
                          <p:spTgt spid="28675"/>
                        </p:tgtEl>
                        <p:attrNameLst>
                          <p:attrName>style.visibility</p:attrName>
                        </p:attrNameLst>
                      </p:cBhvr>
                      <p:to>
                        <p:strVal val="visible"/>
                      </p:to>
                    </p:set>
                    <p:animEffect transition="in" filter="wipe(up)">
                      <p:cBhvr>
                        <p:cTn dur="500"/>
                        <p:tgtEl>
                          <p:spTgt spid="28675"/>
                        </p:tgtEl>
                      </p:cBhvr>
                    </p:animEffect>
                  </p:childTnLst>
                </p:cTn>
              </p:par>
            </p:tnLst>
          </p:tmpl>
          <p:tmpl lvl="4">
            <p:tnLst>
              <p:par>
                <p:cTn presetID="22" presetClass="entr" presetSubtype="1" fill="hold" nodeType="afterEffect">
                  <p:stCondLst>
                    <p:cond delay="500"/>
                  </p:stCondLst>
                  <p:childTnLst>
                    <p:set>
                      <p:cBhvr>
                        <p:cTn dur="1" fill="hold">
                          <p:stCondLst>
                            <p:cond delay="0"/>
                          </p:stCondLst>
                        </p:cTn>
                        <p:tgtEl>
                          <p:spTgt spid="28675"/>
                        </p:tgtEl>
                        <p:attrNameLst>
                          <p:attrName>style.visibility</p:attrName>
                        </p:attrNameLst>
                      </p:cBhvr>
                      <p:to>
                        <p:strVal val="visible"/>
                      </p:to>
                    </p:set>
                    <p:animEffect transition="in" filter="wipe(up)">
                      <p:cBhvr>
                        <p:cTn dur="500"/>
                        <p:tgtEl>
                          <p:spTgt spid="28675"/>
                        </p:tgtEl>
                      </p:cBhvr>
                    </p:animEffect>
                  </p:childTnLst>
                </p:cTn>
              </p:par>
            </p:tnLst>
          </p:tmpl>
          <p:tmpl lvl="5">
            <p:tnLst>
              <p:par>
                <p:cTn presetID="22" presetClass="entr" presetSubtype="1" fill="hold" nodeType="afterEffect">
                  <p:stCondLst>
                    <p:cond delay="500"/>
                  </p:stCondLst>
                  <p:childTnLst>
                    <p:set>
                      <p:cBhvr>
                        <p:cTn dur="1" fill="hold">
                          <p:stCondLst>
                            <p:cond delay="0"/>
                          </p:stCondLst>
                        </p:cTn>
                        <p:tgtEl>
                          <p:spTgt spid="28675"/>
                        </p:tgtEl>
                        <p:attrNameLst>
                          <p:attrName>style.visibility</p:attrName>
                        </p:attrNameLst>
                      </p:cBhvr>
                      <p:to>
                        <p:strVal val="visible"/>
                      </p:to>
                    </p:set>
                    <p:animEffect transition="in" filter="wipe(up)">
                      <p:cBhvr>
                        <p:cTn dur="500"/>
                        <p:tgtEl>
                          <p:spTgt spid="28675"/>
                        </p:tgtEl>
                      </p:cBhvr>
                    </p:animEffect>
                  </p:childTnLst>
                </p:cTn>
              </p:par>
            </p:tnLst>
          </p:tmpl>
        </p:tmplLst>
      </p:bldP>
      <p:bldP spid="11" grpId="0" autoUpdateAnimBg="0"/>
    </p:bldLst>
  </p:timing>
  <p:hf hdr="0" ftr="0" dt="0"/>
  <p:txStyles>
    <p:titleStyle>
      <a:lvl1pPr algn="l" rtl="0" eaLnBrk="1" fontAlgn="base" hangingPunct="1">
        <a:spcBef>
          <a:spcPct val="0"/>
        </a:spcBef>
        <a:spcAft>
          <a:spcPct val="0"/>
        </a:spcAft>
        <a:defRPr sz="4267" b="1">
          <a:solidFill>
            <a:schemeClr val="tx2"/>
          </a:solidFill>
          <a:latin typeface="+mj-lt"/>
          <a:ea typeface="MS PGothic" pitchFamily="34" charset="-128"/>
          <a:cs typeface="MS PGothic" charset="0"/>
        </a:defRPr>
      </a:lvl1pPr>
      <a:lvl2pPr algn="l" rtl="0" eaLnBrk="1" fontAlgn="base" hangingPunct="1">
        <a:spcBef>
          <a:spcPct val="0"/>
        </a:spcBef>
        <a:spcAft>
          <a:spcPct val="0"/>
        </a:spcAft>
        <a:defRPr sz="4267" b="1">
          <a:solidFill>
            <a:schemeClr val="tx2"/>
          </a:solidFill>
          <a:latin typeface="Arial" pitchFamily="-65" charset="0"/>
          <a:ea typeface="MS PGothic" pitchFamily="34" charset="-128"/>
          <a:cs typeface="MS PGothic" charset="0"/>
        </a:defRPr>
      </a:lvl2pPr>
      <a:lvl3pPr algn="l" rtl="0" eaLnBrk="1" fontAlgn="base" hangingPunct="1">
        <a:spcBef>
          <a:spcPct val="0"/>
        </a:spcBef>
        <a:spcAft>
          <a:spcPct val="0"/>
        </a:spcAft>
        <a:defRPr sz="4267" b="1">
          <a:solidFill>
            <a:schemeClr val="tx2"/>
          </a:solidFill>
          <a:latin typeface="Arial" pitchFamily="-65" charset="0"/>
          <a:ea typeface="MS PGothic" pitchFamily="34" charset="-128"/>
          <a:cs typeface="MS PGothic" charset="0"/>
        </a:defRPr>
      </a:lvl3pPr>
      <a:lvl4pPr algn="l" rtl="0" eaLnBrk="1" fontAlgn="base" hangingPunct="1">
        <a:spcBef>
          <a:spcPct val="0"/>
        </a:spcBef>
        <a:spcAft>
          <a:spcPct val="0"/>
        </a:spcAft>
        <a:defRPr sz="4267" b="1">
          <a:solidFill>
            <a:schemeClr val="tx2"/>
          </a:solidFill>
          <a:latin typeface="Arial" pitchFamily="-65" charset="0"/>
          <a:ea typeface="MS PGothic" pitchFamily="34" charset="-128"/>
          <a:cs typeface="MS PGothic" charset="0"/>
        </a:defRPr>
      </a:lvl4pPr>
      <a:lvl5pPr algn="l" rtl="0" eaLnBrk="1" fontAlgn="base" hangingPunct="1">
        <a:spcBef>
          <a:spcPct val="0"/>
        </a:spcBef>
        <a:spcAft>
          <a:spcPct val="0"/>
        </a:spcAft>
        <a:defRPr sz="4267" b="1">
          <a:solidFill>
            <a:schemeClr val="tx2"/>
          </a:solidFill>
          <a:latin typeface="Arial" pitchFamily="-65" charset="0"/>
          <a:ea typeface="MS PGothic" pitchFamily="34" charset="-128"/>
          <a:cs typeface="MS PGothic" charset="0"/>
        </a:defRPr>
      </a:lvl5pPr>
      <a:lvl6pPr marL="609585" algn="l" rtl="0" eaLnBrk="1" fontAlgn="base" hangingPunct="1">
        <a:spcBef>
          <a:spcPct val="0"/>
        </a:spcBef>
        <a:spcAft>
          <a:spcPct val="0"/>
        </a:spcAft>
        <a:defRPr sz="4267" b="1">
          <a:solidFill>
            <a:schemeClr val="tx2"/>
          </a:solidFill>
          <a:latin typeface="Arial" pitchFamily="-65" charset="0"/>
        </a:defRPr>
      </a:lvl6pPr>
      <a:lvl7pPr marL="1219170" algn="l" rtl="0" eaLnBrk="1" fontAlgn="base" hangingPunct="1">
        <a:spcBef>
          <a:spcPct val="0"/>
        </a:spcBef>
        <a:spcAft>
          <a:spcPct val="0"/>
        </a:spcAft>
        <a:defRPr sz="4267" b="1">
          <a:solidFill>
            <a:schemeClr val="tx2"/>
          </a:solidFill>
          <a:latin typeface="Arial" pitchFamily="-65" charset="0"/>
        </a:defRPr>
      </a:lvl7pPr>
      <a:lvl8pPr marL="1828754" algn="l" rtl="0" eaLnBrk="1" fontAlgn="base" hangingPunct="1">
        <a:spcBef>
          <a:spcPct val="0"/>
        </a:spcBef>
        <a:spcAft>
          <a:spcPct val="0"/>
        </a:spcAft>
        <a:defRPr sz="4267" b="1">
          <a:solidFill>
            <a:schemeClr val="tx2"/>
          </a:solidFill>
          <a:latin typeface="Arial" pitchFamily="-65" charset="0"/>
        </a:defRPr>
      </a:lvl8pPr>
      <a:lvl9pPr marL="2438339" algn="l" rtl="0" eaLnBrk="1" fontAlgn="base" hangingPunct="1">
        <a:spcBef>
          <a:spcPct val="0"/>
        </a:spcBef>
        <a:spcAft>
          <a:spcPct val="0"/>
        </a:spcAft>
        <a:defRPr sz="4267" b="1">
          <a:solidFill>
            <a:schemeClr val="tx2"/>
          </a:solidFill>
          <a:latin typeface="Arial" pitchFamily="-65" charset="0"/>
        </a:defRPr>
      </a:lvl9pPr>
    </p:titleStyle>
    <p:bodyStyle>
      <a:lvl1pPr marL="457189" indent="-457189" algn="l" rtl="0" eaLnBrk="1" fontAlgn="base" hangingPunct="1">
        <a:spcBef>
          <a:spcPct val="0"/>
        </a:spcBef>
        <a:spcAft>
          <a:spcPct val="50000"/>
        </a:spcAft>
        <a:buClr>
          <a:srgbClr val="EF1008"/>
        </a:buClr>
        <a:buSzPct val="120000"/>
        <a:defRPr sz="2133">
          <a:solidFill>
            <a:schemeClr val="tx1"/>
          </a:solidFill>
          <a:latin typeface="+mn-lt"/>
          <a:ea typeface="MS PGothic" pitchFamily="34" charset="-128"/>
          <a:cs typeface="MS PGothic" charset="0"/>
        </a:defRPr>
      </a:lvl1pPr>
      <a:lvl2pPr marL="503754" indent="-247644" algn="l" rtl="0" eaLnBrk="1" fontAlgn="base" hangingPunct="1">
        <a:spcBef>
          <a:spcPct val="0"/>
        </a:spcBef>
        <a:spcAft>
          <a:spcPct val="50000"/>
        </a:spcAft>
        <a:buClr>
          <a:schemeClr val="accent1"/>
        </a:buClr>
        <a:buSzPct val="120000"/>
        <a:buBlip>
          <a:blip r:embed="rId10"/>
        </a:buBlip>
        <a:defRPr sz="2133">
          <a:solidFill>
            <a:schemeClr val="tx1"/>
          </a:solidFill>
          <a:latin typeface="+mn-lt"/>
          <a:ea typeface="MS PGothic" pitchFamily="34" charset="-128"/>
          <a:cs typeface="MS PGothic" charset="0"/>
        </a:defRPr>
      </a:lvl2pPr>
      <a:lvl3pPr marL="1018092" indent="-256111" algn="l" rtl="0" eaLnBrk="1" fontAlgn="base" hangingPunct="1">
        <a:spcBef>
          <a:spcPct val="0"/>
        </a:spcBef>
        <a:spcAft>
          <a:spcPct val="50000"/>
        </a:spcAft>
        <a:buClr>
          <a:srgbClr val="EF1008"/>
        </a:buClr>
        <a:buSzPct val="120000"/>
        <a:buBlip>
          <a:blip r:embed="rId10"/>
        </a:buBlip>
        <a:defRPr sz="2133">
          <a:solidFill>
            <a:schemeClr val="tx1"/>
          </a:solidFill>
          <a:latin typeface="+mn-lt"/>
          <a:ea typeface="MS PGothic" pitchFamily="34" charset="-128"/>
          <a:cs typeface="MS PGothic" charset="0"/>
        </a:defRPr>
      </a:lvl3pPr>
      <a:lvl4pPr marL="1521846" indent="-247644" algn="l" rtl="0" eaLnBrk="1" fontAlgn="base" hangingPunct="1">
        <a:spcBef>
          <a:spcPct val="0"/>
        </a:spcBef>
        <a:spcAft>
          <a:spcPct val="50000"/>
        </a:spcAft>
        <a:buClr>
          <a:srgbClr val="EF1008"/>
        </a:buClr>
        <a:buSzPct val="120000"/>
        <a:buBlip>
          <a:blip r:embed="rId10"/>
        </a:buBlip>
        <a:defRPr sz="2133">
          <a:solidFill>
            <a:schemeClr val="tx1"/>
          </a:solidFill>
          <a:latin typeface="+mn-lt"/>
          <a:ea typeface="MS PGothic" pitchFamily="34" charset="-128"/>
          <a:cs typeface="MS PGothic" charset="0"/>
        </a:defRPr>
      </a:lvl4pPr>
      <a:lvl5pPr marL="2036182" indent="-258227" algn="l" rtl="0" eaLnBrk="1" fontAlgn="base" hangingPunct="1">
        <a:spcBef>
          <a:spcPct val="0"/>
        </a:spcBef>
        <a:spcAft>
          <a:spcPct val="50000"/>
        </a:spcAft>
        <a:buClr>
          <a:srgbClr val="EF1008"/>
        </a:buClr>
        <a:buSzPct val="120000"/>
        <a:buBlip>
          <a:blip r:embed="rId10"/>
        </a:buBlip>
        <a:defRPr sz="2133">
          <a:solidFill>
            <a:schemeClr val="tx1"/>
          </a:solidFill>
          <a:latin typeface="+mn-lt"/>
          <a:ea typeface="MS PGothic" pitchFamily="34" charset="-128"/>
          <a:cs typeface="MS PGothic" charset="0"/>
        </a:defRPr>
      </a:lvl5pPr>
      <a:lvl6pPr marL="2645767" indent="-258227" algn="l" rtl="0" eaLnBrk="1" fontAlgn="base" hangingPunct="1">
        <a:spcBef>
          <a:spcPct val="0"/>
        </a:spcBef>
        <a:spcAft>
          <a:spcPct val="50000"/>
        </a:spcAft>
        <a:buClr>
          <a:srgbClr val="EF1008"/>
        </a:buClr>
        <a:buSzPct val="120000"/>
        <a:buBlip>
          <a:blip r:embed="rId10"/>
        </a:buBlip>
        <a:defRPr sz="2133">
          <a:solidFill>
            <a:schemeClr val="tx1"/>
          </a:solidFill>
          <a:latin typeface="+mn-lt"/>
          <a:ea typeface="ＭＳ Ｐゴシック" pitchFamily="-65" charset="-128"/>
        </a:defRPr>
      </a:lvl6pPr>
      <a:lvl7pPr marL="3255352" indent="-258227" algn="l" rtl="0" eaLnBrk="1" fontAlgn="base" hangingPunct="1">
        <a:spcBef>
          <a:spcPct val="0"/>
        </a:spcBef>
        <a:spcAft>
          <a:spcPct val="50000"/>
        </a:spcAft>
        <a:buClr>
          <a:srgbClr val="EF1008"/>
        </a:buClr>
        <a:buSzPct val="120000"/>
        <a:buBlip>
          <a:blip r:embed="rId10"/>
        </a:buBlip>
        <a:defRPr sz="2133">
          <a:solidFill>
            <a:schemeClr val="tx1"/>
          </a:solidFill>
          <a:latin typeface="+mn-lt"/>
          <a:ea typeface="ＭＳ Ｐゴシック" pitchFamily="-65" charset="-128"/>
        </a:defRPr>
      </a:lvl7pPr>
      <a:lvl8pPr marL="3864937" indent="-258227" algn="l" rtl="0" eaLnBrk="1" fontAlgn="base" hangingPunct="1">
        <a:spcBef>
          <a:spcPct val="0"/>
        </a:spcBef>
        <a:spcAft>
          <a:spcPct val="50000"/>
        </a:spcAft>
        <a:buClr>
          <a:srgbClr val="EF1008"/>
        </a:buClr>
        <a:buSzPct val="120000"/>
        <a:buBlip>
          <a:blip r:embed="rId10"/>
        </a:buBlip>
        <a:defRPr sz="2133">
          <a:solidFill>
            <a:schemeClr val="tx1"/>
          </a:solidFill>
          <a:latin typeface="+mn-lt"/>
          <a:ea typeface="ＭＳ Ｐゴシック" pitchFamily="-65" charset="-128"/>
        </a:defRPr>
      </a:lvl8pPr>
      <a:lvl9pPr marL="4474521" indent="-258227" algn="l" rtl="0" eaLnBrk="1" fontAlgn="base" hangingPunct="1">
        <a:spcBef>
          <a:spcPct val="0"/>
        </a:spcBef>
        <a:spcAft>
          <a:spcPct val="50000"/>
        </a:spcAft>
        <a:buClr>
          <a:srgbClr val="EF1008"/>
        </a:buClr>
        <a:buSzPct val="120000"/>
        <a:buBlip>
          <a:blip r:embed="rId10"/>
        </a:buBlip>
        <a:defRPr sz="2133">
          <a:solidFill>
            <a:schemeClr val="tx1"/>
          </a:solidFill>
          <a:latin typeface="+mn-lt"/>
          <a:ea typeface="ＭＳ Ｐゴシック" pitchFamily="-65" charset="-128"/>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03569" y="1143000"/>
            <a:ext cx="10074031" cy="584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altLang="sv-SE"/>
              <a:t>Klicka här för att ändra format på bakgrundsrubriken</a:t>
            </a:r>
          </a:p>
        </p:txBody>
      </p:sp>
      <p:sp>
        <p:nvSpPr>
          <p:cNvPr id="1047" name="Rectangle 23"/>
          <p:cNvSpPr>
            <a:spLocks noGrp="1" noChangeArrowheads="1"/>
          </p:cNvSpPr>
          <p:nvPr>
            <p:ph type="body" idx="1"/>
          </p:nvPr>
        </p:nvSpPr>
        <p:spPr bwMode="auto">
          <a:xfrm>
            <a:off x="1203569" y="1866900"/>
            <a:ext cx="10050585" cy="4027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76" name="Rectangle 52"/>
          <p:cNvSpPr>
            <a:spLocks noGrp="1" noChangeArrowheads="1"/>
          </p:cNvSpPr>
          <p:nvPr>
            <p:ph type="dt" sz="half" idx="2"/>
          </p:nvPr>
        </p:nvSpPr>
        <p:spPr bwMode="auto">
          <a:xfrm>
            <a:off x="609600" y="6372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j-lt"/>
              </a:defRPr>
            </a:lvl1pPr>
          </a:lstStyle>
          <a:p>
            <a:fld id="{97D0DC1B-7EF1-4CD2-B4C1-661158273E11}" type="datetime1">
              <a:rPr lang="sv-SE"/>
              <a:pPr/>
              <a:t>2018-03-28</a:t>
            </a:fld>
            <a:endParaRPr lang="sv-SE"/>
          </a:p>
        </p:txBody>
      </p:sp>
      <p:sp>
        <p:nvSpPr>
          <p:cNvPr id="1077" name="Rectangle 53"/>
          <p:cNvSpPr>
            <a:spLocks noGrp="1" noChangeArrowheads="1"/>
          </p:cNvSpPr>
          <p:nvPr>
            <p:ph type="ftr" sz="quarter" idx="3"/>
          </p:nvPr>
        </p:nvSpPr>
        <p:spPr bwMode="auto">
          <a:xfrm>
            <a:off x="4165600" y="6372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sv-SE"/>
          </a:p>
        </p:txBody>
      </p:sp>
      <p:sp>
        <p:nvSpPr>
          <p:cNvPr id="1078" name="Rectangle 54"/>
          <p:cNvSpPr>
            <a:spLocks noGrp="1" noChangeArrowheads="1"/>
          </p:cNvSpPr>
          <p:nvPr>
            <p:ph type="sldNum" sz="quarter" idx="4"/>
          </p:nvPr>
        </p:nvSpPr>
        <p:spPr bwMode="auto">
          <a:xfrm>
            <a:off x="8737600" y="6372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B5F92534-AD24-40E3-ADAF-19E1A1AAC7CD}" type="slidenum">
              <a:rPr lang="sv-SE"/>
              <a:pPr/>
              <a:t>‹#›</a:t>
            </a:fld>
            <a:endParaRPr lang="sv-SE"/>
          </a:p>
        </p:txBody>
      </p:sp>
      <p:pic>
        <p:nvPicPr>
          <p:cNvPr id="8" name="Bildobjekt 7" descr="PowerPoint-topp.png"/>
          <p:cNvPicPr>
            <a:picLocks noChangeAspect="1"/>
          </p:cNvPicPr>
          <p:nvPr/>
        </p:nvPicPr>
        <p:blipFill>
          <a:blip r:embed="rId13" cstate="print"/>
          <a:stretch>
            <a:fillRect/>
          </a:stretch>
        </p:blipFill>
        <p:spPr>
          <a:xfrm>
            <a:off x="0" y="-4142"/>
            <a:ext cx="12192000" cy="540977"/>
          </a:xfrm>
          <a:prstGeom prst="rect">
            <a:avLst/>
          </a:prstGeom>
        </p:spPr>
      </p:pic>
    </p:spTree>
    <p:extLst>
      <p:ext uri="{BB962C8B-B14F-4D97-AF65-F5344CB8AC3E}">
        <p14:creationId xmlns:p14="http://schemas.microsoft.com/office/powerpoint/2010/main" val="385140418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6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defRPr>
          <a:solidFill>
            <a:schemeClr val="tx1"/>
          </a:solidFill>
          <a:latin typeface="+mn-lt"/>
        </a:defRPr>
      </a:lvl5pPr>
      <a:lvl6pPr marL="2514600" indent="-228600" algn="l" rtl="0" eaLnBrk="1" fontAlgn="base" hangingPunct="1">
        <a:spcBef>
          <a:spcPct val="20000"/>
        </a:spcBef>
        <a:spcAft>
          <a:spcPct val="0"/>
        </a:spcAft>
        <a:defRPr>
          <a:solidFill>
            <a:schemeClr val="tx1"/>
          </a:solidFill>
          <a:latin typeface="+mn-lt"/>
        </a:defRPr>
      </a:lvl6pPr>
      <a:lvl7pPr marL="2971800" indent="-228600" algn="l" rtl="0" eaLnBrk="1" fontAlgn="base" hangingPunct="1">
        <a:spcBef>
          <a:spcPct val="20000"/>
        </a:spcBef>
        <a:spcAft>
          <a:spcPct val="0"/>
        </a:spcAft>
        <a:defRPr>
          <a:solidFill>
            <a:schemeClr val="tx1"/>
          </a:solidFill>
          <a:latin typeface="+mn-lt"/>
        </a:defRPr>
      </a:lvl7pPr>
      <a:lvl8pPr marL="3429000" indent="-228600" algn="l" rtl="0" eaLnBrk="1" fontAlgn="base" hangingPunct="1">
        <a:spcBef>
          <a:spcPct val="20000"/>
        </a:spcBef>
        <a:spcAft>
          <a:spcPct val="0"/>
        </a:spcAft>
        <a:defRPr>
          <a:solidFill>
            <a:schemeClr val="tx1"/>
          </a:solidFill>
          <a:latin typeface="+mn-lt"/>
        </a:defRPr>
      </a:lvl8pPr>
      <a:lvl9pPr marL="3886200" indent="-228600" algn="l" rtl="0" eaLnBrk="1" fontAlgn="base" hangingPunct="1">
        <a:spcBef>
          <a:spcPct val="20000"/>
        </a:spcBef>
        <a:spcAft>
          <a:spcPct val="0"/>
        </a:spcAft>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torbjorn.hallo@lo.se" TargetMode="Externa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780959" cy="2520280"/>
          </a:xfrm>
          <a:prstGeom prst="rect">
            <a:avLst/>
          </a:prstGeom>
        </p:spPr>
      </p:pic>
      <p:sp>
        <p:nvSpPr>
          <p:cNvPr id="5" name="Title 1"/>
          <p:cNvSpPr>
            <a:spLocks noGrp="1"/>
          </p:cNvSpPr>
          <p:nvPr>
            <p:ph type="ctrTitle"/>
          </p:nvPr>
        </p:nvSpPr>
        <p:spPr>
          <a:xfrm>
            <a:off x="2209800" y="2259535"/>
            <a:ext cx="7772400" cy="1470025"/>
          </a:xfrm>
        </p:spPr>
        <p:txBody>
          <a:bodyPr>
            <a:normAutofit/>
          </a:bodyPr>
          <a:lstStyle/>
          <a:p>
            <a:r>
              <a:rPr lang="sv-SE" dirty="0">
                <a:solidFill>
                  <a:schemeClr val="accent1">
                    <a:lumMod val="50000"/>
                  </a:schemeClr>
                </a:solidFill>
                <a:cs typeface="Calibri Light" panose="020F0302020204030204" pitchFamily="34" charset="0"/>
              </a:rPr>
              <a:t>Olika vägar till jobb</a:t>
            </a:r>
          </a:p>
        </p:txBody>
      </p:sp>
      <p:sp>
        <p:nvSpPr>
          <p:cNvPr id="6" name="Subtitle 2"/>
          <p:cNvSpPr>
            <a:spLocks noGrp="1"/>
          </p:cNvSpPr>
          <p:nvPr>
            <p:ph type="subTitle" idx="1"/>
          </p:nvPr>
        </p:nvSpPr>
        <p:spPr>
          <a:xfrm>
            <a:off x="2895600" y="4343267"/>
            <a:ext cx="6400800" cy="1606597"/>
          </a:xfrm>
        </p:spPr>
        <p:txBody>
          <a:bodyPr>
            <a:normAutofit/>
          </a:bodyPr>
          <a:lstStyle/>
          <a:p>
            <a:r>
              <a:rPr lang="sv-SE" dirty="0">
                <a:solidFill>
                  <a:schemeClr val="tx1"/>
                </a:solidFill>
                <a:latin typeface="+mj-lt"/>
              </a:rPr>
              <a:t>Seminarium</a:t>
            </a:r>
          </a:p>
          <a:p>
            <a:r>
              <a:rPr lang="sv-SE" dirty="0">
                <a:solidFill>
                  <a:schemeClr val="tx1"/>
                </a:solidFill>
                <a:latin typeface="+mj-lt"/>
              </a:rPr>
              <a:t>Arbetsmarknadsekonomiska rådet</a:t>
            </a:r>
          </a:p>
          <a:p>
            <a:r>
              <a:rPr lang="sv-SE">
                <a:latin typeface="+mj-lt"/>
              </a:rPr>
              <a:t>22</a:t>
            </a:r>
            <a:r>
              <a:rPr lang="sv-SE">
                <a:solidFill>
                  <a:schemeClr val="tx1"/>
                </a:solidFill>
                <a:latin typeface="+mj-lt"/>
              </a:rPr>
              <a:t>/3-2018</a:t>
            </a:r>
            <a:endParaRPr lang="sv-SE" dirty="0">
              <a:solidFill>
                <a:schemeClr val="tx1"/>
              </a:solidFill>
              <a:latin typeface="+mj-lt"/>
            </a:endParaRPr>
          </a:p>
        </p:txBody>
      </p:sp>
    </p:spTree>
    <p:extLst>
      <p:ext uri="{BB962C8B-B14F-4D97-AF65-F5344CB8AC3E}">
        <p14:creationId xmlns:p14="http://schemas.microsoft.com/office/powerpoint/2010/main" val="166255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AFD2D-0431-48A4-9DA3-2A856EC2E870}"/>
              </a:ext>
            </a:extLst>
          </p:cNvPr>
          <p:cNvSpPr>
            <a:spLocks noGrp="1"/>
          </p:cNvSpPr>
          <p:nvPr>
            <p:ph type="title"/>
          </p:nvPr>
        </p:nvSpPr>
        <p:spPr/>
        <p:txBody>
          <a:bodyPr>
            <a:normAutofit/>
          </a:bodyPr>
          <a:lstStyle/>
          <a:p>
            <a:r>
              <a:rPr lang="sv-SE" dirty="0">
                <a:solidFill>
                  <a:schemeClr val="accent1">
                    <a:lumMod val="50000"/>
                  </a:schemeClr>
                </a:solidFill>
                <a:latin typeface="Calibri Light" panose="020F0302020204030204" pitchFamily="34" charset="0"/>
                <a:cs typeface="Calibri Light" panose="020F0302020204030204" pitchFamily="34" charset="0"/>
              </a:rPr>
              <a:t>Bemanningsanställning</a:t>
            </a:r>
            <a:endParaRPr lang="en-GB"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Platshållare för innehåll 2">
            <a:extLst>
              <a:ext uri="{FF2B5EF4-FFF2-40B4-BE49-F238E27FC236}">
                <a16:creationId xmlns:a16="http://schemas.microsoft.com/office/drawing/2014/main" id="{57A1C415-7368-4D1F-B6C0-FDEE4499A131}"/>
              </a:ext>
            </a:extLst>
          </p:cNvPr>
          <p:cNvSpPr>
            <a:spLocks noGrp="1"/>
          </p:cNvSpPr>
          <p:nvPr>
            <p:ph idx="1"/>
          </p:nvPr>
        </p:nvSpPr>
        <p:spPr/>
        <p:txBody>
          <a:bodyPr>
            <a:normAutofit/>
          </a:bodyPr>
          <a:lstStyle/>
          <a:p>
            <a:r>
              <a:rPr lang="sv-SE" dirty="0">
                <a:latin typeface="+mj-lt"/>
              </a:rPr>
              <a:t>1,5 % av alla sysselsatta 2015</a:t>
            </a:r>
          </a:p>
          <a:p>
            <a:r>
              <a:rPr lang="sv-SE" dirty="0">
                <a:latin typeface="+mj-lt"/>
              </a:rPr>
              <a:t>Låg genomsnittsålder - 32 år</a:t>
            </a:r>
          </a:p>
          <a:p>
            <a:r>
              <a:rPr lang="sv-SE" dirty="0">
                <a:latin typeface="+mj-lt"/>
              </a:rPr>
              <a:t>Utrikes födda i branschen har kortare vistelsetid än andra utrikes födda sysselsatta</a:t>
            </a:r>
          </a:p>
          <a:p>
            <a:r>
              <a:rPr lang="sv-SE" dirty="0">
                <a:latin typeface="+mj-lt"/>
              </a:rPr>
              <a:t>Vanligast inom administration och kundtjänst, tillverkning och  transport</a:t>
            </a:r>
          </a:p>
          <a:p>
            <a:pPr>
              <a:lnSpc>
                <a:spcPct val="100000"/>
              </a:lnSpc>
              <a:spcBef>
                <a:spcPts val="0"/>
              </a:spcBef>
            </a:pPr>
            <a:r>
              <a:rPr lang="sv-SE" dirty="0">
                <a:latin typeface="+mj-lt"/>
              </a:rPr>
              <a:t>Egen ekonometrisk analys:</a:t>
            </a:r>
          </a:p>
          <a:p>
            <a:pPr marL="0" indent="0">
              <a:lnSpc>
                <a:spcPct val="100000"/>
              </a:lnSpc>
              <a:spcBef>
                <a:spcPts val="0"/>
              </a:spcBef>
              <a:buNone/>
            </a:pPr>
            <a:r>
              <a:rPr lang="sv-SE" dirty="0">
                <a:latin typeface="+mj-lt"/>
              </a:rPr>
              <a:t>   Bemanningsanställda har 6 % lägre lön än andra</a:t>
            </a:r>
          </a:p>
          <a:p>
            <a:pPr marL="0" indent="0">
              <a:lnSpc>
                <a:spcPct val="100000"/>
              </a:lnSpc>
              <a:spcBef>
                <a:spcPts val="0"/>
              </a:spcBef>
              <a:buNone/>
            </a:pPr>
            <a:r>
              <a:rPr lang="sv-SE" dirty="0">
                <a:latin typeface="+mj-lt"/>
              </a:rPr>
              <a:t>   anställda (arbetare 0 %, tjänstemän 12 %)</a:t>
            </a:r>
            <a:endParaRPr lang="en-GB" dirty="0">
              <a:latin typeface="+mj-lt"/>
            </a:endParaRPr>
          </a:p>
        </p:txBody>
      </p:sp>
      <p:pic>
        <p:nvPicPr>
          <p:cNvPr id="5" name="Picture 5">
            <a:extLst>
              <a:ext uri="{FF2B5EF4-FFF2-40B4-BE49-F238E27FC236}">
                <a16:creationId xmlns:a16="http://schemas.microsoft.com/office/drawing/2014/main" id="{329AEE38-7D89-4273-B645-BFA28CD029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8777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AFD2D-0431-48A4-9DA3-2A856EC2E870}"/>
              </a:ext>
            </a:extLst>
          </p:cNvPr>
          <p:cNvSpPr>
            <a:spLocks noGrp="1"/>
          </p:cNvSpPr>
          <p:nvPr>
            <p:ph type="title"/>
          </p:nvPr>
        </p:nvSpPr>
        <p:spPr/>
        <p:txBody>
          <a:bodyPr>
            <a:normAutofit/>
          </a:bodyPr>
          <a:lstStyle/>
          <a:p>
            <a:r>
              <a:rPr lang="sv-SE" dirty="0">
                <a:solidFill>
                  <a:schemeClr val="accent1">
                    <a:lumMod val="50000"/>
                  </a:schemeClr>
                </a:solidFill>
                <a:latin typeface="Calibri Light" panose="020F0302020204030204" pitchFamily="34" charset="0"/>
                <a:cs typeface="Calibri Light" panose="020F0302020204030204" pitchFamily="34" charset="0"/>
              </a:rPr>
              <a:t>Egenanställning</a:t>
            </a:r>
            <a:endParaRPr lang="en-GB"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Platshållare för innehåll 2">
            <a:extLst>
              <a:ext uri="{FF2B5EF4-FFF2-40B4-BE49-F238E27FC236}">
                <a16:creationId xmlns:a16="http://schemas.microsoft.com/office/drawing/2014/main" id="{57A1C415-7368-4D1F-B6C0-FDEE4499A131}"/>
              </a:ext>
            </a:extLst>
          </p:cNvPr>
          <p:cNvSpPr>
            <a:spLocks noGrp="1"/>
          </p:cNvSpPr>
          <p:nvPr>
            <p:ph idx="1"/>
          </p:nvPr>
        </p:nvSpPr>
        <p:spPr>
          <a:xfrm>
            <a:off x="1810248" y="1825625"/>
            <a:ext cx="8460187" cy="4351338"/>
          </a:xfrm>
        </p:spPr>
        <p:txBody>
          <a:bodyPr/>
          <a:lstStyle/>
          <a:p>
            <a:endParaRPr lang="sv-SE" dirty="0">
              <a:latin typeface="+mj-lt"/>
            </a:endParaRPr>
          </a:p>
          <a:p>
            <a:pPr marL="0" indent="0">
              <a:spcBef>
                <a:spcPts val="0"/>
              </a:spcBef>
            </a:pPr>
            <a:r>
              <a:rPr lang="sv-SE" dirty="0">
                <a:latin typeface="+mj-lt"/>
              </a:rPr>
              <a:t> Två synsätt:  </a:t>
            </a:r>
            <a:r>
              <a:rPr lang="sv-SE" sz="2400" dirty="0">
                <a:latin typeface="+mj-lt"/>
              </a:rPr>
              <a:t> </a:t>
            </a:r>
            <a:r>
              <a:rPr lang="sv-SE" dirty="0">
                <a:latin typeface="+mj-lt"/>
              </a:rPr>
              <a:t>– Underlättar eget företagande i praktiken	</a:t>
            </a:r>
            <a:r>
              <a:rPr lang="sv-SE" sz="200" dirty="0">
                <a:latin typeface="+mj-lt"/>
              </a:rPr>
              <a:t>		      </a:t>
            </a:r>
          </a:p>
          <a:p>
            <a:pPr marL="0" indent="0">
              <a:buNone/>
            </a:pPr>
            <a:r>
              <a:rPr lang="sv-SE" dirty="0">
                <a:latin typeface="+mj-lt"/>
              </a:rPr>
              <a:t>		</a:t>
            </a:r>
            <a:r>
              <a:rPr lang="sv-SE" sz="1600" dirty="0">
                <a:latin typeface="+mj-lt"/>
              </a:rPr>
              <a:t>    </a:t>
            </a:r>
            <a:r>
              <a:rPr lang="sv-SE" dirty="0">
                <a:latin typeface="+mj-lt"/>
              </a:rPr>
              <a:t> – Sätt att kringgå regleringar på 			                  arbetsmarknaden</a:t>
            </a:r>
          </a:p>
          <a:p>
            <a:endParaRPr lang="sv-SE" dirty="0">
              <a:latin typeface="+mj-lt"/>
            </a:endParaRPr>
          </a:p>
          <a:p>
            <a:r>
              <a:rPr lang="sv-SE" dirty="0">
                <a:latin typeface="+mj-lt"/>
              </a:rPr>
              <a:t>Vanligast inom kultur, media och design</a:t>
            </a:r>
          </a:p>
          <a:p>
            <a:endParaRPr lang="sv-SE" dirty="0">
              <a:latin typeface="+mj-lt"/>
            </a:endParaRPr>
          </a:p>
          <a:p>
            <a:r>
              <a:rPr lang="sv-SE" dirty="0">
                <a:latin typeface="+mj-lt"/>
              </a:rPr>
              <a:t>Få har egenanställning som huvudsaklig sysselsättning</a:t>
            </a:r>
          </a:p>
          <a:p>
            <a:endParaRPr lang="sv-SE" dirty="0"/>
          </a:p>
          <a:p>
            <a:endParaRPr lang="sv-SE" dirty="0"/>
          </a:p>
          <a:p>
            <a:pPr marL="0" indent="0">
              <a:buNone/>
            </a:pPr>
            <a:endParaRPr lang="en-GB" dirty="0"/>
          </a:p>
        </p:txBody>
      </p:sp>
      <p:pic>
        <p:nvPicPr>
          <p:cNvPr id="5" name="Picture 5">
            <a:extLst>
              <a:ext uri="{FF2B5EF4-FFF2-40B4-BE49-F238E27FC236}">
                <a16:creationId xmlns:a16="http://schemas.microsoft.com/office/drawing/2014/main" id="{737A55FB-C426-4E07-9952-BDDAB163D2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2199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AFD2D-0431-48A4-9DA3-2A856EC2E870}"/>
              </a:ext>
            </a:extLst>
          </p:cNvPr>
          <p:cNvSpPr>
            <a:spLocks noGrp="1"/>
          </p:cNvSpPr>
          <p:nvPr>
            <p:ph type="title"/>
          </p:nvPr>
        </p:nvSpPr>
        <p:spPr/>
        <p:txBody>
          <a:bodyPr>
            <a:normAutofit/>
          </a:bodyPr>
          <a:lstStyle/>
          <a:p>
            <a:r>
              <a:rPr lang="sv-SE" dirty="0">
                <a:solidFill>
                  <a:schemeClr val="accent1">
                    <a:lumMod val="50000"/>
                  </a:schemeClr>
                </a:solidFill>
                <a:latin typeface="Calibri Light" panose="020F0302020204030204" pitchFamily="34" charset="0"/>
                <a:cs typeface="Calibri Light" panose="020F0302020204030204" pitchFamily="34" charset="0"/>
              </a:rPr>
              <a:t>Eget företagande – möjlighet eller nödvändighet?</a:t>
            </a:r>
            <a:endParaRPr lang="en-GB"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Platshållare för innehåll 2">
            <a:extLst>
              <a:ext uri="{FF2B5EF4-FFF2-40B4-BE49-F238E27FC236}">
                <a16:creationId xmlns:a16="http://schemas.microsoft.com/office/drawing/2014/main" id="{57A1C415-7368-4D1F-B6C0-FDEE4499A131}"/>
              </a:ext>
            </a:extLst>
          </p:cNvPr>
          <p:cNvSpPr>
            <a:spLocks noGrp="1"/>
          </p:cNvSpPr>
          <p:nvPr>
            <p:ph idx="1"/>
          </p:nvPr>
        </p:nvSpPr>
        <p:spPr>
          <a:xfrm>
            <a:off x="1532965" y="2216150"/>
            <a:ext cx="9820835" cy="4351338"/>
          </a:xfrm>
        </p:spPr>
        <p:txBody>
          <a:bodyPr>
            <a:normAutofit fontScale="70000" lnSpcReduction="20000"/>
          </a:bodyPr>
          <a:lstStyle/>
          <a:p>
            <a:r>
              <a:rPr lang="sv-SE" sz="3400" dirty="0" err="1">
                <a:latin typeface="+mj-lt"/>
              </a:rPr>
              <a:t>Möjlighetsmotiverat</a:t>
            </a:r>
            <a:r>
              <a:rPr lang="sv-SE" sz="3400" dirty="0">
                <a:latin typeface="+mj-lt"/>
              </a:rPr>
              <a:t>: förväntad avkastning av eget företagande är hög</a:t>
            </a:r>
          </a:p>
          <a:p>
            <a:endParaRPr lang="sv-SE" sz="1100" dirty="0">
              <a:latin typeface="+mj-lt"/>
            </a:endParaRPr>
          </a:p>
          <a:p>
            <a:r>
              <a:rPr lang="sv-SE" sz="3400" dirty="0" err="1">
                <a:latin typeface="+mj-lt"/>
              </a:rPr>
              <a:t>Nödvändighetsmotiverat</a:t>
            </a:r>
            <a:r>
              <a:rPr lang="sv-SE" sz="3400" dirty="0">
                <a:latin typeface="+mj-lt"/>
              </a:rPr>
              <a:t>: förväntad avkastning på </a:t>
            </a:r>
            <a:r>
              <a:rPr lang="sv-SE" sz="3400" i="1" dirty="0">
                <a:latin typeface="+mj-lt"/>
              </a:rPr>
              <a:t>alternativet</a:t>
            </a:r>
            <a:r>
              <a:rPr lang="sv-SE" sz="3400" dirty="0">
                <a:latin typeface="+mj-lt"/>
              </a:rPr>
              <a:t> är låg                        (t ex arbetslöshet, stå utanför arbetskraften)</a:t>
            </a:r>
          </a:p>
          <a:p>
            <a:endParaRPr lang="sv-SE" sz="1100" dirty="0">
              <a:latin typeface="+mj-lt"/>
            </a:endParaRPr>
          </a:p>
          <a:p>
            <a:pPr lvl="0"/>
            <a:r>
              <a:rPr lang="sv-SE" sz="3400" dirty="0">
                <a:solidFill>
                  <a:prstClr val="black"/>
                </a:solidFill>
                <a:latin typeface="+mj-lt"/>
              </a:rPr>
              <a:t>Nödvändighetsmotiverat företagande vanligare bland utrikes än inrikes födda</a:t>
            </a:r>
          </a:p>
          <a:p>
            <a:pPr marL="0" lvl="0" indent="0">
              <a:buNone/>
            </a:pPr>
            <a:r>
              <a:rPr lang="sv-SE" sz="400" dirty="0">
                <a:solidFill>
                  <a:prstClr val="black"/>
                </a:solidFill>
                <a:latin typeface="+mj-lt"/>
              </a:rPr>
              <a:t> </a:t>
            </a:r>
          </a:p>
          <a:p>
            <a:pPr marL="0" indent="0">
              <a:buNone/>
            </a:pPr>
            <a:r>
              <a:rPr lang="sv-SE" sz="3200" dirty="0">
                <a:solidFill>
                  <a:prstClr val="black"/>
                </a:solidFill>
                <a:latin typeface="+mj-lt"/>
              </a:rPr>
              <a:t>       </a:t>
            </a:r>
            <a:r>
              <a:rPr lang="sv-SE" sz="3200" dirty="0">
                <a:latin typeface="+mj-lt"/>
              </a:rPr>
              <a:t>       1. Jämförelse av disponibel inkomst från företagande med</a:t>
            </a:r>
          </a:p>
          <a:p>
            <a:pPr marL="0" indent="0">
              <a:buNone/>
            </a:pPr>
            <a:r>
              <a:rPr lang="sv-SE" sz="3200" dirty="0">
                <a:latin typeface="+mj-lt"/>
              </a:rPr>
              <a:t>                  den från anställning</a:t>
            </a:r>
          </a:p>
          <a:p>
            <a:pPr marL="0" indent="0">
              <a:buNone/>
            </a:pPr>
            <a:r>
              <a:rPr lang="sv-SE" dirty="0">
                <a:solidFill>
                  <a:prstClr val="black"/>
                </a:solidFill>
                <a:latin typeface="+mj-lt"/>
              </a:rPr>
              <a:t>                    </a:t>
            </a:r>
            <a:r>
              <a:rPr lang="sv-SE" sz="2600" dirty="0">
                <a:solidFill>
                  <a:prstClr val="black"/>
                </a:solidFill>
                <a:latin typeface="+mj-lt"/>
              </a:rPr>
              <a:t>– Överstiger anställningsinkomst för inrikes födda</a:t>
            </a:r>
          </a:p>
          <a:p>
            <a:pPr marL="0" indent="0">
              <a:buNone/>
            </a:pPr>
            <a:r>
              <a:rPr lang="sv-SE" sz="2600" dirty="0">
                <a:solidFill>
                  <a:prstClr val="black"/>
                </a:solidFill>
                <a:latin typeface="+mj-lt"/>
              </a:rPr>
              <a:t>                      – Överstiger </a:t>
            </a:r>
            <a:r>
              <a:rPr lang="sv-SE" sz="2600" i="1" dirty="0">
                <a:solidFill>
                  <a:prstClr val="black"/>
                </a:solidFill>
                <a:latin typeface="+mj-lt"/>
              </a:rPr>
              <a:t>inte</a:t>
            </a:r>
            <a:r>
              <a:rPr lang="sv-SE" sz="2600" dirty="0">
                <a:solidFill>
                  <a:prstClr val="black"/>
                </a:solidFill>
                <a:latin typeface="+mj-lt"/>
              </a:rPr>
              <a:t> anställningsinkomst för utrikes födda</a:t>
            </a:r>
          </a:p>
          <a:p>
            <a:pPr marL="0" indent="0">
              <a:buNone/>
            </a:pPr>
            <a:endParaRPr lang="sv-SE" sz="1100" dirty="0">
              <a:solidFill>
                <a:prstClr val="black"/>
              </a:solidFill>
              <a:latin typeface="+mj-lt"/>
            </a:endParaRPr>
          </a:p>
          <a:p>
            <a:pPr marL="0" indent="0">
              <a:buNone/>
            </a:pPr>
            <a:r>
              <a:rPr lang="sv-SE" sz="3100" dirty="0">
                <a:solidFill>
                  <a:prstClr val="black"/>
                </a:solidFill>
                <a:latin typeface="+mj-lt"/>
              </a:rPr>
              <a:t>              2. Andel av nyföretagare som var arbetslösa föregående år</a:t>
            </a:r>
            <a:endParaRPr lang="en-GB" sz="3100" dirty="0">
              <a:latin typeface="+mj-lt"/>
            </a:endParaRPr>
          </a:p>
        </p:txBody>
      </p:sp>
      <p:pic>
        <p:nvPicPr>
          <p:cNvPr id="5" name="Picture 5">
            <a:extLst>
              <a:ext uri="{FF2B5EF4-FFF2-40B4-BE49-F238E27FC236}">
                <a16:creationId xmlns:a16="http://schemas.microsoft.com/office/drawing/2014/main" id="{DD31453A-4DCF-4102-9281-EEFD8EBDF3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311345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19256" cy="1143000"/>
          </a:xfrm>
        </p:spPr>
        <p:txBody>
          <a:bodyPr>
            <a:noAutofit/>
          </a:bodyPr>
          <a:lstStyle/>
          <a:p>
            <a:pPr algn="ctr"/>
            <a:r>
              <a:rPr lang="sv-SE" sz="3000" dirty="0">
                <a:solidFill>
                  <a:schemeClr val="accent1">
                    <a:lumMod val="50000"/>
                  </a:schemeClr>
                </a:solidFill>
              </a:rPr>
              <a:t>Andelen av nya företagare 20-64 år efter tidigare arbetsmarknadsstatus och födelseregion, procent </a:t>
            </a:r>
            <a:endParaRPr lang="sv-SE" sz="3000" dirty="0">
              <a:solidFill>
                <a:schemeClr val="accent1">
                  <a:lumMod val="50000"/>
                </a:schemeClr>
              </a:solidFill>
              <a:latin typeface="Calibri Light" panose="020F0302020204030204" pitchFamily="34" charset="0"/>
            </a:endParaRPr>
          </a:p>
        </p:txBody>
      </p:sp>
      <p:graphicFrame>
        <p:nvGraphicFramePr>
          <p:cNvPr id="4" name="Diagram 1">
            <a:extLst>
              <a:ext uri="{FF2B5EF4-FFF2-40B4-BE49-F238E27FC236}">
                <a16:creationId xmlns:a16="http://schemas.microsoft.com/office/drawing/2014/main" id="{6827AE80-4556-4EB3-9CCB-EAFD68ADD410}"/>
              </a:ext>
            </a:extLst>
          </p:cNvPr>
          <p:cNvGraphicFramePr>
            <a:graphicFrameLocks noChangeAspect="1"/>
          </p:cNvGraphicFramePr>
          <p:nvPr>
            <p:extLst>
              <p:ext uri="{D42A27DB-BD31-4B8C-83A1-F6EECF244321}">
                <p14:modId xmlns:p14="http://schemas.microsoft.com/office/powerpoint/2010/main" val="2134804598"/>
              </p:ext>
            </p:extLst>
          </p:nvPr>
        </p:nvGraphicFramePr>
        <p:xfrm>
          <a:off x="775495" y="2370653"/>
          <a:ext cx="5400000" cy="40429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2">
            <a:extLst>
              <a:ext uri="{FF2B5EF4-FFF2-40B4-BE49-F238E27FC236}">
                <a16:creationId xmlns:a16="http://schemas.microsoft.com/office/drawing/2014/main" id="{67102D6A-5718-44DC-B1FC-2D994F9FDFE7}"/>
              </a:ext>
            </a:extLst>
          </p:cNvPr>
          <p:cNvGraphicFramePr>
            <a:graphicFrameLocks noChangeAspect="1"/>
          </p:cNvGraphicFramePr>
          <p:nvPr>
            <p:extLst>
              <p:ext uri="{D42A27DB-BD31-4B8C-83A1-F6EECF244321}">
                <p14:modId xmlns:p14="http://schemas.microsoft.com/office/powerpoint/2010/main" val="584892928"/>
              </p:ext>
            </p:extLst>
          </p:nvPr>
        </p:nvGraphicFramePr>
        <p:xfrm>
          <a:off x="6175495" y="2330189"/>
          <a:ext cx="5400000" cy="4064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3">
            <a:extLst>
              <a:ext uri="{FF2B5EF4-FFF2-40B4-BE49-F238E27FC236}">
                <a16:creationId xmlns:a16="http://schemas.microsoft.com/office/drawing/2014/main" id="{C151F2AC-22FD-4755-911C-76895E6C10E9}"/>
              </a:ext>
            </a:extLst>
          </p:cNvPr>
          <p:cNvGraphicFramePr>
            <a:graphicFrameLocks/>
          </p:cNvGraphicFramePr>
          <p:nvPr>
            <p:extLst>
              <p:ext uri="{D42A27DB-BD31-4B8C-83A1-F6EECF244321}">
                <p14:modId xmlns:p14="http://schemas.microsoft.com/office/powerpoint/2010/main" val="4030016024"/>
              </p:ext>
            </p:extLst>
          </p:nvPr>
        </p:nvGraphicFramePr>
        <p:xfrm>
          <a:off x="4138286" y="5697713"/>
          <a:ext cx="3905084" cy="923357"/>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E5E927D4-576B-4602-8E83-EF6030613716}"/>
              </a:ext>
            </a:extLst>
          </p:cNvPr>
          <p:cNvSpPr txBox="1">
            <a:spLocks/>
          </p:cNvSpPr>
          <p:nvPr/>
        </p:nvSpPr>
        <p:spPr>
          <a:xfrm>
            <a:off x="1438974" y="2079079"/>
            <a:ext cx="4319999" cy="393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000" dirty="0">
                <a:solidFill>
                  <a:srgbClr val="002060"/>
                </a:solidFill>
                <a:latin typeface="Calibri Light" panose="020F0302020204030204" pitchFamily="34" charset="0"/>
              </a:rPr>
              <a:t>Inrikes födda</a:t>
            </a:r>
          </a:p>
        </p:txBody>
      </p:sp>
      <p:sp>
        <p:nvSpPr>
          <p:cNvPr id="9" name="Title 1">
            <a:extLst>
              <a:ext uri="{FF2B5EF4-FFF2-40B4-BE49-F238E27FC236}">
                <a16:creationId xmlns:a16="http://schemas.microsoft.com/office/drawing/2014/main" id="{D194CD77-F000-43CD-9903-3756BDB690F9}"/>
              </a:ext>
            </a:extLst>
          </p:cNvPr>
          <p:cNvSpPr txBox="1">
            <a:spLocks/>
          </p:cNvSpPr>
          <p:nvPr/>
        </p:nvSpPr>
        <p:spPr>
          <a:xfrm>
            <a:off x="6715495" y="2079079"/>
            <a:ext cx="4319999" cy="393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000" dirty="0">
                <a:solidFill>
                  <a:srgbClr val="002060"/>
                </a:solidFill>
                <a:latin typeface="Calibri Light" panose="020F0302020204030204" pitchFamily="34" charset="0"/>
              </a:rPr>
              <a:t>Utrikes födda</a:t>
            </a:r>
          </a:p>
        </p:txBody>
      </p:sp>
      <p:pic>
        <p:nvPicPr>
          <p:cNvPr id="10" name="Picture 5">
            <a:extLst>
              <a:ext uri="{FF2B5EF4-FFF2-40B4-BE49-F238E27FC236}">
                <a16:creationId xmlns:a16="http://schemas.microsoft.com/office/drawing/2014/main" id="{433A4B7B-CF7F-49A2-ABA2-8CD470217EA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4770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AFD2D-0431-48A4-9DA3-2A856EC2E870}"/>
              </a:ext>
            </a:extLst>
          </p:cNvPr>
          <p:cNvSpPr>
            <a:spLocks noGrp="1"/>
          </p:cNvSpPr>
          <p:nvPr>
            <p:ph type="title"/>
          </p:nvPr>
        </p:nvSpPr>
        <p:spPr/>
        <p:txBody>
          <a:bodyPr>
            <a:normAutofit/>
          </a:bodyPr>
          <a:lstStyle/>
          <a:p>
            <a:r>
              <a:rPr lang="sv-SE" dirty="0">
                <a:solidFill>
                  <a:schemeClr val="accent1">
                    <a:lumMod val="50000"/>
                  </a:schemeClr>
                </a:solidFill>
                <a:latin typeface="Calibri Light" panose="020F0302020204030204" pitchFamily="34" charset="0"/>
                <a:cs typeface="Calibri Light" panose="020F0302020204030204" pitchFamily="34" charset="0"/>
              </a:rPr>
              <a:t>Svartarbete</a:t>
            </a:r>
            <a:endParaRPr lang="en-GB"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Platshållare för innehåll 2">
            <a:extLst>
              <a:ext uri="{FF2B5EF4-FFF2-40B4-BE49-F238E27FC236}">
                <a16:creationId xmlns:a16="http://schemas.microsoft.com/office/drawing/2014/main" id="{57A1C415-7368-4D1F-B6C0-FDEE4499A131}"/>
              </a:ext>
            </a:extLst>
          </p:cNvPr>
          <p:cNvSpPr>
            <a:spLocks noGrp="1"/>
          </p:cNvSpPr>
          <p:nvPr>
            <p:ph idx="1"/>
          </p:nvPr>
        </p:nvSpPr>
        <p:spPr>
          <a:xfrm>
            <a:off x="2152650" y="1825625"/>
            <a:ext cx="8260908" cy="4351338"/>
          </a:xfrm>
        </p:spPr>
        <p:txBody>
          <a:bodyPr>
            <a:normAutofit fontScale="85000" lnSpcReduction="10000"/>
          </a:bodyPr>
          <a:lstStyle/>
          <a:p>
            <a:r>
              <a:rPr lang="sv-SE" sz="4500" dirty="0">
                <a:latin typeface="+mj-lt"/>
              </a:rPr>
              <a:t>Svarta sektorns storlek </a:t>
            </a:r>
          </a:p>
          <a:p>
            <a:pPr marL="0" indent="0">
              <a:buNone/>
            </a:pPr>
            <a:r>
              <a:rPr lang="sv-SE" sz="2900" dirty="0">
                <a:solidFill>
                  <a:prstClr val="black"/>
                </a:solidFill>
                <a:latin typeface="+mj-lt"/>
              </a:rPr>
              <a:t>    </a:t>
            </a:r>
            <a:r>
              <a:rPr lang="sv-SE" sz="3200" dirty="0">
                <a:solidFill>
                  <a:prstClr val="black"/>
                </a:solidFill>
                <a:latin typeface="+mj-lt"/>
              </a:rPr>
              <a:t>– Cirka 3 procent av anställda (</a:t>
            </a:r>
            <a:r>
              <a:rPr lang="sv-SE" sz="3200" i="1" dirty="0" err="1">
                <a:solidFill>
                  <a:prstClr val="black"/>
                </a:solidFill>
                <a:latin typeface="+mj-lt"/>
              </a:rPr>
              <a:t>European</a:t>
            </a:r>
            <a:r>
              <a:rPr lang="sv-SE" sz="3200" i="1" dirty="0">
                <a:solidFill>
                  <a:prstClr val="black"/>
                </a:solidFill>
                <a:latin typeface="+mj-lt"/>
              </a:rPr>
              <a:t> Social Survey</a:t>
            </a:r>
            <a:r>
              <a:rPr lang="sv-SE" sz="3200" dirty="0">
                <a:solidFill>
                  <a:prstClr val="black"/>
                </a:solidFill>
                <a:latin typeface="+mj-lt"/>
              </a:rPr>
              <a:t>)</a:t>
            </a:r>
          </a:p>
          <a:p>
            <a:pPr marL="0" indent="0">
              <a:buNone/>
            </a:pPr>
            <a:r>
              <a:rPr lang="sv-SE" sz="3200" dirty="0">
                <a:solidFill>
                  <a:prstClr val="black"/>
                </a:solidFill>
                <a:latin typeface="+mj-lt"/>
              </a:rPr>
              <a:t>    – Har minskat i storlek</a:t>
            </a:r>
          </a:p>
          <a:p>
            <a:pPr marL="0" indent="0">
              <a:buNone/>
            </a:pPr>
            <a:r>
              <a:rPr lang="sv-SE" sz="3200" dirty="0">
                <a:solidFill>
                  <a:prstClr val="black"/>
                </a:solidFill>
                <a:latin typeface="+mj-lt"/>
              </a:rPr>
              <a:t>    – Vanligare bland lågutbildade och i enkla jobb </a:t>
            </a:r>
          </a:p>
          <a:p>
            <a:pPr marL="0" indent="0">
              <a:buNone/>
            </a:pPr>
            <a:r>
              <a:rPr lang="sv-SE" sz="3200" dirty="0">
                <a:solidFill>
                  <a:prstClr val="black"/>
                </a:solidFill>
                <a:latin typeface="+mj-lt"/>
              </a:rPr>
              <a:t>        </a:t>
            </a:r>
          </a:p>
          <a:p>
            <a:r>
              <a:rPr lang="sv-SE" sz="4400" dirty="0">
                <a:latin typeface="+mj-lt"/>
              </a:rPr>
              <a:t>Svartarbete i framtiden </a:t>
            </a:r>
          </a:p>
          <a:p>
            <a:pPr marL="0" indent="0">
              <a:buNone/>
            </a:pPr>
            <a:r>
              <a:rPr lang="sv-SE" sz="3200" dirty="0">
                <a:solidFill>
                  <a:prstClr val="black"/>
                </a:solidFill>
                <a:latin typeface="+mj-lt"/>
              </a:rPr>
              <a:t>    – Sämre färdigheter i skolan och ökad invandring av</a:t>
            </a:r>
          </a:p>
          <a:p>
            <a:pPr marL="0" indent="0">
              <a:buNone/>
            </a:pPr>
            <a:r>
              <a:rPr lang="sv-SE" sz="3200" dirty="0">
                <a:solidFill>
                  <a:prstClr val="black"/>
                </a:solidFill>
                <a:latin typeface="+mj-lt"/>
              </a:rPr>
              <a:t>       lågutbildade kan leda till mer svartarbete</a:t>
            </a:r>
          </a:p>
          <a:p>
            <a:pPr marL="0" indent="0">
              <a:buNone/>
            </a:pPr>
            <a:r>
              <a:rPr lang="sv-SE" sz="3200" dirty="0">
                <a:solidFill>
                  <a:prstClr val="black"/>
                </a:solidFill>
                <a:latin typeface="+mj-lt"/>
              </a:rPr>
              <a:t>   –  Satsningar på utbildning kan minska svartarbetet</a:t>
            </a:r>
            <a:endParaRPr lang="sv-SE" sz="3200" dirty="0">
              <a:latin typeface="+mj-lt"/>
            </a:endParaRPr>
          </a:p>
          <a:p>
            <a:pPr marL="0" indent="0">
              <a:buNone/>
            </a:pPr>
            <a:endParaRPr lang="sv-SE" sz="3200" dirty="0"/>
          </a:p>
          <a:p>
            <a:endParaRPr lang="sv-SE" sz="3200" dirty="0"/>
          </a:p>
          <a:p>
            <a:endParaRPr lang="sv-SE" sz="3200" dirty="0"/>
          </a:p>
        </p:txBody>
      </p:sp>
      <p:pic>
        <p:nvPicPr>
          <p:cNvPr id="5" name="Picture 5">
            <a:extLst>
              <a:ext uri="{FF2B5EF4-FFF2-40B4-BE49-F238E27FC236}">
                <a16:creationId xmlns:a16="http://schemas.microsoft.com/office/drawing/2014/main" id="{78B44015-5966-4985-A891-EA9716E631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1698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US" dirty="0" err="1">
                <a:ln/>
                <a:solidFill>
                  <a:schemeClr val="accent1">
                    <a:lumMod val="50000"/>
                  </a:schemeClr>
                </a:solidFill>
                <a:latin typeface="Calibri Light" panose="020F0302020204030204" pitchFamily="34" charset="0"/>
                <a:cs typeface="Calibri Light" panose="020F0302020204030204" pitchFamily="34" charset="0"/>
              </a:rPr>
              <a:t>Vuxenutbildning</a:t>
            </a:r>
            <a:r>
              <a:rPr lang="en-US" dirty="0">
                <a:ln/>
                <a:solidFill>
                  <a:schemeClr val="accent1">
                    <a:lumMod val="50000"/>
                  </a:schemeClr>
                </a:solidFill>
                <a:latin typeface="Calibri Light" panose="020F0302020204030204" pitchFamily="34" charset="0"/>
                <a:cs typeface="Calibri Light" panose="020F0302020204030204" pitchFamily="34" charset="0"/>
              </a:rPr>
              <a:t> </a:t>
            </a:r>
          </a:p>
        </p:txBody>
      </p:sp>
      <p:sp>
        <p:nvSpPr>
          <p:cNvPr id="3" name="Content Placeholder 2"/>
          <p:cNvSpPr>
            <a:spLocks noGrp="1"/>
          </p:cNvSpPr>
          <p:nvPr>
            <p:ph idx="1"/>
          </p:nvPr>
        </p:nvSpPr>
        <p:spPr>
          <a:xfrm>
            <a:off x="1438275" y="1825627"/>
            <a:ext cx="9229725" cy="4351339"/>
          </a:xfrm>
        </p:spPr>
        <p:txBody>
          <a:bodyPr>
            <a:normAutofit/>
          </a:bodyPr>
          <a:lstStyle/>
          <a:p>
            <a:r>
              <a:rPr lang="en-US" dirty="0" err="1">
                <a:latin typeface="+mj-lt"/>
              </a:rPr>
              <a:t>En</a:t>
            </a:r>
            <a:r>
              <a:rPr lang="en-US" dirty="0">
                <a:latin typeface="+mj-lt"/>
              </a:rPr>
              <a:t> </a:t>
            </a:r>
            <a:r>
              <a:rPr lang="en-US" dirty="0" err="1">
                <a:latin typeface="+mj-lt"/>
              </a:rPr>
              <a:t>viktig</a:t>
            </a:r>
            <a:r>
              <a:rPr lang="en-US" dirty="0">
                <a:latin typeface="+mj-lt"/>
              </a:rPr>
              <a:t> del </a:t>
            </a:r>
            <a:r>
              <a:rPr lang="en-US" dirty="0" err="1">
                <a:latin typeface="+mj-lt"/>
              </a:rPr>
              <a:t>av</a:t>
            </a:r>
            <a:r>
              <a:rPr lang="en-US" dirty="0">
                <a:latin typeface="+mj-lt"/>
              </a:rPr>
              <a:t> den </a:t>
            </a:r>
            <a:r>
              <a:rPr lang="en-US" dirty="0" err="1">
                <a:latin typeface="+mj-lt"/>
              </a:rPr>
              <a:t>traditionella</a:t>
            </a:r>
            <a:r>
              <a:rPr lang="en-US" dirty="0">
                <a:latin typeface="+mj-lt"/>
              </a:rPr>
              <a:t> </a:t>
            </a:r>
            <a:r>
              <a:rPr lang="en-US" dirty="0" err="1">
                <a:latin typeface="+mj-lt"/>
              </a:rPr>
              <a:t>arbetsmarknadsmodellen</a:t>
            </a:r>
            <a:endParaRPr lang="en-US" dirty="0">
              <a:latin typeface="+mj-lt"/>
            </a:endParaRPr>
          </a:p>
          <a:p>
            <a:endParaRPr lang="en-US" sz="800" dirty="0">
              <a:latin typeface="+mj-lt"/>
            </a:endParaRPr>
          </a:p>
          <a:p>
            <a:r>
              <a:rPr lang="en-US" dirty="0" err="1">
                <a:latin typeface="+mj-lt"/>
              </a:rPr>
              <a:t>Marginalgruppers</a:t>
            </a:r>
            <a:r>
              <a:rPr lang="en-US" dirty="0">
                <a:latin typeface="+mj-lt"/>
              </a:rPr>
              <a:t> </a:t>
            </a:r>
            <a:r>
              <a:rPr lang="en-US" dirty="0" err="1">
                <a:latin typeface="+mj-lt"/>
              </a:rPr>
              <a:t>svårigheter</a:t>
            </a:r>
            <a:r>
              <a:rPr lang="en-US" dirty="0">
                <a:latin typeface="+mj-lt"/>
              </a:rPr>
              <a:t> </a:t>
            </a:r>
            <a:r>
              <a:rPr lang="en-US" dirty="0" err="1">
                <a:latin typeface="+mj-lt"/>
              </a:rPr>
              <a:t>att</a:t>
            </a:r>
            <a:r>
              <a:rPr lang="en-US" dirty="0">
                <a:latin typeface="+mj-lt"/>
              </a:rPr>
              <a:t> </a:t>
            </a:r>
            <a:r>
              <a:rPr lang="en-US" dirty="0" err="1">
                <a:latin typeface="+mj-lt"/>
              </a:rPr>
              <a:t>träda</a:t>
            </a:r>
            <a:r>
              <a:rPr lang="en-US" dirty="0">
                <a:latin typeface="+mj-lt"/>
              </a:rPr>
              <a:t> in </a:t>
            </a:r>
            <a:r>
              <a:rPr lang="en-US" dirty="0" err="1">
                <a:latin typeface="+mj-lt"/>
              </a:rPr>
              <a:t>på</a:t>
            </a:r>
            <a:r>
              <a:rPr lang="en-US" dirty="0">
                <a:latin typeface="+mj-lt"/>
              </a:rPr>
              <a:t> den </a:t>
            </a:r>
            <a:r>
              <a:rPr lang="en-US" dirty="0" err="1">
                <a:latin typeface="+mj-lt"/>
              </a:rPr>
              <a:t>svenska</a:t>
            </a:r>
            <a:r>
              <a:rPr lang="en-US" dirty="0">
                <a:latin typeface="+mj-lt"/>
              </a:rPr>
              <a:t> </a:t>
            </a:r>
            <a:r>
              <a:rPr lang="en-US" dirty="0" err="1">
                <a:latin typeface="+mj-lt"/>
              </a:rPr>
              <a:t>arbetsmarknaden</a:t>
            </a:r>
            <a:endParaRPr lang="en-US" dirty="0">
              <a:latin typeface="+mj-lt"/>
            </a:endParaRPr>
          </a:p>
          <a:p>
            <a:endParaRPr lang="en-US" sz="800" dirty="0">
              <a:latin typeface="+mj-lt"/>
            </a:endParaRPr>
          </a:p>
          <a:p>
            <a:r>
              <a:rPr lang="en-US" dirty="0" err="1">
                <a:latin typeface="+mj-lt"/>
              </a:rPr>
              <a:t>En</a:t>
            </a:r>
            <a:r>
              <a:rPr lang="en-US" dirty="0">
                <a:latin typeface="+mj-lt"/>
              </a:rPr>
              <a:t> </a:t>
            </a:r>
            <a:r>
              <a:rPr lang="en-US" dirty="0" err="1">
                <a:latin typeface="+mj-lt"/>
              </a:rPr>
              <a:t>utmaning</a:t>
            </a:r>
            <a:r>
              <a:rPr lang="en-US" dirty="0">
                <a:latin typeface="+mj-lt"/>
              </a:rPr>
              <a:t> </a:t>
            </a:r>
            <a:r>
              <a:rPr lang="en-US" dirty="0" err="1">
                <a:latin typeface="+mj-lt"/>
              </a:rPr>
              <a:t>för</a:t>
            </a:r>
            <a:r>
              <a:rPr lang="en-US" dirty="0">
                <a:latin typeface="+mj-lt"/>
              </a:rPr>
              <a:t> </a:t>
            </a:r>
            <a:r>
              <a:rPr lang="en-US" dirty="0" err="1">
                <a:latin typeface="+mj-lt"/>
              </a:rPr>
              <a:t>vuxenutbildningssystemet</a:t>
            </a:r>
            <a:endParaRPr lang="en-US" dirty="0">
              <a:latin typeface="+mj-lt"/>
            </a:endParaRPr>
          </a:p>
          <a:p>
            <a:endParaRPr lang="en-US" sz="800" dirty="0">
              <a:latin typeface="+mj-lt"/>
            </a:endParaRPr>
          </a:p>
          <a:p>
            <a:r>
              <a:rPr lang="en-US" dirty="0" err="1">
                <a:latin typeface="+mj-lt"/>
              </a:rPr>
              <a:t>Deltagandet</a:t>
            </a:r>
            <a:r>
              <a:rPr lang="en-US" dirty="0">
                <a:latin typeface="+mj-lt"/>
              </a:rPr>
              <a:t> </a:t>
            </a:r>
            <a:r>
              <a:rPr lang="en-US" dirty="0" err="1">
                <a:latin typeface="+mj-lt"/>
              </a:rPr>
              <a:t>i</a:t>
            </a:r>
            <a:r>
              <a:rPr lang="en-US" dirty="0">
                <a:latin typeface="+mj-lt"/>
              </a:rPr>
              <a:t> </a:t>
            </a:r>
            <a:r>
              <a:rPr lang="en-US" dirty="0" err="1">
                <a:latin typeface="+mj-lt"/>
              </a:rPr>
              <a:t>vuxenutbildning</a:t>
            </a:r>
            <a:r>
              <a:rPr lang="en-US" dirty="0">
                <a:latin typeface="+mj-lt"/>
              </a:rPr>
              <a:t> </a:t>
            </a:r>
            <a:r>
              <a:rPr lang="en-US" dirty="0" err="1">
                <a:latin typeface="+mj-lt"/>
              </a:rPr>
              <a:t>och</a:t>
            </a:r>
            <a:r>
              <a:rPr lang="en-US" dirty="0">
                <a:latin typeface="+mj-lt"/>
              </a:rPr>
              <a:t> </a:t>
            </a:r>
            <a:r>
              <a:rPr lang="en-US" dirty="0" err="1">
                <a:latin typeface="+mj-lt"/>
              </a:rPr>
              <a:t>dess</a:t>
            </a:r>
            <a:r>
              <a:rPr lang="en-US" dirty="0">
                <a:latin typeface="+mj-lt"/>
              </a:rPr>
              <a:t> </a:t>
            </a:r>
            <a:r>
              <a:rPr lang="en-US" dirty="0" err="1">
                <a:latin typeface="+mj-lt"/>
              </a:rPr>
              <a:t>effekter</a:t>
            </a:r>
            <a:r>
              <a:rPr lang="en-US" dirty="0">
                <a:latin typeface="+mj-lt"/>
              </a:rPr>
              <a:t> </a:t>
            </a:r>
            <a:r>
              <a:rPr lang="en-US" dirty="0" err="1">
                <a:latin typeface="+mj-lt"/>
              </a:rPr>
              <a:t>på</a:t>
            </a:r>
            <a:r>
              <a:rPr lang="en-US" dirty="0">
                <a:latin typeface="+mj-lt"/>
              </a:rPr>
              <a:t> </a:t>
            </a:r>
            <a:r>
              <a:rPr lang="en-US" dirty="0" err="1">
                <a:latin typeface="+mj-lt"/>
              </a:rPr>
              <a:t>arbetsmarknadsutfall</a:t>
            </a:r>
            <a:r>
              <a:rPr lang="en-US" dirty="0">
                <a:latin typeface="+mj-lt"/>
              </a:rPr>
              <a:t> </a:t>
            </a:r>
            <a:r>
              <a:rPr lang="en-US" dirty="0" err="1">
                <a:latin typeface="+mj-lt"/>
              </a:rPr>
              <a:t>och</a:t>
            </a:r>
            <a:r>
              <a:rPr lang="en-US" dirty="0">
                <a:latin typeface="+mj-lt"/>
              </a:rPr>
              <a:t> </a:t>
            </a:r>
            <a:r>
              <a:rPr lang="en-US" dirty="0" err="1">
                <a:latin typeface="+mj-lt"/>
              </a:rPr>
              <a:t>kompetens</a:t>
            </a:r>
            <a:endParaRPr lang="en-US" dirty="0">
              <a:latin typeface="+mj-lt"/>
            </a:endParaRPr>
          </a:p>
          <a:p>
            <a:pPr marL="457200" lvl="1" indent="0">
              <a:buNone/>
            </a:pPr>
            <a:r>
              <a:rPr lang="en-US" dirty="0">
                <a:latin typeface="+mj-lt"/>
              </a:rPr>
              <a:t>– Adult Education Survey 2007 </a:t>
            </a:r>
            <a:r>
              <a:rPr lang="en-US" dirty="0" err="1">
                <a:latin typeface="+mj-lt"/>
              </a:rPr>
              <a:t>och</a:t>
            </a:r>
            <a:r>
              <a:rPr lang="en-US" dirty="0">
                <a:latin typeface="+mj-lt"/>
              </a:rPr>
              <a:t> 2011</a:t>
            </a:r>
          </a:p>
          <a:p>
            <a:pPr marL="457200" lvl="1" indent="0">
              <a:buNone/>
            </a:pPr>
            <a:r>
              <a:rPr lang="en-US" dirty="0">
                <a:latin typeface="+mj-lt"/>
              </a:rPr>
              <a:t>– Svenska </a:t>
            </a:r>
            <a:r>
              <a:rPr lang="en-US" dirty="0" err="1">
                <a:latin typeface="+mj-lt"/>
              </a:rPr>
              <a:t>registerdata</a:t>
            </a:r>
            <a:r>
              <a:rPr lang="en-US" dirty="0">
                <a:latin typeface="+mj-lt"/>
              </a:rPr>
              <a:t> </a:t>
            </a:r>
            <a:r>
              <a:rPr lang="en-US" dirty="0" err="1">
                <a:latin typeface="+mj-lt"/>
              </a:rPr>
              <a:t>och</a:t>
            </a:r>
            <a:r>
              <a:rPr lang="en-US" dirty="0">
                <a:latin typeface="+mj-lt"/>
              </a:rPr>
              <a:t> PIAAC</a:t>
            </a:r>
          </a:p>
        </p:txBody>
      </p:sp>
      <p:pic>
        <p:nvPicPr>
          <p:cNvPr id="6" name="Picture 5">
            <a:extLst>
              <a:ext uri="{FF2B5EF4-FFF2-40B4-BE49-F238E27FC236}">
                <a16:creationId xmlns:a16="http://schemas.microsoft.com/office/drawing/2014/main" id="{586DDF97-4894-4B17-951B-6361E10FC5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04902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US" dirty="0" err="1">
                <a:ln/>
                <a:solidFill>
                  <a:schemeClr val="accent1">
                    <a:lumMod val="50000"/>
                  </a:schemeClr>
                </a:solidFill>
                <a:latin typeface="Calibri Light" panose="020F0302020204030204" pitchFamily="34" charset="0"/>
                <a:cs typeface="Calibri Light" panose="020F0302020204030204" pitchFamily="34" charset="0"/>
              </a:rPr>
              <a:t>Vuxenutbildningen</a:t>
            </a:r>
            <a:r>
              <a:rPr lang="en-US" dirty="0">
                <a:ln/>
                <a:solidFill>
                  <a:schemeClr val="accent1">
                    <a:lumMod val="50000"/>
                  </a:schemeClr>
                </a:solidFill>
                <a:latin typeface="Calibri Light" panose="020F0302020204030204" pitchFamily="34" charset="0"/>
                <a:cs typeface="Calibri Light" panose="020F0302020204030204" pitchFamily="34" charset="0"/>
              </a:rPr>
              <a:t> </a:t>
            </a:r>
            <a:r>
              <a:rPr lang="en-US" dirty="0" err="1">
                <a:ln/>
                <a:solidFill>
                  <a:schemeClr val="accent1">
                    <a:lumMod val="50000"/>
                  </a:schemeClr>
                </a:solidFill>
                <a:latin typeface="Calibri Light" panose="020F0302020204030204" pitchFamily="34" charset="0"/>
                <a:cs typeface="Calibri Light" panose="020F0302020204030204" pitchFamily="34" charset="0"/>
              </a:rPr>
              <a:t>i</a:t>
            </a:r>
            <a:r>
              <a:rPr lang="en-US" dirty="0">
                <a:ln/>
                <a:solidFill>
                  <a:schemeClr val="accent1">
                    <a:lumMod val="50000"/>
                  </a:schemeClr>
                </a:solidFill>
                <a:latin typeface="Calibri Light" panose="020F0302020204030204" pitchFamily="34" charset="0"/>
                <a:cs typeface="Calibri Light" panose="020F0302020204030204" pitchFamily="34" charset="0"/>
              </a:rPr>
              <a:t> </a:t>
            </a:r>
            <a:r>
              <a:rPr lang="en-US" dirty="0" err="1">
                <a:ln/>
                <a:solidFill>
                  <a:schemeClr val="accent1">
                    <a:lumMod val="50000"/>
                  </a:schemeClr>
                </a:solidFill>
                <a:latin typeface="Calibri Light" panose="020F0302020204030204" pitchFamily="34" charset="0"/>
                <a:cs typeface="Calibri Light" panose="020F0302020204030204" pitchFamily="34" charset="0"/>
              </a:rPr>
              <a:t>Sverige</a:t>
            </a:r>
            <a:r>
              <a:rPr lang="en-US" dirty="0">
                <a:ln/>
                <a:solidFill>
                  <a:schemeClr val="accent1">
                    <a:lumMod val="50000"/>
                  </a:schemeClr>
                </a:solidFill>
                <a:latin typeface="Calibri Light" panose="020F0302020204030204" pitchFamily="34" charset="0"/>
                <a:cs typeface="Calibri Light" panose="020F0302020204030204" pitchFamily="34" charset="0"/>
              </a:rPr>
              <a:t> </a:t>
            </a:r>
          </a:p>
        </p:txBody>
      </p:sp>
      <p:sp>
        <p:nvSpPr>
          <p:cNvPr id="3" name="Content Placeholder 2"/>
          <p:cNvSpPr>
            <a:spLocks noGrp="1"/>
          </p:cNvSpPr>
          <p:nvPr>
            <p:ph idx="1"/>
          </p:nvPr>
        </p:nvSpPr>
        <p:spPr>
          <a:xfrm>
            <a:off x="1471448" y="1825627"/>
            <a:ext cx="9196552" cy="4351339"/>
          </a:xfrm>
        </p:spPr>
        <p:txBody>
          <a:bodyPr>
            <a:normAutofit/>
          </a:bodyPr>
          <a:lstStyle/>
          <a:p>
            <a:r>
              <a:rPr lang="en-US" dirty="0">
                <a:latin typeface="+mj-lt"/>
              </a:rPr>
              <a:t>Sverige </a:t>
            </a:r>
            <a:r>
              <a:rPr lang="en-US" dirty="0" err="1">
                <a:latin typeface="+mj-lt"/>
              </a:rPr>
              <a:t>har</a:t>
            </a:r>
            <a:r>
              <a:rPr lang="en-US" dirty="0">
                <a:latin typeface="+mj-lt"/>
              </a:rPr>
              <a:t> </a:t>
            </a:r>
            <a:r>
              <a:rPr lang="en-US" dirty="0" err="1">
                <a:latin typeface="+mj-lt"/>
              </a:rPr>
              <a:t>ett</a:t>
            </a:r>
            <a:r>
              <a:rPr lang="en-US" dirty="0">
                <a:latin typeface="+mj-lt"/>
              </a:rPr>
              <a:t> </a:t>
            </a:r>
            <a:r>
              <a:rPr lang="en-US" dirty="0" err="1">
                <a:latin typeface="+mj-lt"/>
              </a:rPr>
              <a:t>omfattande</a:t>
            </a:r>
            <a:r>
              <a:rPr lang="en-US" dirty="0">
                <a:latin typeface="+mj-lt"/>
              </a:rPr>
              <a:t> system </a:t>
            </a:r>
            <a:r>
              <a:rPr lang="en-US" dirty="0" err="1">
                <a:latin typeface="+mj-lt"/>
              </a:rPr>
              <a:t>för</a:t>
            </a:r>
            <a:r>
              <a:rPr lang="en-US" dirty="0">
                <a:latin typeface="+mj-lt"/>
              </a:rPr>
              <a:t> </a:t>
            </a:r>
            <a:r>
              <a:rPr lang="en-US" dirty="0" err="1">
                <a:latin typeface="+mj-lt"/>
              </a:rPr>
              <a:t>vuxenutbildning</a:t>
            </a:r>
            <a:endParaRPr lang="en-US" dirty="0">
              <a:latin typeface="+mj-lt"/>
            </a:endParaRPr>
          </a:p>
          <a:p>
            <a:pPr marL="457200" lvl="1" indent="0">
              <a:buNone/>
            </a:pPr>
            <a:r>
              <a:rPr lang="en-US" dirty="0">
                <a:latin typeface="+mj-lt"/>
              </a:rPr>
              <a:t>– </a:t>
            </a:r>
            <a:r>
              <a:rPr lang="en-US" dirty="0" err="1">
                <a:latin typeface="+mj-lt"/>
              </a:rPr>
              <a:t>Kommunal</a:t>
            </a:r>
            <a:r>
              <a:rPr lang="en-US" dirty="0">
                <a:latin typeface="+mj-lt"/>
              </a:rPr>
              <a:t> </a:t>
            </a:r>
            <a:r>
              <a:rPr lang="en-US" dirty="0" err="1">
                <a:latin typeface="+mj-lt"/>
              </a:rPr>
              <a:t>vuxenutbildning</a:t>
            </a:r>
            <a:endParaRPr lang="en-US" dirty="0">
              <a:latin typeface="+mj-lt"/>
            </a:endParaRPr>
          </a:p>
          <a:p>
            <a:pPr marL="457200" lvl="1" indent="0">
              <a:buNone/>
            </a:pPr>
            <a:r>
              <a:rPr lang="en-US" dirty="0">
                <a:latin typeface="+mj-lt"/>
              </a:rPr>
              <a:t>–</a:t>
            </a:r>
            <a:r>
              <a:rPr lang="en-US" sz="2000" dirty="0">
                <a:latin typeface="+mj-lt"/>
              </a:rPr>
              <a:t> </a:t>
            </a:r>
            <a:r>
              <a:rPr lang="en-US" dirty="0" err="1">
                <a:latin typeface="+mj-lt"/>
              </a:rPr>
              <a:t>Arbetsmarknadsutbildning</a:t>
            </a:r>
            <a:endParaRPr lang="en-US" dirty="0">
              <a:latin typeface="+mj-lt"/>
            </a:endParaRPr>
          </a:p>
          <a:p>
            <a:pPr marL="457200" lvl="1" indent="0">
              <a:buNone/>
            </a:pPr>
            <a:r>
              <a:rPr lang="en-US" dirty="0">
                <a:latin typeface="+mj-lt"/>
              </a:rPr>
              <a:t>–</a:t>
            </a:r>
            <a:r>
              <a:rPr lang="en-US" sz="2000" dirty="0">
                <a:latin typeface="+mj-lt"/>
              </a:rPr>
              <a:t> </a:t>
            </a:r>
            <a:r>
              <a:rPr lang="en-US" dirty="0">
                <a:latin typeface="+mj-lt"/>
              </a:rPr>
              <a:t>On-the-job training</a:t>
            </a:r>
          </a:p>
          <a:p>
            <a:pPr marL="457200" lvl="1" indent="0">
              <a:buNone/>
            </a:pPr>
            <a:endParaRPr lang="en-US" sz="800" dirty="0">
              <a:latin typeface="+mj-lt"/>
            </a:endParaRPr>
          </a:p>
          <a:p>
            <a:r>
              <a:rPr lang="en-US" dirty="0" err="1">
                <a:latin typeface="+mj-lt"/>
              </a:rPr>
              <a:t>Omfattande</a:t>
            </a:r>
            <a:r>
              <a:rPr lang="en-US" dirty="0">
                <a:latin typeface="+mj-lt"/>
              </a:rPr>
              <a:t> </a:t>
            </a:r>
            <a:r>
              <a:rPr lang="en-US" dirty="0" err="1">
                <a:latin typeface="+mj-lt"/>
              </a:rPr>
              <a:t>rättigheter</a:t>
            </a:r>
            <a:r>
              <a:rPr lang="en-US" dirty="0">
                <a:latin typeface="+mj-lt"/>
              </a:rPr>
              <a:t> </a:t>
            </a:r>
            <a:r>
              <a:rPr lang="en-US" dirty="0" err="1">
                <a:latin typeface="+mj-lt"/>
              </a:rPr>
              <a:t>och</a:t>
            </a:r>
            <a:r>
              <a:rPr lang="en-US" dirty="0">
                <a:latin typeface="+mj-lt"/>
              </a:rPr>
              <a:t> </a:t>
            </a:r>
            <a:r>
              <a:rPr lang="en-US" dirty="0" err="1">
                <a:latin typeface="+mj-lt"/>
              </a:rPr>
              <a:t>statlig</a:t>
            </a:r>
            <a:r>
              <a:rPr lang="en-US" dirty="0">
                <a:latin typeface="+mj-lt"/>
              </a:rPr>
              <a:t> </a:t>
            </a:r>
            <a:r>
              <a:rPr lang="en-US" dirty="0" err="1">
                <a:latin typeface="+mj-lt"/>
              </a:rPr>
              <a:t>subventionering</a:t>
            </a:r>
            <a:endParaRPr lang="en-US" dirty="0">
              <a:latin typeface="+mj-lt"/>
            </a:endParaRPr>
          </a:p>
          <a:p>
            <a:endParaRPr lang="en-US" sz="800" dirty="0">
              <a:latin typeface="+mj-lt"/>
            </a:endParaRPr>
          </a:p>
          <a:p>
            <a:r>
              <a:rPr lang="en-US" dirty="0" err="1">
                <a:latin typeface="+mj-lt"/>
              </a:rPr>
              <a:t>Högt</a:t>
            </a:r>
            <a:r>
              <a:rPr lang="en-US" dirty="0">
                <a:latin typeface="+mj-lt"/>
              </a:rPr>
              <a:t> </a:t>
            </a:r>
            <a:r>
              <a:rPr lang="en-US" dirty="0" err="1">
                <a:latin typeface="+mj-lt"/>
              </a:rPr>
              <a:t>deltagande</a:t>
            </a:r>
            <a:r>
              <a:rPr lang="en-US" dirty="0">
                <a:latin typeface="+mj-lt"/>
              </a:rPr>
              <a:t> </a:t>
            </a:r>
            <a:r>
              <a:rPr lang="en-US" dirty="0" err="1">
                <a:latin typeface="+mj-lt"/>
              </a:rPr>
              <a:t>i</a:t>
            </a:r>
            <a:r>
              <a:rPr lang="en-US" dirty="0">
                <a:latin typeface="+mj-lt"/>
              </a:rPr>
              <a:t> </a:t>
            </a:r>
            <a:r>
              <a:rPr lang="en-US" dirty="0" err="1">
                <a:latin typeface="+mj-lt"/>
              </a:rPr>
              <a:t>både</a:t>
            </a:r>
            <a:r>
              <a:rPr lang="en-US" dirty="0">
                <a:latin typeface="+mj-lt"/>
              </a:rPr>
              <a:t> </a:t>
            </a:r>
            <a:r>
              <a:rPr lang="en-US" dirty="0" err="1">
                <a:latin typeface="+mj-lt"/>
              </a:rPr>
              <a:t>formell</a:t>
            </a:r>
            <a:r>
              <a:rPr lang="en-US" dirty="0">
                <a:latin typeface="+mj-lt"/>
              </a:rPr>
              <a:t> </a:t>
            </a:r>
            <a:r>
              <a:rPr lang="en-US" dirty="0" err="1">
                <a:latin typeface="+mj-lt"/>
              </a:rPr>
              <a:t>och</a:t>
            </a:r>
            <a:r>
              <a:rPr lang="en-US" dirty="0">
                <a:latin typeface="+mj-lt"/>
              </a:rPr>
              <a:t> </a:t>
            </a:r>
            <a:r>
              <a:rPr lang="en-US" dirty="0" err="1">
                <a:latin typeface="+mj-lt"/>
              </a:rPr>
              <a:t>informell</a:t>
            </a:r>
            <a:r>
              <a:rPr lang="en-US" dirty="0">
                <a:latin typeface="+mj-lt"/>
              </a:rPr>
              <a:t> </a:t>
            </a:r>
            <a:r>
              <a:rPr lang="en-US" dirty="0" err="1">
                <a:latin typeface="+mj-lt"/>
              </a:rPr>
              <a:t>vuxenutbildning</a:t>
            </a:r>
            <a:endParaRPr lang="en-US" dirty="0">
              <a:latin typeface="+mj-lt"/>
            </a:endParaRPr>
          </a:p>
          <a:p>
            <a:endParaRPr lang="en-US" sz="800" dirty="0">
              <a:latin typeface="+mj-lt"/>
            </a:endParaRPr>
          </a:p>
          <a:p>
            <a:r>
              <a:rPr lang="en-US" dirty="0" err="1">
                <a:latin typeface="+mj-lt"/>
              </a:rPr>
              <a:t>Formell</a:t>
            </a:r>
            <a:r>
              <a:rPr lang="en-US" dirty="0">
                <a:latin typeface="+mj-lt"/>
              </a:rPr>
              <a:t> </a:t>
            </a:r>
            <a:r>
              <a:rPr lang="en-US" dirty="0" err="1">
                <a:latin typeface="+mj-lt"/>
              </a:rPr>
              <a:t>vuxenutbildning</a:t>
            </a:r>
            <a:r>
              <a:rPr lang="en-US" dirty="0">
                <a:latin typeface="+mj-lt"/>
              </a:rPr>
              <a:t> </a:t>
            </a:r>
            <a:r>
              <a:rPr lang="en-US" dirty="0" err="1">
                <a:latin typeface="+mj-lt"/>
              </a:rPr>
              <a:t>når</a:t>
            </a:r>
            <a:r>
              <a:rPr lang="en-US" dirty="0">
                <a:latin typeface="+mj-lt"/>
              </a:rPr>
              <a:t> </a:t>
            </a:r>
            <a:r>
              <a:rPr lang="en-US" dirty="0" err="1">
                <a:latin typeface="+mj-lt"/>
              </a:rPr>
              <a:t>marginalgrupper</a:t>
            </a:r>
            <a:endParaRPr lang="en-US" dirty="0">
              <a:latin typeface="+mj-lt"/>
            </a:endParaRPr>
          </a:p>
          <a:p>
            <a:pPr marL="0" indent="0">
              <a:buNone/>
            </a:pPr>
            <a:endParaRPr lang="en-US" dirty="0">
              <a:latin typeface="+mj-lt"/>
            </a:endParaRPr>
          </a:p>
        </p:txBody>
      </p:sp>
      <p:pic>
        <p:nvPicPr>
          <p:cNvPr id="6" name="Picture 5">
            <a:extLst>
              <a:ext uri="{FF2B5EF4-FFF2-40B4-BE49-F238E27FC236}">
                <a16:creationId xmlns:a16="http://schemas.microsoft.com/office/drawing/2014/main" id="{A778D7EB-3B04-425C-A7A3-70ACDE5DAC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21935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7794" y="274638"/>
            <a:ext cx="8406580" cy="1143000"/>
          </a:xfrm>
        </p:spPr>
        <p:txBody>
          <a:bodyPr>
            <a:noAutofit/>
          </a:bodyPr>
          <a:lstStyle/>
          <a:p>
            <a:pPr algn="ctr"/>
            <a:r>
              <a:rPr lang="sv-SE" sz="3000" dirty="0">
                <a:solidFill>
                  <a:schemeClr val="accent1">
                    <a:lumMod val="50000"/>
                  </a:schemeClr>
                </a:solidFill>
              </a:rPr>
              <a:t>Andel svarande som deltagit i någon form av vuxen-utbildning de senaste tolv månaderna, procent</a:t>
            </a:r>
            <a:endParaRPr lang="sv-SE" sz="3000" dirty="0">
              <a:solidFill>
                <a:schemeClr val="accent1">
                  <a:lumMod val="50000"/>
                </a:schemeClr>
              </a:solidFill>
              <a:latin typeface="Calibri Light" panose="020F0302020204030204" pitchFamily="34" charset="0"/>
            </a:endParaRPr>
          </a:p>
        </p:txBody>
      </p:sp>
      <p:graphicFrame>
        <p:nvGraphicFramePr>
          <p:cNvPr id="5" name="Diagram 1">
            <a:extLst>
              <a:ext uri="{FF2B5EF4-FFF2-40B4-BE49-F238E27FC236}">
                <a16:creationId xmlns:a16="http://schemas.microsoft.com/office/drawing/2014/main" id="{8630A625-07C7-49AE-AA40-2BC40FB03DD2}"/>
              </a:ext>
            </a:extLst>
          </p:cNvPr>
          <p:cNvGraphicFramePr>
            <a:graphicFrameLocks noChangeAspect="1"/>
          </p:cNvGraphicFramePr>
          <p:nvPr>
            <p:extLst/>
          </p:nvPr>
        </p:nvGraphicFramePr>
        <p:xfrm>
          <a:off x="1771084" y="1862081"/>
          <a:ext cx="8640000" cy="451740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7088BEB3-B3AE-435D-A645-CE7087A6C5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222024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05B651B-A2FB-4DA8-9926-EC20FE879125}"/>
              </a:ext>
            </a:extLst>
          </p:cNvPr>
          <p:cNvGraphicFramePr>
            <a:graphicFrameLocks noGrp="1"/>
          </p:cNvGraphicFramePr>
          <p:nvPr>
            <p:extLst/>
          </p:nvPr>
        </p:nvGraphicFramePr>
        <p:xfrm>
          <a:off x="3396000" y="1808179"/>
          <a:ext cx="5400000" cy="4104000"/>
        </p:xfrm>
        <a:graphic>
          <a:graphicData uri="http://schemas.openxmlformats.org/drawingml/2006/table">
            <a:tbl>
              <a:tblPr firstRow="1" firstCol="1" bandRow="1"/>
              <a:tblGrid>
                <a:gridCol w="2160000">
                  <a:extLst>
                    <a:ext uri="{9D8B030D-6E8A-4147-A177-3AD203B41FA5}">
                      <a16:colId xmlns:a16="http://schemas.microsoft.com/office/drawing/2014/main" val="3384560337"/>
                    </a:ext>
                  </a:extLst>
                </a:gridCol>
                <a:gridCol w="1080000">
                  <a:extLst>
                    <a:ext uri="{9D8B030D-6E8A-4147-A177-3AD203B41FA5}">
                      <a16:colId xmlns:a16="http://schemas.microsoft.com/office/drawing/2014/main" val="2586982017"/>
                    </a:ext>
                  </a:extLst>
                </a:gridCol>
                <a:gridCol w="1080000">
                  <a:extLst>
                    <a:ext uri="{9D8B030D-6E8A-4147-A177-3AD203B41FA5}">
                      <a16:colId xmlns:a16="http://schemas.microsoft.com/office/drawing/2014/main" val="1566775958"/>
                    </a:ext>
                  </a:extLst>
                </a:gridCol>
                <a:gridCol w="1080000">
                  <a:extLst>
                    <a:ext uri="{9D8B030D-6E8A-4147-A177-3AD203B41FA5}">
                      <a16:colId xmlns:a16="http://schemas.microsoft.com/office/drawing/2014/main" val="1394542791"/>
                    </a:ext>
                  </a:extLst>
                </a:gridCol>
              </a:tblGrid>
              <a:tr h="540000">
                <a:tc>
                  <a:txBody>
                    <a:bodyPr/>
                    <a:lstStyle/>
                    <a:p>
                      <a:pPr algn="just">
                        <a:lnSpc>
                          <a:spcPct val="150000"/>
                        </a:lnSpc>
                        <a:spcAft>
                          <a:spcPts val="0"/>
                        </a:spcAft>
                      </a:pP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Inrikes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födda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Utrikes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födda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Skillnad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1073907793"/>
                  </a:ext>
                </a:extLst>
              </a:tr>
              <a:tr h="324000">
                <a:tc>
                  <a:txBody>
                    <a:bodyPr/>
                    <a:lstStyle/>
                    <a:p>
                      <a:pPr marL="265113" indent="-265113"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Danmark</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59,0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53,3</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5,7</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extLst>
                  <a:ext uri="{0D108BD9-81ED-4DB2-BD59-A6C34878D82A}">
                    <a16:rowId xmlns:a16="http://schemas.microsoft.com/office/drawing/2014/main" val="2045407602"/>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Finland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55,8</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53,4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2,4</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extLst>
                  <a:ext uri="{0D108BD9-81ED-4DB2-BD59-A6C34878D82A}">
                    <a16:rowId xmlns:a16="http://schemas.microsoft.com/office/drawing/2014/main" val="1617893483"/>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Frankrike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52,5</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38,0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14,5</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extLst>
                  <a:ext uri="{0D108BD9-81ED-4DB2-BD59-A6C34878D82A}">
                    <a16:rowId xmlns:a16="http://schemas.microsoft.com/office/drawing/2014/main" val="66687265"/>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Irland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24,4</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24,7</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-0,3</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extLst>
                  <a:ext uri="{0D108BD9-81ED-4DB2-BD59-A6C34878D82A}">
                    <a16:rowId xmlns:a16="http://schemas.microsoft.com/office/drawing/2014/main" val="4137134274"/>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Italien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31,9</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28,7</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3,2</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extLst>
                  <a:ext uri="{0D108BD9-81ED-4DB2-BD59-A6C34878D82A}">
                    <a16:rowId xmlns:a16="http://schemas.microsoft.com/office/drawing/2014/main" val="4204145788"/>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Nederländerna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60,6</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49,8</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10,9</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extLst>
                  <a:ext uri="{0D108BD9-81ED-4DB2-BD59-A6C34878D82A}">
                    <a16:rowId xmlns:a16="http://schemas.microsoft.com/office/drawing/2014/main" val="2813911868"/>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Norge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57,2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61,3</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-4,1</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extLst>
                  <a:ext uri="{0D108BD9-81ED-4DB2-BD59-A6C34878D82A}">
                    <a16:rowId xmlns:a16="http://schemas.microsoft.com/office/drawing/2014/main" val="729694883"/>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Spanien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38,3</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33,8</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4,4</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extLst>
                  <a:ext uri="{0D108BD9-81ED-4DB2-BD59-A6C34878D82A}">
                    <a16:rowId xmlns:a16="http://schemas.microsoft.com/office/drawing/2014/main" val="1987620413"/>
                  </a:ext>
                </a:extLst>
              </a:tr>
              <a:tr h="324000">
                <a:tc>
                  <a:txBody>
                    <a:bodyPr/>
                    <a:lstStyle/>
                    <a:p>
                      <a:pPr algn="just">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Sverige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74,2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61,9</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12,4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extLst>
                  <a:ext uri="{0D108BD9-81ED-4DB2-BD59-A6C34878D82A}">
                    <a16:rowId xmlns:a16="http://schemas.microsoft.com/office/drawing/2014/main" val="349854497"/>
                  </a:ext>
                </a:extLst>
              </a:tr>
              <a:tr h="324000">
                <a:tc>
                  <a:txBody>
                    <a:bodyPr/>
                    <a:lstStyle/>
                    <a:p>
                      <a:pPr algn="just">
                        <a:lnSpc>
                          <a:spcPct val="15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Tyskland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53,3</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35,2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18,1</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a:noFill/>
                    </a:lnB>
                    <a:solidFill>
                      <a:srgbClr val="F0F0F0"/>
                    </a:solidFill>
                  </a:tcPr>
                </a:tc>
                <a:extLst>
                  <a:ext uri="{0D108BD9-81ED-4DB2-BD59-A6C34878D82A}">
                    <a16:rowId xmlns:a16="http://schemas.microsoft.com/office/drawing/2014/main" val="825403256"/>
                  </a:ext>
                </a:extLst>
              </a:tr>
              <a:tr h="324000">
                <a:tc>
                  <a:txBody>
                    <a:bodyPr/>
                    <a:lstStyle/>
                    <a:p>
                      <a:pPr>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Österrike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49,7</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42,3</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7,4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3008" marR="83008"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302070627"/>
                  </a:ext>
                </a:extLst>
              </a:tr>
            </a:tbl>
          </a:graphicData>
        </a:graphic>
      </p:graphicFrame>
      <p:sp>
        <p:nvSpPr>
          <p:cNvPr id="8" name="Title 1">
            <a:extLst>
              <a:ext uri="{FF2B5EF4-FFF2-40B4-BE49-F238E27FC236}">
                <a16:creationId xmlns:a16="http://schemas.microsoft.com/office/drawing/2014/main" id="{E4EFFC8C-10B7-4FA4-B39C-99834096CFA5}"/>
              </a:ext>
            </a:extLst>
          </p:cNvPr>
          <p:cNvSpPr>
            <a:spLocks noGrp="1"/>
          </p:cNvSpPr>
          <p:nvPr>
            <p:ph type="title"/>
          </p:nvPr>
        </p:nvSpPr>
        <p:spPr>
          <a:xfrm>
            <a:off x="1981200" y="274638"/>
            <a:ext cx="8219256" cy="1143000"/>
          </a:xfrm>
        </p:spPr>
        <p:txBody>
          <a:bodyPr>
            <a:noAutofit/>
          </a:bodyPr>
          <a:lstStyle/>
          <a:p>
            <a:pPr algn="ctr"/>
            <a:r>
              <a:rPr lang="sv-SE" sz="2700" dirty="0">
                <a:solidFill>
                  <a:schemeClr val="accent1">
                    <a:lumMod val="50000"/>
                  </a:schemeClr>
                </a:solidFill>
              </a:rPr>
              <a:t>Deltagande i vuxenutbildning under de senaste </a:t>
            </a:r>
            <a:br>
              <a:rPr lang="sv-SE" sz="2700" dirty="0">
                <a:solidFill>
                  <a:schemeClr val="accent1">
                    <a:lumMod val="50000"/>
                  </a:schemeClr>
                </a:solidFill>
              </a:rPr>
            </a:br>
            <a:r>
              <a:rPr lang="sv-SE" sz="2700" dirty="0">
                <a:solidFill>
                  <a:schemeClr val="accent1">
                    <a:lumMod val="50000"/>
                  </a:schemeClr>
                </a:solidFill>
              </a:rPr>
              <a:t>tolv månaderna efter födelseregion, 2011, procent</a:t>
            </a:r>
          </a:p>
        </p:txBody>
      </p:sp>
      <p:pic>
        <p:nvPicPr>
          <p:cNvPr id="5" name="Picture 5">
            <a:extLst>
              <a:ext uri="{FF2B5EF4-FFF2-40B4-BE49-F238E27FC236}">
                <a16:creationId xmlns:a16="http://schemas.microsoft.com/office/drawing/2014/main" id="{AE8CC23E-7C1C-4F51-9F6F-DA1A45A3CF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393823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19256" cy="1143000"/>
          </a:xfrm>
        </p:spPr>
        <p:txBody>
          <a:bodyPr>
            <a:noAutofit/>
          </a:bodyPr>
          <a:lstStyle/>
          <a:p>
            <a:pPr algn="ctr"/>
            <a:r>
              <a:rPr lang="sv-SE" sz="2700" dirty="0">
                <a:solidFill>
                  <a:schemeClr val="accent1">
                    <a:lumMod val="50000"/>
                  </a:schemeClr>
                </a:solidFill>
              </a:rPr>
              <a:t>Deltagande i </a:t>
            </a:r>
            <a:r>
              <a:rPr lang="sv-SE" sz="2700" b="1" dirty="0">
                <a:solidFill>
                  <a:schemeClr val="accent1">
                    <a:lumMod val="50000"/>
                  </a:schemeClr>
                </a:solidFill>
              </a:rPr>
              <a:t>formell</a:t>
            </a:r>
            <a:r>
              <a:rPr lang="sv-SE" sz="2700" dirty="0">
                <a:solidFill>
                  <a:schemeClr val="accent1">
                    <a:lumMod val="50000"/>
                  </a:schemeClr>
                </a:solidFill>
              </a:rPr>
              <a:t> vuxenutbildning under de senaste </a:t>
            </a:r>
            <a:br>
              <a:rPr lang="sv-SE" sz="2700" dirty="0">
                <a:solidFill>
                  <a:schemeClr val="accent1">
                    <a:lumMod val="50000"/>
                  </a:schemeClr>
                </a:solidFill>
              </a:rPr>
            </a:br>
            <a:r>
              <a:rPr lang="sv-SE" sz="2700" dirty="0">
                <a:solidFill>
                  <a:schemeClr val="accent1">
                    <a:lumMod val="50000"/>
                  </a:schemeClr>
                </a:solidFill>
              </a:rPr>
              <a:t>tolv månaderna efter födelseregion, 2011, procent</a:t>
            </a:r>
          </a:p>
        </p:txBody>
      </p:sp>
      <p:graphicFrame>
        <p:nvGraphicFramePr>
          <p:cNvPr id="3" name="Table 2">
            <a:extLst>
              <a:ext uri="{FF2B5EF4-FFF2-40B4-BE49-F238E27FC236}">
                <a16:creationId xmlns:a16="http://schemas.microsoft.com/office/drawing/2014/main" id="{EC0BA5C9-7990-4FBC-B3B9-9F9CC9C799BB}"/>
              </a:ext>
            </a:extLst>
          </p:cNvPr>
          <p:cNvGraphicFramePr>
            <a:graphicFrameLocks noGrp="1"/>
          </p:cNvGraphicFramePr>
          <p:nvPr>
            <p:extLst/>
          </p:nvPr>
        </p:nvGraphicFramePr>
        <p:xfrm>
          <a:off x="3390828" y="1810928"/>
          <a:ext cx="5400000" cy="4102593"/>
        </p:xfrm>
        <a:graphic>
          <a:graphicData uri="http://schemas.openxmlformats.org/drawingml/2006/table">
            <a:tbl>
              <a:tblPr firstRow="1" firstCol="1" bandRow="1"/>
              <a:tblGrid>
                <a:gridCol w="2160000">
                  <a:extLst>
                    <a:ext uri="{9D8B030D-6E8A-4147-A177-3AD203B41FA5}">
                      <a16:colId xmlns:a16="http://schemas.microsoft.com/office/drawing/2014/main" val="1495267377"/>
                    </a:ext>
                  </a:extLst>
                </a:gridCol>
                <a:gridCol w="1080000">
                  <a:extLst>
                    <a:ext uri="{9D8B030D-6E8A-4147-A177-3AD203B41FA5}">
                      <a16:colId xmlns:a16="http://schemas.microsoft.com/office/drawing/2014/main" val="2009283337"/>
                    </a:ext>
                  </a:extLst>
                </a:gridCol>
                <a:gridCol w="1080000">
                  <a:extLst>
                    <a:ext uri="{9D8B030D-6E8A-4147-A177-3AD203B41FA5}">
                      <a16:colId xmlns:a16="http://schemas.microsoft.com/office/drawing/2014/main" val="763337002"/>
                    </a:ext>
                  </a:extLst>
                </a:gridCol>
                <a:gridCol w="1080000">
                  <a:extLst>
                    <a:ext uri="{9D8B030D-6E8A-4147-A177-3AD203B41FA5}">
                      <a16:colId xmlns:a16="http://schemas.microsoft.com/office/drawing/2014/main" val="3303960341"/>
                    </a:ext>
                  </a:extLst>
                </a:gridCol>
              </a:tblGrid>
              <a:tr h="538593">
                <a:tc>
                  <a:txBody>
                    <a:bodyPr/>
                    <a:lstStyle/>
                    <a:p>
                      <a:pPr>
                        <a:lnSpc>
                          <a:spcPct val="150000"/>
                        </a:lnSpc>
                        <a:spcAft>
                          <a:spcPts val="0"/>
                        </a:spcAft>
                      </a:pP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Inrikes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födda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Utrikes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födda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Skillnad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1330728761"/>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Danmark</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12,3</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15,4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-3,1</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extLst>
                  <a:ext uri="{0D108BD9-81ED-4DB2-BD59-A6C34878D82A}">
                    <a16:rowId xmlns:a16="http://schemas.microsoft.com/office/drawing/2014/main" val="4152482290"/>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Finland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11,9</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13,6</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-1,7</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1459560050"/>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Frankrike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3,4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4,7</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-1,3</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3449475343"/>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Irland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6,4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8,8</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-2,4</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3936307374"/>
                  </a:ext>
                </a:extLst>
              </a:tr>
              <a:tr h="324000">
                <a:tc>
                  <a:txBody>
                    <a:bodyPr/>
                    <a:lstStyle/>
                    <a:p>
                      <a:pPr algn="just">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Italien</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2,5</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2,3</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0,2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2024285458"/>
                  </a:ext>
                </a:extLst>
              </a:tr>
              <a:tr h="324000">
                <a:tc>
                  <a:txBody>
                    <a:bodyPr/>
                    <a:lstStyle/>
                    <a:p>
                      <a:pPr algn="just">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Nederländerna</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11,9</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15,4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-3,5</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3986229702"/>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Norge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6,4</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11,9</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-5,5</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2896497207"/>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Spanien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7,2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5,8</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1,4</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757043058"/>
                  </a:ext>
                </a:extLst>
              </a:tr>
              <a:tr h="324000">
                <a:tc>
                  <a:txBody>
                    <a:bodyPr/>
                    <a:lstStyle/>
                    <a:p>
                      <a:pPr algn="just">
                        <a:lnSpc>
                          <a:spcPct val="150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Sverige</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11,2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22,6</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-11,4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2787421923"/>
                  </a:ext>
                </a:extLst>
              </a:tr>
              <a:tr h="324000">
                <a:tc>
                  <a:txBody>
                    <a:bodyPr/>
                    <a:lstStyle/>
                    <a:p>
                      <a:pPr algn="just">
                        <a:lnSpc>
                          <a:spcPct val="15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Tyskland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3,8</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3,7</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0,2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2362447715"/>
                  </a:ext>
                </a:extLst>
              </a:tr>
              <a:tr h="324000">
                <a:tc>
                  <a:txBody>
                    <a:bodyPr/>
                    <a:lstStyle/>
                    <a:p>
                      <a:pPr algn="just">
                        <a:lnSpc>
                          <a:spcPct val="15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Österrike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5,6</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50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7,0</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3896628356"/>
                  </a:ext>
                </a:extLst>
              </a:tr>
            </a:tbl>
          </a:graphicData>
        </a:graphic>
      </p:graphicFrame>
      <p:pic>
        <p:nvPicPr>
          <p:cNvPr id="5" name="Picture 5">
            <a:extLst>
              <a:ext uri="{FF2B5EF4-FFF2-40B4-BE49-F238E27FC236}">
                <a16:creationId xmlns:a16="http://schemas.microsoft.com/office/drawing/2014/main" id="{6005AD5E-E8C8-422E-B78B-78FCA0CADD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419947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solidFill>
                  <a:schemeClr val="accent1">
                    <a:lumMod val="50000"/>
                  </a:schemeClr>
                </a:solidFill>
                <a:cs typeface="Calibri Light" panose="020F0302020204030204" pitchFamily="34" charset="0"/>
              </a:rPr>
              <a:t>Rådets tidigare rapporter</a:t>
            </a:r>
            <a:endParaRPr lang="en-GB" dirty="0">
              <a:solidFill>
                <a:schemeClr val="accent1">
                  <a:lumMod val="50000"/>
                </a:schemeClr>
              </a:solidFill>
              <a:cs typeface="Calibri Light" panose="020F0302020204030204" pitchFamily="34" charset="0"/>
            </a:endParaRPr>
          </a:p>
        </p:txBody>
      </p:sp>
      <p:sp>
        <p:nvSpPr>
          <p:cNvPr id="3" name="Platshållare för innehåll 2"/>
          <p:cNvSpPr>
            <a:spLocks noGrp="1"/>
          </p:cNvSpPr>
          <p:nvPr>
            <p:ph idx="1"/>
          </p:nvPr>
        </p:nvSpPr>
        <p:spPr>
          <a:xfrm>
            <a:off x="2152650" y="2179320"/>
            <a:ext cx="7886700" cy="3997643"/>
          </a:xfrm>
        </p:spPr>
        <p:txBody>
          <a:bodyPr/>
          <a:lstStyle/>
          <a:p>
            <a:r>
              <a:rPr lang="en-GB" i="1" dirty="0" err="1">
                <a:latin typeface="+mj-lt"/>
              </a:rPr>
              <a:t>Inför</a:t>
            </a:r>
            <a:r>
              <a:rPr lang="en-GB" i="1" dirty="0">
                <a:latin typeface="+mj-lt"/>
              </a:rPr>
              <a:t> </a:t>
            </a:r>
            <a:r>
              <a:rPr lang="en-GB" i="1" dirty="0" err="1">
                <a:latin typeface="+mj-lt"/>
              </a:rPr>
              <a:t>avtalsrörelsen</a:t>
            </a:r>
            <a:r>
              <a:rPr lang="en-GB" i="1" dirty="0">
                <a:latin typeface="+mj-lt"/>
              </a:rPr>
              <a:t> 2016 </a:t>
            </a:r>
            <a:r>
              <a:rPr lang="en-GB" dirty="0">
                <a:latin typeface="+mj-lt"/>
              </a:rPr>
              <a:t>(</a:t>
            </a:r>
            <a:r>
              <a:rPr lang="en-GB" dirty="0" err="1">
                <a:latin typeface="+mj-lt"/>
              </a:rPr>
              <a:t>december</a:t>
            </a:r>
            <a:r>
              <a:rPr lang="en-GB" dirty="0">
                <a:latin typeface="+mj-lt"/>
              </a:rPr>
              <a:t> 2015)</a:t>
            </a:r>
          </a:p>
          <a:p>
            <a:pPr marL="0" indent="0">
              <a:buNone/>
            </a:pPr>
            <a:endParaRPr lang="en-GB" sz="1600" dirty="0">
              <a:latin typeface="+mj-lt"/>
            </a:endParaRPr>
          </a:p>
          <a:p>
            <a:pPr lvl="0"/>
            <a:r>
              <a:rPr lang="en-GB" i="1" dirty="0" err="1">
                <a:latin typeface="+mj-lt"/>
              </a:rPr>
              <a:t>Dags</a:t>
            </a:r>
            <a:r>
              <a:rPr lang="en-GB" i="1" dirty="0">
                <a:latin typeface="+mj-lt"/>
              </a:rPr>
              <a:t> </a:t>
            </a:r>
            <a:r>
              <a:rPr lang="en-GB" i="1" dirty="0" err="1">
                <a:latin typeface="+mj-lt"/>
              </a:rPr>
              <a:t>för</a:t>
            </a:r>
            <a:r>
              <a:rPr lang="en-GB" i="1" dirty="0">
                <a:latin typeface="+mj-lt"/>
              </a:rPr>
              <a:t> </a:t>
            </a:r>
            <a:r>
              <a:rPr lang="en-GB" i="1" dirty="0" err="1">
                <a:latin typeface="+mj-lt"/>
              </a:rPr>
              <a:t>större</a:t>
            </a:r>
            <a:r>
              <a:rPr lang="en-GB" i="1" dirty="0">
                <a:latin typeface="+mj-lt"/>
              </a:rPr>
              <a:t> </a:t>
            </a:r>
            <a:r>
              <a:rPr lang="en-GB" i="1" dirty="0" err="1">
                <a:latin typeface="+mj-lt"/>
              </a:rPr>
              <a:t>lönespridning</a:t>
            </a:r>
            <a:r>
              <a:rPr lang="en-GB" i="1" dirty="0">
                <a:latin typeface="+mj-lt"/>
              </a:rPr>
              <a:t>? </a:t>
            </a:r>
            <a:r>
              <a:rPr lang="en-GB" dirty="0">
                <a:latin typeface="+mj-lt"/>
              </a:rPr>
              <a:t>(</a:t>
            </a:r>
            <a:r>
              <a:rPr lang="en-GB" dirty="0" err="1">
                <a:latin typeface="+mj-lt"/>
              </a:rPr>
              <a:t>februari</a:t>
            </a:r>
            <a:r>
              <a:rPr lang="en-GB" dirty="0">
                <a:latin typeface="+mj-lt"/>
              </a:rPr>
              <a:t> 2016)</a:t>
            </a:r>
          </a:p>
          <a:p>
            <a:pPr marL="0" indent="0">
              <a:buNone/>
            </a:pPr>
            <a:endParaRPr lang="en-GB" sz="1600" dirty="0">
              <a:latin typeface="+mj-lt"/>
            </a:endParaRPr>
          </a:p>
          <a:p>
            <a:pPr lvl="0"/>
            <a:r>
              <a:rPr lang="en-GB" i="1" dirty="0" err="1">
                <a:latin typeface="+mj-lt"/>
              </a:rPr>
              <a:t>Tudelningarna</a:t>
            </a:r>
            <a:r>
              <a:rPr lang="en-GB" i="1" dirty="0">
                <a:latin typeface="+mj-lt"/>
              </a:rPr>
              <a:t> </a:t>
            </a:r>
            <a:r>
              <a:rPr lang="en-GB" i="1" dirty="0" err="1">
                <a:latin typeface="+mj-lt"/>
              </a:rPr>
              <a:t>på</a:t>
            </a:r>
            <a:r>
              <a:rPr lang="en-GB" i="1" dirty="0">
                <a:latin typeface="+mj-lt"/>
              </a:rPr>
              <a:t> </a:t>
            </a:r>
            <a:r>
              <a:rPr lang="en-GB" i="1" dirty="0" err="1">
                <a:latin typeface="+mj-lt"/>
              </a:rPr>
              <a:t>arbetsmarknaden</a:t>
            </a:r>
            <a:r>
              <a:rPr lang="en-GB" i="1" dirty="0">
                <a:latin typeface="+mj-lt"/>
              </a:rPr>
              <a:t> </a:t>
            </a:r>
            <a:r>
              <a:rPr lang="en-GB" dirty="0">
                <a:latin typeface="+mj-lt"/>
              </a:rPr>
              <a:t>(</a:t>
            </a:r>
            <a:r>
              <a:rPr lang="en-GB" dirty="0" err="1">
                <a:latin typeface="+mj-lt"/>
              </a:rPr>
              <a:t>februari</a:t>
            </a:r>
            <a:r>
              <a:rPr lang="en-GB" dirty="0">
                <a:latin typeface="+mj-lt"/>
              </a:rPr>
              <a:t> 2017)</a:t>
            </a:r>
          </a:p>
          <a:p>
            <a:pPr marL="0" indent="0">
              <a:buNone/>
            </a:pPr>
            <a:endParaRPr lang="en-GB" sz="1600" dirty="0">
              <a:latin typeface="+mj-lt"/>
            </a:endParaRPr>
          </a:p>
          <a:p>
            <a:pPr lvl="0"/>
            <a:r>
              <a:rPr lang="en-GB" i="1" dirty="0" err="1">
                <a:latin typeface="+mj-lt"/>
              </a:rPr>
              <a:t>Hur</a:t>
            </a:r>
            <a:r>
              <a:rPr lang="en-GB" i="1" dirty="0">
                <a:latin typeface="+mj-lt"/>
              </a:rPr>
              <a:t> </a:t>
            </a:r>
            <a:r>
              <a:rPr lang="en-GB" i="1" dirty="0" err="1">
                <a:latin typeface="+mj-lt"/>
              </a:rPr>
              <a:t>fungerar</a:t>
            </a:r>
            <a:r>
              <a:rPr lang="en-GB" i="1" dirty="0">
                <a:latin typeface="+mj-lt"/>
              </a:rPr>
              <a:t> </a:t>
            </a:r>
            <a:r>
              <a:rPr lang="en-GB" i="1" dirty="0" err="1">
                <a:latin typeface="+mj-lt"/>
              </a:rPr>
              <a:t>kollektivavtalen</a:t>
            </a:r>
            <a:r>
              <a:rPr lang="en-GB" dirty="0">
                <a:latin typeface="+mj-lt"/>
              </a:rPr>
              <a:t>?</a:t>
            </a:r>
            <a:r>
              <a:rPr lang="en-GB" i="1" dirty="0">
                <a:latin typeface="+mj-lt"/>
              </a:rPr>
              <a:t> </a:t>
            </a:r>
            <a:r>
              <a:rPr lang="en-GB" dirty="0">
                <a:latin typeface="+mj-lt"/>
              </a:rPr>
              <a:t>(</a:t>
            </a:r>
            <a:r>
              <a:rPr lang="en-GB" dirty="0" err="1">
                <a:latin typeface="+mj-lt"/>
              </a:rPr>
              <a:t>februari</a:t>
            </a:r>
            <a:r>
              <a:rPr lang="en-GB" dirty="0">
                <a:latin typeface="+mj-lt"/>
              </a:rPr>
              <a:t> 2018)</a:t>
            </a:r>
          </a:p>
        </p:txBody>
      </p:sp>
      <p:pic>
        <p:nvPicPr>
          <p:cNvPr id="5" name="Picture 5">
            <a:extLst>
              <a:ext uri="{FF2B5EF4-FFF2-40B4-BE49-F238E27FC236}">
                <a16:creationId xmlns:a16="http://schemas.microsoft.com/office/drawing/2014/main" id="{243A49E0-4018-4312-BEEC-65B741AAF8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3019852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19256" cy="1143000"/>
          </a:xfrm>
        </p:spPr>
        <p:txBody>
          <a:bodyPr>
            <a:noAutofit/>
          </a:bodyPr>
          <a:lstStyle/>
          <a:p>
            <a:pPr algn="ctr"/>
            <a:r>
              <a:rPr lang="sv-SE" sz="2700" dirty="0">
                <a:solidFill>
                  <a:schemeClr val="accent1">
                    <a:lumMod val="50000"/>
                  </a:schemeClr>
                </a:solidFill>
              </a:rPr>
              <a:t>Deltagande i </a:t>
            </a:r>
            <a:r>
              <a:rPr lang="sv-SE" sz="2700" b="1" dirty="0">
                <a:solidFill>
                  <a:schemeClr val="accent1">
                    <a:lumMod val="50000"/>
                  </a:schemeClr>
                </a:solidFill>
              </a:rPr>
              <a:t>informell</a:t>
            </a:r>
            <a:r>
              <a:rPr lang="sv-SE" sz="2700" dirty="0">
                <a:solidFill>
                  <a:schemeClr val="accent1">
                    <a:lumMod val="50000"/>
                  </a:schemeClr>
                </a:solidFill>
              </a:rPr>
              <a:t> vuxenutbildning under de senaste tolv månaderna efter födelseregion, 2011, procent</a:t>
            </a:r>
          </a:p>
        </p:txBody>
      </p:sp>
      <p:graphicFrame>
        <p:nvGraphicFramePr>
          <p:cNvPr id="3" name="Table 2">
            <a:extLst>
              <a:ext uri="{FF2B5EF4-FFF2-40B4-BE49-F238E27FC236}">
                <a16:creationId xmlns:a16="http://schemas.microsoft.com/office/drawing/2014/main" id="{1A056DAB-F115-4CF9-A17E-75802DF080F3}"/>
              </a:ext>
            </a:extLst>
          </p:cNvPr>
          <p:cNvGraphicFramePr>
            <a:graphicFrameLocks noGrp="1"/>
          </p:cNvGraphicFramePr>
          <p:nvPr>
            <p:extLst/>
          </p:nvPr>
        </p:nvGraphicFramePr>
        <p:xfrm>
          <a:off x="3390828" y="1808640"/>
          <a:ext cx="5400000" cy="4104000"/>
        </p:xfrm>
        <a:graphic>
          <a:graphicData uri="http://schemas.openxmlformats.org/drawingml/2006/table">
            <a:tbl>
              <a:tblPr firstRow="1" firstCol="1" bandRow="1"/>
              <a:tblGrid>
                <a:gridCol w="2160000">
                  <a:extLst>
                    <a:ext uri="{9D8B030D-6E8A-4147-A177-3AD203B41FA5}">
                      <a16:colId xmlns:a16="http://schemas.microsoft.com/office/drawing/2014/main" val="2859992842"/>
                    </a:ext>
                  </a:extLst>
                </a:gridCol>
                <a:gridCol w="1080000">
                  <a:extLst>
                    <a:ext uri="{9D8B030D-6E8A-4147-A177-3AD203B41FA5}">
                      <a16:colId xmlns:a16="http://schemas.microsoft.com/office/drawing/2014/main" val="1365331177"/>
                    </a:ext>
                  </a:extLst>
                </a:gridCol>
                <a:gridCol w="1080000">
                  <a:extLst>
                    <a:ext uri="{9D8B030D-6E8A-4147-A177-3AD203B41FA5}">
                      <a16:colId xmlns:a16="http://schemas.microsoft.com/office/drawing/2014/main" val="787032395"/>
                    </a:ext>
                  </a:extLst>
                </a:gridCol>
                <a:gridCol w="1080000">
                  <a:extLst>
                    <a:ext uri="{9D8B030D-6E8A-4147-A177-3AD203B41FA5}">
                      <a16:colId xmlns:a16="http://schemas.microsoft.com/office/drawing/2014/main" val="858733957"/>
                    </a:ext>
                  </a:extLst>
                </a:gridCol>
              </a:tblGrid>
              <a:tr h="540000">
                <a:tc>
                  <a:txBody>
                    <a:bodyPr/>
                    <a:lstStyle/>
                    <a:p>
                      <a:pPr>
                        <a:lnSpc>
                          <a:spcPct val="150000"/>
                        </a:lnSpc>
                        <a:spcAft>
                          <a:spcPts val="0"/>
                        </a:spcAft>
                      </a:pP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Inrikes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födda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Utrikes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födda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Skillnad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3611756256"/>
                  </a:ext>
                </a:extLst>
              </a:tr>
              <a:tr h="324000">
                <a:tc>
                  <a:txBody>
                    <a:bodyPr/>
                    <a:lstStyle/>
                    <a:p>
                      <a:pPr algn="just">
                        <a:lnSpc>
                          <a:spcPct val="150000"/>
                        </a:lnSpc>
                        <a:spcAft>
                          <a:spcPts val="0"/>
                        </a:spcAft>
                      </a:pPr>
                      <a:r>
                        <a:rPr lang="fr-FR" sz="1400" dirty="0" err="1">
                          <a:effectLst/>
                          <a:latin typeface="Times New Roman" panose="02020603050405020304" pitchFamily="18" charset="0"/>
                          <a:ea typeface="Calibri" panose="020F0502020204030204" pitchFamily="34" charset="0"/>
                          <a:cs typeface="Times New Roman" panose="02020603050405020304" pitchFamily="18" charset="0"/>
                        </a:rPr>
                        <a:t>Danmark</a:t>
                      </a:r>
                      <a:r>
                        <a:rPr lang="fr-FR"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53,6</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44,2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9,4</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extLst>
                  <a:ext uri="{0D108BD9-81ED-4DB2-BD59-A6C34878D82A}">
                    <a16:rowId xmlns:a16="http://schemas.microsoft.com/office/drawing/2014/main" val="3709261071"/>
                  </a:ext>
                </a:extLst>
              </a:tr>
              <a:tr h="324000">
                <a:tc>
                  <a:txBody>
                    <a:bodyPr/>
                    <a:lstStyle/>
                    <a:p>
                      <a:pPr algn="just">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Finland</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51,7</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42,2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9,5</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1023792094"/>
                  </a:ext>
                </a:extLst>
              </a:tr>
              <a:tr h="324000">
                <a:tc>
                  <a:txBody>
                    <a:bodyPr/>
                    <a:lstStyle/>
                    <a:p>
                      <a:pPr algn="just">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Frankrike</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51,2</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35,9</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15,4</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3690908756"/>
                  </a:ext>
                </a:extLst>
              </a:tr>
              <a:tr h="324000">
                <a:tc>
                  <a:txBody>
                    <a:bodyPr/>
                    <a:lstStyle/>
                    <a:p>
                      <a:pPr algn="just">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Irland</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19,0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16,8</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2,2</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1889512423"/>
                  </a:ext>
                </a:extLst>
              </a:tr>
              <a:tr h="324000">
                <a:tc>
                  <a:txBody>
                    <a:bodyPr/>
                    <a:lstStyle/>
                    <a:p>
                      <a:pPr algn="just">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Italien</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30,8</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28,0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2,8</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806568513"/>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Nederländerna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56,6</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42,1</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14,6</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2965340466"/>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Norge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54,8</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54,9</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-0,1</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2294639241"/>
                  </a:ext>
                </a:extLst>
              </a:tr>
              <a:tr h="324000">
                <a:tc>
                  <a:txBody>
                    <a:bodyPr/>
                    <a:lstStyle/>
                    <a:p>
                      <a:pPr algn="just">
                        <a:lnSpc>
                          <a:spcPct val="150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Spanien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34,7</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30,6</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sv-SE" sz="1400">
                          <a:effectLst/>
                          <a:latin typeface="Times New Roman" panose="02020603050405020304" pitchFamily="18" charset="0"/>
                          <a:ea typeface="Calibri" panose="020F0502020204030204" pitchFamily="34" charset="0"/>
                          <a:cs typeface="Times New Roman" panose="02020603050405020304" pitchFamily="18" charset="0"/>
                        </a:rPr>
                        <a:t>4,1</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1225450573"/>
                  </a:ext>
                </a:extLst>
              </a:tr>
              <a:tr h="324000">
                <a:tc>
                  <a:txBody>
                    <a:bodyPr/>
                    <a:lstStyle/>
                    <a:p>
                      <a:pPr algn="just">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Sverige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0F0"/>
                    </a:solidFill>
                  </a:tcPr>
                </a:tc>
                <a:tc>
                  <a:txBody>
                    <a:bodyPr/>
                    <a:lstStyle/>
                    <a:p>
                      <a:pPr algn="ctr">
                        <a:lnSpc>
                          <a:spcPct val="150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71,1</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50,0</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21,2</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1826338756"/>
                  </a:ext>
                </a:extLst>
              </a:tr>
              <a:tr h="324000">
                <a:tc>
                  <a:txBody>
                    <a:bodyPr/>
                    <a:lstStyle/>
                    <a:p>
                      <a:pPr algn="just">
                        <a:lnSpc>
                          <a:spcPct val="15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Tyskland</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0F0F0"/>
                    </a:solidFill>
                  </a:tcPr>
                </a:tc>
                <a:tc>
                  <a:txBody>
                    <a:bodyPr/>
                    <a:lstStyle/>
                    <a:p>
                      <a:pPr algn="ctr">
                        <a:lnSpc>
                          <a:spcPct val="150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51,7</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33,0</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18,7</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0F0F0"/>
                    </a:solidFill>
                  </a:tcPr>
                </a:tc>
                <a:extLst>
                  <a:ext uri="{0D108BD9-81ED-4DB2-BD59-A6C34878D82A}">
                    <a16:rowId xmlns:a16="http://schemas.microsoft.com/office/drawing/2014/main" val="3325036781"/>
                  </a:ext>
                </a:extLst>
              </a:tr>
              <a:tr h="324000">
                <a:tc>
                  <a:txBody>
                    <a:bodyPr/>
                    <a:lstStyle/>
                    <a:p>
                      <a:pPr algn="just">
                        <a:lnSpc>
                          <a:spcPct val="150000"/>
                        </a:lnSpc>
                        <a:spcAft>
                          <a:spcPts val="0"/>
                        </a:spcAft>
                      </a:pP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Österrike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47,4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38,4</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50000"/>
                        </a:lnSpc>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9,1</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2993135328"/>
                  </a:ext>
                </a:extLst>
              </a:tr>
            </a:tbl>
          </a:graphicData>
        </a:graphic>
      </p:graphicFrame>
      <p:pic>
        <p:nvPicPr>
          <p:cNvPr id="5" name="Picture 5">
            <a:extLst>
              <a:ext uri="{FF2B5EF4-FFF2-40B4-BE49-F238E27FC236}">
                <a16:creationId xmlns:a16="http://schemas.microsoft.com/office/drawing/2014/main" id="{25BCD802-3A96-48B2-AA5C-E83587E582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781686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19256" cy="1143000"/>
          </a:xfrm>
        </p:spPr>
        <p:txBody>
          <a:bodyPr>
            <a:noAutofit/>
          </a:bodyPr>
          <a:lstStyle/>
          <a:p>
            <a:pPr algn="ctr"/>
            <a:r>
              <a:rPr lang="sv-SE" sz="2700" dirty="0">
                <a:solidFill>
                  <a:schemeClr val="accent1">
                    <a:lumMod val="50000"/>
                  </a:schemeClr>
                </a:solidFill>
              </a:rPr>
              <a:t>Antal deltagare i Komvux och SFI per år, tusental</a:t>
            </a:r>
            <a:endParaRPr lang="sv-SE" sz="2700" dirty="0">
              <a:solidFill>
                <a:schemeClr val="accent1">
                  <a:lumMod val="50000"/>
                </a:schemeClr>
              </a:solidFill>
              <a:latin typeface="Calibri Light" panose="020F0302020204030204" pitchFamily="34" charset="0"/>
            </a:endParaRPr>
          </a:p>
        </p:txBody>
      </p:sp>
      <p:graphicFrame>
        <p:nvGraphicFramePr>
          <p:cNvPr id="5" name="Diagram 1">
            <a:extLst>
              <a:ext uri="{FF2B5EF4-FFF2-40B4-BE49-F238E27FC236}">
                <a16:creationId xmlns:a16="http://schemas.microsoft.com/office/drawing/2014/main" id="{DAD3E740-7F4D-4B3E-B25C-13FA21289339}"/>
              </a:ext>
            </a:extLst>
          </p:cNvPr>
          <p:cNvGraphicFramePr>
            <a:graphicFrameLocks noChangeAspect="1"/>
          </p:cNvGraphicFramePr>
          <p:nvPr>
            <p:extLst/>
          </p:nvPr>
        </p:nvGraphicFramePr>
        <p:xfrm>
          <a:off x="2490828" y="2168464"/>
          <a:ext cx="7200000" cy="3636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A3EE9E39-B86C-4AC9-943A-16B1CA360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835526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US" dirty="0" err="1">
                <a:ln/>
                <a:solidFill>
                  <a:schemeClr val="accent1">
                    <a:lumMod val="50000"/>
                  </a:schemeClr>
                </a:solidFill>
                <a:latin typeface="Calibri Light" panose="020F0302020204030204" pitchFamily="34" charset="0"/>
                <a:cs typeface="Calibri Light" panose="020F0302020204030204" pitchFamily="34" charset="0"/>
              </a:rPr>
              <a:t>Vuxenutbildningens</a:t>
            </a:r>
            <a:r>
              <a:rPr lang="en-US" dirty="0">
                <a:ln/>
                <a:solidFill>
                  <a:schemeClr val="accent1">
                    <a:lumMod val="50000"/>
                  </a:schemeClr>
                </a:solidFill>
                <a:latin typeface="Calibri Light" panose="020F0302020204030204" pitchFamily="34" charset="0"/>
                <a:cs typeface="Calibri Light" panose="020F0302020204030204" pitchFamily="34" charset="0"/>
              </a:rPr>
              <a:t> </a:t>
            </a:r>
            <a:r>
              <a:rPr lang="en-US" dirty="0" err="1">
                <a:ln/>
                <a:solidFill>
                  <a:schemeClr val="accent1">
                    <a:lumMod val="50000"/>
                  </a:schemeClr>
                </a:solidFill>
                <a:latin typeface="Calibri Light" panose="020F0302020204030204" pitchFamily="34" charset="0"/>
                <a:cs typeface="Calibri Light" panose="020F0302020204030204" pitchFamily="34" charset="0"/>
              </a:rPr>
              <a:t>effekter</a:t>
            </a:r>
            <a:r>
              <a:rPr lang="en-US" dirty="0">
                <a:ln/>
                <a:solidFill>
                  <a:schemeClr val="accent1">
                    <a:lumMod val="50000"/>
                  </a:schemeClr>
                </a:solidFill>
                <a:latin typeface="Calibri Light" panose="020F0302020204030204" pitchFamily="34" charset="0"/>
                <a:cs typeface="Calibri Light" panose="020F0302020204030204" pitchFamily="34" charset="0"/>
              </a:rPr>
              <a:t> </a:t>
            </a:r>
          </a:p>
        </p:txBody>
      </p:sp>
      <p:sp>
        <p:nvSpPr>
          <p:cNvPr id="3" name="Content Placeholder 2"/>
          <p:cNvSpPr>
            <a:spLocks noGrp="1"/>
          </p:cNvSpPr>
          <p:nvPr>
            <p:ph idx="1"/>
          </p:nvPr>
        </p:nvSpPr>
        <p:spPr>
          <a:xfrm>
            <a:off x="1247775" y="1825627"/>
            <a:ext cx="9420225" cy="4351339"/>
          </a:xfrm>
        </p:spPr>
        <p:txBody>
          <a:bodyPr>
            <a:normAutofit/>
          </a:bodyPr>
          <a:lstStyle/>
          <a:p>
            <a:r>
              <a:rPr lang="en-US" dirty="0" err="1">
                <a:latin typeface="+mj-lt"/>
              </a:rPr>
              <a:t>Ett</a:t>
            </a:r>
            <a:r>
              <a:rPr lang="en-US" dirty="0">
                <a:latin typeface="+mj-lt"/>
              </a:rPr>
              <a:t> </a:t>
            </a:r>
            <a:r>
              <a:rPr lang="en-US" dirty="0" err="1">
                <a:latin typeface="+mj-lt"/>
              </a:rPr>
              <a:t>stort</a:t>
            </a:r>
            <a:r>
              <a:rPr lang="en-US" dirty="0">
                <a:latin typeface="+mj-lt"/>
              </a:rPr>
              <a:t> </a:t>
            </a:r>
            <a:r>
              <a:rPr lang="en-US" dirty="0" err="1">
                <a:latin typeface="+mj-lt"/>
              </a:rPr>
              <a:t>antal</a:t>
            </a:r>
            <a:r>
              <a:rPr lang="en-US" dirty="0">
                <a:latin typeface="+mj-lt"/>
              </a:rPr>
              <a:t> studier </a:t>
            </a:r>
            <a:r>
              <a:rPr lang="en-US" dirty="0" err="1">
                <a:latin typeface="+mj-lt"/>
              </a:rPr>
              <a:t>av</a:t>
            </a:r>
            <a:r>
              <a:rPr lang="en-US" dirty="0">
                <a:latin typeface="+mj-lt"/>
              </a:rPr>
              <a:t> </a:t>
            </a:r>
            <a:r>
              <a:rPr lang="en-US" dirty="0" err="1">
                <a:latin typeface="+mj-lt"/>
              </a:rPr>
              <a:t>hög</a:t>
            </a:r>
            <a:r>
              <a:rPr lang="en-US" dirty="0">
                <a:latin typeface="+mj-lt"/>
              </a:rPr>
              <a:t> </a:t>
            </a:r>
            <a:r>
              <a:rPr lang="en-US" dirty="0" err="1">
                <a:latin typeface="+mj-lt"/>
              </a:rPr>
              <a:t>kvalitet</a:t>
            </a:r>
            <a:endParaRPr lang="en-US" dirty="0">
              <a:latin typeface="+mj-lt"/>
            </a:endParaRPr>
          </a:p>
          <a:p>
            <a:endParaRPr lang="en-US" sz="800" dirty="0">
              <a:latin typeface="+mj-lt"/>
            </a:endParaRPr>
          </a:p>
          <a:p>
            <a:r>
              <a:rPr lang="en-US" dirty="0" err="1">
                <a:latin typeface="+mj-lt"/>
              </a:rPr>
              <a:t>Generell</a:t>
            </a:r>
            <a:r>
              <a:rPr lang="en-US" dirty="0">
                <a:latin typeface="+mj-lt"/>
              </a:rPr>
              <a:t> </a:t>
            </a:r>
            <a:r>
              <a:rPr lang="en-US" dirty="0" err="1">
                <a:latin typeface="+mj-lt"/>
              </a:rPr>
              <a:t>vuxenutbildning</a:t>
            </a:r>
            <a:r>
              <a:rPr lang="en-US" dirty="0">
                <a:latin typeface="+mj-lt"/>
              </a:rPr>
              <a:t> </a:t>
            </a:r>
            <a:r>
              <a:rPr lang="en-US" dirty="0" err="1">
                <a:latin typeface="+mj-lt"/>
              </a:rPr>
              <a:t>ger</a:t>
            </a:r>
            <a:r>
              <a:rPr lang="en-US" dirty="0">
                <a:latin typeface="+mj-lt"/>
              </a:rPr>
              <a:t> </a:t>
            </a:r>
            <a:r>
              <a:rPr lang="en-US" dirty="0" err="1">
                <a:latin typeface="+mj-lt"/>
              </a:rPr>
              <a:t>positiva</a:t>
            </a:r>
            <a:r>
              <a:rPr lang="en-US" dirty="0">
                <a:latin typeface="+mj-lt"/>
              </a:rPr>
              <a:t> </a:t>
            </a:r>
            <a:r>
              <a:rPr lang="en-US" dirty="0" err="1">
                <a:latin typeface="+mj-lt"/>
              </a:rPr>
              <a:t>inkomsteffekter</a:t>
            </a:r>
            <a:r>
              <a:rPr lang="en-US" dirty="0">
                <a:latin typeface="+mj-lt"/>
              </a:rPr>
              <a:t> </a:t>
            </a:r>
            <a:r>
              <a:rPr lang="en-US" dirty="0" err="1">
                <a:latin typeface="+mj-lt"/>
              </a:rPr>
              <a:t>först</a:t>
            </a:r>
            <a:r>
              <a:rPr lang="en-US" dirty="0">
                <a:latin typeface="+mj-lt"/>
              </a:rPr>
              <a:t> </a:t>
            </a:r>
            <a:r>
              <a:rPr lang="en-US" dirty="0" err="1">
                <a:latin typeface="+mj-lt"/>
              </a:rPr>
              <a:t>lång</a:t>
            </a:r>
            <a:r>
              <a:rPr lang="en-US" dirty="0">
                <a:latin typeface="+mj-lt"/>
              </a:rPr>
              <a:t> </a:t>
            </a:r>
            <a:r>
              <a:rPr lang="en-US" dirty="0" err="1">
                <a:latin typeface="+mj-lt"/>
              </a:rPr>
              <a:t>tid</a:t>
            </a:r>
            <a:r>
              <a:rPr lang="en-US" dirty="0">
                <a:latin typeface="+mj-lt"/>
              </a:rPr>
              <a:t> </a:t>
            </a:r>
            <a:r>
              <a:rPr lang="en-US" dirty="0" err="1">
                <a:latin typeface="+mj-lt"/>
              </a:rPr>
              <a:t>efter</a:t>
            </a:r>
            <a:r>
              <a:rPr lang="en-US" dirty="0">
                <a:latin typeface="+mj-lt"/>
              </a:rPr>
              <a:t> </a:t>
            </a:r>
            <a:r>
              <a:rPr lang="en-US" dirty="0" err="1">
                <a:latin typeface="+mj-lt"/>
              </a:rPr>
              <a:t>deltagandet</a:t>
            </a:r>
            <a:r>
              <a:rPr lang="en-US" dirty="0">
                <a:latin typeface="+mj-lt"/>
              </a:rPr>
              <a:t> (Stenberg 2010, 2011)</a:t>
            </a:r>
          </a:p>
          <a:p>
            <a:endParaRPr lang="en-US" sz="800" dirty="0">
              <a:latin typeface="+mj-lt"/>
            </a:endParaRPr>
          </a:p>
          <a:p>
            <a:r>
              <a:rPr lang="en-US" dirty="0" err="1">
                <a:latin typeface="+mj-lt"/>
              </a:rPr>
              <a:t>Arbetsmarknadsutbildningens</a:t>
            </a:r>
            <a:r>
              <a:rPr lang="en-US" dirty="0">
                <a:latin typeface="+mj-lt"/>
              </a:rPr>
              <a:t> </a:t>
            </a:r>
            <a:r>
              <a:rPr lang="en-US" dirty="0" err="1">
                <a:latin typeface="+mj-lt"/>
              </a:rPr>
              <a:t>effekter</a:t>
            </a:r>
            <a:r>
              <a:rPr lang="en-US" dirty="0">
                <a:latin typeface="+mj-lt"/>
              </a:rPr>
              <a:t> </a:t>
            </a:r>
            <a:r>
              <a:rPr lang="en-US" dirty="0" err="1">
                <a:latin typeface="+mj-lt"/>
              </a:rPr>
              <a:t>har</a:t>
            </a:r>
            <a:r>
              <a:rPr lang="en-US" dirty="0">
                <a:latin typeface="+mj-lt"/>
              </a:rPr>
              <a:t> </a:t>
            </a:r>
            <a:r>
              <a:rPr lang="en-US" dirty="0" err="1">
                <a:latin typeface="+mj-lt"/>
              </a:rPr>
              <a:t>varierat</a:t>
            </a:r>
            <a:r>
              <a:rPr lang="en-US" dirty="0">
                <a:latin typeface="+mj-lt"/>
              </a:rPr>
              <a:t> </a:t>
            </a:r>
            <a:r>
              <a:rPr lang="en-US" dirty="0" err="1">
                <a:latin typeface="+mj-lt"/>
              </a:rPr>
              <a:t>över</a:t>
            </a:r>
            <a:r>
              <a:rPr lang="en-US" dirty="0">
                <a:latin typeface="+mj-lt"/>
              </a:rPr>
              <a:t> </a:t>
            </a:r>
            <a:r>
              <a:rPr lang="en-US" dirty="0" err="1">
                <a:latin typeface="+mj-lt"/>
              </a:rPr>
              <a:t>tid</a:t>
            </a:r>
            <a:r>
              <a:rPr lang="en-US" dirty="0">
                <a:latin typeface="+mj-lt"/>
              </a:rPr>
              <a:t> (</a:t>
            </a:r>
            <a:r>
              <a:rPr lang="en-US" dirty="0" err="1">
                <a:latin typeface="+mj-lt"/>
              </a:rPr>
              <a:t>Vikström</a:t>
            </a:r>
            <a:r>
              <a:rPr lang="en-US" dirty="0">
                <a:latin typeface="+mj-lt"/>
              </a:rPr>
              <a:t> </a:t>
            </a:r>
            <a:r>
              <a:rPr lang="en-US" dirty="0" err="1">
                <a:latin typeface="+mj-lt"/>
              </a:rPr>
              <a:t>och</a:t>
            </a:r>
            <a:r>
              <a:rPr lang="en-US" dirty="0">
                <a:latin typeface="+mj-lt"/>
              </a:rPr>
              <a:t> van den Berg 2017)</a:t>
            </a:r>
          </a:p>
          <a:p>
            <a:endParaRPr lang="en-US" sz="800" dirty="0">
              <a:latin typeface="+mj-lt"/>
            </a:endParaRPr>
          </a:p>
          <a:p>
            <a:r>
              <a:rPr lang="en-US" dirty="0" err="1">
                <a:latin typeface="+mj-lt"/>
              </a:rPr>
              <a:t>Fokus</a:t>
            </a:r>
            <a:r>
              <a:rPr lang="en-US" dirty="0">
                <a:latin typeface="+mj-lt"/>
              </a:rPr>
              <a:t> </a:t>
            </a:r>
            <a:r>
              <a:rPr lang="en-US" dirty="0" err="1">
                <a:latin typeface="+mj-lt"/>
              </a:rPr>
              <a:t>på</a:t>
            </a:r>
            <a:r>
              <a:rPr lang="en-US" dirty="0">
                <a:latin typeface="+mj-lt"/>
              </a:rPr>
              <a:t> 1990-talskrisen</a:t>
            </a:r>
          </a:p>
          <a:p>
            <a:endParaRPr lang="en-US" sz="900" dirty="0">
              <a:latin typeface="+mj-lt"/>
            </a:endParaRPr>
          </a:p>
          <a:p>
            <a:r>
              <a:rPr lang="en-US" dirty="0">
                <a:latin typeface="+mj-lt"/>
              </a:rPr>
              <a:t>Inga </a:t>
            </a:r>
            <a:r>
              <a:rPr lang="en-US" dirty="0" err="1">
                <a:latin typeface="+mj-lt"/>
              </a:rPr>
              <a:t>resultat</a:t>
            </a:r>
            <a:r>
              <a:rPr lang="en-US" dirty="0">
                <a:latin typeface="+mj-lt"/>
              </a:rPr>
              <a:t> om </a:t>
            </a:r>
            <a:r>
              <a:rPr lang="en-US" dirty="0" err="1">
                <a:latin typeface="+mj-lt"/>
              </a:rPr>
              <a:t>effekter</a:t>
            </a:r>
            <a:r>
              <a:rPr lang="en-US" dirty="0">
                <a:latin typeface="+mj-lt"/>
              </a:rPr>
              <a:t> </a:t>
            </a:r>
            <a:r>
              <a:rPr lang="en-US" dirty="0" err="1">
                <a:latin typeface="+mj-lt"/>
              </a:rPr>
              <a:t>på</a:t>
            </a:r>
            <a:r>
              <a:rPr lang="en-US" dirty="0">
                <a:latin typeface="+mj-lt"/>
              </a:rPr>
              <a:t> </a:t>
            </a:r>
            <a:r>
              <a:rPr lang="en-US" dirty="0" err="1">
                <a:latin typeface="+mj-lt"/>
              </a:rPr>
              <a:t>produktiva</a:t>
            </a:r>
            <a:r>
              <a:rPr lang="en-US" dirty="0">
                <a:latin typeface="+mj-lt"/>
              </a:rPr>
              <a:t> </a:t>
            </a:r>
            <a:r>
              <a:rPr lang="en-US" dirty="0" err="1">
                <a:latin typeface="+mj-lt"/>
              </a:rPr>
              <a:t>färdigheter</a:t>
            </a:r>
            <a:endParaRPr lang="en-US" dirty="0">
              <a:latin typeface="+mj-lt"/>
            </a:endParaRPr>
          </a:p>
          <a:p>
            <a:pPr marL="0" indent="0">
              <a:buNone/>
            </a:pPr>
            <a:endParaRPr lang="en-US" dirty="0">
              <a:latin typeface="+mj-lt"/>
            </a:endParaRPr>
          </a:p>
          <a:p>
            <a:pPr marL="0" indent="0">
              <a:buNone/>
            </a:pPr>
            <a:endParaRPr lang="en-US" dirty="0">
              <a:latin typeface="+mj-lt"/>
            </a:endParaRPr>
          </a:p>
        </p:txBody>
      </p:sp>
      <p:pic>
        <p:nvPicPr>
          <p:cNvPr id="6" name="Picture 5">
            <a:extLst>
              <a:ext uri="{FF2B5EF4-FFF2-40B4-BE49-F238E27FC236}">
                <a16:creationId xmlns:a16="http://schemas.microsoft.com/office/drawing/2014/main" id="{EC98F57B-0C16-443A-AF2C-56175D1270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339795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19256" cy="1143000"/>
          </a:xfrm>
        </p:spPr>
        <p:txBody>
          <a:bodyPr>
            <a:noAutofit/>
          </a:bodyPr>
          <a:lstStyle/>
          <a:p>
            <a:pPr algn="ctr"/>
            <a:r>
              <a:rPr lang="sv-SE" sz="3000" dirty="0">
                <a:solidFill>
                  <a:schemeClr val="accent1">
                    <a:lumMod val="50000"/>
                  </a:schemeClr>
                </a:solidFill>
              </a:rPr>
              <a:t>Sambandet mellan deltagande i vuxenutbildning och </a:t>
            </a:r>
            <a:br>
              <a:rPr lang="sv-SE" sz="3000" dirty="0">
                <a:solidFill>
                  <a:schemeClr val="accent1">
                    <a:lumMod val="50000"/>
                  </a:schemeClr>
                </a:solidFill>
              </a:rPr>
            </a:br>
            <a:r>
              <a:rPr lang="sv-SE" sz="3000" dirty="0">
                <a:solidFill>
                  <a:schemeClr val="accent1">
                    <a:lumMod val="50000"/>
                  </a:schemeClr>
                </a:solidFill>
              </a:rPr>
              <a:t>läs- respektive </a:t>
            </a:r>
            <a:r>
              <a:rPr lang="sv-SE" sz="3000" dirty="0" err="1">
                <a:solidFill>
                  <a:schemeClr val="accent1">
                    <a:lumMod val="50000"/>
                  </a:schemeClr>
                </a:solidFill>
              </a:rPr>
              <a:t>räknefärdigheter</a:t>
            </a:r>
            <a:r>
              <a:rPr lang="sv-SE" sz="3000" dirty="0">
                <a:solidFill>
                  <a:schemeClr val="accent1">
                    <a:lumMod val="50000"/>
                  </a:schemeClr>
                </a:solidFill>
              </a:rPr>
              <a:t> enligt PIAAC, 2012</a:t>
            </a:r>
            <a:endParaRPr lang="sv-SE" sz="3000" dirty="0">
              <a:solidFill>
                <a:schemeClr val="accent1">
                  <a:lumMod val="50000"/>
                </a:schemeClr>
              </a:solidFill>
              <a:latin typeface="Calibri Light" panose="020F0302020204030204" pitchFamily="34" charset="0"/>
            </a:endParaRPr>
          </a:p>
        </p:txBody>
      </p:sp>
      <p:graphicFrame>
        <p:nvGraphicFramePr>
          <p:cNvPr id="6" name="Diagram 3">
            <a:extLst>
              <a:ext uri="{FF2B5EF4-FFF2-40B4-BE49-F238E27FC236}">
                <a16:creationId xmlns:a16="http://schemas.microsoft.com/office/drawing/2014/main" id="{8DEBCD4B-1A76-43DB-A5F6-CF1FFF32725C}"/>
              </a:ext>
            </a:extLst>
          </p:cNvPr>
          <p:cNvGraphicFramePr>
            <a:graphicFrameLocks noChangeAspect="1"/>
          </p:cNvGraphicFramePr>
          <p:nvPr>
            <p:extLst/>
          </p:nvPr>
        </p:nvGraphicFramePr>
        <p:xfrm>
          <a:off x="358275" y="2234828"/>
          <a:ext cx="5400000" cy="38132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4">
            <a:extLst>
              <a:ext uri="{FF2B5EF4-FFF2-40B4-BE49-F238E27FC236}">
                <a16:creationId xmlns:a16="http://schemas.microsoft.com/office/drawing/2014/main" id="{37041F52-FB7E-47A5-8912-408CDBDB7E29}"/>
              </a:ext>
            </a:extLst>
          </p:cNvPr>
          <p:cNvGraphicFramePr>
            <a:graphicFrameLocks noChangeAspect="1"/>
          </p:cNvGraphicFramePr>
          <p:nvPr>
            <p:extLst/>
          </p:nvPr>
        </p:nvGraphicFramePr>
        <p:xfrm>
          <a:off x="5662203" y="2234828"/>
          <a:ext cx="5400000" cy="381323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3E50C0F7-7C69-4B78-81FA-CED2603F5236}"/>
              </a:ext>
            </a:extLst>
          </p:cNvPr>
          <p:cNvSpPr txBox="1">
            <a:spLocks/>
          </p:cNvSpPr>
          <p:nvPr/>
        </p:nvSpPr>
        <p:spPr>
          <a:xfrm>
            <a:off x="1251111" y="2068671"/>
            <a:ext cx="4109628" cy="393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000" dirty="0">
                <a:solidFill>
                  <a:srgbClr val="002060"/>
                </a:solidFill>
                <a:latin typeface="Calibri Light" panose="020F0302020204030204" pitchFamily="34" charset="0"/>
              </a:rPr>
              <a:t>Läsfärdigheter</a:t>
            </a:r>
          </a:p>
        </p:txBody>
      </p:sp>
      <p:sp>
        <p:nvSpPr>
          <p:cNvPr id="11" name="Title 1">
            <a:extLst>
              <a:ext uri="{FF2B5EF4-FFF2-40B4-BE49-F238E27FC236}">
                <a16:creationId xmlns:a16="http://schemas.microsoft.com/office/drawing/2014/main" id="{E04F37B0-00FB-43DE-8EA5-13295965654E}"/>
              </a:ext>
            </a:extLst>
          </p:cNvPr>
          <p:cNvSpPr txBox="1">
            <a:spLocks/>
          </p:cNvSpPr>
          <p:nvPr/>
        </p:nvSpPr>
        <p:spPr>
          <a:xfrm>
            <a:off x="6600379" y="2068671"/>
            <a:ext cx="4109628" cy="393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000" dirty="0" err="1">
                <a:solidFill>
                  <a:srgbClr val="002060"/>
                </a:solidFill>
                <a:latin typeface="Calibri Light" panose="020F0302020204030204" pitchFamily="34" charset="0"/>
              </a:rPr>
              <a:t>Räknefärdigheter</a:t>
            </a:r>
            <a:endParaRPr lang="sv-SE" sz="2000" dirty="0">
              <a:solidFill>
                <a:srgbClr val="002060"/>
              </a:solidFill>
              <a:latin typeface="Calibri Light" panose="020F0302020204030204" pitchFamily="34" charset="0"/>
            </a:endParaRPr>
          </a:p>
        </p:txBody>
      </p:sp>
      <p:pic>
        <p:nvPicPr>
          <p:cNvPr id="9" name="Picture 5">
            <a:extLst>
              <a:ext uri="{FF2B5EF4-FFF2-40B4-BE49-F238E27FC236}">
                <a16:creationId xmlns:a16="http://schemas.microsoft.com/office/drawing/2014/main" id="{D6C81FA4-09D0-45B5-922B-BF263B0EB8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72961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12713"/>
            <a:ext cx="11201399" cy="1143000"/>
          </a:xfrm>
        </p:spPr>
        <p:txBody>
          <a:bodyPr>
            <a:noAutofit/>
          </a:bodyPr>
          <a:lstStyle/>
          <a:p>
            <a:pPr algn="ctr"/>
            <a:r>
              <a:rPr lang="sv-SE" sz="2700" dirty="0">
                <a:solidFill>
                  <a:schemeClr val="accent1">
                    <a:lumMod val="50000"/>
                  </a:schemeClr>
                </a:solidFill>
              </a:rPr>
              <a:t>Genomsnittlig arbetsinkomst och inkomstökning för personer som deltog respektive inte deltog i Komvux 2004, tusental kronor i 2015 års prisnivå</a:t>
            </a:r>
          </a:p>
        </p:txBody>
      </p:sp>
      <p:graphicFrame>
        <p:nvGraphicFramePr>
          <p:cNvPr id="6" name="Diagram 1">
            <a:extLst>
              <a:ext uri="{FF2B5EF4-FFF2-40B4-BE49-F238E27FC236}">
                <a16:creationId xmlns:a16="http://schemas.microsoft.com/office/drawing/2014/main" id="{F668F5FF-6B65-4D34-9A7E-EA04A4E5DDAE}"/>
              </a:ext>
            </a:extLst>
          </p:cNvPr>
          <p:cNvGraphicFramePr>
            <a:graphicFrameLocks noChangeAspect="1"/>
          </p:cNvGraphicFramePr>
          <p:nvPr>
            <p:extLst/>
          </p:nvPr>
        </p:nvGraphicFramePr>
        <p:xfrm>
          <a:off x="3221172" y="1513910"/>
          <a:ext cx="5760000" cy="29585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2">
            <a:extLst>
              <a:ext uri="{FF2B5EF4-FFF2-40B4-BE49-F238E27FC236}">
                <a16:creationId xmlns:a16="http://schemas.microsoft.com/office/drawing/2014/main" id="{DCFEBEFC-4D62-4019-B2C3-90E2D00CF978}"/>
              </a:ext>
            </a:extLst>
          </p:cNvPr>
          <p:cNvGraphicFramePr>
            <a:graphicFrameLocks noChangeAspect="1"/>
          </p:cNvGraphicFramePr>
          <p:nvPr>
            <p:extLst/>
          </p:nvPr>
        </p:nvGraphicFramePr>
        <p:xfrm>
          <a:off x="3221172" y="4080481"/>
          <a:ext cx="5760000" cy="2958519"/>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B6AD27C4-9D09-4994-97FD-265FA340FE7E}"/>
              </a:ext>
            </a:extLst>
          </p:cNvPr>
          <p:cNvSpPr txBox="1">
            <a:spLocks/>
          </p:cNvSpPr>
          <p:nvPr/>
        </p:nvSpPr>
        <p:spPr>
          <a:xfrm>
            <a:off x="4078823" y="1321034"/>
            <a:ext cx="4319999" cy="393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1600" dirty="0">
                <a:solidFill>
                  <a:srgbClr val="002060"/>
                </a:solidFill>
                <a:latin typeface="Calibri Light" panose="020F0302020204030204" pitchFamily="34" charset="0"/>
              </a:rPr>
              <a:t>Arbetsinkomst</a:t>
            </a:r>
          </a:p>
        </p:txBody>
      </p:sp>
      <p:sp>
        <p:nvSpPr>
          <p:cNvPr id="10" name="Title 1">
            <a:extLst>
              <a:ext uri="{FF2B5EF4-FFF2-40B4-BE49-F238E27FC236}">
                <a16:creationId xmlns:a16="http://schemas.microsoft.com/office/drawing/2014/main" id="{6CED9CB8-46A5-4B6B-91ED-4DDEC8EC1167}"/>
              </a:ext>
            </a:extLst>
          </p:cNvPr>
          <p:cNvSpPr txBox="1">
            <a:spLocks/>
          </p:cNvSpPr>
          <p:nvPr/>
        </p:nvSpPr>
        <p:spPr>
          <a:xfrm>
            <a:off x="3648075" y="3886551"/>
            <a:ext cx="5238750" cy="3939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1600" dirty="0">
                <a:solidFill>
                  <a:srgbClr val="002060"/>
                </a:solidFill>
                <a:latin typeface="Calibri Light" panose="020F0302020204030204" pitchFamily="34" charset="0"/>
              </a:rPr>
              <a:t>Arbetsinkomst minus genomsnittlig arbetsinkomst 2000-02</a:t>
            </a:r>
          </a:p>
        </p:txBody>
      </p:sp>
      <p:pic>
        <p:nvPicPr>
          <p:cNvPr id="11" name="Picture 5">
            <a:extLst>
              <a:ext uri="{FF2B5EF4-FFF2-40B4-BE49-F238E27FC236}">
                <a16:creationId xmlns:a16="http://schemas.microsoft.com/office/drawing/2014/main" id="{93234C35-0455-42D5-B779-7874D8BED0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099705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bodyPr>
          <a:lstStyle/>
          <a:p>
            <a:r>
              <a:rPr lang="en-US" dirty="0" err="1">
                <a:ln/>
                <a:solidFill>
                  <a:schemeClr val="accent1">
                    <a:lumMod val="50000"/>
                  </a:schemeClr>
                </a:solidFill>
                <a:latin typeface="Calibri Light" panose="020F0302020204030204" pitchFamily="34" charset="0"/>
                <a:cs typeface="Calibri Light" panose="020F0302020204030204" pitchFamily="34" charset="0"/>
              </a:rPr>
              <a:t>Slutsatser</a:t>
            </a:r>
            <a:r>
              <a:rPr lang="en-US" dirty="0">
                <a:ln/>
                <a:solidFill>
                  <a:schemeClr val="accent1">
                    <a:lumMod val="50000"/>
                  </a:schemeClr>
                </a:solidFill>
                <a:latin typeface="Calibri Light" panose="020F0302020204030204" pitchFamily="34" charset="0"/>
                <a:cs typeface="Calibri Light" panose="020F0302020204030204" pitchFamily="34" charset="0"/>
              </a:rPr>
              <a:t> om </a:t>
            </a:r>
            <a:r>
              <a:rPr lang="en-US" dirty="0" err="1">
                <a:ln/>
                <a:solidFill>
                  <a:schemeClr val="accent1">
                    <a:lumMod val="50000"/>
                  </a:schemeClr>
                </a:solidFill>
                <a:latin typeface="Calibri Light" panose="020F0302020204030204" pitchFamily="34" charset="0"/>
                <a:cs typeface="Calibri Light" panose="020F0302020204030204" pitchFamily="34" charset="0"/>
              </a:rPr>
              <a:t>vuxenutbildningen</a:t>
            </a:r>
            <a:r>
              <a:rPr lang="en-US" dirty="0">
                <a:ln/>
                <a:solidFill>
                  <a:schemeClr val="accent1">
                    <a:lumMod val="50000"/>
                  </a:schemeClr>
                </a:solidFill>
                <a:latin typeface="Calibri Light" panose="020F0302020204030204" pitchFamily="34" charset="0"/>
                <a:cs typeface="Calibri Light" panose="020F0302020204030204" pitchFamily="34" charset="0"/>
              </a:rPr>
              <a:t> </a:t>
            </a:r>
          </a:p>
        </p:txBody>
      </p:sp>
      <p:sp>
        <p:nvSpPr>
          <p:cNvPr id="3" name="Content Placeholder 2"/>
          <p:cNvSpPr>
            <a:spLocks noGrp="1"/>
          </p:cNvSpPr>
          <p:nvPr>
            <p:ph idx="1"/>
          </p:nvPr>
        </p:nvSpPr>
        <p:spPr>
          <a:xfrm>
            <a:off x="1266825" y="1825627"/>
            <a:ext cx="9401175" cy="4351339"/>
          </a:xfrm>
        </p:spPr>
        <p:txBody>
          <a:bodyPr>
            <a:normAutofit/>
          </a:bodyPr>
          <a:lstStyle/>
          <a:p>
            <a:r>
              <a:rPr lang="en-US" dirty="0" err="1">
                <a:latin typeface="+mj-lt"/>
              </a:rPr>
              <a:t>Vuxenutbildningen</a:t>
            </a:r>
            <a:r>
              <a:rPr lang="en-US" dirty="0">
                <a:latin typeface="+mj-lt"/>
              </a:rPr>
              <a:t> </a:t>
            </a:r>
            <a:r>
              <a:rPr lang="en-US" dirty="0" err="1">
                <a:latin typeface="+mj-lt"/>
              </a:rPr>
              <a:t>är</a:t>
            </a:r>
            <a:r>
              <a:rPr lang="en-US" dirty="0">
                <a:latin typeface="+mj-lt"/>
              </a:rPr>
              <a:t> </a:t>
            </a:r>
            <a:r>
              <a:rPr lang="en-US" dirty="0" err="1">
                <a:latin typeface="+mj-lt"/>
              </a:rPr>
              <a:t>fortfarande</a:t>
            </a:r>
            <a:r>
              <a:rPr lang="en-US" dirty="0">
                <a:latin typeface="+mj-lt"/>
              </a:rPr>
              <a:t> </a:t>
            </a:r>
            <a:r>
              <a:rPr lang="en-US" dirty="0" err="1">
                <a:latin typeface="+mj-lt"/>
              </a:rPr>
              <a:t>en</a:t>
            </a:r>
            <a:r>
              <a:rPr lang="en-US" dirty="0">
                <a:latin typeface="+mj-lt"/>
              </a:rPr>
              <a:t> </a:t>
            </a:r>
            <a:r>
              <a:rPr lang="en-US" dirty="0" err="1">
                <a:latin typeface="+mj-lt"/>
              </a:rPr>
              <a:t>viktig</a:t>
            </a:r>
            <a:r>
              <a:rPr lang="en-US" dirty="0">
                <a:latin typeface="+mj-lt"/>
              </a:rPr>
              <a:t> del </a:t>
            </a:r>
            <a:r>
              <a:rPr lang="en-US" dirty="0" err="1">
                <a:latin typeface="+mj-lt"/>
              </a:rPr>
              <a:t>av</a:t>
            </a:r>
            <a:r>
              <a:rPr lang="en-US" dirty="0">
                <a:latin typeface="+mj-lt"/>
              </a:rPr>
              <a:t> den </a:t>
            </a:r>
            <a:r>
              <a:rPr lang="en-US" dirty="0" err="1">
                <a:latin typeface="+mj-lt"/>
              </a:rPr>
              <a:t>svenska</a:t>
            </a:r>
            <a:r>
              <a:rPr lang="en-US" dirty="0">
                <a:latin typeface="+mj-lt"/>
              </a:rPr>
              <a:t> </a:t>
            </a:r>
            <a:r>
              <a:rPr lang="en-US" dirty="0" err="1">
                <a:latin typeface="+mj-lt"/>
              </a:rPr>
              <a:t>arbetsmarknadsmodellen</a:t>
            </a:r>
            <a:endParaRPr lang="en-US" dirty="0">
              <a:latin typeface="+mj-lt"/>
            </a:endParaRPr>
          </a:p>
          <a:p>
            <a:endParaRPr lang="en-US" sz="800" dirty="0">
              <a:latin typeface="+mj-lt"/>
            </a:endParaRPr>
          </a:p>
          <a:p>
            <a:r>
              <a:rPr lang="en-US" dirty="0" err="1">
                <a:latin typeface="+mj-lt"/>
              </a:rPr>
              <a:t>Deltagandet</a:t>
            </a:r>
            <a:r>
              <a:rPr lang="en-US" dirty="0">
                <a:latin typeface="+mj-lt"/>
              </a:rPr>
              <a:t> </a:t>
            </a:r>
            <a:r>
              <a:rPr lang="en-US" dirty="0" err="1">
                <a:latin typeface="+mj-lt"/>
              </a:rPr>
              <a:t>är</a:t>
            </a:r>
            <a:r>
              <a:rPr lang="en-US" dirty="0">
                <a:latin typeface="+mj-lt"/>
              </a:rPr>
              <a:t> </a:t>
            </a:r>
            <a:r>
              <a:rPr lang="en-US" dirty="0" err="1">
                <a:latin typeface="+mj-lt"/>
              </a:rPr>
              <a:t>högt</a:t>
            </a:r>
            <a:r>
              <a:rPr lang="en-US" dirty="0">
                <a:latin typeface="+mj-lt"/>
              </a:rPr>
              <a:t> bland </a:t>
            </a:r>
            <a:r>
              <a:rPr lang="en-US" dirty="0" err="1">
                <a:latin typeface="+mj-lt"/>
              </a:rPr>
              <a:t>inrikes</a:t>
            </a:r>
            <a:r>
              <a:rPr lang="en-US" dirty="0">
                <a:latin typeface="+mj-lt"/>
              </a:rPr>
              <a:t> </a:t>
            </a:r>
            <a:r>
              <a:rPr lang="en-US" dirty="0" err="1">
                <a:latin typeface="+mj-lt"/>
              </a:rPr>
              <a:t>och</a:t>
            </a:r>
            <a:r>
              <a:rPr lang="en-US" dirty="0">
                <a:latin typeface="+mj-lt"/>
              </a:rPr>
              <a:t> </a:t>
            </a:r>
            <a:r>
              <a:rPr lang="en-US" dirty="0" err="1">
                <a:latin typeface="+mj-lt"/>
              </a:rPr>
              <a:t>utrikes</a:t>
            </a:r>
            <a:r>
              <a:rPr lang="en-US" dirty="0">
                <a:latin typeface="+mj-lt"/>
              </a:rPr>
              <a:t> </a:t>
            </a:r>
            <a:r>
              <a:rPr lang="en-US" dirty="0" err="1">
                <a:latin typeface="+mj-lt"/>
              </a:rPr>
              <a:t>födda</a:t>
            </a:r>
            <a:r>
              <a:rPr lang="en-US" dirty="0">
                <a:latin typeface="+mj-lt"/>
              </a:rPr>
              <a:t> </a:t>
            </a:r>
            <a:r>
              <a:rPr lang="en-US" dirty="0" err="1">
                <a:latin typeface="+mj-lt"/>
              </a:rPr>
              <a:t>och</a:t>
            </a:r>
            <a:r>
              <a:rPr lang="en-US" dirty="0">
                <a:latin typeface="+mj-lt"/>
              </a:rPr>
              <a:t> </a:t>
            </a:r>
            <a:r>
              <a:rPr lang="en-US" dirty="0" err="1">
                <a:latin typeface="+mj-lt"/>
              </a:rPr>
              <a:t>i</a:t>
            </a:r>
            <a:r>
              <a:rPr lang="en-US" dirty="0">
                <a:latin typeface="+mj-lt"/>
              </a:rPr>
              <a:t> </a:t>
            </a:r>
            <a:r>
              <a:rPr lang="en-US" dirty="0" err="1">
                <a:latin typeface="+mj-lt"/>
              </a:rPr>
              <a:t>alla</a:t>
            </a:r>
            <a:r>
              <a:rPr lang="en-US" dirty="0">
                <a:latin typeface="+mj-lt"/>
              </a:rPr>
              <a:t> </a:t>
            </a:r>
            <a:r>
              <a:rPr lang="en-US" dirty="0" err="1">
                <a:latin typeface="+mj-lt"/>
              </a:rPr>
              <a:t>åldersgrupper</a:t>
            </a:r>
            <a:endParaRPr lang="en-US" dirty="0">
              <a:latin typeface="+mj-lt"/>
            </a:endParaRPr>
          </a:p>
          <a:p>
            <a:endParaRPr lang="en-US" sz="800" dirty="0">
              <a:latin typeface="+mj-lt"/>
            </a:endParaRPr>
          </a:p>
          <a:p>
            <a:r>
              <a:rPr lang="en-US" dirty="0">
                <a:latin typeface="+mj-lt"/>
              </a:rPr>
              <a:t>Men </a:t>
            </a:r>
            <a:r>
              <a:rPr lang="en-US" dirty="0" err="1">
                <a:latin typeface="+mj-lt"/>
              </a:rPr>
              <a:t>effekterna</a:t>
            </a:r>
            <a:r>
              <a:rPr lang="en-US" dirty="0">
                <a:latin typeface="+mj-lt"/>
              </a:rPr>
              <a:t> </a:t>
            </a:r>
            <a:r>
              <a:rPr lang="en-US" dirty="0" err="1">
                <a:latin typeface="+mj-lt"/>
              </a:rPr>
              <a:t>på</a:t>
            </a:r>
            <a:r>
              <a:rPr lang="en-US" dirty="0">
                <a:latin typeface="+mj-lt"/>
              </a:rPr>
              <a:t> </a:t>
            </a:r>
            <a:r>
              <a:rPr lang="en-US" dirty="0" err="1">
                <a:latin typeface="+mj-lt"/>
              </a:rPr>
              <a:t>framtida</a:t>
            </a:r>
            <a:r>
              <a:rPr lang="en-US" dirty="0">
                <a:latin typeface="+mj-lt"/>
              </a:rPr>
              <a:t> </a:t>
            </a:r>
            <a:r>
              <a:rPr lang="en-US" dirty="0" err="1">
                <a:latin typeface="+mj-lt"/>
              </a:rPr>
              <a:t>arbetsmarknadsutfall</a:t>
            </a:r>
            <a:r>
              <a:rPr lang="en-US" dirty="0">
                <a:latin typeface="+mj-lt"/>
              </a:rPr>
              <a:t> </a:t>
            </a:r>
            <a:r>
              <a:rPr lang="en-US" dirty="0" err="1">
                <a:latin typeface="+mj-lt"/>
              </a:rPr>
              <a:t>är</a:t>
            </a:r>
            <a:r>
              <a:rPr lang="en-US" dirty="0">
                <a:latin typeface="+mj-lt"/>
              </a:rPr>
              <a:t> </a:t>
            </a:r>
            <a:r>
              <a:rPr lang="en-US" dirty="0" err="1">
                <a:latin typeface="+mj-lt"/>
              </a:rPr>
              <a:t>blandade</a:t>
            </a:r>
            <a:endParaRPr lang="en-US" dirty="0">
              <a:latin typeface="+mj-lt"/>
            </a:endParaRPr>
          </a:p>
          <a:p>
            <a:endParaRPr lang="en-US" sz="800" dirty="0">
              <a:latin typeface="+mj-lt"/>
            </a:endParaRPr>
          </a:p>
          <a:p>
            <a:r>
              <a:rPr lang="en-US" dirty="0" err="1">
                <a:latin typeface="+mj-lt"/>
              </a:rPr>
              <a:t>Nödvändigt</a:t>
            </a:r>
            <a:r>
              <a:rPr lang="en-US" dirty="0">
                <a:latin typeface="+mj-lt"/>
              </a:rPr>
              <a:t> </a:t>
            </a:r>
            <a:r>
              <a:rPr lang="en-US" dirty="0" err="1">
                <a:latin typeface="+mj-lt"/>
              </a:rPr>
              <a:t>att</a:t>
            </a:r>
            <a:r>
              <a:rPr lang="en-US" dirty="0">
                <a:latin typeface="+mj-lt"/>
              </a:rPr>
              <a:t> </a:t>
            </a:r>
            <a:r>
              <a:rPr lang="en-US" dirty="0" err="1">
                <a:latin typeface="+mj-lt"/>
              </a:rPr>
              <a:t>förena</a:t>
            </a:r>
            <a:r>
              <a:rPr lang="en-US" dirty="0">
                <a:latin typeface="+mj-lt"/>
              </a:rPr>
              <a:t> </a:t>
            </a:r>
            <a:r>
              <a:rPr lang="en-US" dirty="0" err="1">
                <a:latin typeface="+mj-lt"/>
              </a:rPr>
              <a:t>vuxenutbildning</a:t>
            </a:r>
            <a:r>
              <a:rPr lang="en-US" dirty="0">
                <a:latin typeface="+mj-lt"/>
              </a:rPr>
              <a:t> med </a:t>
            </a:r>
            <a:r>
              <a:rPr lang="en-US" dirty="0" err="1">
                <a:latin typeface="+mj-lt"/>
              </a:rPr>
              <a:t>andra</a:t>
            </a:r>
            <a:r>
              <a:rPr lang="en-US" dirty="0">
                <a:latin typeface="+mj-lt"/>
              </a:rPr>
              <a:t> </a:t>
            </a:r>
            <a:r>
              <a:rPr lang="en-US" dirty="0" err="1">
                <a:latin typeface="+mj-lt"/>
              </a:rPr>
              <a:t>åtgärder</a:t>
            </a:r>
            <a:r>
              <a:rPr lang="en-US" dirty="0">
                <a:latin typeface="+mj-lt"/>
              </a:rPr>
              <a:t> </a:t>
            </a:r>
            <a:r>
              <a:rPr lang="en-US" dirty="0" err="1">
                <a:latin typeface="+mj-lt"/>
              </a:rPr>
              <a:t>som</a:t>
            </a:r>
            <a:r>
              <a:rPr lang="en-US" dirty="0">
                <a:latin typeface="+mj-lt"/>
              </a:rPr>
              <a:t> </a:t>
            </a:r>
            <a:r>
              <a:rPr lang="en-US" dirty="0" err="1">
                <a:latin typeface="+mj-lt"/>
              </a:rPr>
              <a:t>gör</a:t>
            </a:r>
            <a:r>
              <a:rPr lang="en-US" dirty="0">
                <a:latin typeface="+mj-lt"/>
              </a:rPr>
              <a:t> </a:t>
            </a:r>
            <a:r>
              <a:rPr lang="en-US" dirty="0" err="1">
                <a:latin typeface="+mj-lt"/>
              </a:rPr>
              <a:t>det</a:t>
            </a:r>
            <a:r>
              <a:rPr lang="en-US" dirty="0">
                <a:latin typeface="+mj-lt"/>
              </a:rPr>
              <a:t> </a:t>
            </a:r>
            <a:r>
              <a:rPr lang="en-US" dirty="0" err="1">
                <a:latin typeface="+mj-lt"/>
              </a:rPr>
              <a:t>lättare</a:t>
            </a:r>
            <a:r>
              <a:rPr lang="en-US" dirty="0">
                <a:latin typeface="+mj-lt"/>
              </a:rPr>
              <a:t> </a:t>
            </a:r>
            <a:r>
              <a:rPr lang="en-US" dirty="0" err="1">
                <a:latin typeface="+mj-lt"/>
              </a:rPr>
              <a:t>för</a:t>
            </a:r>
            <a:r>
              <a:rPr lang="en-US" dirty="0">
                <a:latin typeface="+mj-lt"/>
              </a:rPr>
              <a:t> </a:t>
            </a:r>
            <a:r>
              <a:rPr lang="en-US" dirty="0" err="1">
                <a:latin typeface="+mj-lt"/>
              </a:rPr>
              <a:t>marginalgrupper</a:t>
            </a:r>
            <a:r>
              <a:rPr lang="en-US" dirty="0">
                <a:latin typeface="+mj-lt"/>
              </a:rPr>
              <a:t> </a:t>
            </a:r>
            <a:r>
              <a:rPr lang="en-US" dirty="0" err="1">
                <a:latin typeface="+mj-lt"/>
              </a:rPr>
              <a:t>att</a:t>
            </a:r>
            <a:r>
              <a:rPr lang="en-US" dirty="0">
                <a:latin typeface="+mj-lt"/>
              </a:rPr>
              <a:t> ta sig in </a:t>
            </a:r>
            <a:r>
              <a:rPr lang="en-US" dirty="0" err="1">
                <a:latin typeface="+mj-lt"/>
              </a:rPr>
              <a:t>på</a:t>
            </a:r>
            <a:r>
              <a:rPr lang="en-US" dirty="0">
                <a:latin typeface="+mj-lt"/>
              </a:rPr>
              <a:t> </a:t>
            </a:r>
            <a:r>
              <a:rPr lang="en-US" dirty="0" err="1">
                <a:latin typeface="+mj-lt"/>
              </a:rPr>
              <a:t>arbetsmarknaden</a:t>
            </a:r>
            <a:endParaRPr lang="en-US" dirty="0">
              <a:latin typeface="+mj-lt"/>
            </a:endParaRPr>
          </a:p>
          <a:p>
            <a:pPr marL="0" indent="0">
              <a:buNone/>
            </a:pPr>
            <a:endParaRPr lang="en-US" dirty="0">
              <a:latin typeface="+mj-lt"/>
            </a:endParaRPr>
          </a:p>
          <a:p>
            <a:pPr marL="0" indent="0">
              <a:buNone/>
            </a:pPr>
            <a:endParaRPr lang="en-US" dirty="0">
              <a:latin typeface="+mj-lt"/>
            </a:endParaRPr>
          </a:p>
        </p:txBody>
      </p:sp>
      <p:pic>
        <p:nvPicPr>
          <p:cNvPr id="6" name="Picture 5">
            <a:extLst>
              <a:ext uri="{FF2B5EF4-FFF2-40B4-BE49-F238E27FC236}">
                <a16:creationId xmlns:a16="http://schemas.microsoft.com/office/drawing/2014/main" id="{CCA5164D-E975-49BD-8BD7-6CF950A6D5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3230628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894" y="342900"/>
            <a:ext cx="10705342" cy="1325563"/>
          </a:xfrm>
        </p:spPr>
        <p:txBody>
          <a:bodyPr>
            <a:normAutofit/>
            <a:scene3d>
              <a:camera prst="orthographicFront"/>
              <a:lightRig rig="threePt" dir="t"/>
            </a:scene3d>
          </a:bodyPr>
          <a:lstStyle/>
          <a:p>
            <a:r>
              <a:rPr lang="en-US" sz="4000" dirty="0" err="1">
                <a:ln/>
                <a:solidFill>
                  <a:schemeClr val="accent1">
                    <a:lumMod val="50000"/>
                  </a:schemeClr>
                </a:solidFill>
                <a:latin typeface="Calibri Light" panose="020F0302020204030204" pitchFamily="34" charset="0"/>
                <a:cs typeface="Calibri Light" panose="020F0302020204030204" pitchFamily="34" charset="0"/>
              </a:rPr>
              <a:t>Enkla</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jobb</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och</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långsiktigt</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utfall</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på</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arbetsmarknaden</a:t>
            </a:r>
            <a:endParaRPr lang="en-US" sz="4000" dirty="0">
              <a:ln/>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473200" y="1976438"/>
            <a:ext cx="9245600" cy="4691062"/>
          </a:xfrm>
        </p:spPr>
        <p:txBody>
          <a:bodyPr>
            <a:noAutofit/>
          </a:bodyPr>
          <a:lstStyle/>
          <a:p>
            <a:r>
              <a:rPr lang="en-US" sz="2700" dirty="0" err="1">
                <a:latin typeface="+mj-lt"/>
              </a:rPr>
              <a:t>Låg</a:t>
            </a:r>
            <a:r>
              <a:rPr lang="en-US" sz="2700" dirty="0">
                <a:latin typeface="+mj-lt"/>
              </a:rPr>
              <a:t> </a:t>
            </a:r>
            <a:r>
              <a:rPr lang="en-US" sz="2700" dirty="0" err="1">
                <a:latin typeface="+mj-lt"/>
              </a:rPr>
              <a:t>andel</a:t>
            </a:r>
            <a:r>
              <a:rPr lang="en-US" sz="2700" dirty="0">
                <a:latin typeface="+mj-lt"/>
              </a:rPr>
              <a:t> “</a:t>
            </a:r>
            <a:r>
              <a:rPr lang="en-US" sz="2700" dirty="0" err="1">
                <a:latin typeface="+mj-lt"/>
              </a:rPr>
              <a:t>enkla</a:t>
            </a:r>
            <a:r>
              <a:rPr lang="en-US" sz="2700" dirty="0">
                <a:latin typeface="+mj-lt"/>
              </a:rPr>
              <a:t> </a:t>
            </a:r>
            <a:r>
              <a:rPr lang="en-US" sz="2700" dirty="0" err="1">
                <a:latin typeface="+mj-lt"/>
              </a:rPr>
              <a:t>jobb</a:t>
            </a:r>
            <a:r>
              <a:rPr lang="en-US" sz="2700" dirty="0">
                <a:latin typeface="+mj-lt"/>
              </a:rPr>
              <a:t>” </a:t>
            </a:r>
            <a:r>
              <a:rPr lang="en-US" sz="2700" dirty="0" err="1">
                <a:latin typeface="+mj-lt"/>
              </a:rPr>
              <a:t>och</a:t>
            </a:r>
            <a:r>
              <a:rPr lang="en-US" sz="2700" dirty="0">
                <a:latin typeface="+mj-lt"/>
              </a:rPr>
              <a:t> </a:t>
            </a:r>
            <a:r>
              <a:rPr lang="en-US" sz="2700" dirty="0" err="1">
                <a:latin typeface="+mj-lt"/>
              </a:rPr>
              <a:t>sammanpressad</a:t>
            </a:r>
            <a:r>
              <a:rPr lang="en-US" sz="2700" dirty="0">
                <a:latin typeface="+mj-lt"/>
              </a:rPr>
              <a:t> </a:t>
            </a:r>
            <a:r>
              <a:rPr lang="en-US" sz="2700" dirty="0" err="1">
                <a:latin typeface="+mj-lt"/>
              </a:rPr>
              <a:t>lönestruktur</a:t>
            </a:r>
            <a:endParaRPr lang="en-US" sz="2700" dirty="0">
              <a:latin typeface="+mj-lt"/>
            </a:endParaRPr>
          </a:p>
          <a:p>
            <a:endParaRPr lang="en-US" sz="1200" dirty="0">
              <a:latin typeface="+mj-lt"/>
            </a:endParaRPr>
          </a:p>
          <a:p>
            <a:r>
              <a:rPr lang="en-US" sz="2700" dirty="0" err="1">
                <a:latin typeface="+mj-lt"/>
              </a:rPr>
              <a:t>Lågkvalificerade</a:t>
            </a:r>
            <a:r>
              <a:rPr lang="en-US" sz="2700" dirty="0">
                <a:latin typeface="+mj-lt"/>
              </a:rPr>
              <a:t> </a:t>
            </a:r>
            <a:r>
              <a:rPr lang="en-US" sz="2700" dirty="0" err="1">
                <a:latin typeface="+mj-lt"/>
              </a:rPr>
              <a:t>har</a:t>
            </a:r>
            <a:r>
              <a:rPr lang="en-US" sz="2700" dirty="0">
                <a:latin typeface="+mj-lt"/>
              </a:rPr>
              <a:t> </a:t>
            </a:r>
            <a:r>
              <a:rPr lang="en-US" sz="2700" dirty="0" err="1">
                <a:latin typeface="+mj-lt"/>
              </a:rPr>
              <a:t>svårt</a:t>
            </a:r>
            <a:r>
              <a:rPr lang="en-US" sz="2700" dirty="0">
                <a:latin typeface="+mj-lt"/>
              </a:rPr>
              <a:t> </a:t>
            </a:r>
            <a:r>
              <a:rPr lang="en-US" sz="2700" dirty="0" err="1">
                <a:latin typeface="+mj-lt"/>
              </a:rPr>
              <a:t>att</a:t>
            </a:r>
            <a:r>
              <a:rPr lang="en-US" sz="2700" dirty="0">
                <a:latin typeface="+mj-lt"/>
              </a:rPr>
              <a:t> </a:t>
            </a:r>
            <a:r>
              <a:rPr lang="en-US" sz="2700" dirty="0" err="1">
                <a:latin typeface="+mj-lt"/>
              </a:rPr>
              <a:t>etablera</a:t>
            </a:r>
            <a:r>
              <a:rPr lang="en-US" sz="2700" dirty="0">
                <a:latin typeface="+mj-lt"/>
              </a:rPr>
              <a:t> sig </a:t>
            </a:r>
            <a:r>
              <a:rPr lang="en-US" sz="2700" dirty="0" err="1">
                <a:latin typeface="+mj-lt"/>
              </a:rPr>
              <a:t>på</a:t>
            </a:r>
            <a:r>
              <a:rPr lang="en-US" sz="2700" dirty="0">
                <a:latin typeface="+mj-lt"/>
              </a:rPr>
              <a:t> </a:t>
            </a:r>
            <a:r>
              <a:rPr lang="en-US" sz="2700" dirty="0" err="1">
                <a:latin typeface="+mj-lt"/>
              </a:rPr>
              <a:t>arbetsmarknaden</a:t>
            </a:r>
            <a:endParaRPr lang="en-US" sz="2700" dirty="0">
              <a:latin typeface="+mj-lt"/>
            </a:endParaRPr>
          </a:p>
          <a:p>
            <a:endParaRPr lang="en-US" sz="1200" dirty="0">
              <a:latin typeface="+mj-lt"/>
            </a:endParaRPr>
          </a:p>
          <a:p>
            <a:r>
              <a:rPr lang="en-US" sz="2700" dirty="0" err="1">
                <a:latin typeface="+mj-lt"/>
              </a:rPr>
              <a:t>Många</a:t>
            </a:r>
            <a:r>
              <a:rPr lang="en-US" sz="2700" dirty="0">
                <a:latin typeface="+mj-lt"/>
              </a:rPr>
              <a:t> </a:t>
            </a:r>
            <a:r>
              <a:rPr lang="en-US" sz="2700" dirty="0" err="1">
                <a:latin typeface="+mj-lt"/>
              </a:rPr>
              <a:t>förslag</a:t>
            </a:r>
            <a:r>
              <a:rPr lang="en-US" sz="2700" dirty="0">
                <a:latin typeface="+mj-lt"/>
              </a:rPr>
              <a:t> </a:t>
            </a:r>
            <a:r>
              <a:rPr lang="en-US" sz="2700" dirty="0" err="1">
                <a:latin typeface="+mj-lt"/>
              </a:rPr>
              <a:t>senaste</a:t>
            </a:r>
            <a:r>
              <a:rPr lang="en-US" sz="2700" dirty="0">
                <a:latin typeface="+mj-lt"/>
              </a:rPr>
              <a:t> </a:t>
            </a:r>
            <a:r>
              <a:rPr lang="en-US" sz="2700" dirty="0" err="1">
                <a:latin typeface="+mj-lt"/>
              </a:rPr>
              <a:t>två</a:t>
            </a:r>
            <a:r>
              <a:rPr lang="en-US" sz="2700" dirty="0">
                <a:latin typeface="+mj-lt"/>
              </a:rPr>
              <a:t> </a:t>
            </a:r>
            <a:r>
              <a:rPr lang="en-US" sz="2700" dirty="0" err="1">
                <a:latin typeface="+mj-lt"/>
              </a:rPr>
              <a:t>åren</a:t>
            </a:r>
            <a:r>
              <a:rPr lang="en-US" sz="2700" dirty="0">
                <a:latin typeface="+mj-lt"/>
              </a:rPr>
              <a:t> – </a:t>
            </a:r>
            <a:r>
              <a:rPr lang="en-US" sz="2700" dirty="0" err="1">
                <a:latin typeface="+mj-lt"/>
              </a:rPr>
              <a:t>avsiktsförklaring</a:t>
            </a:r>
            <a:r>
              <a:rPr lang="en-US" sz="2700" dirty="0">
                <a:latin typeface="+mj-lt"/>
              </a:rPr>
              <a:t> om               </a:t>
            </a:r>
            <a:r>
              <a:rPr lang="en-US" sz="2700" i="1" dirty="0" err="1">
                <a:latin typeface="+mj-lt"/>
              </a:rPr>
              <a:t>etableringsjobb</a:t>
            </a:r>
            <a:r>
              <a:rPr lang="en-US" sz="2700" i="1" dirty="0">
                <a:latin typeface="+mj-lt"/>
              </a:rPr>
              <a:t> </a:t>
            </a:r>
            <a:r>
              <a:rPr lang="en-US" sz="2700" dirty="0">
                <a:latin typeface="+mj-lt"/>
              </a:rPr>
              <a:t>i </a:t>
            </a:r>
            <a:r>
              <a:rPr lang="en-US" sz="2700" dirty="0" err="1">
                <a:latin typeface="+mj-lt"/>
              </a:rPr>
              <a:t>början</a:t>
            </a:r>
            <a:r>
              <a:rPr lang="en-US" sz="2700" dirty="0">
                <a:latin typeface="+mj-lt"/>
              </a:rPr>
              <a:t> </a:t>
            </a:r>
            <a:r>
              <a:rPr lang="en-US" sz="2700" dirty="0" err="1">
                <a:latin typeface="+mj-lt"/>
              </a:rPr>
              <a:t>av</a:t>
            </a:r>
            <a:r>
              <a:rPr lang="en-US" sz="2700" dirty="0">
                <a:latin typeface="+mj-lt"/>
              </a:rPr>
              <a:t> mars</a:t>
            </a:r>
          </a:p>
          <a:p>
            <a:endParaRPr lang="en-US" sz="1200" i="1" dirty="0">
              <a:latin typeface="+mj-lt"/>
            </a:endParaRPr>
          </a:p>
          <a:p>
            <a:r>
              <a:rPr lang="en-US" sz="2700" dirty="0" err="1">
                <a:latin typeface="+mj-lt"/>
              </a:rPr>
              <a:t>Permanenta</a:t>
            </a:r>
            <a:r>
              <a:rPr lang="en-US" sz="2700" dirty="0">
                <a:latin typeface="+mj-lt"/>
              </a:rPr>
              <a:t> </a:t>
            </a:r>
            <a:r>
              <a:rPr lang="en-US" sz="2700" dirty="0" err="1">
                <a:latin typeface="+mj-lt"/>
              </a:rPr>
              <a:t>kontra</a:t>
            </a:r>
            <a:r>
              <a:rPr lang="en-US" sz="2700" dirty="0">
                <a:latin typeface="+mj-lt"/>
              </a:rPr>
              <a:t> </a:t>
            </a:r>
            <a:r>
              <a:rPr lang="en-US" sz="2700" dirty="0" err="1">
                <a:latin typeface="+mj-lt"/>
              </a:rPr>
              <a:t>tidsbegränsade</a:t>
            </a:r>
            <a:r>
              <a:rPr lang="en-US" sz="2700" dirty="0">
                <a:latin typeface="+mj-lt"/>
              </a:rPr>
              <a:t> </a:t>
            </a:r>
            <a:r>
              <a:rPr lang="en-US" sz="2700" dirty="0" err="1">
                <a:latin typeface="+mj-lt"/>
              </a:rPr>
              <a:t>jobb</a:t>
            </a:r>
            <a:endParaRPr lang="en-US" sz="2700" dirty="0">
              <a:latin typeface="+mj-lt"/>
            </a:endParaRPr>
          </a:p>
          <a:p>
            <a:endParaRPr lang="en-US" sz="1200" dirty="0">
              <a:latin typeface="+mj-lt"/>
            </a:endParaRPr>
          </a:p>
          <a:p>
            <a:r>
              <a:rPr lang="en-US" sz="2700" dirty="0" err="1">
                <a:latin typeface="+mj-lt"/>
              </a:rPr>
              <a:t>Hur</a:t>
            </a:r>
            <a:r>
              <a:rPr lang="en-US" sz="2700" dirty="0">
                <a:latin typeface="+mj-lt"/>
              </a:rPr>
              <a:t> </a:t>
            </a:r>
            <a:r>
              <a:rPr lang="en-US" sz="2700" dirty="0" err="1">
                <a:latin typeface="+mj-lt"/>
              </a:rPr>
              <a:t>går</a:t>
            </a:r>
            <a:r>
              <a:rPr lang="en-US" sz="2700" dirty="0">
                <a:latin typeface="+mj-lt"/>
              </a:rPr>
              <a:t> </a:t>
            </a:r>
            <a:r>
              <a:rPr lang="en-US" sz="2700" dirty="0" err="1">
                <a:latin typeface="+mj-lt"/>
              </a:rPr>
              <a:t>det</a:t>
            </a:r>
            <a:r>
              <a:rPr lang="en-US" sz="2700" dirty="0">
                <a:latin typeface="+mj-lt"/>
              </a:rPr>
              <a:t> </a:t>
            </a:r>
            <a:r>
              <a:rPr lang="en-US" sz="2700" dirty="0" err="1">
                <a:latin typeface="+mj-lt"/>
              </a:rPr>
              <a:t>för</a:t>
            </a:r>
            <a:r>
              <a:rPr lang="en-US" sz="2700" dirty="0">
                <a:latin typeface="+mj-lt"/>
              </a:rPr>
              <a:t> </a:t>
            </a:r>
            <a:r>
              <a:rPr lang="en-US" sz="2700" dirty="0" err="1">
                <a:latin typeface="+mj-lt"/>
              </a:rPr>
              <a:t>dem</a:t>
            </a:r>
            <a:r>
              <a:rPr lang="en-US" sz="2700" dirty="0">
                <a:latin typeface="+mj-lt"/>
              </a:rPr>
              <a:t> </a:t>
            </a:r>
            <a:r>
              <a:rPr lang="en-US" sz="2700" dirty="0" err="1">
                <a:latin typeface="+mj-lt"/>
              </a:rPr>
              <a:t>som</a:t>
            </a:r>
            <a:r>
              <a:rPr lang="en-US" sz="2700" dirty="0">
                <a:latin typeface="+mj-lt"/>
              </a:rPr>
              <a:t> </a:t>
            </a:r>
            <a:r>
              <a:rPr lang="en-US" sz="2700" dirty="0" err="1">
                <a:latin typeface="+mj-lt"/>
              </a:rPr>
              <a:t>anställs</a:t>
            </a:r>
            <a:r>
              <a:rPr lang="en-US" sz="2700" dirty="0">
                <a:latin typeface="+mj-lt"/>
              </a:rPr>
              <a:t> </a:t>
            </a:r>
            <a:r>
              <a:rPr lang="en-US" sz="2700" dirty="0" err="1">
                <a:latin typeface="+mj-lt"/>
              </a:rPr>
              <a:t>på</a:t>
            </a:r>
            <a:r>
              <a:rPr lang="en-US" sz="2700" dirty="0">
                <a:latin typeface="+mj-lt"/>
              </a:rPr>
              <a:t> </a:t>
            </a:r>
            <a:r>
              <a:rPr lang="en-US" sz="2700" dirty="0" err="1">
                <a:latin typeface="+mj-lt"/>
              </a:rPr>
              <a:t>redan</a:t>
            </a:r>
            <a:r>
              <a:rPr lang="en-US" sz="2700" dirty="0">
                <a:latin typeface="+mj-lt"/>
              </a:rPr>
              <a:t> </a:t>
            </a:r>
            <a:r>
              <a:rPr lang="en-US" sz="2700" dirty="0" err="1">
                <a:latin typeface="+mj-lt"/>
              </a:rPr>
              <a:t>existerande</a:t>
            </a:r>
            <a:r>
              <a:rPr lang="en-US" sz="2700" dirty="0">
                <a:latin typeface="+mj-lt"/>
              </a:rPr>
              <a:t> </a:t>
            </a:r>
            <a:r>
              <a:rPr lang="en-US" sz="2700" dirty="0" err="1">
                <a:latin typeface="+mj-lt"/>
              </a:rPr>
              <a:t>lågkvalificerade</a:t>
            </a:r>
            <a:r>
              <a:rPr lang="en-US" sz="2700" dirty="0">
                <a:latin typeface="+mj-lt"/>
              </a:rPr>
              <a:t> </a:t>
            </a:r>
            <a:r>
              <a:rPr lang="en-US" sz="2700" dirty="0" err="1">
                <a:latin typeface="+mj-lt"/>
              </a:rPr>
              <a:t>jobb</a:t>
            </a:r>
            <a:r>
              <a:rPr lang="en-US" sz="2700" dirty="0">
                <a:latin typeface="+mj-lt"/>
              </a:rPr>
              <a:t>?</a:t>
            </a:r>
          </a:p>
        </p:txBody>
      </p:sp>
      <p:pic>
        <p:nvPicPr>
          <p:cNvPr id="6" name="Picture 5">
            <a:extLst>
              <a:ext uri="{FF2B5EF4-FFF2-40B4-BE49-F238E27FC236}">
                <a16:creationId xmlns:a16="http://schemas.microsoft.com/office/drawing/2014/main" id="{53342669-5A9B-4C19-ABBE-F8987CD147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995517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59" y="0"/>
            <a:ext cx="10860741" cy="1325563"/>
          </a:xfrm>
        </p:spPr>
        <p:txBody>
          <a:bodyPr>
            <a:normAutofit/>
            <a:scene3d>
              <a:camera prst="orthographicFront"/>
              <a:lightRig rig="threePt" dir="t"/>
            </a:scene3d>
          </a:bodyPr>
          <a:lstStyle/>
          <a:p>
            <a:pPr algn="ctr"/>
            <a:r>
              <a:rPr lang="en-US" sz="2700" dirty="0" err="1">
                <a:ln/>
                <a:solidFill>
                  <a:schemeClr val="accent1">
                    <a:lumMod val="50000"/>
                  </a:schemeClr>
                </a:solidFill>
                <a:latin typeface="Calibri Light" panose="020F0302020204030204" pitchFamily="34" charset="0"/>
                <a:cs typeface="Calibri Light" panose="020F0302020204030204" pitchFamily="34" charset="0"/>
              </a:rPr>
              <a:t>Olika</a:t>
            </a:r>
            <a:r>
              <a:rPr lang="en-US" sz="2700" dirty="0">
                <a:ln/>
                <a:solidFill>
                  <a:schemeClr val="accent1">
                    <a:lumMod val="50000"/>
                  </a:schemeClr>
                </a:solidFill>
                <a:latin typeface="Calibri Light" panose="020F0302020204030204" pitchFamily="34" charset="0"/>
                <a:cs typeface="Calibri Light" panose="020F0302020204030204" pitchFamily="34" charset="0"/>
              </a:rPr>
              <a:t> </a:t>
            </a:r>
            <a:r>
              <a:rPr lang="en-US" sz="2700" dirty="0" err="1">
                <a:ln/>
                <a:solidFill>
                  <a:schemeClr val="accent1">
                    <a:lumMod val="50000"/>
                  </a:schemeClr>
                </a:solidFill>
                <a:latin typeface="Calibri Light" panose="020F0302020204030204" pitchFamily="34" charset="0"/>
                <a:cs typeface="Calibri Light" panose="020F0302020204030204" pitchFamily="34" charset="0"/>
              </a:rPr>
              <a:t>typer</a:t>
            </a:r>
            <a:r>
              <a:rPr lang="en-US" sz="2700" dirty="0">
                <a:ln/>
                <a:solidFill>
                  <a:schemeClr val="accent1">
                    <a:lumMod val="50000"/>
                  </a:schemeClr>
                </a:solidFill>
                <a:latin typeface="Calibri Light" panose="020F0302020204030204" pitchFamily="34" charset="0"/>
                <a:cs typeface="Calibri Light" panose="020F0302020204030204" pitchFamily="34" charset="0"/>
              </a:rPr>
              <a:t> </a:t>
            </a:r>
            <a:r>
              <a:rPr lang="en-US" sz="2700" dirty="0" err="1">
                <a:ln/>
                <a:solidFill>
                  <a:schemeClr val="accent1">
                    <a:lumMod val="50000"/>
                  </a:schemeClr>
                </a:solidFill>
                <a:latin typeface="Calibri Light" panose="020F0302020204030204" pitchFamily="34" charset="0"/>
                <a:cs typeface="Calibri Light" panose="020F0302020204030204" pitchFamily="34" charset="0"/>
              </a:rPr>
              <a:t>av</a:t>
            </a:r>
            <a:r>
              <a:rPr lang="en-US" sz="2700" dirty="0">
                <a:ln/>
                <a:solidFill>
                  <a:schemeClr val="accent1">
                    <a:lumMod val="50000"/>
                  </a:schemeClr>
                </a:solidFill>
                <a:latin typeface="Calibri Light" panose="020F0302020204030204" pitchFamily="34" charset="0"/>
                <a:cs typeface="Calibri Light" panose="020F0302020204030204" pitchFamily="34" charset="0"/>
              </a:rPr>
              <a:t> </a:t>
            </a:r>
            <a:r>
              <a:rPr lang="en-US" sz="2700" dirty="0" err="1">
                <a:ln/>
                <a:solidFill>
                  <a:schemeClr val="accent1">
                    <a:lumMod val="50000"/>
                  </a:schemeClr>
                </a:solidFill>
                <a:latin typeface="Calibri Light" panose="020F0302020204030204" pitchFamily="34" charset="0"/>
                <a:cs typeface="Calibri Light" panose="020F0302020204030204" pitchFamily="34" charset="0"/>
              </a:rPr>
              <a:t>lågkvalificerade</a:t>
            </a:r>
            <a:r>
              <a:rPr lang="en-US" sz="2700" dirty="0">
                <a:ln/>
                <a:solidFill>
                  <a:schemeClr val="accent1">
                    <a:lumMod val="50000"/>
                  </a:schemeClr>
                </a:solidFill>
                <a:latin typeface="Calibri Light" panose="020F0302020204030204" pitchFamily="34" charset="0"/>
                <a:cs typeface="Calibri Light" panose="020F0302020204030204" pitchFamily="34" charset="0"/>
              </a:rPr>
              <a:t> </a:t>
            </a:r>
            <a:r>
              <a:rPr lang="en-US" sz="2700" dirty="0" err="1">
                <a:ln/>
                <a:solidFill>
                  <a:schemeClr val="accent1">
                    <a:lumMod val="50000"/>
                  </a:schemeClr>
                </a:solidFill>
                <a:latin typeface="Calibri Light" panose="020F0302020204030204" pitchFamily="34" charset="0"/>
                <a:cs typeface="Calibri Light" panose="020F0302020204030204" pitchFamily="34" charset="0"/>
              </a:rPr>
              <a:t>jobb</a:t>
            </a:r>
            <a:r>
              <a:rPr lang="en-US" sz="2700" dirty="0">
                <a:ln/>
                <a:solidFill>
                  <a:schemeClr val="accent1">
                    <a:lumMod val="50000"/>
                  </a:schemeClr>
                </a:solidFill>
                <a:latin typeface="Calibri Light" panose="020F0302020204030204" pitchFamily="34" charset="0"/>
                <a:cs typeface="Calibri Light" panose="020F0302020204030204" pitchFamily="34" charset="0"/>
              </a:rPr>
              <a:t> 2015 </a:t>
            </a:r>
            <a:r>
              <a:rPr lang="en-US" sz="2700" dirty="0" err="1">
                <a:ln/>
                <a:solidFill>
                  <a:schemeClr val="accent1">
                    <a:lumMod val="50000"/>
                  </a:schemeClr>
                </a:solidFill>
                <a:latin typeface="Calibri Light" panose="020F0302020204030204" pitchFamily="34" charset="0"/>
                <a:cs typeface="Calibri Light" panose="020F0302020204030204" pitchFamily="34" charset="0"/>
              </a:rPr>
              <a:t>enligt</a:t>
            </a:r>
            <a:r>
              <a:rPr lang="en-US" sz="2700" dirty="0">
                <a:ln/>
                <a:solidFill>
                  <a:schemeClr val="accent1">
                    <a:lumMod val="50000"/>
                  </a:schemeClr>
                </a:solidFill>
                <a:latin typeface="Calibri Light" panose="020F0302020204030204" pitchFamily="34" charset="0"/>
                <a:cs typeface="Calibri Light" panose="020F0302020204030204" pitchFamily="34" charset="0"/>
              </a:rPr>
              <a:t> SSYK, 20-64 </a:t>
            </a:r>
            <a:r>
              <a:rPr lang="en-US" sz="2700" dirty="0" err="1">
                <a:ln/>
                <a:solidFill>
                  <a:schemeClr val="accent1">
                    <a:lumMod val="50000"/>
                  </a:schemeClr>
                </a:solidFill>
                <a:latin typeface="Calibri Light" panose="020F0302020204030204" pitchFamily="34" charset="0"/>
                <a:cs typeface="Calibri Light" panose="020F0302020204030204" pitchFamily="34" charset="0"/>
              </a:rPr>
              <a:t>år</a:t>
            </a:r>
            <a:endParaRPr lang="en-US" sz="2700" dirty="0">
              <a:ln/>
              <a:solidFill>
                <a:schemeClr val="accent1">
                  <a:lumMod val="50000"/>
                </a:schemeClr>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53342669-5A9B-4C19-ABBE-F8987CD147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graphicFrame>
        <p:nvGraphicFramePr>
          <p:cNvPr id="5" name="Table 2">
            <a:extLst>
              <a:ext uri="{FF2B5EF4-FFF2-40B4-BE49-F238E27FC236}">
                <a16:creationId xmlns:a16="http://schemas.microsoft.com/office/drawing/2014/main" id="{38564A06-9BA3-4126-84C5-741C399307D0}"/>
              </a:ext>
            </a:extLst>
          </p:cNvPr>
          <p:cNvGraphicFramePr>
            <a:graphicFrameLocks noGrp="1"/>
          </p:cNvGraphicFramePr>
          <p:nvPr>
            <p:extLst/>
          </p:nvPr>
        </p:nvGraphicFramePr>
        <p:xfrm>
          <a:off x="3131530" y="1690688"/>
          <a:ext cx="5928940" cy="4607999"/>
        </p:xfrm>
        <a:graphic>
          <a:graphicData uri="http://schemas.openxmlformats.org/drawingml/2006/table">
            <a:tbl>
              <a:tblPr firstRow="1" firstCol="1" bandRow="1"/>
              <a:tblGrid>
                <a:gridCol w="5104550">
                  <a:extLst>
                    <a:ext uri="{9D8B030D-6E8A-4147-A177-3AD203B41FA5}">
                      <a16:colId xmlns:a16="http://schemas.microsoft.com/office/drawing/2014/main" val="2106550381"/>
                    </a:ext>
                  </a:extLst>
                </a:gridCol>
                <a:gridCol w="824390">
                  <a:extLst>
                    <a:ext uri="{9D8B030D-6E8A-4147-A177-3AD203B41FA5}">
                      <a16:colId xmlns:a16="http://schemas.microsoft.com/office/drawing/2014/main" val="2468161844"/>
                    </a:ext>
                  </a:extLst>
                </a:gridCol>
              </a:tblGrid>
              <a:tr h="389799">
                <a:tc>
                  <a:txBody>
                    <a:bodyPr/>
                    <a:lstStyle/>
                    <a:p>
                      <a:pPr>
                        <a:lnSpc>
                          <a:spcPct val="107000"/>
                        </a:lnSpc>
                        <a:spcAft>
                          <a:spcPts val="0"/>
                        </a:spcAft>
                      </a:pP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Andel</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3909232082"/>
                  </a:ext>
                </a:extLst>
              </a:tr>
              <a:tr h="363680">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Städare och hemservicepersonal med flera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tc>
                  <a:txBody>
                    <a:bodyPr/>
                    <a:lstStyle/>
                    <a:p>
                      <a:pPr algn="ctr">
                        <a:lnSpc>
                          <a:spcPct val="107000"/>
                        </a:lnSpc>
                        <a:spcAft>
                          <a:spcPts val="0"/>
                        </a:spcAft>
                      </a:pPr>
                      <a:r>
                        <a:rPr lang="sv-S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34,2</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rgbClr val="F0F0F0"/>
                    </a:solidFill>
                  </a:tcPr>
                </a:tc>
                <a:extLst>
                  <a:ext uri="{0D108BD9-81ED-4DB2-BD59-A6C34878D82A}">
                    <a16:rowId xmlns:a16="http://schemas.microsoft.com/office/drawing/2014/main" val="1526947167"/>
                  </a:ext>
                </a:extLst>
              </a:tr>
              <a:tr h="421024">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Snabbmatspersonal, köks- och restaurangbiträden med flera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tc>
                  <a:txBody>
                    <a:bodyPr/>
                    <a:lstStyle/>
                    <a:p>
                      <a:pPr algn="ctr">
                        <a:lnSpc>
                          <a:spcPct val="107000"/>
                        </a:lnSpc>
                        <a:spcAft>
                          <a:spcPts val="0"/>
                        </a:spcAft>
                      </a:pPr>
                      <a:r>
                        <a:rPr lang="sv-S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27,4</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extLst>
                  <a:ext uri="{0D108BD9-81ED-4DB2-BD59-A6C34878D82A}">
                    <a16:rowId xmlns:a16="http://schemas.microsoft.com/office/drawing/2014/main" val="2596271572"/>
                  </a:ext>
                </a:extLst>
              </a:tr>
              <a:tr h="438993">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Tidningsdistributörer, vaktmästare och övriga servicearbetare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tc>
                  <a:txBody>
                    <a:bodyPr/>
                    <a:lstStyle/>
                    <a:p>
                      <a:pPr algn="ctr">
                        <a:lnSpc>
                          <a:spcPct val="107000"/>
                        </a:lnSpc>
                        <a:spcAft>
                          <a:spcPts val="0"/>
                        </a:spcAft>
                      </a:pPr>
                      <a:r>
                        <a:rPr lang="sv-S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extLst>
                  <a:ext uri="{0D108BD9-81ED-4DB2-BD59-A6C34878D82A}">
                    <a16:rowId xmlns:a16="http://schemas.microsoft.com/office/drawing/2014/main" val="1672171640"/>
                  </a:ext>
                </a:extLst>
              </a:tr>
              <a:tr h="363680">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Handpaketerare och andra fabriksarbetare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tc>
                  <a:txBody>
                    <a:bodyPr/>
                    <a:lstStyle/>
                    <a:p>
                      <a:pPr algn="ctr">
                        <a:lnSpc>
                          <a:spcPct val="107000"/>
                        </a:lnSpc>
                        <a:spcAft>
                          <a:spcPts val="0"/>
                        </a:spcAft>
                      </a:pPr>
                      <a:r>
                        <a:rPr lang="sv-S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extLst>
                  <a:ext uri="{0D108BD9-81ED-4DB2-BD59-A6C34878D82A}">
                    <a16:rowId xmlns:a16="http://schemas.microsoft.com/office/drawing/2014/main" val="3182750113"/>
                  </a:ext>
                </a:extLst>
              </a:tr>
              <a:tr h="379372">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Återvinningsarbetare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tc>
                  <a:txBody>
                    <a:bodyPr/>
                    <a:lstStyle/>
                    <a:p>
                      <a:pPr algn="ctr">
                        <a:lnSpc>
                          <a:spcPct val="107000"/>
                        </a:lnSpc>
                        <a:spcAft>
                          <a:spcPts val="0"/>
                        </a:spcAft>
                      </a:pPr>
                      <a:r>
                        <a:rPr lang="sv-S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extLst>
                  <a:ext uri="{0D108BD9-81ED-4DB2-BD59-A6C34878D82A}">
                    <a16:rowId xmlns:a16="http://schemas.microsoft.com/office/drawing/2014/main" val="300207341"/>
                  </a:ext>
                </a:extLst>
              </a:tr>
              <a:tr h="364190">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Hamnarbetare och ramppersonal med flera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tc>
                  <a:txBody>
                    <a:bodyPr/>
                    <a:lstStyle/>
                    <a:p>
                      <a:pPr algn="ctr">
                        <a:lnSpc>
                          <a:spcPct val="107000"/>
                        </a:lnSpc>
                        <a:spcAft>
                          <a:spcPts val="0"/>
                        </a:spcAft>
                      </a:pPr>
                      <a:r>
                        <a:rPr lang="sv-S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extLst>
                  <a:ext uri="{0D108BD9-81ED-4DB2-BD59-A6C34878D82A}">
                    <a16:rowId xmlns:a16="http://schemas.microsoft.com/office/drawing/2014/main" val="3982481854"/>
                  </a:ext>
                </a:extLst>
              </a:tr>
              <a:tr h="363680">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Grovarbetare inom bygg och anläggning</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tc>
                  <a:txBody>
                    <a:bodyPr/>
                    <a:lstStyle/>
                    <a:p>
                      <a:pPr algn="ctr">
                        <a:lnSpc>
                          <a:spcPct val="107000"/>
                        </a:lnSpc>
                        <a:spcAft>
                          <a:spcPts val="0"/>
                        </a:spcAft>
                      </a:pPr>
                      <a:r>
                        <a:rPr lang="sv-S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sv-S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extLst>
                  <a:ext uri="{0D108BD9-81ED-4DB2-BD59-A6C34878D82A}">
                    <a16:rowId xmlns:a16="http://schemas.microsoft.com/office/drawing/2014/main" val="2982817511"/>
                  </a:ext>
                </a:extLst>
              </a:tr>
              <a:tr h="432541">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Tvättare, fönsterputsare och övriga rengöringsarbetare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tc>
                  <a:txBody>
                    <a:bodyPr/>
                    <a:lstStyle/>
                    <a:p>
                      <a:pPr algn="ct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extLst>
                  <a:ext uri="{0D108BD9-81ED-4DB2-BD59-A6C34878D82A}">
                    <a16:rowId xmlns:a16="http://schemas.microsoft.com/office/drawing/2014/main" val="3050202546"/>
                  </a:ext>
                </a:extLst>
              </a:tr>
              <a:tr h="363680">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Bärplockare och plantörer med flera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tc>
                  <a:txBody>
                    <a:bodyPr/>
                    <a:lstStyle/>
                    <a:p>
                      <a:pPr algn="ct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rgbClr val="F0F0F0"/>
                    </a:solidFill>
                  </a:tcPr>
                </a:tc>
                <a:extLst>
                  <a:ext uri="{0D108BD9-81ED-4DB2-BD59-A6C34878D82A}">
                    <a16:rowId xmlns:a16="http://schemas.microsoft.com/office/drawing/2014/main" val="1222695340"/>
                  </a:ext>
                </a:extLst>
              </a:tr>
              <a:tr h="363680">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Torg- och marknadsförsäljare</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1350743577"/>
                  </a:ext>
                </a:extLst>
              </a:tr>
              <a:tr h="363680">
                <a:tc>
                  <a:txBody>
                    <a:bodyPr/>
                    <a:lstStyle/>
                    <a:p>
                      <a:pP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Summa</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tc>
                  <a:txBody>
                    <a:bodyPr/>
                    <a:lstStyle/>
                    <a:p>
                      <a:pPr algn="ctr">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1162430643"/>
                  </a:ext>
                </a:extLst>
              </a:tr>
            </a:tbl>
          </a:graphicData>
        </a:graphic>
      </p:graphicFrame>
    </p:spTree>
    <p:extLst>
      <p:ext uri="{BB962C8B-B14F-4D97-AF65-F5344CB8AC3E}">
        <p14:creationId xmlns:p14="http://schemas.microsoft.com/office/powerpoint/2010/main" val="1006787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65" y="0"/>
            <a:ext cx="10935259" cy="1325563"/>
          </a:xfrm>
        </p:spPr>
        <p:txBody>
          <a:bodyPr>
            <a:normAutofit/>
            <a:scene3d>
              <a:camera prst="orthographicFront"/>
              <a:lightRig rig="threePt" dir="t"/>
            </a:scene3d>
          </a:bodyPr>
          <a:lstStyle/>
          <a:p>
            <a:r>
              <a:rPr lang="en-US" dirty="0" err="1">
                <a:ln/>
                <a:solidFill>
                  <a:schemeClr val="accent1">
                    <a:lumMod val="50000"/>
                  </a:schemeClr>
                </a:solidFill>
                <a:latin typeface="Calibri Light" panose="020F0302020204030204" pitchFamily="34" charset="0"/>
                <a:cs typeface="Calibri Light" panose="020F0302020204030204" pitchFamily="34" charset="0"/>
              </a:rPr>
              <a:t>Vår</a:t>
            </a:r>
            <a:r>
              <a:rPr lang="en-US" dirty="0">
                <a:ln/>
                <a:solidFill>
                  <a:schemeClr val="accent1">
                    <a:lumMod val="50000"/>
                  </a:schemeClr>
                </a:solidFill>
                <a:latin typeface="Calibri Light" panose="020F0302020204030204" pitchFamily="34" charset="0"/>
                <a:cs typeface="Calibri Light" panose="020F0302020204030204" pitchFamily="34" charset="0"/>
              </a:rPr>
              <a:t> </a:t>
            </a:r>
            <a:r>
              <a:rPr lang="en-US" dirty="0" err="1">
                <a:ln/>
                <a:solidFill>
                  <a:schemeClr val="accent1">
                    <a:lumMod val="50000"/>
                  </a:schemeClr>
                </a:solidFill>
                <a:latin typeface="Calibri Light" panose="020F0302020204030204" pitchFamily="34" charset="0"/>
                <a:cs typeface="Calibri Light" panose="020F0302020204030204" pitchFamily="34" charset="0"/>
              </a:rPr>
              <a:t>analys</a:t>
            </a:r>
            <a:endParaRPr lang="en-US" dirty="0">
              <a:ln/>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473200" y="1541206"/>
            <a:ext cx="9245600" cy="4840544"/>
          </a:xfrm>
        </p:spPr>
        <p:txBody>
          <a:bodyPr>
            <a:noAutofit/>
          </a:bodyPr>
          <a:lstStyle/>
          <a:p>
            <a:r>
              <a:rPr lang="en-US" sz="2700" u="sng" dirty="0" err="1">
                <a:latin typeface="+mj-lt"/>
              </a:rPr>
              <a:t>Studerad</a:t>
            </a:r>
            <a:r>
              <a:rPr lang="en-US" sz="2700" u="sng" dirty="0">
                <a:latin typeface="+mj-lt"/>
              </a:rPr>
              <a:t> </a:t>
            </a:r>
            <a:r>
              <a:rPr lang="en-US" sz="2700" u="sng" dirty="0" err="1">
                <a:latin typeface="+mj-lt"/>
              </a:rPr>
              <a:t>grupp</a:t>
            </a:r>
            <a:r>
              <a:rPr lang="en-US" sz="2700" u="sng" dirty="0">
                <a:latin typeface="+mj-lt"/>
              </a:rPr>
              <a:t>:</a:t>
            </a:r>
          </a:p>
          <a:p>
            <a:pPr marL="0" indent="0">
              <a:lnSpc>
                <a:spcPct val="100000"/>
              </a:lnSpc>
              <a:buNone/>
            </a:pPr>
            <a:r>
              <a:rPr lang="en-US" sz="2000" dirty="0">
                <a:latin typeface="+mj-lt"/>
              </a:rPr>
              <a:t>      – </a:t>
            </a:r>
            <a:r>
              <a:rPr lang="en-US" sz="2000" dirty="0" err="1">
                <a:latin typeface="+mj-lt"/>
              </a:rPr>
              <a:t>Lågkvalificerat</a:t>
            </a:r>
            <a:r>
              <a:rPr lang="en-US" sz="2000" dirty="0">
                <a:latin typeface="+mj-lt"/>
              </a:rPr>
              <a:t> </a:t>
            </a:r>
            <a:r>
              <a:rPr lang="en-US" sz="2000" dirty="0" err="1">
                <a:latin typeface="+mj-lt"/>
              </a:rPr>
              <a:t>jobb</a:t>
            </a:r>
            <a:r>
              <a:rPr lang="en-US" sz="2000" dirty="0">
                <a:latin typeface="+mj-lt"/>
              </a:rPr>
              <a:t> </a:t>
            </a:r>
            <a:r>
              <a:rPr lang="en-US" sz="2000" dirty="0" err="1">
                <a:latin typeface="+mj-lt"/>
              </a:rPr>
              <a:t>i</a:t>
            </a:r>
            <a:r>
              <a:rPr lang="en-US" sz="2000" dirty="0">
                <a:latin typeface="+mj-lt"/>
              </a:rPr>
              <a:t> </a:t>
            </a:r>
            <a:r>
              <a:rPr lang="en-US" sz="2000" dirty="0" err="1">
                <a:latin typeface="+mj-lt"/>
              </a:rPr>
              <a:t>november</a:t>
            </a:r>
            <a:r>
              <a:rPr lang="en-US" sz="2000" dirty="0">
                <a:latin typeface="+mj-lt"/>
              </a:rPr>
              <a:t> 2005</a:t>
            </a:r>
          </a:p>
          <a:p>
            <a:pPr marL="0" indent="0">
              <a:lnSpc>
                <a:spcPct val="100000"/>
              </a:lnSpc>
              <a:buNone/>
            </a:pPr>
            <a:r>
              <a:rPr lang="en-US" sz="2000" dirty="0">
                <a:latin typeface="+mj-lt"/>
              </a:rPr>
              <a:t>      – </a:t>
            </a:r>
            <a:r>
              <a:rPr lang="en-US" sz="2000" dirty="0" err="1">
                <a:latin typeface="+mj-lt"/>
              </a:rPr>
              <a:t>Minst</a:t>
            </a:r>
            <a:r>
              <a:rPr lang="en-US" sz="2000" dirty="0">
                <a:latin typeface="+mj-lt"/>
              </a:rPr>
              <a:t> </a:t>
            </a:r>
            <a:r>
              <a:rPr lang="en-US" sz="2000" dirty="0" err="1">
                <a:latin typeface="+mj-lt"/>
              </a:rPr>
              <a:t>två</a:t>
            </a:r>
            <a:r>
              <a:rPr lang="en-US" sz="2000" dirty="0">
                <a:latin typeface="+mj-lt"/>
              </a:rPr>
              <a:t> </a:t>
            </a:r>
            <a:r>
              <a:rPr lang="en-US" sz="2000" dirty="0" err="1">
                <a:latin typeface="+mj-lt"/>
              </a:rPr>
              <a:t>månaders</a:t>
            </a:r>
            <a:r>
              <a:rPr lang="en-US" sz="2000" dirty="0">
                <a:latin typeface="+mj-lt"/>
              </a:rPr>
              <a:t> </a:t>
            </a:r>
            <a:r>
              <a:rPr lang="en-US" sz="2000" dirty="0" err="1">
                <a:latin typeface="+mj-lt"/>
              </a:rPr>
              <a:t>arbetslöshet</a:t>
            </a:r>
            <a:r>
              <a:rPr lang="en-US" sz="2000" dirty="0">
                <a:latin typeface="+mj-lt"/>
              </a:rPr>
              <a:t> under </a:t>
            </a:r>
            <a:r>
              <a:rPr lang="en-US" sz="2000" dirty="0" err="1">
                <a:latin typeface="+mj-lt"/>
              </a:rPr>
              <a:t>året</a:t>
            </a:r>
            <a:endParaRPr lang="en-US" sz="2000" dirty="0">
              <a:latin typeface="+mj-lt"/>
            </a:endParaRPr>
          </a:p>
          <a:p>
            <a:pPr marL="0" indent="0">
              <a:lnSpc>
                <a:spcPct val="100000"/>
              </a:lnSpc>
              <a:buNone/>
            </a:pPr>
            <a:r>
              <a:rPr lang="en-US" sz="2000" dirty="0">
                <a:latin typeface="+mj-lt"/>
              </a:rPr>
              <a:t>      – 25-54 </a:t>
            </a:r>
            <a:r>
              <a:rPr lang="en-US" sz="2000" dirty="0" err="1">
                <a:latin typeface="+mj-lt"/>
              </a:rPr>
              <a:t>år</a:t>
            </a:r>
            <a:r>
              <a:rPr lang="en-US" sz="2000" dirty="0">
                <a:latin typeface="+mj-lt"/>
              </a:rPr>
              <a:t> vid </a:t>
            </a:r>
            <a:r>
              <a:rPr lang="en-US" sz="2000" dirty="0" err="1">
                <a:latin typeface="+mj-lt"/>
              </a:rPr>
              <a:t>nyanställningen</a:t>
            </a:r>
            <a:endParaRPr lang="en-US" sz="2000" dirty="0">
              <a:latin typeface="+mj-lt"/>
            </a:endParaRPr>
          </a:p>
          <a:p>
            <a:pPr marL="0" indent="0">
              <a:lnSpc>
                <a:spcPct val="100000"/>
              </a:lnSpc>
              <a:buNone/>
            </a:pPr>
            <a:r>
              <a:rPr lang="en-US" sz="2000" dirty="0">
                <a:latin typeface="+mj-lt"/>
              </a:rPr>
              <a:t>      –</a:t>
            </a:r>
            <a:r>
              <a:rPr lang="en-US" sz="2000" dirty="0"/>
              <a:t> </a:t>
            </a:r>
            <a:r>
              <a:rPr lang="en-US" sz="2000" dirty="0" err="1">
                <a:latin typeface="+mj-lt"/>
              </a:rPr>
              <a:t>Ej</a:t>
            </a:r>
            <a:r>
              <a:rPr lang="en-US" sz="2000" dirty="0">
                <a:latin typeface="+mj-lt"/>
              </a:rPr>
              <a:t> </a:t>
            </a:r>
            <a:r>
              <a:rPr lang="en-US" sz="2000" dirty="0" err="1">
                <a:latin typeface="+mj-lt"/>
              </a:rPr>
              <a:t>i</a:t>
            </a:r>
            <a:r>
              <a:rPr lang="en-US" sz="2000" dirty="0">
                <a:latin typeface="+mj-lt"/>
              </a:rPr>
              <a:t> </a:t>
            </a:r>
            <a:r>
              <a:rPr lang="en-US" sz="2000" dirty="0" err="1">
                <a:latin typeface="+mj-lt"/>
              </a:rPr>
              <a:t>högskoleutbildning</a:t>
            </a:r>
            <a:endParaRPr lang="en-US" sz="2000" dirty="0">
              <a:latin typeface="+mj-lt"/>
            </a:endParaRPr>
          </a:p>
          <a:p>
            <a:pPr marL="0" indent="0">
              <a:buNone/>
            </a:pPr>
            <a:endParaRPr lang="en-US" sz="1200" i="1" dirty="0">
              <a:latin typeface="+mj-lt"/>
            </a:endParaRPr>
          </a:p>
          <a:p>
            <a:r>
              <a:rPr lang="en-US" sz="2700" dirty="0">
                <a:latin typeface="+mj-lt"/>
              </a:rPr>
              <a:t>De </a:t>
            </a:r>
            <a:r>
              <a:rPr lang="en-US" sz="2700" dirty="0" err="1">
                <a:latin typeface="+mj-lt"/>
              </a:rPr>
              <a:t>nyanställda</a:t>
            </a:r>
            <a:r>
              <a:rPr lang="en-US" sz="2700" dirty="0">
                <a:latin typeface="+mj-lt"/>
              </a:rPr>
              <a:t> </a:t>
            </a:r>
            <a:r>
              <a:rPr lang="en-US" sz="2700" dirty="0" err="1">
                <a:latin typeface="+mj-lt"/>
              </a:rPr>
              <a:t>följs</a:t>
            </a:r>
            <a:r>
              <a:rPr lang="en-US" sz="2700" dirty="0">
                <a:latin typeface="+mj-lt"/>
              </a:rPr>
              <a:t> </a:t>
            </a:r>
            <a:r>
              <a:rPr lang="en-US" sz="2700" dirty="0" err="1">
                <a:latin typeface="+mj-lt"/>
              </a:rPr>
              <a:t>tio</a:t>
            </a:r>
            <a:r>
              <a:rPr lang="en-US" sz="2700" dirty="0">
                <a:latin typeface="+mj-lt"/>
              </a:rPr>
              <a:t> </a:t>
            </a:r>
            <a:r>
              <a:rPr lang="en-US" sz="2700" dirty="0" err="1">
                <a:latin typeface="+mj-lt"/>
              </a:rPr>
              <a:t>år</a:t>
            </a:r>
            <a:r>
              <a:rPr lang="en-US" sz="2700" dirty="0">
                <a:latin typeface="+mj-lt"/>
              </a:rPr>
              <a:t> </a:t>
            </a:r>
            <a:r>
              <a:rPr lang="en-US" sz="2700" dirty="0" err="1">
                <a:latin typeface="+mj-lt"/>
              </a:rPr>
              <a:t>framåt</a:t>
            </a:r>
            <a:r>
              <a:rPr lang="en-US" sz="2700" dirty="0">
                <a:latin typeface="+mj-lt"/>
              </a:rPr>
              <a:t> </a:t>
            </a:r>
            <a:r>
              <a:rPr lang="en-US" sz="2700" dirty="0" err="1">
                <a:latin typeface="+mj-lt"/>
              </a:rPr>
              <a:t>i</a:t>
            </a:r>
            <a:r>
              <a:rPr lang="en-US" sz="2700" dirty="0">
                <a:latin typeface="+mj-lt"/>
              </a:rPr>
              <a:t> </a:t>
            </a:r>
            <a:r>
              <a:rPr lang="en-US" sz="2700" dirty="0" err="1">
                <a:latin typeface="+mj-lt"/>
              </a:rPr>
              <a:t>tiden</a:t>
            </a:r>
            <a:endParaRPr lang="en-US" sz="2700" dirty="0">
              <a:latin typeface="+mj-lt"/>
            </a:endParaRPr>
          </a:p>
          <a:p>
            <a:pPr marL="0" indent="0">
              <a:buNone/>
            </a:pPr>
            <a:endParaRPr lang="en-US" sz="1200" dirty="0">
              <a:latin typeface="+mj-lt"/>
            </a:endParaRPr>
          </a:p>
          <a:p>
            <a:r>
              <a:rPr lang="en-US" sz="2700" dirty="0" err="1">
                <a:latin typeface="+mj-lt"/>
              </a:rPr>
              <a:t>Lön</a:t>
            </a:r>
            <a:r>
              <a:rPr lang="en-US" sz="2700" dirty="0">
                <a:latin typeface="+mj-lt"/>
              </a:rPr>
              <a:t>, </a:t>
            </a:r>
            <a:r>
              <a:rPr lang="en-US" sz="2700" dirty="0" err="1">
                <a:latin typeface="+mj-lt"/>
              </a:rPr>
              <a:t>inkomst</a:t>
            </a:r>
            <a:r>
              <a:rPr lang="en-US" sz="2700" dirty="0">
                <a:latin typeface="+mj-lt"/>
              </a:rPr>
              <a:t>, </a:t>
            </a:r>
            <a:r>
              <a:rPr lang="en-US" sz="2700" dirty="0" err="1">
                <a:latin typeface="+mj-lt"/>
              </a:rPr>
              <a:t>sysselsättning</a:t>
            </a:r>
            <a:r>
              <a:rPr lang="en-US" sz="2700" dirty="0">
                <a:latin typeface="+mj-lt"/>
              </a:rPr>
              <a:t> </a:t>
            </a:r>
            <a:r>
              <a:rPr lang="en-US" sz="2700" dirty="0" err="1">
                <a:latin typeface="+mj-lt"/>
              </a:rPr>
              <a:t>och</a:t>
            </a:r>
            <a:r>
              <a:rPr lang="en-US" sz="2700" dirty="0">
                <a:latin typeface="+mj-lt"/>
              </a:rPr>
              <a:t> </a:t>
            </a:r>
            <a:r>
              <a:rPr lang="en-US" sz="2700" dirty="0" err="1">
                <a:latin typeface="+mj-lt"/>
              </a:rPr>
              <a:t>övergångar</a:t>
            </a:r>
            <a:r>
              <a:rPr lang="en-US" sz="2700" dirty="0">
                <a:latin typeface="+mj-lt"/>
              </a:rPr>
              <a:t> till </a:t>
            </a:r>
            <a:r>
              <a:rPr lang="en-US" sz="2700" dirty="0" err="1">
                <a:latin typeface="+mj-lt"/>
              </a:rPr>
              <a:t>andra</a:t>
            </a:r>
            <a:r>
              <a:rPr lang="en-US" sz="2700" dirty="0">
                <a:latin typeface="+mj-lt"/>
              </a:rPr>
              <a:t> </a:t>
            </a:r>
            <a:r>
              <a:rPr lang="en-US" sz="2700" dirty="0" err="1">
                <a:latin typeface="+mj-lt"/>
              </a:rPr>
              <a:t>jobb</a:t>
            </a:r>
            <a:endParaRPr lang="en-US" sz="2700" dirty="0">
              <a:latin typeface="+mj-lt"/>
            </a:endParaRPr>
          </a:p>
          <a:p>
            <a:endParaRPr lang="en-US" sz="1200" dirty="0">
              <a:latin typeface="+mj-lt"/>
            </a:endParaRPr>
          </a:p>
          <a:p>
            <a:r>
              <a:rPr lang="en-US" sz="2700" dirty="0" err="1">
                <a:latin typeface="+mj-lt"/>
              </a:rPr>
              <a:t>Jämförelse</a:t>
            </a:r>
            <a:r>
              <a:rPr lang="en-US" sz="2700" dirty="0">
                <a:latin typeface="+mj-lt"/>
              </a:rPr>
              <a:t> med </a:t>
            </a:r>
            <a:r>
              <a:rPr lang="en-US" sz="2700" dirty="0" err="1">
                <a:latin typeface="+mj-lt"/>
              </a:rPr>
              <a:t>andra</a:t>
            </a:r>
            <a:r>
              <a:rPr lang="en-US" sz="2700" dirty="0">
                <a:latin typeface="+mj-lt"/>
              </a:rPr>
              <a:t> </a:t>
            </a:r>
            <a:r>
              <a:rPr lang="en-US" sz="2700" dirty="0" err="1">
                <a:latin typeface="+mj-lt"/>
              </a:rPr>
              <a:t>arbetslösa</a:t>
            </a:r>
            <a:endParaRPr lang="en-US" sz="2700" dirty="0">
              <a:latin typeface="+mj-lt"/>
            </a:endParaRPr>
          </a:p>
        </p:txBody>
      </p:sp>
      <p:pic>
        <p:nvPicPr>
          <p:cNvPr id="6" name="Picture 5">
            <a:extLst>
              <a:ext uri="{FF2B5EF4-FFF2-40B4-BE49-F238E27FC236}">
                <a16:creationId xmlns:a16="http://schemas.microsoft.com/office/drawing/2014/main" id="{53342669-5A9B-4C19-ABBE-F8987CD147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123919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961" y="171450"/>
            <a:ext cx="8436077" cy="1143000"/>
          </a:xfrm>
        </p:spPr>
        <p:txBody>
          <a:bodyPr>
            <a:noAutofit/>
          </a:bodyPr>
          <a:lstStyle/>
          <a:p>
            <a:pPr algn="ctr"/>
            <a:r>
              <a:rPr lang="sv-SE" sz="2700" dirty="0">
                <a:solidFill>
                  <a:schemeClr val="accent1">
                    <a:lumMod val="50000"/>
                  </a:schemeClr>
                </a:solidFill>
              </a:rPr>
              <a:t>Årlig arbetsinkomst för nyanställda på enkla </a:t>
            </a:r>
            <a:br>
              <a:rPr lang="sv-SE" sz="2700" dirty="0">
                <a:solidFill>
                  <a:schemeClr val="accent1">
                    <a:lumMod val="50000"/>
                  </a:schemeClr>
                </a:solidFill>
              </a:rPr>
            </a:br>
            <a:r>
              <a:rPr lang="sv-SE" sz="2700" dirty="0">
                <a:solidFill>
                  <a:schemeClr val="accent1">
                    <a:lumMod val="50000"/>
                  </a:schemeClr>
                </a:solidFill>
              </a:rPr>
              <a:t>jobb 2005, tusental kronor i 2015 års prisnivå</a:t>
            </a:r>
            <a:endParaRPr lang="sv-SE" sz="2700" dirty="0">
              <a:solidFill>
                <a:schemeClr val="accent1">
                  <a:lumMod val="50000"/>
                </a:schemeClr>
              </a:solidFill>
              <a:latin typeface="Calibri Light" panose="020F0302020204030204" pitchFamily="34" charset="0"/>
            </a:endParaRPr>
          </a:p>
        </p:txBody>
      </p:sp>
      <p:graphicFrame>
        <p:nvGraphicFramePr>
          <p:cNvPr id="8" name="Chart 2">
            <a:extLst>
              <a:ext uri="{FF2B5EF4-FFF2-40B4-BE49-F238E27FC236}">
                <a16:creationId xmlns:a16="http://schemas.microsoft.com/office/drawing/2014/main" id="{BA245EAD-7CE1-4EA3-A13F-D0FF406550A9}"/>
              </a:ext>
            </a:extLst>
          </p:cNvPr>
          <p:cNvGraphicFramePr>
            <a:graphicFrameLocks noChangeAspect="1"/>
          </p:cNvGraphicFramePr>
          <p:nvPr>
            <p:extLst>
              <p:ext uri="{D42A27DB-BD31-4B8C-83A1-F6EECF244321}">
                <p14:modId xmlns:p14="http://schemas.microsoft.com/office/powerpoint/2010/main" val="909613241"/>
              </p:ext>
            </p:extLst>
          </p:nvPr>
        </p:nvGraphicFramePr>
        <p:xfrm>
          <a:off x="1775999" y="1512705"/>
          <a:ext cx="8640000" cy="526263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5">
            <a:extLst>
              <a:ext uri="{FF2B5EF4-FFF2-40B4-BE49-F238E27FC236}">
                <a16:creationId xmlns:a16="http://schemas.microsoft.com/office/drawing/2014/main" id="{5FADCDBD-2440-4DDA-9421-FC57AB9CB6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261506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7A62AE-4FF5-4358-9D21-188BF863D23C}"/>
              </a:ext>
            </a:extLst>
          </p:cNvPr>
          <p:cNvSpPr>
            <a:spLocks noGrp="1"/>
          </p:cNvSpPr>
          <p:nvPr>
            <p:ph type="title"/>
          </p:nvPr>
        </p:nvSpPr>
        <p:spPr/>
        <p:txBody>
          <a:bodyPr/>
          <a:lstStyle/>
          <a:p>
            <a:r>
              <a:rPr lang="sv-SE" dirty="0">
                <a:solidFill>
                  <a:srgbClr val="002060"/>
                </a:solidFill>
              </a:rPr>
              <a:t>Olika vägar till jobb</a:t>
            </a:r>
            <a:endParaRPr lang="en-GB" dirty="0">
              <a:solidFill>
                <a:srgbClr val="002060"/>
              </a:solidFill>
            </a:endParaRPr>
          </a:p>
        </p:txBody>
      </p:sp>
      <p:sp>
        <p:nvSpPr>
          <p:cNvPr id="3" name="Platshållare för text 2">
            <a:extLst>
              <a:ext uri="{FF2B5EF4-FFF2-40B4-BE49-F238E27FC236}">
                <a16:creationId xmlns:a16="http://schemas.microsoft.com/office/drawing/2014/main" id="{3BA55A72-1302-4E0C-97FB-D77AC9E20E11}"/>
              </a:ext>
            </a:extLst>
          </p:cNvPr>
          <p:cNvSpPr>
            <a:spLocks noGrp="1"/>
          </p:cNvSpPr>
          <p:nvPr>
            <p:ph type="body" idx="1"/>
          </p:nvPr>
        </p:nvSpPr>
        <p:spPr>
          <a:xfrm>
            <a:off x="2153842" y="2054789"/>
            <a:ext cx="3868340" cy="823912"/>
          </a:xfrm>
        </p:spPr>
        <p:txBody>
          <a:bodyPr>
            <a:noAutofit/>
          </a:bodyPr>
          <a:lstStyle/>
          <a:p>
            <a:r>
              <a:rPr lang="sv-SE" sz="2600" dirty="0">
                <a:latin typeface="+mj-lt"/>
              </a:rPr>
              <a:t>Atypiska sysselsättningsformer</a:t>
            </a:r>
            <a:endParaRPr lang="en-GB" sz="2600" dirty="0">
              <a:latin typeface="+mj-lt"/>
            </a:endParaRPr>
          </a:p>
        </p:txBody>
      </p:sp>
      <p:sp>
        <p:nvSpPr>
          <p:cNvPr id="4" name="Platshållare för innehåll 3">
            <a:extLst>
              <a:ext uri="{FF2B5EF4-FFF2-40B4-BE49-F238E27FC236}">
                <a16:creationId xmlns:a16="http://schemas.microsoft.com/office/drawing/2014/main" id="{C65CD4B3-9D1D-4166-9BBD-B747206235BA}"/>
              </a:ext>
            </a:extLst>
          </p:cNvPr>
          <p:cNvSpPr>
            <a:spLocks noGrp="1"/>
          </p:cNvSpPr>
          <p:nvPr>
            <p:ph sz="half" idx="2"/>
          </p:nvPr>
        </p:nvSpPr>
        <p:spPr>
          <a:xfrm>
            <a:off x="2153842" y="3006517"/>
            <a:ext cx="3868340" cy="3684588"/>
          </a:xfrm>
        </p:spPr>
        <p:txBody>
          <a:bodyPr/>
          <a:lstStyle/>
          <a:p>
            <a:r>
              <a:rPr lang="sv-SE" dirty="0">
                <a:latin typeface="+mj-lt"/>
              </a:rPr>
              <a:t>Hur har de utvecklats?</a:t>
            </a:r>
          </a:p>
          <a:p>
            <a:r>
              <a:rPr lang="sv-SE" dirty="0">
                <a:latin typeface="+mj-lt"/>
              </a:rPr>
              <a:t>Hur fungerar de?</a:t>
            </a:r>
            <a:endParaRPr lang="en-GB" dirty="0">
              <a:latin typeface="+mj-lt"/>
            </a:endParaRPr>
          </a:p>
        </p:txBody>
      </p:sp>
      <p:sp>
        <p:nvSpPr>
          <p:cNvPr id="5" name="Platshållare för text 4">
            <a:extLst>
              <a:ext uri="{FF2B5EF4-FFF2-40B4-BE49-F238E27FC236}">
                <a16:creationId xmlns:a16="http://schemas.microsoft.com/office/drawing/2014/main" id="{2FFF70DF-E5CE-43BF-AD09-D6CB1DD9729A}"/>
              </a:ext>
            </a:extLst>
          </p:cNvPr>
          <p:cNvSpPr>
            <a:spLocks noGrp="1"/>
          </p:cNvSpPr>
          <p:nvPr>
            <p:ph type="body" sz="quarter" idx="3"/>
          </p:nvPr>
        </p:nvSpPr>
        <p:spPr>
          <a:xfrm>
            <a:off x="6153151" y="2054789"/>
            <a:ext cx="3887391" cy="823912"/>
          </a:xfrm>
        </p:spPr>
        <p:txBody>
          <a:bodyPr>
            <a:noAutofit/>
          </a:bodyPr>
          <a:lstStyle/>
          <a:p>
            <a:r>
              <a:rPr lang="sv-SE" sz="2600" dirty="0">
                <a:latin typeface="+mj-lt"/>
              </a:rPr>
              <a:t>Lågkvalificerades etablering på arbetsmarknaden</a:t>
            </a:r>
            <a:endParaRPr lang="en-GB" sz="2600" dirty="0">
              <a:latin typeface="+mj-lt"/>
            </a:endParaRPr>
          </a:p>
        </p:txBody>
      </p:sp>
      <p:sp>
        <p:nvSpPr>
          <p:cNvPr id="6" name="Platshållare för innehåll 5">
            <a:extLst>
              <a:ext uri="{FF2B5EF4-FFF2-40B4-BE49-F238E27FC236}">
                <a16:creationId xmlns:a16="http://schemas.microsoft.com/office/drawing/2014/main" id="{11612BED-D570-417F-9D93-AC873CBDF37B}"/>
              </a:ext>
            </a:extLst>
          </p:cNvPr>
          <p:cNvSpPr>
            <a:spLocks noGrp="1"/>
          </p:cNvSpPr>
          <p:nvPr>
            <p:ph sz="quarter" idx="4"/>
          </p:nvPr>
        </p:nvSpPr>
        <p:spPr>
          <a:xfrm>
            <a:off x="6153151" y="3006517"/>
            <a:ext cx="3887391" cy="3684588"/>
          </a:xfrm>
        </p:spPr>
        <p:txBody>
          <a:bodyPr/>
          <a:lstStyle/>
          <a:p>
            <a:r>
              <a:rPr lang="sv-SE" dirty="0">
                <a:latin typeface="+mj-lt"/>
              </a:rPr>
              <a:t>Enkla jobb</a:t>
            </a:r>
          </a:p>
          <a:p>
            <a:r>
              <a:rPr lang="sv-SE" dirty="0">
                <a:latin typeface="+mj-lt"/>
              </a:rPr>
              <a:t>Vuxenutbildning</a:t>
            </a:r>
            <a:endParaRPr lang="en-GB" dirty="0">
              <a:latin typeface="+mj-lt"/>
            </a:endParaRPr>
          </a:p>
        </p:txBody>
      </p:sp>
      <p:pic>
        <p:nvPicPr>
          <p:cNvPr id="8" name="Picture 5">
            <a:extLst>
              <a:ext uri="{FF2B5EF4-FFF2-40B4-BE49-F238E27FC236}">
                <a16:creationId xmlns:a16="http://schemas.microsoft.com/office/drawing/2014/main" id="{E2029B8A-B3E8-4BF7-9120-5134824C88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160075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086" y="178944"/>
            <a:ext cx="8207828" cy="1143000"/>
          </a:xfrm>
        </p:spPr>
        <p:txBody>
          <a:bodyPr>
            <a:noAutofit/>
          </a:bodyPr>
          <a:lstStyle/>
          <a:p>
            <a:pPr algn="ctr"/>
            <a:r>
              <a:rPr lang="sv-SE" sz="2700" dirty="0">
                <a:solidFill>
                  <a:schemeClr val="accent1">
                    <a:lumMod val="50000"/>
                  </a:schemeClr>
                </a:solidFill>
              </a:rPr>
              <a:t>Andel med olika arbetsmarknadstillstånd av </a:t>
            </a:r>
            <a:br>
              <a:rPr lang="sv-SE" sz="2700" dirty="0">
                <a:solidFill>
                  <a:schemeClr val="accent1">
                    <a:lumMod val="50000"/>
                  </a:schemeClr>
                </a:solidFill>
              </a:rPr>
            </a:br>
            <a:r>
              <a:rPr lang="sv-SE" sz="2700" dirty="0">
                <a:solidFill>
                  <a:schemeClr val="accent1">
                    <a:lumMod val="50000"/>
                  </a:schemeClr>
                </a:solidFill>
              </a:rPr>
              <a:t>nyanställda på enkla jobb 2005, procent</a:t>
            </a:r>
            <a:endParaRPr lang="sv-SE" sz="2700" dirty="0">
              <a:solidFill>
                <a:schemeClr val="accent1">
                  <a:lumMod val="50000"/>
                </a:schemeClr>
              </a:solidFill>
              <a:latin typeface="Calibri Light" panose="020F0302020204030204" pitchFamily="34" charset="0"/>
            </a:endParaRPr>
          </a:p>
        </p:txBody>
      </p:sp>
      <p:pic>
        <p:nvPicPr>
          <p:cNvPr id="5" name="Picture 5">
            <a:extLst>
              <a:ext uri="{FF2B5EF4-FFF2-40B4-BE49-F238E27FC236}">
                <a16:creationId xmlns:a16="http://schemas.microsoft.com/office/drawing/2014/main" id="{F07E5AC2-F205-4107-8273-027B2C8ECB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graphicFrame>
        <p:nvGraphicFramePr>
          <p:cNvPr id="6" name="Chart 10">
            <a:extLst>
              <a:ext uri="{FF2B5EF4-FFF2-40B4-BE49-F238E27FC236}">
                <a16:creationId xmlns:a16="http://schemas.microsoft.com/office/drawing/2014/main" id="{A4E86D87-BD29-4E08-BBBE-854B275F4155}"/>
              </a:ext>
            </a:extLst>
          </p:cNvPr>
          <p:cNvGraphicFramePr>
            <a:graphicFrameLocks noChangeAspect="1"/>
          </p:cNvGraphicFramePr>
          <p:nvPr>
            <p:extLst>
              <p:ext uri="{D42A27DB-BD31-4B8C-83A1-F6EECF244321}">
                <p14:modId xmlns:p14="http://schemas.microsoft.com/office/powerpoint/2010/main" val="482975277"/>
              </p:ext>
            </p:extLst>
          </p:nvPr>
        </p:nvGraphicFramePr>
        <p:xfrm>
          <a:off x="1776000" y="1518844"/>
          <a:ext cx="8640000" cy="49718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4931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064" y="200025"/>
            <a:ext cx="9915525" cy="1143000"/>
          </a:xfrm>
        </p:spPr>
        <p:txBody>
          <a:bodyPr>
            <a:noAutofit/>
          </a:bodyPr>
          <a:lstStyle/>
          <a:p>
            <a:pPr algn="ctr"/>
            <a:r>
              <a:rPr lang="sv-SE" sz="2700" dirty="0">
                <a:solidFill>
                  <a:schemeClr val="accent1">
                    <a:lumMod val="50000"/>
                  </a:schemeClr>
                </a:solidFill>
              </a:rPr>
              <a:t>Andel anställda i den lägsta tiondelen av lönefördelningen av ny-anställda på enkla jobb 2005 efter födelseregion och kön, procent </a:t>
            </a:r>
            <a:endParaRPr lang="sv-SE" sz="2700" dirty="0">
              <a:solidFill>
                <a:schemeClr val="accent1">
                  <a:lumMod val="50000"/>
                </a:schemeClr>
              </a:solidFill>
              <a:latin typeface="Calibri Light" panose="020F0302020204030204" pitchFamily="34" charset="0"/>
            </a:endParaRPr>
          </a:p>
        </p:txBody>
      </p:sp>
      <p:graphicFrame>
        <p:nvGraphicFramePr>
          <p:cNvPr id="4" name="Chart 3">
            <a:extLst>
              <a:ext uri="{FF2B5EF4-FFF2-40B4-BE49-F238E27FC236}">
                <a16:creationId xmlns:a16="http://schemas.microsoft.com/office/drawing/2014/main" id="{04CEE2B2-BA68-43FD-B2AC-92F89287C8ED}"/>
              </a:ext>
            </a:extLst>
          </p:cNvPr>
          <p:cNvGraphicFramePr>
            <a:graphicFrameLocks noChangeAspect="1"/>
          </p:cNvGraphicFramePr>
          <p:nvPr>
            <p:extLst>
              <p:ext uri="{D42A27DB-BD31-4B8C-83A1-F6EECF244321}">
                <p14:modId xmlns:p14="http://schemas.microsoft.com/office/powerpoint/2010/main" val="419331695"/>
              </p:ext>
            </p:extLst>
          </p:nvPr>
        </p:nvGraphicFramePr>
        <p:xfrm>
          <a:off x="1770826" y="1506603"/>
          <a:ext cx="8640000" cy="521941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5">
            <a:extLst>
              <a:ext uri="{FF2B5EF4-FFF2-40B4-BE49-F238E27FC236}">
                <a16:creationId xmlns:a16="http://schemas.microsoft.com/office/drawing/2014/main" id="{A9425DAB-824A-4C96-9A43-5E4C5E5F45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539052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47" y="191366"/>
            <a:ext cx="10936706" cy="1143000"/>
          </a:xfrm>
        </p:spPr>
        <p:txBody>
          <a:bodyPr>
            <a:noAutofit/>
          </a:bodyPr>
          <a:lstStyle/>
          <a:p>
            <a:pPr algn="ctr"/>
            <a:r>
              <a:rPr lang="sv-SE" sz="2700" dirty="0">
                <a:solidFill>
                  <a:schemeClr val="accent1">
                    <a:lumMod val="50000"/>
                  </a:schemeClr>
                </a:solidFill>
              </a:rPr>
              <a:t>Årlig arbetsinkomst för </a:t>
            </a:r>
            <a:r>
              <a:rPr lang="sv-SE" sz="2700" b="1" dirty="0">
                <a:solidFill>
                  <a:schemeClr val="accent1">
                    <a:lumMod val="50000"/>
                  </a:schemeClr>
                </a:solidFill>
              </a:rPr>
              <a:t>lågutbildade</a:t>
            </a:r>
            <a:r>
              <a:rPr lang="sv-SE" sz="2700" dirty="0">
                <a:solidFill>
                  <a:schemeClr val="accent1">
                    <a:lumMod val="50000"/>
                  </a:schemeClr>
                </a:solidFill>
              </a:rPr>
              <a:t> nyanställda på enkla jobb och arbets-</a:t>
            </a:r>
            <a:br>
              <a:rPr lang="sv-SE" sz="2700" dirty="0">
                <a:solidFill>
                  <a:schemeClr val="accent1">
                    <a:lumMod val="50000"/>
                  </a:schemeClr>
                </a:solidFill>
              </a:rPr>
            </a:br>
            <a:r>
              <a:rPr lang="sv-SE" sz="2700" dirty="0">
                <a:solidFill>
                  <a:schemeClr val="accent1">
                    <a:lumMod val="50000"/>
                  </a:schemeClr>
                </a:solidFill>
              </a:rPr>
              <a:t>lösa i november 2005 efter matchning, tusental kronor i 2015 års prisnivå</a:t>
            </a:r>
            <a:endParaRPr lang="sv-SE" sz="2700" dirty="0">
              <a:solidFill>
                <a:schemeClr val="accent1">
                  <a:lumMod val="50000"/>
                </a:schemeClr>
              </a:solidFill>
              <a:latin typeface="Calibri Light" panose="020F0302020204030204" pitchFamily="34" charset="0"/>
            </a:endParaRPr>
          </a:p>
        </p:txBody>
      </p:sp>
      <p:graphicFrame>
        <p:nvGraphicFramePr>
          <p:cNvPr id="4" name="Chart 3">
            <a:extLst>
              <a:ext uri="{FF2B5EF4-FFF2-40B4-BE49-F238E27FC236}">
                <a16:creationId xmlns:a16="http://schemas.microsoft.com/office/drawing/2014/main" id="{58733BB4-F3FB-422E-A654-CCA71AE56104}"/>
              </a:ext>
            </a:extLst>
          </p:cNvPr>
          <p:cNvGraphicFramePr>
            <a:graphicFrameLocks noChangeAspect="1"/>
          </p:cNvGraphicFramePr>
          <p:nvPr>
            <p:extLst>
              <p:ext uri="{D42A27DB-BD31-4B8C-83A1-F6EECF244321}">
                <p14:modId xmlns:p14="http://schemas.microsoft.com/office/powerpoint/2010/main" val="3285904180"/>
              </p:ext>
            </p:extLst>
          </p:nvPr>
        </p:nvGraphicFramePr>
        <p:xfrm>
          <a:off x="348792" y="1719306"/>
          <a:ext cx="7554237" cy="413721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8E261881-256A-48AA-98ED-847C493F9850}"/>
              </a:ext>
            </a:extLst>
          </p:cNvPr>
          <p:cNvSpPr>
            <a:spLocks noGrp="1"/>
          </p:cNvSpPr>
          <p:nvPr>
            <p:ph idx="1"/>
          </p:nvPr>
        </p:nvSpPr>
        <p:spPr>
          <a:xfrm>
            <a:off x="8306553" y="1921200"/>
            <a:ext cx="3761220" cy="4840544"/>
          </a:xfrm>
        </p:spPr>
        <p:txBody>
          <a:bodyPr>
            <a:noAutofit/>
          </a:bodyPr>
          <a:lstStyle/>
          <a:p>
            <a:pPr marL="0" indent="0">
              <a:buNone/>
            </a:pPr>
            <a:r>
              <a:rPr lang="en-US" sz="2700" u="sng" dirty="0" err="1">
                <a:latin typeface="+mj-lt"/>
              </a:rPr>
              <a:t>Matchning</a:t>
            </a:r>
            <a:r>
              <a:rPr lang="en-US" sz="2700" u="sng" dirty="0">
                <a:latin typeface="+mj-lt"/>
              </a:rPr>
              <a:t> </a:t>
            </a:r>
            <a:r>
              <a:rPr lang="en-US" sz="2700" u="sng" dirty="0" err="1">
                <a:latin typeface="+mj-lt"/>
              </a:rPr>
              <a:t>på</a:t>
            </a:r>
            <a:r>
              <a:rPr lang="en-US" sz="2700" u="sng" dirty="0">
                <a:latin typeface="+mj-lt"/>
              </a:rPr>
              <a:t>:</a:t>
            </a:r>
            <a:endParaRPr lang="en-US" sz="1200" dirty="0">
              <a:latin typeface="+mj-lt"/>
            </a:endParaRPr>
          </a:p>
          <a:p>
            <a:pPr marL="0" indent="0">
              <a:buNone/>
            </a:pPr>
            <a:r>
              <a:rPr lang="en-US" sz="2000" dirty="0">
                <a:latin typeface="+mj-lt"/>
              </a:rPr>
              <a:t>– </a:t>
            </a:r>
            <a:r>
              <a:rPr lang="en-US" sz="2000" dirty="0" err="1">
                <a:latin typeface="+mj-lt"/>
              </a:rPr>
              <a:t>Kön</a:t>
            </a:r>
            <a:endParaRPr lang="en-US" sz="2000" dirty="0">
              <a:latin typeface="+mj-lt"/>
            </a:endParaRPr>
          </a:p>
          <a:p>
            <a:pPr marL="0" indent="0">
              <a:buNone/>
            </a:pPr>
            <a:r>
              <a:rPr lang="en-US" sz="2000" dirty="0">
                <a:latin typeface="+mj-lt"/>
              </a:rPr>
              <a:t>– </a:t>
            </a:r>
            <a:r>
              <a:rPr lang="en-US" sz="2000" dirty="0" err="1">
                <a:latin typeface="+mj-lt"/>
              </a:rPr>
              <a:t>Födelseregion</a:t>
            </a:r>
            <a:endParaRPr lang="en-US" sz="2000" dirty="0">
              <a:latin typeface="+mj-lt"/>
            </a:endParaRPr>
          </a:p>
          <a:p>
            <a:pPr marL="0" indent="0">
              <a:buNone/>
            </a:pPr>
            <a:r>
              <a:rPr lang="en-US" sz="2000" dirty="0">
                <a:latin typeface="+mj-lt"/>
              </a:rPr>
              <a:t>– </a:t>
            </a:r>
            <a:r>
              <a:rPr lang="en-US" sz="2000" dirty="0" err="1">
                <a:latin typeface="+mj-lt"/>
              </a:rPr>
              <a:t>Ålder</a:t>
            </a:r>
            <a:endParaRPr lang="en-US" sz="2000" dirty="0">
              <a:latin typeface="+mj-lt"/>
            </a:endParaRPr>
          </a:p>
          <a:p>
            <a:pPr marL="0" indent="0">
              <a:buNone/>
            </a:pPr>
            <a:r>
              <a:rPr lang="en-US" sz="2000" dirty="0">
                <a:latin typeface="+mj-lt"/>
              </a:rPr>
              <a:t>– </a:t>
            </a:r>
            <a:r>
              <a:rPr lang="en-US" sz="2000" dirty="0" err="1">
                <a:latin typeface="+mj-lt"/>
              </a:rPr>
              <a:t>Vistelsetid</a:t>
            </a:r>
            <a:r>
              <a:rPr lang="en-US" sz="2000" dirty="0">
                <a:latin typeface="+mj-lt"/>
              </a:rPr>
              <a:t> (</a:t>
            </a:r>
            <a:r>
              <a:rPr lang="en-US" sz="2000" dirty="0" err="1">
                <a:latin typeface="+mj-lt"/>
              </a:rPr>
              <a:t>utrikes</a:t>
            </a:r>
            <a:r>
              <a:rPr lang="en-US" sz="2000" dirty="0">
                <a:latin typeface="+mj-lt"/>
              </a:rPr>
              <a:t> </a:t>
            </a:r>
            <a:r>
              <a:rPr lang="en-US" sz="2000" dirty="0" err="1">
                <a:latin typeface="+mj-lt"/>
              </a:rPr>
              <a:t>födda</a:t>
            </a:r>
            <a:r>
              <a:rPr lang="en-US" sz="2000" dirty="0">
                <a:latin typeface="+mj-lt"/>
              </a:rPr>
              <a:t>)</a:t>
            </a:r>
          </a:p>
          <a:p>
            <a:pPr marL="0" indent="0">
              <a:buNone/>
            </a:pPr>
            <a:r>
              <a:rPr lang="en-US" sz="2000" dirty="0">
                <a:latin typeface="+mj-lt"/>
              </a:rPr>
              <a:t>– </a:t>
            </a:r>
            <a:r>
              <a:rPr lang="en-US" sz="2000" dirty="0" err="1">
                <a:latin typeface="+mj-lt"/>
              </a:rPr>
              <a:t>Arbetslöshetsdagar</a:t>
            </a:r>
            <a:r>
              <a:rPr lang="en-US" sz="2000" dirty="0">
                <a:latin typeface="+mj-lt"/>
              </a:rPr>
              <a:t> 2004 &amp; 2005</a:t>
            </a:r>
          </a:p>
          <a:p>
            <a:pPr marL="0" indent="0">
              <a:buNone/>
            </a:pPr>
            <a:r>
              <a:rPr lang="en-US" sz="2000" dirty="0">
                <a:latin typeface="+mj-lt"/>
              </a:rPr>
              <a:t>– </a:t>
            </a:r>
            <a:r>
              <a:rPr lang="en-US" sz="2000" dirty="0" err="1">
                <a:latin typeface="+mj-lt"/>
              </a:rPr>
              <a:t>Arbetsinkomst</a:t>
            </a:r>
            <a:r>
              <a:rPr lang="en-US" sz="2000" dirty="0">
                <a:latin typeface="+mj-lt"/>
              </a:rPr>
              <a:t> 2004</a:t>
            </a:r>
          </a:p>
          <a:p>
            <a:pPr marL="0" indent="0">
              <a:buNone/>
            </a:pPr>
            <a:endParaRPr lang="en-US" sz="2000" dirty="0">
              <a:latin typeface="+mj-lt"/>
            </a:endParaRPr>
          </a:p>
          <a:p>
            <a:pPr marL="0" indent="0">
              <a:buNone/>
            </a:pPr>
            <a:endParaRPr lang="en-US" sz="2700" dirty="0">
              <a:latin typeface="+mj-lt"/>
            </a:endParaRPr>
          </a:p>
        </p:txBody>
      </p:sp>
      <p:pic>
        <p:nvPicPr>
          <p:cNvPr id="6" name="Picture 5">
            <a:extLst>
              <a:ext uri="{FF2B5EF4-FFF2-40B4-BE49-F238E27FC236}">
                <a16:creationId xmlns:a16="http://schemas.microsoft.com/office/drawing/2014/main" id="{71251325-B684-4E2D-9BEC-3D86B3D26F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085619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63839"/>
            <a:ext cx="10669960" cy="1325563"/>
          </a:xfrm>
        </p:spPr>
        <p:txBody>
          <a:bodyPr>
            <a:normAutofit/>
            <a:scene3d>
              <a:camera prst="orthographicFront"/>
              <a:lightRig rig="threePt" dir="t"/>
            </a:scene3d>
          </a:bodyPr>
          <a:lstStyle/>
          <a:p>
            <a:r>
              <a:rPr lang="en-US" sz="4000" dirty="0" err="1">
                <a:ln/>
                <a:solidFill>
                  <a:schemeClr val="accent1">
                    <a:lumMod val="50000"/>
                  </a:schemeClr>
                </a:solidFill>
                <a:latin typeface="Calibri Light" panose="020F0302020204030204" pitchFamily="34" charset="0"/>
                <a:cs typeface="Calibri Light" panose="020F0302020204030204" pitchFamily="34" charset="0"/>
              </a:rPr>
              <a:t>Etableringsjobben</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enligt</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regeringens</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och</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br>
              <a:rPr lang="en-US" sz="4000" dirty="0">
                <a:ln/>
                <a:solidFill>
                  <a:schemeClr val="accent1">
                    <a:lumMod val="50000"/>
                  </a:schemeClr>
                </a:solidFill>
                <a:latin typeface="Calibri Light" panose="020F0302020204030204" pitchFamily="34" charset="0"/>
                <a:cs typeface="Calibri Light" panose="020F0302020204030204" pitchFamily="34" charset="0"/>
              </a:rPr>
            </a:br>
            <a:r>
              <a:rPr lang="en-US" sz="4000" dirty="0" err="1">
                <a:ln/>
                <a:solidFill>
                  <a:schemeClr val="accent1">
                    <a:lumMod val="50000"/>
                  </a:schemeClr>
                </a:solidFill>
                <a:latin typeface="Calibri Light" panose="020F0302020204030204" pitchFamily="34" charset="0"/>
                <a:cs typeface="Calibri Light" panose="020F0302020204030204" pitchFamily="34" charset="0"/>
              </a:rPr>
              <a:t>parternas</a:t>
            </a:r>
            <a:r>
              <a:rPr lang="en-US" sz="4000" dirty="0">
                <a:ln/>
                <a:solidFill>
                  <a:schemeClr val="accent1">
                    <a:lumMod val="50000"/>
                  </a:schemeClr>
                </a:solidFill>
                <a:latin typeface="Calibri Light" panose="020F0302020204030204" pitchFamily="34" charset="0"/>
                <a:cs typeface="Calibri Light" panose="020F0302020204030204" pitchFamily="34" charset="0"/>
              </a:rPr>
              <a:t> </a:t>
            </a:r>
            <a:r>
              <a:rPr lang="en-US" sz="4000" dirty="0" err="1">
                <a:ln/>
                <a:solidFill>
                  <a:schemeClr val="accent1">
                    <a:lumMod val="50000"/>
                  </a:schemeClr>
                </a:solidFill>
                <a:latin typeface="Calibri Light" panose="020F0302020204030204" pitchFamily="34" charset="0"/>
                <a:cs typeface="Calibri Light" panose="020F0302020204030204" pitchFamily="34" charset="0"/>
              </a:rPr>
              <a:t>avsikt</a:t>
            </a:r>
            <a:endParaRPr lang="en-US" sz="4000" dirty="0">
              <a:ln/>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5947576" y="2245814"/>
            <a:ext cx="6162907" cy="4348066"/>
          </a:xfrm>
        </p:spPr>
        <p:txBody>
          <a:bodyPr>
            <a:noAutofit/>
          </a:bodyPr>
          <a:lstStyle/>
          <a:p>
            <a:pPr>
              <a:lnSpc>
                <a:spcPct val="100000"/>
              </a:lnSpc>
            </a:pPr>
            <a:r>
              <a:rPr lang="en-US" sz="2700" dirty="0" err="1">
                <a:latin typeface="+mj-lt"/>
              </a:rPr>
              <a:t>Ett</a:t>
            </a:r>
            <a:r>
              <a:rPr lang="en-US" sz="2700" dirty="0">
                <a:latin typeface="+mj-lt"/>
              </a:rPr>
              <a:t> </a:t>
            </a:r>
            <a:r>
              <a:rPr lang="en-US" sz="2700" dirty="0" err="1">
                <a:latin typeface="+mj-lt"/>
              </a:rPr>
              <a:t>nytt</a:t>
            </a:r>
            <a:r>
              <a:rPr lang="en-US" sz="2700" dirty="0">
                <a:latin typeface="+mj-lt"/>
              </a:rPr>
              <a:t> </a:t>
            </a:r>
            <a:r>
              <a:rPr lang="en-US" sz="2700" dirty="0" err="1">
                <a:latin typeface="+mj-lt"/>
              </a:rPr>
              <a:t>arbetsmarknadsprogram</a:t>
            </a:r>
            <a:endParaRPr lang="en-US" sz="2700" dirty="0">
              <a:latin typeface="+mj-lt"/>
            </a:endParaRPr>
          </a:p>
          <a:p>
            <a:pPr>
              <a:lnSpc>
                <a:spcPct val="100000"/>
              </a:lnSpc>
            </a:pPr>
            <a:endParaRPr lang="en-US" sz="1200" dirty="0">
              <a:latin typeface="+mj-lt"/>
            </a:endParaRPr>
          </a:p>
          <a:p>
            <a:pPr>
              <a:lnSpc>
                <a:spcPct val="100000"/>
              </a:lnSpc>
            </a:pPr>
            <a:r>
              <a:rPr lang="en-US" sz="2700" dirty="0" err="1">
                <a:latin typeface="+mj-lt"/>
              </a:rPr>
              <a:t>Riskerar</a:t>
            </a:r>
            <a:r>
              <a:rPr lang="en-US" sz="2700" dirty="0">
                <a:latin typeface="+mj-lt"/>
              </a:rPr>
              <a:t> </a:t>
            </a:r>
            <a:r>
              <a:rPr lang="en-US" sz="2700" dirty="0" err="1">
                <a:latin typeface="+mj-lt"/>
              </a:rPr>
              <a:t>bli</a:t>
            </a:r>
            <a:r>
              <a:rPr lang="en-US" sz="2700" dirty="0">
                <a:latin typeface="+mj-lt"/>
              </a:rPr>
              <a:t> </a:t>
            </a:r>
            <a:r>
              <a:rPr lang="en-US" sz="2700" dirty="0" err="1">
                <a:latin typeface="+mj-lt"/>
              </a:rPr>
              <a:t>dyra</a:t>
            </a:r>
            <a:r>
              <a:rPr lang="en-US" sz="2700" dirty="0">
                <a:latin typeface="+mj-lt"/>
              </a:rPr>
              <a:t> om de </a:t>
            </a:r>
            <a:r>
              <a:rPr lang="en-US" sz="2700" dirty="0" err="1">
                <a:latin typeface="+mj-lt"/>
              </a:rPr>
              <a:t>ofta</a:t>
            </a:r>
            <a:r>
              <a:rPr lang="en-US" sz="2700" dirty="0">
                <a:latin typeface="+mj-lt"/>
              </a:rPr>
              <a:t> </a:t>
            </a:r>
            <a:r>
              <a:rPr lang="en-US" sz="2700" dirty="0" err="1">
                <a:latin typeface="+mj-lt"/>
              </a:rPr>
              <a:t>ersätter</a:t>
            </a:r>
            <a:r>
              <a:rPr lang="en-US" sz="2700" dirty="0">
                <a:latin typeface="+mj-lt"/>
              </a:rPr>
              <a:t> </a:t>
            </a:r>
            <a:r>
              <a:rPr lang="en-US" sz="2700" dirty="0" err="1">
                <a:latin typeface="+mj-lt"/>
              </a:rPr>
              <a:t>nystartsjobb</a:t>
            </a:r>
            <a:r>
              <a:rPr lang="en-US" sz="2700" dirty="0">
                <a:latin typeface="+mj-lt"/>
              </a:rPr>
              <a:t> </a:t>
            </a:r>
            <a:r>
              <a:rPr lang="en-US" sz="2700" dirty="0" err="1">
                <a:latin typeface="+mj-lt"/>
              </a:rPr>
              <a:t>eller</a:t>
            </a:r>
            <a:r>
              <a:rPr lang="en-US" sz="2700" dirty="0">
                <a:latin typeface="+mj-lt"/>
              </a:rPr>
              <a:t> </a:t>
            </a:r>
            <a:r>
              <a:rPr lang="en-US" sz="2700" dirty="0" err="1">
                <a:latin typeface="+mj-lt"/>
              </a:rPr>
              <a:t>reguljära</a:t>
            </a:r>
            <a:r>
              <a:rPr lang="en-US" sz="2700" dirty="0">
                <a:latin typeface="+mj-lt"/>
              </a:rPr>
              <a:t> </a:t>
            </a:r>
            <a:r>
              <a:rPr lang="en-US" sz="2700" dirty="0" err="1">
                <a:latin typeface="+mj-lt"/>
              </a:rPr>
              <a:t>anställningar</a:t>
            </a:r>
            <a:endParaRPr lang="en-US" sz="2700" dirty="0">
              <a:latin typeface="+mj-lt"/>
            </a:endParaRPr>
          </a:p>
          <a:p>
            <a:pPr>
              <a:lnSpc>
                <a:spcPct val="100000"/>
              </a:lnSpc>
            </a:pPr>
            <a:endParaRPr lang="en-US" sz="1200" dirty="0">
              <a:latin typeface="+mj-lt"/>
            </a:endParaRPr>
          </a:p>
          <a:p>
            <a:pPr>
              <a:lnSpc>
                <a:spcPct val="100000"/>
              </a:lnSpc>
            </a:pPr>
            <a:r>
              <a:rPr lang="en-US" sz="2700" dirty="0">
                <a:latin typeface="+mj-lt"/>
              </a:rPr>
              <a:t>Men </a:t>
            </a:r>
            <a:r>
              <a:rPr lang="en-US" sz="2700" dirty="0" err="1">
                <a:latin typeface="+mj-lt"/>
              </a:rPr>
              <a:t>ger</a:t>
            </a:r>
            <a:r>
              <a:rPr lang="en-US" sz="2700" dirty="0">
                <a:latin typeface="+mj-lt"/>
              </a:rPr>
              <a:t> (</a:t>
            </a:r>
            <a:r>
              <a:rPr lang="en-US" sz="2700" dirty="0" err="1">
                <a:latin typeface="+mj-lt"/>
              </a:rPr>
              <a:t>liten</a:t>
            </a:r>
            <a:r>
              <a:rPr lang="en-US" sz="2700" dirty="0">
                <a:latin typeface="+mj-lt"/>
              </a:rPr>
              <a:t>) </a:t>
            </a:r>
            <a:r>
              <a:rPr lang="en-US" sz="2700" dirty="0" err="1">
                <a:latin typeface="+mj-lt"/>
              </a:rPr>
              <a:t>nettovinst</a:t>
            </a:r>
            <a:r>
              <a:rPr lang="en-US" sz="2700" dirty="0">
                <a:latin typeface="+mj-lt"/>
              </a:rPr>
              <a:t> om de </a:t>
            </a:r>
            <a:r>
              <a:rPr lang="en-US" sz="2700" dirty="0" err="1">
                <a:latin typeface="+mj-lt"/>
              </a:rPr>
              <a:t>ger</a:t>
            </a:r>
            <a:r>
              <a:rPr lang="en-US" sz="2700" dirty="0">
                <a:latin typeface="+mj-lt"/>
              </a:rPr>
              <a:t> </a:t>
            </a:r>
            <a:r>
              <a:rPr lang="en-US" sz="2700" dirty="0" err="1">
                <a:latin typeface="+mj-lt"/>
              </a:rPr>
              <a:t>sysselsättningsförbättringar</a:t>
            </a:r>
            <a:endParaRPr lang="en-US" sz="2700" dirty="0">
              <a:latin typeface="+mj-lt"/>
            </a:endParaRPr>
          </a:p>
          <a:p>
            <a:pPr>
              <a:lnSpc>
                <a:spcPct val="100000"/>
              </a:lnSpc>
            </a:pPr>
            <a:endParaRPr lang="en-US" sz="1200" dirty="0">
              <a:latin typeface="+mj-lt"/>
            </a:endParaRPr>
          </a:p>
          <a:p>
            <a:pPr>
              <a:lnSpc>
                <a:spcPct val="100000"/>
              </a:lnSpc>
            </a:pPr>
            <a:r>
              <a:rPr lang="en-US" sz="2700" dirty="0" err="1">
                <a:latin typeface="+mj-lt"/>
              </a:rPr>
              <a:t>Viss</a:t>
            </a:r>
            <a:r>
              <a:rPr lang="en-US" sz="2700" dirty="0">
                <a:latin typeface="+mj-lt"/>
              </a:rPr>
              <a:t> </a:t>
            </a:r>
            <a:r>
              <a:rPr lang="en-US" sz="2700" dirty="0" err="1">
                <a:latin typeface="+mj-lt"/>
              </a:rPr>
              <a:t>oro</a:t>
            </a:r>
            <a:r>
              <a:rPr lang="en-US" sz="2700" dirty="0">
                <a:latin typeface="+mj-lt"/>
              </a:rPr>
              <a:t> </a:t>
            </a:r>
            <a:r>
              <a:rPr lang="en-US" sz="2700" dirty="0" err="1">
                <a:latin typeface="+mj-lt"/>
              </a:rPr>
              <a:t>för</a:t>
            </a:r>
            <a:r>
              <a:rPr lang="en-US" sz="2700" dirty="0">
                <a:latin typeface="+mj-lt"/>
              </a:rPr>
              <a:t> </a:t>
            </a:r>
            <a:r>
              <a:rPr lang="en-US" sz="2700" dirty="0" err="1">
                <a:latin typeface="+mj-lt"/>
              </a:rPr>
              <a:t>kostnaderna</a:t>
            </a:r>
            <a:endParaRPr lang="en-US" sz="2700" dirty="0">
              <a:latin typeface="+mj-lt"/>
            </a:endParaRPr>
          </a:p>
          <a:p>
            <a:pPr marL="361950" indent="-361950">
              <a:lnSpc>
                <a:spcPct val="100000"/>
              </a:lnSpc>
              <a:buFont typeface="Calibri Light" panose="020F0302020204030204" pitchFamily="34" charset="0"/>
              <a:buChar char="–"/>
            </a:pPr>
            <a:endParaRPr lang="en-US" sz="2000" dirty="0">
              <a:latin typeface="+mj-lt"/>
            </a:endParaRPr>
          </a:p>
        </p:txBody>
      </p:sp>
      <p:pic>
        <p:nvPicPr>
          <p:cNvPr id="6" name="Picture 5">
            <a:extLst>
              <a:ext uri="{FF2B5EF4-FFF2-40B4-BE49-F238E27FC236}">
                <a16:creationId xmlns:a16="http://schemas.microsoft.com/office/drawing/2014/main" id="{53342669-5A9B-4C19-ABBE-F8987CD147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graphicFrame>
        <p:nvGraphicFramePr>
          <p:cNvPr id="5" name="Table 3">
            <a:extLst>
              <a:ext uri="{FF2B5EF4-FFF2-40B4-BE49-F238E27FC236}">
                <a16:creationId xmlns:a16="http://schemas.microsoft.com/office/drawing/2014/main" id="{E3C59335-7640-440A-8490-2D16ECB689B2}"/>
              </a:ext>
            </a:extLst>
          </p:cNvPr>
          <p:cNvGraphicFramePr>
            <a:graphicFrameLocks noGrp="1"/>
          </p:cNvGraphicFramePr>
          <p:nvPr>
            <p:extLst>
              <p:ext uri="{D42A27DB-BD31-4B8C-83A1-F6EECF244321}">
                <p14:modId xmlns:p14="http://schemas.microsoft.com/office/powerpoint/2010/main" val="3061276376"/>
              </p:ext>
            </p:extLst>
          </p:nvPr>
        </p:nvGraphicFramePr>
        <p:xfrm>
          <a:off x="552898" y="2332354"/>
          <a:ext cx="4410076" cy="3780000"/>
        </p:xfrm>
        <a:graphic>
          <a:graphicData uri="http://schemas.openxmlformats.org/drawingml/2006/table">
            <a:tbl>
              <a:tblPr firstRow="1" firstCol="1" bandRow="1"/>
              <a:tblGrid>
                <a:gridCol w="3732028">
                  <a:extLst>
                    <a:ext uri="{9D8B030D-6E8A-4147-A177-3AD203B41FA5}">
                      <a16:colId xmlns:a16="http://schemas.microsoft.com/office/drawing/2014/main" val="2750663816"/>
                    </a:ext>
                  </a:extLst>
                </a:gridCol>
                <a:gridCol w="678048">
                  <a:extLst>
                    <a:ext uri="{9D8B030D-6E8A-4147-A177-3AD203B41FA5}">
                      <a16:colId xmlns:a16="http://schemas.microsoft.com/office/drawing/2014/main" val="729288267"/>
                    </a:ext>
                  </a:extLst>
                </a:gridCol>
              </a:tblGrid>
              <a:tr h="431845">
                <a:tc>
                  <a:txBody>
                    <a:bodyPr/>
                    <a:lstStyle/>
                    <a:p>
                      <a:pPr algn="l">
                        <a:lnSpc>
                          <a:spcPct val="107000"/>
                        </a:lnSpc>
                        <a:spcAft>
                          <a:spcPts val="0"/>
                        </a:spcAft>
                      </a:pPr>
                      <a:r>
                        <a:rPr lang="sv-SE"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Reguljär anställning:</a:t>
                      </a:r>
                      <a:endParaRPr lang="sv-SE" sz="14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ctr">
                        <a:lnSpc>
                          <a:spcPct val="107000"/>
                        </a:lnSpc>
                        <a:spcAft>
                          <a:spcPts val="0"/>
                        </a:spcAft>
                      </a:pPr>
                      <a:endParaRPr lang="sv-S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F0F0"/>
                    </a:solidFill>
                  </a:tcPr>
                </a:tc>
                <a:extLst>
                  <a:ext uri="{0D108BD9-81ED-4DB2-BD59-A6C34878D82A}">
                    <a16:rowId xmlns:a16="http://schemas.microsoft.com/office/drawing/2014/main" val="4186491482"/>
                  </a:ext>
                </a:extLst>
              </a:tr>
              <a:tr h="463721">
                <a:tc>
                  <a:txBody>
                    <a:bodyPr/>
                    <a:lstStyle/>
                    <a:p>
                      <a:pPr>
                        <a:lnSpc>
                          <a:spcPct val="107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Månadslön</a:t>
                      </a: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0F0F0"/>
                    </a:solidFill>
                  </a:tcPr>
                </a:tc>
                <a:tc>
                  <a:txBody>
                    <a:bodyPr/>
                    <a:lstStyle/>
                    <a:p>
                      <a:pPr algn="ctr">
                        <a:lnSpc>
                          <a:spcPct val="107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19 780</a:t>
                      </a: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4571140"/>
                  </a:ext>
                </a:extLst>
              </a:tr>
              <a:tr h="46424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Total lönekostnad (inklusive arbetsgivaravgift)</a:t>
                      </a:r>
                    </a:p>
                  </a:txBody>
                  <a:tcPr marL="44450" marR="44450" marT="0" marB="0" anchor="ctr">
                    <a:lnL>
                      <a:noFill/>
                    </a:lnL>
                    <a:lnR>
                      <a:noFill/>
                    </a:lnR>
                    <a:lnT w="12700" cap="flat" cmpd="sng" algn="ctr">
                      <a:noFill/>
                      <a:prstDash val="solid"/>
                      <a:round/>
                      <a:headEnd type="none" w="med" len="med"/>
                      <a:tailEnd type="none" w="med" len="med"/>
                    </a:lnT>
                    <a:lnB>
                      <a:noFill/>
                    </a:lnB>
                    <a:solidFill>
                      <a:srgbClr val="F0F0F0"/>
                    </a:solidFill>
                  </a:tcPr>
                </a:tc>
                <a:tc>
                  <a:txBody>
                    <a:bodyPr/>
                    <a:lstStyle/>
                    <a:p>
                      <a:pPr algn="ctr">
                        <a:lnSpc>
                          <a:spcPct val="107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25 995</a:t>
                      </a:r>
                    </a:p>
                  </a:txBody>
                  <a:tcPr marL="44450" marR="44450" marT="0" marB="0" anchor="ctr">
                    <a:lnL>
                      <a:noFill/>
                    </a:lnL>
                    <a:lnR>
                      <a:noFill/>
                    </a:lnR>
                    <a:lnT w="12700" cap="flat" cmpd="sng" algn="ctr">
                      <a:noFill/>
                      <a:prstDash val="solid"/>
                      <a:round/>
                      <a:headEnd type="none" w="med" len="med"/>
                      <a:tailEnd type="none" w="med" len="med"/>
                    </a:lnT>
                    <a:lnB>
                      <a:noFill/>
                    </a:lnB>
                    <a:solidFill>
                      <a:srgbClr val="F0F0F0"/>
                    </a:solidFill>
                  </a:tcPr>
                </a:tc>
                <a:extLst>
                  <a:ext uri="{0D108BD9-81ED-4DB2-BD59-A6C34878D82A}">
                    <a16:rowId xmlns:a16="http://schemas.microsoft.com/office/drawing/2014/main" val="3783803316"/>
                  </a:ext>
                </a:extLst>
              </a:tr>
              <a:tr h="467911">
                <a:tc>
                  <a:txBody>
                    <a:bodyPr/>
                    <a:lstStyle/>
                    <a:p>
                      <a:pPr>
                        <a:lnSpc>
                          <a:spcPct val="107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Disponibel inkomst för arbetstagaren</a:t>
                      </a: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rgbClr val="F0F0F0"/>
                    </a:solidFill>
                  </a:tcPr>
                </a:tc>
                <a:tc>
                  <a:txBody>
                    <a:bodyPr/>
                    <a:lstStyle/>
                    <a:p>
                      <a:pPr algn="ctr">
                        <a:lnSpc>
                          <a:spcPct val="107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15 600</a:t>
                      </a: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rgbClr val="F0F0F0"/>
                    </a:solidFill>
                  </a:tcPr>
                </a:tc>
                <a:extLst>
                  <a:ext uri="{0D108BD9-81ED-4DB2-BD59-A6C34878D82A}">
                    <a16:rowId xmlns:a16="http://schemas.microsoft.com/office/drawing/2014/main" val="2648281397"/>
                  </a:ext>
                </a:extLst>
              </a:tr>
              <a:tr h="431845">
                <a:tc>
                  <a:txBody>
                    <a:bodyPr/>
                    <a:lstStyle/>
                    <a:p>
                      <a:pPr>
                        <a:lnSpc>
                          <a:spcPct val="107000"/>
                        </a:lnSpc>
                        <a:spcAft>
                          <a:spcPts val="0"/>
                        </a:spcAft>
                      </a:pPr>
                      <a:r>
                        <a:rPr lang="sv-SE" sz="1400" i="1" dirty="0">
                          <a:effectLst/>
                          <a:latin typeface="Times New Roman" panose="02020603050405020304" pitchFamily="18" charset="0"/>
                          <a:ea typeface="Calibri" panose="020F0502020204030204" pitchFamily="34" charset="0"/>
                          <a:cs typeface="Times New Roman" panose="02020603050405020304" pitchFamily="18" charset="0"/>
                        </a:rPr>
                        <a:t>Kostnader för arbetsgivaren vid subvention:</a:t>
                      </a: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tc>
                  <a:txBody>
                    <a:bodyPr/>
                    <a:lstStyle/>
                    <a:p>
                      <a:pPr algn="ctr">
                        <a:lnSpc>
                          <a:spcPct val="107000"/>
                        </a:lnSpc>
                        <a:spcAft>
                          <a:spcPts val="0"/>
                        </a:spcAft>
                      </a:pPr>
                      <a:endParaRPr lang="sv-S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F0F0"/>
                    </a:solidFill>
                  </a:tcPr>
                </a:tc>
                <a:extLst>
                  <a:ext uri="{0D108BD9-81ED-4DB2-BD59-A6C34878D82A}">
                    <a16:rowId xmlns:a16="http://schemas.microsoft.com/office/drawing/2014/main" val="445843222"/>
                  </a:ext>
                </a:extLst>
              </a:tr>
              <a:tr h="548183">
                <a:tc>
                  <a:txBody>
                    <a:bodyPr/>
                    <a:lstStyle/>
                    <a:p>
                      <a:pPr>
                        <a:lnSpc>
                          <a:spcPct val="107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Etableringsjobb</a:t>
                      </a: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0F0F0"/>
                    </a:solidFill>
                  </a:tcPr>
                </a:tc>
                <a:tc>
                  <a:txBody>
                    <a:bodyPr/>
                    <a:lstStyle/>
                    <a:p>
                      <a:pPr algn="ctr">
                        <a:lnSpc>
                          <a:spcPct val="107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8 400</a:t>
                      </a:r>
                    </a:p>
                  </a:txBody>
                  <a:tcPr marL="44450" marR="44450"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536229114"/>
                  </a:ext>
                </a:extLst>
              </a:tr>
              <a:tr h="431845">
                <a:tc>
                  <a:txBody>
                    <a:bodyPr/>
                    <a:lstStyle/>
                    <a:p>
                      <a:pPr>
                        <a:lnSpc>
                          <a:spcPct val="107000"/>
                        </a:lnSpc>
                      </a:pPr>
                      <a:r>
                        <a:rPr lang="sv-SE" sz="1400" dirty="0">
                          <a:effectLst/>
                          <a:latin typeface="Times New Roman" panose="02020603050405020304" pitchFamily="18" charset="0"/>
                          <a:cs typeface="Times New Roman" panose="02020603050405020304" pitchFamily="18" charset="0"/>
                        </a:rPr>
                        <a:t>Nystartsjobb – två arbetsgivaravgifter</a:t>
                      </a:r>
                    </a:p>
                  </a:txBody>
                  <a:tcPr marL="44450" marR="44450" marT="0" marB="0" anchor="ctr">
                    <a:lnL>
                      <a:noFill/>
                    </a:lnL>
                    <a:lnR>
                      <a:noFill/>
                    </a:lnR>
                    <a:lnT>
                      <a:noFill/>
                    </a:lnT>
                    <a:lnB>
                      <a:noFill/>
                    </a:lnB>
                    <a:solidFill>
                      <a:srgbClr val="F0F0F0"/>
                    </a:solidFill>
                  </a:tcPr>
                </a:tc>
                <a:tc>
                  <a:txBody>
                    <a:bodyPr/>
                    <a:lstStyle/>
                    <a:p>
                      <a:pPr algn="ctr">
                        <a:lnSpc>
                          <a:spcPct val="107000"/>
                        </a:lnSpc>
                      </a:pPr>
                      <a:r>
                        <a:rPr lang="sv-SE" sz="1400" dirty="0">
                          <a:effectLst/>
                          <a:latin typeface="Times New Roman" panose="02020603050405020304" pitchFamily="18" charset="0"/>
                          <a:cs typeface="Times New Roman" panose="02020603050405020304" pitchFamily="18" charset="0"/>
                        </a:rPr>
                        <a:t>13 565</a:t>
                      </a:r>
                    </a:p>
                  </a:txBody>
                  <a:tcPr marL="44450" marR="44450" marT="0" marB="0" anchor="ctr">
                    <a:lnL>
                      <a:noFill/>
                    </a:lnL>
                    <a:lnR>
                      <a:noFill/>
                    </a:lnR>
                    <a:lnT>
                      <a:noFill/>
                    </a:lnT>
                    <a:lnB>
                      <a:noFill/>
                    </a:lnB>
                    <a:solidFill>
                      <a:srgbClr val="F0F0F0"/>
                    </a:solidFill>
                  </a:tcPr>
                </a:tc>
                <a:extLst>
                  <a:ext uri="{0D108BD9-81ED-4DB2-BD59-A6C34878D82A}">
                    <a16:rowId xmlns:a16="http://schemas.microsoft.com/office/drawing/2014/main" val="2040068325"/>
                  </a:ext>
                </a:extLst>
              </a:tr>
              <a:tr h="540403">
                <a:tc>
                  <a:txBody>
                    <a:bodyPr/>
                    <a:lstStyle/>
                    <a:p>
                      <a:pPr>
                        <a:lnSpc>
                          <a:spcPct val="107000"/>
                        </a:lnSpc>
                        <a:spcAft>
                          <a:spcPts val="0"/>
                        </a:spcAft>
                      </a:pPr>
                      <a:r>
                        <a:rPr lang="sv-SE" sz="1400" dirty="0">
                          <a:effectLst/>
                          <a:latin typeface="Times New Roman" panose="02020603050405020304" pitchFamily="18" charset="0"/>
                          <a:ea typeface="Calibri" panose="020F0502020204030204" pitchFamily="34" charset="0"/>
                          <a:cs typeface="Times New Roman" panose="02020603050405020304" pitchFamily="18" charset="0"/>
                        </a:rPr>
                        <a:t>Nystartsjobb – två och en halv arbetsgivaravgifter</a:t>
                      </a: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rgbClr val="F0F0F0"/>
                    </a:solidFill>
                  </a:tcPr>
                </a:tc>
                <a:tc>
                  <a:txBody>
                    <a:bodyPr/>
                    <a:lstStyle/>
                    <a:p>
                      <a:pPr algn="ctr">
                        <a:lnSpc>
                          <a:spcPct val="107000"/>
                        </a:lnSpc>
                      </a:pPr>
                      <a:r>
                        <a:rPr lang="sv-SE" sz="1400" dirty="0">
                          <a:effectLst/>
                          <a:latin typeface="Times New Roman" panose="02020603050405020304" pitchFamily="18" charset="0"/>
                          <a:cs typeface="Times New Roman" panose="02020603050405020304" pitchFamily="18" charset="0"/>
                        </a:rPr>
                        <a:t>10 458</a:t>
                      </a:r>
                    </a:p>
                  </a:txBody>
                  <a:tcPr marL="44450" marR="44450" marT="0" marB="0" anchor="ctr">
                    <a:lnL>
                      <a:noFill/>
                    </a:lnL>
                    <a:lnR>
                      <a:noFill/>
                    </a:lnR>
                    <a:lnT>
                      <a:noFill/>
                    </a:lnT>
                    <a:lnB w="12700" cap="flat" cmpd="sng" algn="ctr">
                      <a:solidFill>
                        <a:schemeClr val="tx1"/>
                      </a:solidFill>
                      <a:prstDash val="solid"/>
                      <a:round/>
                      <a:headEnd type="none" w="med" len="med"/>
                      <a:tailEnd type="none" w="med" len="med"/>
                    </a:lnB>
                    <a:solidFill>
                      <a:srgbClr val="F0F0F0"/>
                    </a:solidFill>
                  </a:tcPr>
                </a:tc>
                <a:extLst>
                  <a:ext uri="{0D108BD9-81ED-4DB2-BD59-A6C34878D82A}">
                    <a16:rowId xmlns:a16="http://schemas.microsoft.com/office/drawing/2014/main" val="661896834"/>
                  </a:ext>
                </a:extLst>
              </a:tr>
            </a:tbl>
          </a:graphicData>
        </a:graphic>
      </p:graphicFrame>
    </p:spTree>
    <p:extLst>
      <p:ext uri="{BB962C8B-B14F-4D97-AF65-F5344CB8AC3E}">
        <p14:creationId xmlns:p14="http://schemas.microsoft.com/office/powerpoint/2010/main" val="4070673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71" y="14244"/>
            <a:ext cx="10790704" cy="1325563"/>
          </a:xfrm>
        </p:spPr>
        <p:txBody>
          <a:bodyPr>
            <a:normAutofit/>
            <a:scene3d>
              <a:camera prst="orthographicFront"/>
              <a:lightRig rig="threePt" dir="t"/>
            </a:scene3d>
          </a:bodyPr>
          <a:lstStyle/>
          <a:p>
            <a:r>
              <a:rPr lang="en-US" dirty="0" err="1">
                <a:ln/>
                <a:solidFill>
                  <a:schemeClr val="accent1">
                    <a:lumMod val="50000"/>
                  </a:schemeClr>
                </a:solidFill>
                <a:latin typeface="Calibri Light" panose="020F0302020204030204" pitchFamily="34" charset="0"/>
                <a:cs typeface="Calibri Light" panose="020F0302020204030204" pitchFamily="34" charset="0"/>
              </a:rPr>
              <a:t>Slutsatser</a:t>
            </a:r>
            <a:endParaRPr lang="en-US" dirty="0">
              <a:ln/>
              <a:solidFill>
                <a:schemeClr val="accent1">
                  <a:lumMod val="50000"/>
                </a:schemeClr>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53342669-5A9B-4C19-ABBE-F8987CD147E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
        <p:nvSpPr>
          <p:cNvPr id="7" name="Content Placeholder 2">
            <a:extLst>
              <a:ext uri="{FF2B5EF4-FFF2-40B4-BE49-F238E27FC236}">
                <a16:creationId xmlns:a16="http://schemas.microsoft.com/office/drawing/2014/main" id="{79488060-1411-4B5E-A3CF-799AF66C51FB}"/>
              </a:ext>
            </a:extLst>
          </p:cNvPr>
          <p:cNvSpPr txBox="1">
            <a:spLocks/>
          </p:cNvSpPr>
          <p:nvPr/>
        </p:nvSpPr>
        <p:spPr>
          <a:xfrm>
            <a:off x="1403498" y="1371600"/>
            <a:ext cx="9643730" cy="5010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15963">
              <a:lnSpc>
                <a:spcPct val="100000"/>
              </a:lnSpc>
            </a:pPr>
            <a:r>
              <a:rPr lang="en-US" sz="2700" dirty="0" err="1">
                <a:latin typeface="+mj-lt"/>
              </a:rPr>
              <a:t>Stöd</a:t>
            </a:r>
            <a:r>
              <a:rPr lang="en-US" sz="2700" dirty="0">
                <a:latin typeface="+mj-lt"/>
              </a:rPr>
              <a:t> </a:t>
            </a:r>
            <a:r>
              <a:rPr lang="en-US" sz="2700" dirty="0" err="1">
                <a:latin typeface="+mj-lt"/>
              </a:rPr>
              <a:t>för</a:t>
            </a:r>
            <a:r>
              <a:rPr lang="en-US" sz="2700" dirty="0">
                <a:latin typeface="+mj-lt"/>
              </a:rPr>
              <a:t> </a:t>
            </a:r>
            <a:r>
              <a:rPr lang="en-US" sz="2700" dirty="0" err="1">
                <a:latin typeface="+mj-lt"/>
              </a:rPr>
              <a:t>att</a:t>
            </a:r>
            <a:r>
              <a:rPr lang="en-US" sz="2700" dirty="0">
                <a:latin typeface="+mj-lt"/>
              </a:rPr>
              <a:t> </a:t>
            </a:r>
            <a:r>
              <a:rPr lang="en-US" sz="2700" dirty="0" err="1">
                <a:latin typeface="+mj-lt"/>
              </a:rPr>
              <a:t>enkla</a:t>
            </a:r>
            <a:r>
              <a:rPr lang="en-US" sz="2700" dirty="0">
                <a:latin typeface="+mj-lt"/>
              </a:rPr>
              <a:t> </a:t>
            </a:r>
            <a:r>
              <a:rPr lang="en-US" sz="2700" dirty="0" err="1">
                <a:latin typeface="+mj-lt"/>
              </a:rPr>
              <a:t>jobb</a:t>
            </a:r>
            <a:r>
              <a:rPr lang="en-US" sz="2700" dirty="0">
                <a:latin typeface="+mj-lt"/>
              </a:rPr>
              <a:t> </a:t>
            </a:r>
            <a:r>
              <a:rPr lang="en-US" sz="2700" dirty="0" err="1">
                <a:latin typeface="+mj-lt"/>
              </a:rPr>
              <a:t>bör</a:t>
            </a:r>
            <a:r>
              <a:rPr lang="en-US" sz="2700" dirty="0">
                <a:latin typeface="+mj-lt"/>
              </a:rPr>
              <a:t> </a:t>
            </a:r>
            <a:r>
              <a:rPr lang="en-US" sz="2700" dirty="0" err="1">
                <a:latin typeface="+mj-lt"/>
              </a:rPr>
              <a:t>ingå</a:t>
            </a:r>
            <a:r>
              <a:rPr lang="en-US" sz="2700" dirty="0">
                <a:latin typeface="+mj-lt"/>
              </a:rPr>
              <a:t> </a:t>
            </a:r>
            <a:r>
              <a:rPr lang="en-US" sz="2700" dirty="0" err="1">
                <a:latin typeface="+mj-lt"/>
              </a:rPr>
              <a:t>i</a:t>
            </a:r>
            <a:r>
              <a:rPr lang="en-US" sz="2700" dirty="0">
                <a:latin typeface="+mj-lt"/>
              </a:rPr>
              <a:t> </a:t>
            </a:r>
            <a:r>
              <a:rPr lang="en-US" sz="2700" dirty="0" err="1">
                <a:latin typeface="+mj-lt"/>
              </a:rPr>
              <a:t>arsenalen</a:t>
            </a:r>
            <a:r>
              <a:rPr lang="en-US" sz="2700" dirty="0">
                <a:latin typeface="+mj-lt"/>
              </a:rPr>
              <a:t> </a:t>
            </a:r>
            <a:r>
              <a:rPr lang="en-US" sz="2700" dirty="0" err="1">
                <a:latin typeface="+mj-lt"/>
              </a:rPr>
              <a:t>av</a:t>
            </a:r>
            <a:r>
              <a:rPr lang="en-US" sz="2700" dirty="0">
                <a:latin typeface="+mj-lt"/>
              </a:rPr>
              <a:t> </a:t>
            </a:r>
            <a:r>
              <a:rPr lang="en-US" sz="2700" dirty="0" err="1">
                <a:latin typeface="+mj-lt"/>
              </a:rPr>
              <a:t>insatser</a:t>
            </a:r>
            <a:r>
              <a:rPr lang="en-US" sz="2700" dirty="0">
                <a:latin typeface="+mj-lt"/>
              </a:rPr>
              <a:t> </a:t>
            </a:r>
            <a:r>
              <a:rPr lang="en-US" sz="2700" dirty="0" err="1">
                <a:latin typeface="+mj-lt"/>
              </a:rPr>
              <a:t>för</a:t>
            </a:r>
            <a:r>
              <a:rPr lang="en-US" sz="2700" dirty="0">
                <a:latin typeface="+mj-lt"/>
              </a:rPr>
              <a:t> </a:t>
            </a:r>
            <a:r>
              <a:rPr lang="en-US" sz="2700" dirty="0" err="1">
                <a:latin typeface="+mj-lt"/>
              </a:rPr>
              <a:t>att</a:t>
            </a:r>
            <a:r>
              <a:rPr lang="en-US" sz="2700" dirty="0">
                <a:latin typeface="+mj-lt"/>
              </a:rPr>
              <a:t> </a:t>
            </a:r>
            <a:r>
              <a:rPr lang="en-US" sz="2700" dirty="0" err="1">
                <a:latin typeface="+mj-lt"/>
              </a:rPr>
              <a:t>underlätta</a:t>
            </a:r>
            <a:r>
              <a:rPr lang="en-US" sz="2700" dirty="0">
                <a:latin typeface="+mj-lt"/>
              </a:rPr>
              <a:t> </a:t>
            </a:r>
            <a:r>
              <a:rPr lang="en-US" sz="2700" dirty="0" err="1">
                <a:latin typeface="+mj-lt"/>
              </a:rPr>
              <a:t>för</a:t>
            </a:r>
            <a:r>
              <a:rPr lang="en-US" sz="2700" dirty="0">
                <a:latin typeface="+mj-lt"/>
              </a:rPr>
              <a:t> </a:t>
            </a:r>
            <a:r>
              <a:rPr lang="en-US" sz="2700" dirty="0" err="1">
                <a:latin typeface="+mj-lt"/>
              </a:rPr>
              <a:t>lågkvalificerade</a:t>
            </a:r>
            <a:r>
              <a:rPr lang="en-US" sz="2700" dirty="0">
                <a:latin typeface="+mj-lt"/>
              </a:rPr>
              <a:t> – men </a:t>
            </a:r>
            <a:r>
              <a:rPr lang="en-US" sz="2700" dirty="0" err="1">
                <a:latin typeface="+mj-lt"/>
              </a:rPr>
              <a:t>ingen</a:t>
            </a:r>
            <a:r>
              <a:rPr lang="en-US" sz="2700" dirty="0">
                <a:latin typeface="+mj-lt"/>
              </a:rPr>
              <a:t> </a:t>
            </a:r>
            <a:r>
              <a:rPr lang="en-US" sz="2700" dirty="0" err="1">
                <a:latin typeface="+mj-lt"/>
              </a:rPr>
              <a:t>mirakelmedicin</a:t>
            </a:r>
            <a:r>
              <a:rPr lang="en-US" sz="2700" dirty="0">
                <a:latin typeface="+mj-lt"/>
              </a:rPr>
              <a:t>                                                                                                                    	</a:t>
            </a:r>
            <a:r>
              <a:rPr lang="en-US" sz="2700" dirty="0" err="1">
                <a:latin typeface="+mj-lt"/>
              </a:rPr>
              <a:t>Nödvändigt</a:t>
            </a:r>
            <a:r>
              <a:rPr lang="en-US" sz="2700" dirty="0">
                <a:latin typeface="+mj-lt"/>
              </a:rPr>
              <a:t> </a:t>
            </a:r>
            <a:r>
              <a:rPr lang="en-US" sz="2700" dirty="0" err="1">
                <a:latin typeface="+mj-lt"/>
              </a:rPr>
              <a:t>kombinera</a:t>
            </a:r>
            <a:r>
              <a:rPr lang="en-US" sz="2700" dirty="0">
                <a:latin typeface="+mj-lt"/>
              </a:rPr>
              <a:t> </a:t>
            </a:r>
            <a:r>
              <a:rPr lang="en-US" sz="2700" dirty="0" err="1">
                <a:latin typeface="+mj-lt"/>
              </a:rPr>
              <a:t>olika</a:t>
            </a:r>
            <a:r>
              <a:rPr lang="en-US" sz="2700" dirty="0">
                <a:latin typeface="+mj-lt"/>
              </a:rPr>
              <a:t> </a:t>
            </a:r>
            <a:r>
              <a:rPr lang="en-US" sz="2700" dirty="0" err="1">
                <a:latin typeface="+mj-lt"/>
              </a:rPr>
              <a:t>åtgärder</a:t>
            </a:r>
            <a:endParaRPr lang="en-US" sz="2700" dirty="0">
              <a:latin typeface="+mj-lt"/>
            </a:endParaRPr>
          </a:p>
          <a:p>
            <a:pPr marL="0" indent="0">
              <a:lnSpc>
                <a:spcPct val="100000"/>
              </a:lnSpc>
              <a:buNone/>
            </a:pPr>
            <a:endParaRPr lang="en-US" sz="1200" dirty="0">
              <a:latin typeface="+mj-lt"/>
            </a:endParaRPr>
          </a:p>
          <a:p>
            <a:pPr defTabSz="627063">
              <a:lnSpc>
                <a:spcPct val="100000"/>
              </a:lnSpc>
              <a:tabLst>
                <a:tab pos="715963" algn="l"/>
              </a:tabLst>
            </a:pPr>
            <a:r>
              <a:rPr lang="en-US" sz="2700" dirty="0" err="1">
                <a:latin typeface="+mj-lt"/>
              </a:rPr>
              <a:t>Långsam</a:t>
            </a:r>
            <a:r>
              <a:rPr lang="en-US" sz="2700" dirty="0">
                <a:latin typeface="+mj-lt"/>
              </a:rPr>
              <a:t> process </a:t>
            </a:r>
            <a:r>
              <a:rPr lang="en-US" sz="2700" dirty="0" err="1">
                <a:latin typeface="+mj-lt"/>
              </a:rPr>
              <a:t>att</a:t>
            </a:r>
            <a:r>
              <a:rPr lang="en-US" sz="2700" dirty="0">
                <a:latin typeface="+mj-lt"/>
              </a:rPr>
              <a:t> </a:t>
            </a:r>
            <a:r>
              <a:rPr lang="en-US" sz="2700" dirty="0" err="1">
                <a:latin typeface="+mj-lt"/>
              </a:rPr>
              <a:t>nå</a:t>
            </a:r>
            <a:r>
              <a:rPr lang="en-US" sz="2700" dirty="0">
                <a:latin typeface="+mj-lt"/>
              </a:rPr>
              <a:t> </a:t>
            </a:r>
            <a:r>
              <a:rPr lang="en-US" sz="2700" dirty="0" err="1">
                <a:latin typeface="+mj-lt"/>
              </a:rPr>
              <a:t>bättre</a:t>
            </a:r>
            <a:r>
              <a:rPr lang="en-US" sz="2700" dirty="0">
                <a:latin typeface="+mj-lt"/>
              </a:rPr>
              <a:t> </a:t>
            </a:r>
            <a:r>
              <a:rPr lang="en-US" sz="2700" dirty="0" err="1">
                <a:latin typeface="+mj-lt"/>
              </a:rPr>
              <a:t>betalda</a:t>
            </a:r>
            <a:r>
              <a:rPr lang="en-US" sz="2700" dirty="0">
                <a:latin typeface="+mj-lt"/>
              </a:rPr>
              <a:t>, </a:t>
            </a:r>
            <a:r>
              <a:rPr lang="en-US" sz="2700" dirty="0" err="1">
                <a:latin typeface="+mj-lt"/>
              </a:rPr>
              <a:t>mer</a:t>
            </a:r>
            <a:r>
              <a:rPr lang="en-US" sz="2700" dirty="0">
                <a:latin typeface="+mj-lt"/>
              </a:rPr>
              <a:t> </a:t>
            </a:r>
            <a:r>
              <a:rPr lang="en-US" sz="2700" dirty="0" err="1">
                <a:latin typeface="+mj-lt"/>
              </a:rPr>
              <a:t>kvalificerade</a:t>
            </a:r>
            <a:r>
              <a:rPr lang="en-US" sz="2700" dirty="0">
                <a:latin typeface="+mj-lt"/>
              </a:rPr>
              <a:t> </a:t>
            </a:r>
            <a:r>
              <a:rPr lang="en-US" sz="2700" dirty="0" err="1">
                <a:latin typeface="+mj-lt"/>
              </a:rPr>
              <a:t>jobb</a:t>
            </a:r>
            <a:r>
              <a:rPr lang="en-US" sz="2700" dirty="0">
                <a:latin typeface="+mj-lt"/>
              </a:rPr>
              <a:t>              	</a:t>
            </a:r>
            <a:r>
              <a:rPr lang="en-US" sz="2700" dirty="0" err="1">
                <a:latin typeface="+mj-lt"/>
              </a:rPr>
              <a:t>Kan</a:t>
            </a:r>
            <a:r>
              <a:rPr lang="en-US" sz="2700" dirty="0">
                <a:latin typeface="+mj-lt"/>
              </a:rPr>
              <a:t> </a:t>
            </a:r>
            <a:r>
              <a:rPr lang="en-US" sz="2700" dirty="0" err="1">
                <a:latin typeface="+mj-lt"/>
              </a:rPr>
              <a:t>nya</a:t>
            </a:r>
            <a:r>
              <a:rPr lang="en-US" sz="2700" dirty="0">
                <a:latin typeface="+mj-lt"/>
              </a:rPr>
              <a:t> </a:t>
            </a:r>
            <a:r>
              <a:rPr lang="en-US" sz="2700" i="1" dirty="0" err="1">
                <a:latin typeface="+mj-lt"/>
              </a:rPr>
              <a:t>tidsbegränsade</a:t>
            </a:r>
            <a:r>
              <a:rPr lang="en-US" sz="2700" dirty="0">
                <a:latin typeface="+mj-lt"/>
              </a:rPr>
              <a:t> </a:t>
            </a:r>
            <a:r>
              <a:rPr lang="en-US" sz="2700" i="1" dirty="0" err="1">
                <a:latin typeface="+mj-lt"/>
              </a:rPr>
              <a:t>jobb</a:t>
            </a:r>
            <a:r>
              <a:rPr lang="en-US" sz="2700" dirty="0">
                <a:latin typeface="+mj-lt"/>
              </a:rPr>
              <a:t> </a:t>
            </a:r>
            <a:r>
              <a:rPr lang="en-US" sz="2700" dirty="0" err="1">
                <a:latin typeface="+mj-lt"/>
              </a:rPr>
              <a:t>ge</a:t>
            </a:r>
            <a:r>
              <a:rPr lang="en-US" sz="2700" dirty="0">
                <a:latin typeface="+mj-lt"/>
              </a:rPr>
              <a:t> </a:t>
            </a:r>
            <a:r>
              <a:rPr lang="en-US" sz="2700" dirty="0" err="1">
                <a:latin typeface="+mj-lt"/>
              </a:rPr>
              <a:t>tillräckliga</a:t>
            </a:r>
            <a:r>
              <a:rPr lang="en-US" sz="2700" dirty="0">
                <a:latin typeface="+mj-lt"/>
              </a:rPr>
              <a:t> </a:t>
            </a:r>
            <a:r>
              <a:rPr lang="en-US" sz="2700" dirty="0" err="1">
                <a:latin typeface="+mj-lt"/>
              </a:rPr>
              <a:t>sysselsättnings</a:t>
            </a:r>
            <a:r>
              <a:rPr lang="en-US" sz="2700" dirty="0">
                <a:latin typeface="+mj-lt"/>
              </a:rPr>
              <a:t>-  	  	</a:t>
            </a:r>
            <a:r>
              <a:rPr lang="en-US" sz="2700" dirty="0" err="1">
                <a:latin typeface="+mj-lt"/>
              </a:rPr>
              <a:t>förbättringar</a:t>
            </a:r>
            <a:r>
              <a:rPr lang="en-US" sz="2700" dirty="0">
                <a:latin typeface="+mj-lt"/>
              </a:rPr>
              <a:t>? </a:t>
            </a:r>
          </a:p>
          <a:p>
            <a:pPr defTabSz="627063">
              <a:lnSpc>
                <a:spcPct val="100000"/>
              </a:lnSpc>
            </a:pPr>
            <a:endParaRPr lang="en-US" sz="1200" dirty="0">
              <a:latin typeface="+mj-lt"/>
            </a:endParaRPr>
          </a:p>
          <a:p>
            <a:pPr defTabSz="627063">
              <a:lnSpc>
                <a:spcPct val="100000"/>
              </a:lnSpc>
            </a:pPr>
            <a:r>
              <a:rPr lang="en-US" sz="2700" i="1" dirty="0">
                <a:latin typeface="+mj-lt"/>
              </a:rPr>
              <a:t>Nya</a:t>
            </a:r>
            <a:r>
              <a:rPr lang="en-US" sz="2700" dirty="0">
                <a:latin typeface="+mj-lt"/>
              </a:rPr>
              <a:t> </a:t>
            </a:r>
            <a:r>
              <a:rPr lang="en-US" sz="2700" i="1" dirty="0" err="1">
                <a:latin typeface="+mj-lt"/>
              </a:rPr>
              <a:t>permanenta</a:t>
            </a:r>
            <a:r>
              <a:rPr lang="en-US" sz="2700" dirty="0">
                <a:latin typeface="+mj-lt"/>
              </a:rPr>
              <a:t> </a:t>
            </a:r>
            <a:r>
              <a:rPr lang="en-US" sz="2700" dirty="0" err="1">
                <a:latin typeface="+mj-lt"/>
              </a:rPr>
              <a:t>enkla</a:t>
            </a:r>
            <a:r>
              <a:rPr lang="en-US" sz="2700" dirty="0">
                <a:latin typeface="+mj-lt"/>
              </a:rPr>
              <a:t> </a:t>
            </a:r>
            <a:r>
              <a:rPr lang="en-US" sz="2700" dirty="0" err="1">
                <a:latin typeface="+mj-lt"/>
              </a:rPr>
              <a:t>jobb</a:t>
            </a:r>
            <a:r>
              <a:rPr lang="en-US" sz="2700" dirty="0">
                <a:latin typeface="+mj-lt"/>
              </a:rPr>
              <a:t> </a:t>
            </a:r>
            <a:r>
              <a:rPr lang="en-US" sz="2700" dirty="0" err="1">
                <a:latin typeface="+mj-lt"/>
              </a:rPr>
              <a:t>skulle</a:t>
            </a:r>
            <a:r>
              <a:rPr lang="en-US" sz="2700" dirty="0">
                <a:latin typeface="+mj-lt"/>
              </a:rPr>
              <a:t> </a:t>
            </a:r>
            <a:r>
              <a:rPr lang="en-US" sz="2700" dirty="0" err="1">
                <a:latin typeface="+mj-lt"/>
              </a:rPr>
              <a:t>kräva</a:t>
            </a:r>
            <a:r>
              <a:rPr lang="en-US" sz="2700" dirty="0">
                <a:latin typeface="+mj-lt"/>
              </a:rPr>
              <a:t>                        </a:t>
            </a:r>
            <a:r>
              <a:rPr lang="en-US" sz="2700" dirty="0" err="1">
                <a:latin typeface="+mj-lt"/>
              </a:rPr>
              <a:t>grundläggande</a:t>
            </a:r>
            <a:r>
              <a:rPr lang="en-US" sz="2700" dirty="0">
                <a:latin typeface="+mj-lt"/>
              </a:rPr>
              <a:t> </a:t>
            </a:r>
            <a:r>
              <a:rPr lang="en-US" sz="2700" dirty="0" err="1">
                <a:latin typeface="+mj-lt"/>
              </a:rPr>
              <a:t>förändringar</a:t>
            </a:r>
            <a:r>
              <a:rPr lang="en-US" sz="2700" dirty="0">
                <a:latin typeface="+mj-lt"/>
              </a:rPr>
              <a:t> </a:t>
            </a:r>
            <a:r>
              <a:rPr lang="en-US" sz="2700" dirty="0" err="1">
                <a:latin typeface="+mj-lt"/>
              </a:rPr>
              <a:t>av</a:t>
            </a:r>
            <a:r>
              <a:rPr lang="en-US" sz="2700" dirty="0">
                <a:latin typeface="+mj-lt"/>
              </a:rPr>
              <a:t> </a:t>
            </a:r>
            <a:r>
              <a:rPr lang="en-US" sz="2700" dirty="0" err="1">
                <a:latin typeface="+mj-lt"/>
              </a:rPr>
              <a:t>lönebildningen</a:t>
            </a:r>
            <a:endParaRPr lang="en-US" sz="2700" dirty="0">
              <a:latin typeface="+mj-lt"/>
            </a:endParaRPr>
          </a:p>
          <a:p>
            <a:pPr marL="361950" indent="-361950">
              <a:lnSpc>
                <a:spcPct val="100000"/>
              </a:lnSpc>
              <a:buFont typeface="Calibri Light" panose="020F0302020204030204" pitchFamily="34" charset="0"/>
              <a:buChar char="–"/>
            </a:pPr>
            <a:endParaRPr lang="en-US" sz="2700" dirty="0">
              <a:latin typeface="+mj-lt"/>
            </a:endParaRPr>
          </a:p>
          <a:p>
            <a:pPr marL="361950" indent="-361950">
              <a:lnSpc>
                <a:spcPct val="100000"/>
              </a:lnSpc>
              <a:buFont typeface="Calibri Light" panose="020F0302020204030204" pitchFamily="34" charset="0"/>
              <a:buChar char="–"/>
            </a:pPr>
            <a:endParaRPr lang="en-US" sz="2700" dirty="0">
              <a:latin typeface="+mj-lt"/>
            </a:endParaRPr>
          </a:p>
          <a:p>
            <a:pPr marL="361950" indent="-361950">
              <a:lnSpc>
                <a:spcPct val="100000"/>
              </a:lnSpc>
              <a:buFont typeface="Calibri Light" panose="020F0302020204030204" pitchFamily="34" charset="0"/>
              <a:buChar char="–"/>
            </a:pPr>
            <a:endParaRPr lang="en-US" sz="1200" dirty="0">
              <a:latin typeface="+mj-lt"/>
            </a:endParaRPr>
          </a:p>
        </p:txBody>
      </p:sp>
      <p:sp>
        <p:nvSpPr>
          <p:cNvPr id="3" name="Pil: höger 2">
            <a:extLst>
              <a:ext uri="{FF2B5EF4-FFF2-40B4-BE49-F238E27FC236}">
                <a16:creationId xmlns:a16="http://schemas.microsoft.com/office/drawing/2014/main" id="{6996A133-4DBE-400B-9806-07DD9CF4A23F}"/>
              </a:ext>
            </a:extLst>
          </p:cNvPr>
          <p:cNvSpPr/>
          <p:nvPr/>
        </p:nvSpPr>
        <p:spPr>
          <a:xfrm>
            <a:off x="1762813" y="2394409"/>
            <a:ext cx="282804" cy="14140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höger 7">
            <a:extLst>
              <a:ext uri="{FF2B5EF4-FFF2-40B4-BE49-F238E27FC236}">
                <a16:creationId xmlns:a16="http://schemas.microsoft.com/office/drawing/2014/main" id="{379B6CDE-94A4-4A08-A4A4-7455838CCB1C}"/>
              </a:ext>
            </a:extLst>
          </p:cNvPr>
          <p:cNvSpPr/>
          <p:nvPr/>
        </p:nvSpPr>
        <p:spPr>
          <a:xfrm>
            <a:off x="1762813" y="3649745"/>
            <a:ext cx="282804" cy="14140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6944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720000" y="2660915"/>
            <a:ext cx="7198125" cy="993600"/>
          </a:xfrm>
        </p:spPr>
        <p:txBody>
          <a:bodyPr/>
          <a:lstStyle/>
          <a:p>
            <a:r>
              <a:rPr lang="sv-SE" dirty="0"/>
              <a:t>Kommentar ”Olika vägar till jobb”</a:t>
            </a:r>
          </a:p>
        </p:txBody>
      </p:sp>
      <p:sp>
        <p:nvSpPr>
          <p:cNvPr id="11" name="Subtitle 3"/>
          <p:cNvSpPr>
            <a:spLocks noGrp="1"/>
          </p:cNvSpPr>
          <p:nvPr>
            <p:ph type="subTitle" idx="1"/>
          </p:nvPr>
        </p:nvSpPr>
        <p:spPr>
          <a:xfrm>
            <a:off x="720000" y="3714723"/>
            <a:ext cx="7198125" cy="480000"/>
          </a:xfrm>
        </p:spPr>
        <p:txBody>
          <a:bodyPr/>
          <a:lstStyle/>
          <a:p>
            <a:r>
              <a:rPr lang="sv-SE" dirty="0"/>
              <a:t>Arbetsmarknadsekonomiska rådet 2018</a:t>
            </a:r>
          </a:p>
        </p:txBody>
      </p:sp>
      <p:sp>
        <p:nvSpPr>
          <p:cNvPr id="12" name="Text Placeholder 7"/>
          <p:cNvSpPr>
            <a:spLocks noGrp="1"/>
          </p:cNvSpPr>
          <p:nvPr>
            <p:ph type="body" sz="quarter" idx="13"/>
          </p:nvPr>
        </p:nvSpPr>
        <p:spPr>
          <a:xfrm>
            <a:off x="720000" y="4325719"/>
            <a:ext cx="7198125" cy="287935"/>
          </a:xfrm>
        </p:spPr>
        <p:txBody>
          <a:bodyPr/>
          <a:lstStyle/>
          <a:p>
            <a:r>
              <a:rPr lang="sv-SE" dirty="0"/>
              <a:t>Susanne Spector, fil.dr.</a:t>
            </a:r>
          </a:p>
        </p:txBody>
      </p:sp>
      <p:sp>
        <p:nvSpPr>
          <p:cNvPr id="14" name="Text Placeholder 8"/>
          <p:cNvSpPr>
            <a:spLocks noGrp="1"/>
          </p:cNvSpPr>
          <p:nvPr>
            <p:ph type="body" sz="quarter" idx="14"/>
          </p:nvPr>
        </p:nvSpPr>
        <p:spPr>
          <a:xfrm>
            <a:off x="720000" y="4661642"/>
            <a:ext cx="7198125" cy="287935"/>
          </a:xfrm>
        </p:spPr>
        <p:txBody>
          <a:bodyPr/>
          <a:lstStyle/>
          <a:p>
            <a:r>
              <a:rPr lang="sv-SE" dirty="0"/>
              <a:t>Mars 2018</a:t>
            </a:r>
          </a:p>
        </p:txBody>
      </p:sp>
    </p:spTree>
    <p:extLst>
      <p:ext uri="{BB962C8B-B14F-4D97-AF65-F5344CB8AC3E}">
        <p14:creationId xmlns:p14="http://schemas.microsoft.com/office/powerpoint/2010/main" val="2987186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a:t>Svag tillväxt av befolkningen i arbetsför ålder</a:t>
            </a:r>
            <a:br>
              <a:rPr lang="sv-SE" dirty="0"/>
            </a:br>
            <a:r>
              <a:rPr lang="sv-SE" b="0" i="1" dirty="0"/>
              <a:t>Sätter fokus på integrationen</a:t>
            </a:r>
          </a:p>
        </p:txBody>
      </p:sp>
      <p:pic>
        <p:nvPicPr>
          <p:cNvPr id="5" name="Inserted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6400" y="249600"/>
            <a:ext cx="1200000" cy="1200000"/>
          </a:xfrm>
          <a:prstGeom prst="rect">
            <a:avLst/>
          </a:prstGeom>
        </p:spPr>
      </p:pic>
      <p:graphicFrame>
        <p:nvGraphicFramePr>
          <p:cNvPr id="2" name="Object 1"/>
          <p:cNvGraphicFramePr>
            <a:graphicFrameLocks noChangeAspect="1"/>
          </p:cNvGraphicFramePr>
          <p:nvPr>
            <p:extLst/>
          </p:nvPr>
        </p:nvGraphicFramePr>
        <p:xfrm>
          <a:off x="1680000" y="1200000"/>
          <a:ext cx="8047811" cy="5088000"/>
        </p:xfrm>
        <a:graphic>
          <a:graphicData uri="http://schemas.openxmlformats.org/presentationml/2006/ole">
            <mc:AlternateContent xmlns:mc="http://schemas.openxmlformats.org/markup-compatibility/2006">
              <mc:Choice xmlns:v="urn:schemas-microsoft-com:vml" Requires="v">
                <p:oleObj spid="_x0000_s1106" name="Macrobond document" r:id="rId4" imgW="6759829" imgH="4273558" progId="Mbnd.mbnd">
                  <p:embed/>
                </p:oleObj>
              </mc:Choice>
              <mc:Fallback>
                <p:oleObj name="Macrobond document" r:id="rId4" imgW="6759829" imgH="4273558" progId="Mbnd.mbnd">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000" y="1200000"/>
                        <a:ext cx="8047811" cy="5088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60665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a:t>Remarkabel stabilitet i tillfälliga anställda och andra </a:t>
            </a:r>
            <a:br>
              <a:rPr lang="sv-SE" dirty="0"/>
            </a:br>
            <a:r>
              <a:rPr lang="sv-SE" dirty="0"/>
              <a:t>former av atypisk sysselsättning</a:t>
            </a:r>
            <a:endParaRPr lang="sv-SE" b="0" i="1" dirty="0"/>
          </a:p>
        </p:txBody>
      </p:sp>
      <p:pic>
        <p:nvPicPr>
          <p:cNvPr id="5" name="Inserted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6400" y="249600"/>
            <a:ext cx="1200000" cy="1200000"/>
          </a:xfrm>
          <a:prstGeom prst="rect">
            <a:avLst/>
          </a:prstGeom>
        </p:spPr>
      </p:pic>
      <p:graphicFrame>
        <p:nvGraphicFramePr>
          <p:cNvPr id="4" name="Object 3"/>
          <p:cNvGraphicFramePr>
            <a:graphicFrameLocks noChangeAspect="1"/>
          </p:cNvGraphicFramePr>
          <p:nvPr>
            <p:extLst/>
          </p:nvPr>
        </p:nvGraphicFramePr>
        <p:xfrm>
          <a:off x="1680001" y="1200000"/>
          <a:ext cx="8047809" cy="5088000"/>
        </p:xfrm>
        <a:graphic>
          <a:graphicData uri="http://schemas.openxmlformats.org/presentationml/2006/ole">
            <mc:AlternateContent xmlns:mc="http://schemas.openxmlformats.org/markup-compatibility/2006">
              <mc:Choice xmlns:v="urn:schemas-microsoft-com:vml" Requires="v">
                <p:oleObj spid="_x0000_s2130" name="Macrobond document" r:id="rId4" imgW="6759829" imgH="4273558" progId="Mbnd.mbnd">
                  <p:embed/>
                </p:oleObj>
              </mc:Choice>
              <mc:Fallback>
                <p:oleObj name="Macrobond document" r:id="rId4" imgW="6759829" imgH="4273558" progId="Mbnd.mbnd">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001" y="1200000"/>
                        <a:ext cx="8047809" cy="5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547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2377265" y="717918"/>
            <a:ext cx="7437470" cy="4620116"/>
            <a:chOff x="467544" y="51470"/>
            <a:chExt cx="8136904" cy="505460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 y="51470"/>
              <a:ext cx="7935913" cy="50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67544" y="339502"/>
              <a:ext cx="135706" cy="4766568"/>
            </a:xfrm>
            <a:prstGeom prst="rect">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1600" dirty="0">
                <a:solidFill>
                  <a:prstClr val="black"/>
                </a:solidFill>
                <a:latin typeface="Arial"/>
              </a:endParaRPr>
            </a:p>
          </p:txBody>
        </p:sp>
        <p:sp>
          <p:nvSpPr>
            <p:cNvPr id="8" name="Rectangle 7"/>
            <p:cNvSpPr/>
            <p:nvPr/>
          </p:nvSpPr>
          <p:spPr>
            <a:xfrm>
              <a:off x="8468742" y="267494"/>
              <a:ext cx="135706" cy="4766568"/>
            </a:xfrm>
            <a:prstGeom prst="rect">
              <a:avLst/>
            </a:prstGeom>
            <a:solidFill>
              <a:srgbClr val="000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a:endParaRPr lang="en-GB" sz="1600" dirty="0">
                <a:solidFill>
                  <a:prstClr val="black"/>
                </a:solidFill>
                <a:latin typeface="Arial"/>
              </a:endParaRPr>
            </a:p>
          </p:txBody>
        </p:sp>
      </p:grpSp>
    </p:spTree>
    <p:extLst>
      <p:ext uri="{BB962C8B-B14F-4D97-AF65-F5344CB8AC3E}">
        <p14:creationId xmlns:p14="http://schemas.microsoft.com/office/powerpoint/2010/main" val="1925600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a:t>Etableringsjobben – komplement inte substitut</a:t>
            </a:r>
          </a:p>
        </p:txBody>
      </p:sp>
      <p:sp>
        <p:nvSpPr>
          <p:cNvPr id="10" name="Content Placeholder 1"/>
          <p:cNvSpPr>
            <a:spLocks noGrp="1"/>
          </p:cNvSpPr>
          <p:nvPr>
            <p:ph idx="1"/>
          </p:nvPr>
        </p:nvSpPr>
        <p:spPr>
          <a:xfrm>
            <a:off x="720000" y="1567544"/>
            <a:ext cx="9120416" cy="4192457"/>
          </a:xfrm>
        </p:spPr>
        <p:txBody>
          <a:bodyPr/>
          <a:lstStyle/>
          <a:p>
            <a:endParaRPr lang="sv-SE" sz="2400" dirty="0"/>
          </a:p>
          <a:p>
            <a:pPr>
              <a:spcAft>
                <a:spcPts val="667"/>
              </a:spcAft>
            </a:pPr>
            <a:r>
              <a:rPr lang="sv-SE" sz="2400" dirty="0"/>
              <a:t>Kan underlätta inträdet för personer som lätt kan höja sin produktivitet på arbetsmarknaden</a:t>
            </a:r>
          </a:p>
          <a:p>
            <a:pPr>
              <a:spcAft>
                <a:spcPts val="667"/>
              </a:spcAft>
            </a:pPr>
            <a:r>
              <a:rPr lang="sv-SE" sz="2400" dirty="0"/>
              <a:t>Mycket begränsad potential att skapa ”nya jobb” för personer med låg utbildning</a:t>
            </a:r>
          </a:p>
          <a:p>
            <a:pPr>
              <a:spcAft>
                <a:spcPts val="667"/>
              </a:spcAft>
            </a:pPr>
            <a:r>
              <a:rPr lang="sv-SE" sz="2400" dirty="0"/>
              <a:t>Skapar spänningar på grund av hög ersättningsnivå</a:t>
            </a:r>
          </a:p>
          <a:p>
            <a:pPr>
              <a:spcAft>
                <a:spcPts val="667"/>
              </a:spcAft>
            </a:pPr>
            <a:r>
              <a:rPr lang="sv-SE" sz="2400" dirty="0"/>
              <a:t>Risk för inlåsning i bidragssystem efter avslutat program</a:t>
            </a:r>
          </a:p>
          <a:p>
            <a:endParaRPr lang="sv-SE" sz="2400" dirty="0"/>
          </a:p>
        </p:txBody>
      </p:sp>
      <p:pic>
        <p:nvPicPr>
          <p:cNvPr id="5" name="Inserted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6400" y="249600"/>
            <a:ext cx="1200000" cy="1200000"/>
          </a:xfrm>
          <a:prstGeom prst="rect">
            <a:avLst/>
          </a:prstGeom>
        </p:spPr>
      </p:pic>
    </p:spTree>
    <p:extLst>
      <p:ext uri="{BB962C8B-B14F-4D97-AF65-F5344CB8AC3E}">
        <p14:creationId xmlns:p14="http://schemas.microsoft.com/office/powerpoint/2010/main" val="209255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7A62AE-4FF5-4358-9D21-188BF863D23C}"/>
              </a:ext>
            </a:extLst>
          </p:cNvPr>
          <p:cNvSpPr>
            <a:spLocks noGrp="1"/>
          </p:cNvSpPr>
          <p:nvPr>
            <p:ph type="title"/>
          </p:nvPr>
        </p:nvSpPr>
        <p:spPr/>
        <p:txBody>
          <a:bodyPr/>
          <a:lstStyle/>
          <a:p>
            <a:r>
              <a:rPr lang="sv-SE" dirty="0">
                <a:solidFill>
                  <a:srgbClr val="002060"/>
                </a:solidFill>
              </a:rPr>
              <a:t>Program för dagen</a:t>
            </a:r>
            <a:endParaRPr lang="en-GB" dirty="0">
              <a:solidFill>
                <a:srgbClr val="002060"/>
              </a:solidFill>
            </a:endParaRPr>
          </a:p>
        </p:txBody>
      </p:sp>
      <p:sp>
        <p:nvSpPr>
          <p:cNvPr id="4" name="Platshållare för innehåll 3">
            <a:extLst>
              <a:ext uri="{FF2B5EF4-FFF2-40B4-BE49-F238E27FC236}">
                <a16:creationId xmlns:a16="http://schemas.microsoft.com/office/drawing/2014/main" id="{C65CD4B3-9D1D-4166-9BBD-B747206235BA}"/>
              </a:ext>
            </a:extLst>
          </p:cNvPr>
          <p:cNvSpPr>
            <a:spLocks noGrp="1"/>
          </p:cNvSpPr>
          <p:nvPr>
            <p:ph sz="half" idx="2"/>
          </p:nvPr>
        </p:nvSpPr>
        <p:spPr>
          <a:xfrm>
            <a:off x="2356945" y="1690688"/>
            <a:ext cx="8010585" cy="4992534"/>
          </a:xfrm>
        </p:spPr>
        <p:txBody>
          <a:bodyPr>
            <a:normAutofit fontScale="77500" lnSpcReduction="20000"/>
          </a:bodyPr>
          <a:lstStyle/>
          <a:p>
            <a:pPr marL="0" indent="0">
              <a:lnSpc>
                <a:spcPct val="140000"/>
              </a:lnSpc>
              <a:buNone/>
            </a:pPr>
            <a:r>
              <a:rPr lang="sv-SE" sz="2100" b="1" dirty="0">
                <a:latin typeface="+mj-lt"/>
              </a:rPr>
              <a:t>09.15-09.25</a:t>
            </a:r>
            <a:r>
              <a:rPr lang="sv-SE" sz="2100" dirty="0">
                <a:latin typeface="+mj-lt"/>
              </a:rPr>
              <a:t>   </a:t>
            </a:r>
            <a:r>
              <a:rPr lang="sv-SE" sz="2100" b="1" dirty="0">
                <a:latin typeface="+mj-lt"/>
              </a:rPr>
              <a:t>Lars Calmfors</a:t>
            </a:r>
            <a:r>
              <a:rPr lang="sv-SE" sz="2100" dirty="0">
                <a:latin typeface="+mj-lt"/>
              </a:rPr>
              <a:t> inleder.</a:t>
            </a:r>
          </a:p>
          <a:p>
            <a:pPr marL="0" indent="0">
              <a:lnSpc>
                <a:spcPct val="120000"/>
              </a:lnSpc>
              <a:spcBef>
                <a:spcPts val="0"/>
              </a:spcBef>
            </a:pPr>
            <a:endParaRPr lang="sv-SE" sz="1100" dirty="0">
              <a:latin typeface="+mj-lt"/>
            </a:endParaRPr>
          </a:p>
          <a:p>
            <a:pPr marL="0" indent="0">
              <a:lnSpc>
                <a:spcPct val="140000"/>
              </a:lnSpc>
              <a:buNone/>
            </a:pPr>
            <a:r>
              <a:rPr lang="sv-SE" sz="2100" b="1" dirty="0">
                <a:latin typeface="+mj-lt"/>
              </a:rPr>
              <a:t>09.25-09.55</a:t>
            </a:r>
            <a:r>
              <a:rPr lang="sv-SE" sz="2100" dirty="0">
                <a:latin typeface="+mj-lt"/>
              </a:rPr>
              <a:t>   </a:t>
            </a:r>
            <a:r>
              <a:rPr lang="sv-SE" sz="2100" b="1" dirty="0">
                <a:latin typeface="+mj-lt"/>
              </a:rPr>
              <a:t>Per Skedinger</a:t>
            </a:r>
            <a:r>
              <a:rPr lang="sv-SE" sz="2100" dirty="0">
                <a:latin typeface="+mj-lt"/>
              </a:rPr>
              <a:t>, </a:t>
            </a:r>
            <a:r>
              <a:rPr lang="sv-SE" sz="2100" b="1" dirty="0">
                <a:latin typeface="+mj-lt"/>
              </a:rPr>
              <a:t>Tuomas Pekkarinen </a:t>
            </a:r>
            <a:r>
              <a:rPr lang="sv-SE" sz="2100" dirty="0">
                <a:latin typeface="+mj-lt"/>
              </a:rPr>
              <a:t>och                                                                                                                                             	     </a:t>
            </a:r>
            <a:r>
              <a:rPr lang="sv-SE" sz="2100" b="1" dirty="0">
                <a:latin typeface="+mj-lt"/>
              </a:rPr>
              <a:t>Simon Ek</a:t>
            </a:r>
            <a:r>
              <a:rPr lang="sv-SE" sz="2100" dirty="0">
                <a:latin typeface="+mj-lt"/>
              </a:rPr>
              <a:t> presenterar rapporten.                                                              </a:t>
            </a:r>
          </a:p>
          <a:p>
            <a:pPr>
              <a:lnSpc>
                <a:spcPct val="120000"/>
              </a:lnSpc>
              <a:spcBef>
                <a:spcPts val="0"/>
              </a:spcBef>
            </a:pPr>
            <a:endParaRPr lang="sv-SE" sz="1300" dirty="0">
              <a:latin typeface="+mj-lt"/>
            </a:endParaRPr>
          </a:p>
          <a:p>
            <a:pPr marL="0" indent="0">
              <a:lnSpc>
                <a:spcPct val="140000"/>
              </a:lnSpc>
              <a:buNone/>
            </a:pPr>
            <a:r>
              <a:rPr lang="sv-SE" sz="2100" b="1" dirty="0">
                <a:latin typeface="+mj-lt"/>
              </a:rPr>
              <a:t>09.55-10.25</a:t>
            </a:r>
            <a:r>
              <a:rPr lang="sv-SE" sz="2100" dirty="0">
                <a:latin typeface="+mj-lt"/>
              </a:rPr>
              <a:t>   Rapporten kommenteras av:</a:t>
            </a:r>
            <a:br>
              <a:rPr lang="sv-SE" sz="2100" dirty="0">
                <a:latin typeface="+mj-lt"/>
              </a:rPr>
            </a:br>
            <a:r>
              <a:rPr lang="sv-SE" sz="2100" dirty="0">
                <a:latin typeface="+mj-lt"/>
              </a:rPr>
              <a:t>	     </a:t>
            </a:r>
            <a:r>
              <a:rPr lang="sv-SE" sz="2100" b="1" dirty="0">
                <a:latin typeface="+mj-lt"/>
              </a:rPr>
              <a:t>Susanne Spector</a:t>
            </a:r>
            <a:r>
              <a:rPr lang="sv-SE" sz="2100" dirty="0">
                <a:latin typeface="+mj-lt"/>
              </a:rPr>
              <a:t> (senioranalytiker Nordea),</a:t>
            </a:r>
            <a:br>
              <a:rPr lang="sv-SE" sz="2100" dirty="0">
                <a:latin typeface="+mj-lt"/>
              </a:rPr>
            </a:br>
            <a:r>
              <a:rPr lang="sv-SE" sz="2100" dirty="0">
                <a:latin typeface="+mj-lt"/>
              </a:rPr>
              <a:t>	     </a:t>
            </a:r>
            <a:r>
              <a:rPr lang="sv-SE" sz="2100" b="1" dirty="0">
                <a:latin typeface="+mj-lt"/>
              </a:rPr>
              <a:t>Torbjörn Hållö</a:t>
            </a:r>
            <a:r>
              <a:rPr lang="sv-SE" sz="2100" dirty="0">
                <a:latin typeface="+mj-lt"/>
              </a:rPr>
              <a:t> (LO-ekonom),                                                                                                         	     </a:t>
            </a:r>
            <a:r>
              <a:rPr lang="sv-SE" sz="2100" b="1" dirty="0">
                <a:latin typeface="+mj-lt"/>
              </a:rPr>
              <a:t>Anders Forslund </a:t>
            </a:r>
            <a:r>
              <a:rPr lang="sv-SE" sz="2100" dirty="0">
                <a:latin typeface="+mj-lt"/>
              </a:rPr>
              <a:t>(biträdande chef IFAU).</a:t>
            </a:r>
          </a:p>
          <a:p>
            <a:pPr>
              <a:spcBef>
                <a:spcPts val="0"/>
              </a:spcBef>
            </a:pPr>
            <a:endParaRPr lang="sv-SE" sz="1300" dirty="0">
              <a:latin typeface="+mj-lt"/>
            </a:endParaRPr>
          </a:p>
          <a:p>
            <a:pPr marL="0" indent="0">
              <a:lnSpc>
                <a:spcPct val="140000"/>
              </a:lnSpc>
              <a:buNone/>
            </a:pPr>
            <a:r>
              <a:rPr lang="sv-SE" sz="2100" b="1" dirty="0">
                <a:latin typeface="+mj-lt"/>
              </a:rPr>
              <a:t>10.25-11.30</a:t>
            </a:r>
            <a:r>
              <a:rPr lang="sv-SE" sz="2100" dirty="0">
                <a:latin typeface="+mj-lt"/>
              </a:rPr>
              <a:t>   Panelsamtal med:</a:t>
            </a:r>
          </a:p>
          <a:p>
            <a:pPr marL="0" indent="0">
              <a:lnSpc>
                <a:spcPct val="140000"/>
              </a:lnSpc>
              <a:spcBef>
                <a:spcPts val="300"/>
              </a:spcBef>
              <a:buNone/>
            </a:pPr>
            <a:r>
              <a:rPr lang="sv-SE" sz="2100" b="1" dirty="0">
                <a:latin typeface="+mj-lt"/>
              </a:rPr>
              <a:t>	     Tobias </a:t>
            </a:r>
            <a:r>
              <a:rPr lang="sv-SE" sz="2100" b="1" dirty="0" err="1">
                <a:latin typeface="+mj-lt"/>
              </a:rPr>
              <a:t>Baudin</a:t>
            </a:r>
            <a:r>
              <a:rPr lang="sv-SE" sz="2100" dirty="0">
                <a:latin typeface="+mj-lt"/>
              </a:rPr>
              <a:t> (förbundsordförande Kommunal),</a:t>
            </a:r>
            <a:br>
              <a:rPr lang="sv-SE" sz="2100" dirty="0">
                <a:latin typeface="+mj-lt"/>
              </a:rPr>
            </a:br>
            <a:r>
              <a:rPr lang="sv-SE" sz="2100" dirty="0">
                <a:latin typeface="+mj-lt"/>
              </a:rPr>
              <a:t>	     </a:t>
            </a:r>
            <a:r>
              <a:rPr lang="sv-SE" sz="2100" b="1" dirty="0">
                <a:latin typeface="+mj-lt"/>
              </a:rPr>
              <a:t>Lars Calmfors</a:t>
            </a:r>
            <a:r>
              <a:rPr lang="sv-SE" sz="2100" dirty="0">
                <a:latin typeface="+mj-lt"/>
              </a:rPr>
              <a:t> (ordförande Arbetsmarknadsekonomiska rådet),</a:t>
            </a:r>
            <a:br>
              <a:rPr lang="sv-SE" sz="2100" dirty="0">
                <a:latin typeface="+mj-lt"/>
              </a:rPr>
            </a:br>
            <a:r>
              <a:rPr lang="sv-SE" sz="2100" dirty="0">
                <a:latin typeface="+mj-lt"/>
              </a:rPr>
              <a:t>	     </a:t>
            </a:r>
            <a:r>
              <a:rPr lang="sv-SE" sz="2100" b="1" dirty="0">
                <a:latin typeface="+mj-lt"/>
              </a:rPr>
              <a:t>Karolina Ekholm</a:t>
            </a:r>
            <a:r>
              <a:rPr lang="sv-SE" sz="2100" dirty="0">
                <a:latin typeface="+mj-lt"/>
              </a:rPr>
              <a:t> (statssekreterare Finansdepartementet),</a:t>
            </a:r>
            <a:br>
              <a:rPr lang="sv-SE" sz="2100" dirty="0">
                <a:latin typeface="+mj-lt"/>
              </a:rPr>
            </a:br>
            <a:r>
              <a:rPr lang="sv-SE" sz="2100" dirty="0">
                <a:latin typeface="+mj-lt"/>
              </a:rPr>
              <a:t>	     </a:t>
            </a:r>
            <a:r>
              <a:rPr lang="sv-SE" sz="2100" b="1" dirty="0">
                <a:latin typeface="+mj-lt"/>
              </a:rPr>
              <a:t>Peter Jeppsson</a:t>
            </a:r>
            <a:r>
              <a:rPr lang="sv-SE" sz="2100" dirty="0">
                <a:latin typeface="+mj-lt"/>
              </a:rPr>
              <a:t> (vice vd Svenskt Näringsliv),</a:t>
            </a:r>
            <a:br>
              <a:rPr lang="sv-SE" sz="2100" dirty="0">
                <a:latin typeface="+mj-lt"/>
              </a:rPr>
            </a:br>
            <a:r>
              <a:rPr lang="sv-SE" sz="2100" dirty="0">
                <a:latin typeface="+mj-lt"/>
              </a:rPr>
              <a:t>	     </a:t>
            </a:r>
            <a:r>
              <a:rPr lang="sv-SE" sz="2100" b="1" dirty="0">
                <a:latin typeface="+mj-lt"/>
              </a:rPr>
              <a:t>Mats Persson</a:t>
            </a:r>
            <a:r>
              <a:rPr lang="sv-SE" sz="2100" dirty="0">
                <a:latin typeface="+mj-lt"/>
              </a:rPr>
              <a:t> (ekonomisk-politisk talesperson Liberalerna).</a:t>
            </a:r>
          </a:p>
          <a:p>
            <a:endParaRPr lang="en-GB" dirty="0">
              <a:latin typeface="+mj-lt"/>
            </a:endParaRPr>
          </a:p>
        </p:txBody>
      </p:sp>
      <p:pic>
        <p:nvPicPr>
          <p:cNvPr id="13" name="Picture 5">
            <a:extLst>
              <a:ext uri="{FF2B5EF4-FFF2-40B4-BE49-F238E27FC236}">
                <a16:creationId xmlns:a16="http://schemas.microsoft.com/office/drawing/2014/main" id="{4C67C17F-0730-4D44-BAF9-F28E1AEC71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4036940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71531" y="1772816"/>
            <a:ext cx="8400000" cy="745200"/>
          </a:xfrm>
        </p:spPr>
        <p:txBody>
          <a:bodyPr/>
          <a:lstStyle/>
          <a:p>
            <a:r>
              <a:rPr lang="sv-SE" i="1" dirty="0"/>
              <a:t>Tack!</a:t>
            </a:r>
            <a:br>
              <a:rPr lang="sv-SE" dirty="0"/>
            </a:br>
            <a:br>
              <a:rPr lang="sv-SE" dirty="0"/>
            </a:br>
            <a:r>
              <a:rPr lang="sv-SE" dirty="0"/>
              <a:t>susanne.spector@nordea.com</a:t>
            </a:r>
          </a:p>
        </p:txBody>
      </p:sp>
    </p:spTree>
    <p:extLst>
      <p:ext uri="{BB962C8B-B14F-4D97-AF65-F5344CB8AC3E}">
        <p14:creationId xmlns:p14="http://schemas.microsoft.com/office/powerpoint/2010/main" val="1942429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94599" y="3525011"/>
            <a:ext cx="11052901" cy="1260000"/>
          </a:xfrm>
        </p:spPr>
        <p:txBody>
          <a:bodyPr/>
          <a:lstStyle/>
          <a:p>
            <a:endParaRPr lang="sv-SE" sz="1067" dirty="0"/>
          </a:p>
          <a:p>
            <a:r>
              <a:rPr lang="nn-NO" sz="1067" dirty="0"/>
              <a:t>Nordea Markets is </a:t>
            </a:r>
            <a:r>
              <a:rPr lang="nn-NO" sz="1067" dirty="0" err="1"/>
              <a:t>the</a:t>
            </a:r>
            <a:r>
              <a:rPr lang="nn-NO" sz="1067" dirty="0"/>
              <a:t> </a:t>
            </a:r>
            <a:r>
              <a:rPr lang="nn-NO" sz="1067" dirty="0" err="1"/>
              <a:t>commercial</a:t>
            </a:r>
            <a:r>
              <a:rPr lang="nn-NO" sz="1067" dirty="0"/>
              <a:t> </a:t>
            </a:r>
            <a:r>
              <a:rPr lang="nn-NO" sz="1067" dirty="0" err="1"/>
              <a:t>name</a:t>
            </a:r>
            <a:r>
              <a:rPr lang="nn-NO" sz="1067" dirty="0"/>
              <a:t> for </a:t>
            </a:r>
            <a:r>
              <a:rPr lang="nn-NO" sz="1067" dirty="0" err="1"/>
              <a:t>Nordea’s</a:t>
            </a:r>
            <a:r>
              <a:rPr lang="nn-NO" sz="1067" dirty="0"/>
              <a:t> </a:t>
            </a:r>
            <a:r>
              <a:rPr lang="nn-NO" sz="1067" dirty="0" err="1"/>
              <a:t>international</a:t>
            </a:r>
            <a:r>
              <a:rPr lang="nn-NO" sz="1067" dirty="0"/>
              <a:t> </a:t>
            </a:r>
            <a:r>
              <a:rPr lang="nn-NO" sz="1067" dirty="0" err="1"/>
              <a:t>capital</a:t>
            </a:r>
            <a:r>
              <a:rPr lang="nn-NO" sz="1067" dirty="0"/>
              <a:t> markets </a:t>
            </a:r>
            <a:r>
              <a:rPr lang="nn-NO" sz="1067" dirty="0" err="1"/>
              <a:t>operation</a:t>
            </a:r>
            <a:r>
              <a:rPr lang="nn-NO" sz="1067" dirty="0"/>
              <a:t>. </a:t>
            </a:r>
            <a:endParaRPr lang="en-GB" sz="1067" dirty="0"/>
          </a:p>
          <a:p>
            <a:r>
              <a:rPr lang="nn-NO" sz="1067" dirty="0"/>
              <a:t> </a:t>
            </a:r>
            <a:endParaRPr lang="en-GB" sz="1067" dirty="0"/>
          </a:p>
          <a:p>
            <a:r>
              <a:rPr lang="en-GB" sz="1067" dirty="0"/>
              <a:t>The information provided herein is intended for information about the nature and risks of financial instruments and for the sole use of the intended recipient. The views and other information provided herein are the current views of Nordea Markets as of the date of this document and are subject to change without notice. This notice is not an exhaustive description of the described product or the risks related to it, and it should not be relied on as such, nor is it a substitute for the judgement of the recipient.</a:t>
            </a:r>
          </a:p>
          <a:p>
            <a:r>
              <a:rPr lang="en-GB" sz="1067" dirty="0"/>
              <a:t> </a:t>
            </a:r>
          </a:p>
          <a:p>
            <a:r>
              <a:rPr lang="en-GB" sz="1067" dirty="0"/>
              <a:t>The information provided herein is not intended to constitute and does not constitute investment advice nor is the information intended as an offer or solicitation for the purchase or sale of any financial instrument. The information contained herein has no regard to the knowledge and experience relating to financial instruments, investment objectives, the financial situation or particular needs of any particular recipient. Relevant and specific professional advice should always be obtained before making any investment or credit decision. It is important to note that past performance is not indicative of future results.</a:t>
            </a:r>
          </a:p>
          <a:p>
            <a:r>
              <a:rPr lang="en-GB" sz="1067" dirty="0"/>
              <a:t> </a:t>
            </a:r>
          </a:p>
          <a:p>
            <a:r>
              <a:rPr lang="en-GB" sz="1067" dirty="0"/>
              <a:t>Nordea Markets is not and does not purport to be an adviser as to legal, taxation, accounting or regulatory matters in any jurisdiction. </a:t>
            </a:r>
          </a:p>
          <a:p>
            <a:r>
              <a:rPr lang="en-GB" sz="1067" dirty="0"/>
              <a:t> </a:t>
            </a:r>
          </a:p>
          <a:p>
            <a:r>
              <a:rPr lang="en-GB" sz="1067" dirty="0"/>
              <a:t>This document may not be reproduced, distributed or published for any purpose without the prior written consent from Nordea Markets.</a:t>
            </a:r>
          </a:p>
          <a:p>
            <a:r>
              <a:rPr lang="en-GB" sz="1067" dirty="0"/>
              <a:t> </a:t>
            </a:r>
          </a:p>
          <a:p>
            <a:r>
              <a:rPr lang="en-GB" sz="1067" dirty="0"/>
              <a:t>Nordea Bank AB (</a:t>
            </a:r>
            <a:r>
              <a:rPr lang="en-GB" sz="1067" dirty="0" err="1"/>
              <a:t>publ</a:t>
            </a:r>
            <a:r>
              <a:rPr lang="en-GB" sz="1067" dirty="0"/>
              <a:t>), Company registration number/VAT number 516406-0120/SE663000019501. The board is domiciled in Stockholm, Sweden.</a:t>
            </a:r>
          </a:p>
        </p:txBody>
      </p:sp>
    </p:spTree>
    <p:extLst>
      <p:ext uri="{BB962C8B-B14F-4D97-AF65-F5344CB8AC3E}">
        <p14:creationId xmlns:p14="http://schemas.microsoft.com/office/powerpoint/2010/main" val="1653124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ubrik 5"/>
          <p:cNvSpPr>
            <a:spLocks noGrp="1"/>
          </p:cNvSpPr>
          <p:nvPr>
            <p:ph type="title"/>
          </p:nvPr>
        </p:nvSpPr>
        <p:spPr>
          <a:xfrm>
            <a:off x="1358304" y="1380450"/>
            <a:ext cx="10325696" cy="2209288"/>
          </a:xfrm>
        </p:spPr>
        <p:txBody>
          <a:bodyPr/>
          <a:lstStyle/>
          <a:p>
            <a:br>
              <a:rPr lang="sv-SE" sz="2800" dirty="0">
                <a:solidFill>
                  <a:srgbClr val="000000"/>
                </a:solidFill>
              </a:rPr>
            </a:br>
            <a:br>
              <a:rPr lang="sv-SE" sz="2800" dirty="0">
                <a:solidFill>
                  <a:srgbClr val="000000"/>
                </a:solidFill>
              </a:rPr>
            </a:br>
            <a:r>
              <a:rPr lang="sv-SE" sz="3733" dirty="0">
                <a:solidFill>
                  <a:srgbClr val="000000"/>
                </a:solidFill>
              </a:rPr>
              <a:t>Kommentar på Arbetsmarknads-</a:t>
            </a:r>
            <a:br>
              <a:rPr lang="sv-SE" sz="3733" dirty="0">
                <a:solidFill>
                  <a:srgbClr val="000000"/>
                </a:solidFill>
              </a:rPr>
            </a:br>
            <a:r>
              <a:rPr lang="sv-SE" sz="3733" dirty="0">
                <a:solidFill>
                  <a:srgbClr val="000000"/>
                </a:solidFill>
              </a:rPr>
              <a:t>ekonomiska rådets rapport </a:t>
            </a:r>
            <a:br>
              <a:rPr lang="sv-SE" sz="3733" dirty="0">
                <a:solidFill>
                  <a:srgbClr val="000000"/>
                </a:solidFill>
              </a:rPr>
            </a:br>
            <a:r>
              <a:rPr lang="sv-SE" sz="3733" dirty="0">
                <a:solidFill>
                  <a:srgbClr val="000000"/>
                </a:solidFill>
              </a:rPr>
              <a:t>”Olika vägar till jobb”</a:t>
            </a:r>
            <a:endParaRPr lang="sv-SE" altLang="x-none" sz="3733" dirty="0">
              <a:ea typeface="MS PGothic" charset="-128"/>
            </a:endParaRPr>
          </a:p>
        </p:txBody>
      </p:sp>
      <p:sp>
        <p:nvSpPr>
          <p:cNvPr id="10242" name="Platshållare för innehåll 6"/>
          <p:cNvSpPr>
            <a:spLocks noGrp="1"/>
          </p:cNvSpPr>
          <p:nvPr>
            <p:ph idx="1"/>
          </p:nvPr>
        </p:nvSpPr>
        <p:spPr>
          <a:xfrm>
            <a:off x="1440130" y="3624870"/>
            <a:ext cx="9634271" cy="2318729"/>
          </a:xfrm>
        </p:spPr>
        <p:txBody>
          <a:bodyPr/>
          <a:lstStyle/>
          <a:p>
            <a:pPr>
              <a:spcAft>
                <a:spcPts val="0"/>
              </a:spcAft>
            </a:pPr>
            <a:endParaRPr lang="sv-SE" b="1" dirty="0">
              <a:ea typeface="Times New Roman" panose="02020603050405020304" pitchFamily="18" charset="0"/>
            </a:endParaRPr>
          </a:p>
          <a:p>
            <a:pPr>
              <a:spcAft>
                <a:spcPts val="0"/>
              </a:spcAft>
            </a:pPr>
            <a:endParaRPr lang="sv-SE" sz="1600" b="1" dirty="0">
              <a:ea typeface="Times New Roman" panose="02020603050405020304" pitchFamily="18" charset="0"/>
            </a:endParaRPr>
          </a:p>
          <a:p>
            <a:pPr>
              <a:spcAft>
                <a:spcPts val="0"/>
              </a:spcAft>
            </a:pPr>
            <a:r>
              <a:rPr lang="sv-SE" sz="1600" b="1" dirty="0">
                <a:ea typeface="Times New Roman" panose="02020603050405020304" pitchFamily="18" charset="0"/>
              </a:rPr>
              <a:t>LO-ekonom</a:t>
            </a:r>
          </a:p>
          <a:p>
            <a:pPr>
              <a:spcAft>
                <a:spcPts val="0"/>
              </a:spcAft>
            </a:pPr>
            <a:r>
              <a:rPr lang="sv-SE" sz="1600" dirty="0">
                <a:ea typeface="Times New Roman" panose="02020603050405020304" pitchFamily="18" charset="0"/>
              </a:rPr>
              <a:t>Torbjörn Hållö</a:t>
            </a:r>
          </a:p>
          <a:p>
            <a:pPr>
              <a:spcAft>
                <a:spcPts val="0"/>
              </a:spcAft>
            </a:pPr>
            <a:endParaRPr lang="sv-SE" sz="1600" dirty="0">
              <a:ea typeface="Times New Roman" panose="02020603050405020304" pitchFamily="18" charset="0"/>
              <a:hlinkClick r:id="rId2"/>
            </a:endParaRPr>
          </a:p>
          <a:p>
            <a:pPr>
              <a:spcAft>
                <a:spcPts val="0"/>
              </a:spcAft>
            </a:pPr>
            <a:r>
              <a:rPr lang="sv-SE" sz="1600" dirty="0">
                <a:ea typeface="Times New Roman" panose="02020603050405020304" pitchFamily="18" charset="0"/>
                <a:hlinkClick r:id="rId2"/>
              </a:rPr>
              <a:t>torbjorn.hallo@lo.se</a:t>
            </a:r>
            <a:endParaRPr lang="sv-SE" sz="1600" dirty="0">
              <a:ea typeface="Times New Roman" panose="02020603050405020304" pitchFamily="18" charset="0"/>
            </a:endParaRPr>
          </a:p>
          <a:p>
            <a:pPr>
              <a:spcAft>
                <a:spcPts val="0"/>
              </a:spcAft>
            </a:pPr>
            <a:endParaRPr lang="sv-SE" sz="1600" dirty="0">
              <a:ea typeface="Times New Roman" panose="02020603050405020304" pitchFamily="18" charset="0"/>
            </a:endParaRPr>
          </a:p>
          <a:p>
            <a:pPr>
              <a:spcAft>
                <a:spcPts val="0"/>
              </a:spcAft>
            </a:pPr>
            <a:r>
              <a:rPr lang="sv-SE" sz="1600" dirty="0">
                <a:ea typeface="Times New Roman" panose="02020603050405020304" pitchFamily="18" charset="0"/>
              </a:rPr>
              <a:t>2018-03-22</a:t>
            </a: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312" y="90008"/>
            <a:ext cx="4744689" cy="4379296"/>
          </a:xfrm>
          <a:prstGeom prst="rect">
            <a:avLst/>
          </a:prstGeom>
        </p:spPr>
      </p:pic>
    </p:spTree>
    <p:extLst>
      <p:ext uri="{BB962C8B-B14F-4D97-AF65-F5344CB8AC3E}">
        <p14:creationId xmlns:p14="http://schemas.microsoft.com/office/powerpoint/2010/main" val="275998045"/>
      </p:ext>
    </p:ext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AEC4E2C-AC3C-46C0-A09C-D713A85A09A4}"/>
              </a:ext>
            </a:extLst>
          </p:cNvPr>
          <p:cNvSpPr>
            <a:spLocks noGrp="1"/>
          </p:cNvSpPr>
          <p:nvPr>
            <p:ph type="title"/>
          </p:nvPr>
        </p:nvSpPr>
        <p:spPr/>
        <p:txBody>
          <a:bodyPr/>
          <a:lstStyle/>
          <a:p>
            <a:r>
              <a:rPr lang="sv-SE" sz="3733" dirty="0"/>
              <a:t>Vad jag ska prata om</a:t>
            </a:r>
          </a:p>
        </p:txBody>
      </p:sp>
      <p:sp>
        <p:nvSpPr>
          <p:cNvPr id="7" name="Platshållare för innehåll 6">
            <a:extLst>
              <a:ext uri="{FF2B5EF4-FFF2-40B4-BE49-F238E27FC236}">
                <a16:creationId xmlns:a16="http://schemas.microsoft.com/office/drawing/2014/main" id="{6D3FF8B1-95C6-4692-AEA2-113EE713E890}"/>
              </a:ext>
            </a:extLst>
          </p:cNvPr>
          <p:cNvSpPr>
            <a:spLocks noGrp="1"/>
          </p:cNvSpPr>
          <p:nvPr>
            <p:ph idx="1"/>
          </p:nvPr>
        </p:nvSpPr>
        <p:spPr/>
        <p:txBody>
          <a:bodyPr/>
          <a:lstStyle/>
          <a:p>
            <a:pPr marL="342891" indent="-342891">
              <a:buFont typeface="+mj-lt"/>
              <a:buAutoNum type="arabicPeriod"/>
            </a:pPr>
            <a:endParaRPr lang="sv-SE" dirty="0"/>
          </a:p>
          <a:p>
            <a:pPr marL="342891" indent="-342891">
              <a:buFont typeface="+mj-lt"/>
              <a:buAutoNum type="arabicPeriod"/>
            </a:pPr>
            <a:endParaRPr lang="sv-SE" dirty="0"/>
          </a:p>
          <a:p>
            <a:pPr marL="342891" indent="-342891">
              <a:buFont typeface="+mj-lt"/>
              <a:buAutoNum type="arabicPeriod"/>
            </a:pPr>
            <a:r>
              <a:rPr lang="sv-SE" dirty="0"/>
              <a:t>Tudelningen – inrikes och utrikes födda</a:t>
            </a:r>
          </a:p>
          <a:p>
            <a:pPr marL="342891" indent="-342891">
              <a:buFont typeface="+mj-lt"/>
              <a:buAutoNum type="arabicPeriod"/>
            </a:pPr>
            <a:r>
              <a:rPr lang="sv-SE" dirty="0"/>
              <a:t>Tudelningens potentiella effekter och rådets analys </a:t>
            </a:r>
          </a:p>
          <a:p>
            <a:pPr marL="342891" indent="-342891">
              <a:buFont typeface="+mj-lt"/>
              <a:buAutoNum type="arabicPeriod"/>
            </a:pPr>
            <a:r>
              <a:rPr lang="sv-SE" dirty="0"/>
              <a:t>Jämförelse mellan Nystartsjobb och Etableringsjobb</a:t>
            </a:r>
          </a:p>
        </p:txBody>
      </p:sp>
    </p:spTree>
    <p:extLst>
      <p:ext uri="{BB962C8B-B14F-4D97-AF65-F5344CB8AC3E}">
        <p14:creationId xmlns:p14="http://schemas.microsoft.com/office/powerpoint/2010/main" val="1150749538"/>
      </p:ext>
    </p:ext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6E60070-54F2-4EBB-8F14-F5A5F350DE38}"/>
              </a:ext>
            </a:extLst>
          </p:cNvPr>
          <p:cNvGraphicFramePr>
            <a:graphicFrameLocks/>
          </p:cNvGraphicFramePr>
          <p:nvPr>
            <p:extLst/>
          </p:nvPr>
        </p:nvGraphicFramePr>
        <p:xfrm>
          <a:off x="1350122" y="810072"/>
          <a:ext cx="9982711" cy="5499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1010338"/>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4B5FC244-7321-4A2D-98D3-0AFFA5665E59}"/>
              </a:ext>
            </a:extLst>
          </p:cNvPr>
          <p:cNvSpPr>
            <a:spLocks noGrp="1"/>
          </p:cNvSpPr>
          <p:nvPr>
            <p:ph type="title"/>
          </p:nvPr>
        </p:nvSpPr>
        <p:spPr>
          <a:xfrm>
            <a:off x="1538320" y="476672"/>
            <a:ext cx="8748681" cy="1224136"/>
          </a:xfrm>
        </p:spPr>
        <p:txBody>
          <a:bodyPr/>
          <a:lstStyle/>
          <a:p>
            <a:r>
              <a:rPr lang="sv-SE" sz="3200" dirty="0"/>
              <a:t>Tudelning påverkar arbetsmarknaden, några potentiella effekter</a:t>
            </a:r>
          </a:p>
        </p:txBody>
      </p:sp>
      <p:sp>
        <p:nvSpPr>
          <p:cNvPr id="7" name="Platshållare för innehåll 6">
            <a:extLst>
              <a:ext uri="{FF2B5EF4-FFF2-40B4-BE49-F238E27FC236}">
                <a16:creationId xmlns:a16="http://schemas.microsoft.com/office/drawing/2014/main" id="{E5F420EF-E0AD-465E-BBBD-A958DD8936C6}"/>
              </a:ext>
            </a:extLst>
          </p:cNvPr>
          <p:cNvSpPr>
            <a:spLocks noGrp="1"/>
          </p:cNvSpPr>
          <p:nvPr>
            <p:ph idx="1"/>
          </p:nvPr>
        </p:nvSpPr>
        <p:spPr>
          <a:xfrm>
            <a:off x="1538319" y="1800162"/>
            <a:ext cx="10121815" cy="4509159"/>
          </a:xfrm>
        </p:spPr>
        <p:txBody>
          <a:bodyPr/>
          <a:lstStyle/>
          <a:p>
            <a:pPr marL="285744" indent="-285744">
              <a:lnSpc>
                <a:spcPct val="150000"/>
              </a:lnSpc>
              <a:buFont typeface="Arial" panose="020B0604020202020204" pitchFamily="34" charset="0"/>
              <a:buChar char="•"/>
            </a:pPr>
            <a:r>
              <a:rPr lang="sv-SE" sz="1600" b="1" dirty="0"/>
              <a:t>Omfattande lönesubventioner</a:t>
            </a:r>
            <a:r>
              <a:rPr lang="sv-SE" sz="1600" dirty="0"/>
              <a:t>, skapar oreda i flera branscher.</a:t>
            </a:r>
          </a:p>
          <a:p>
            <a:pPr marL="285744" indent="-285744">
              <a:lnSpc>
                <a:spcPct val="150000"/>
              </a:lnSpc>
              <a:buFont typeface="Arial" panose="020B0604020202020204" pitchFamily="34" charset="0"/>
              <a:buChar char="•"/>
            </a:pPr>
            <a:r>
              <a:rPr lang="sv-SE" sz="1600" dirty="0"/>
              <a:t>Mer av </a:t>
            </a:r>
            <a:r>
              <a:rPr lang="sv-SE" sz="1600" b="1" dirty="0"/>
              <a:t>”atypisk sysselsättning”</a:t>
            </a:r>
            <a:r>
              <a:rPr lang="sv-SE" sz="1600" dirty="0"/>
              <a:t> (visstider, svartjobb, ej KAV), dock begränsad ackumulerad ökning, enligt AER 1-1,5 procentenheter.</a:t>
            </a:r>
          </a:p>
          <a:p>
            <a:pPr marL="285744" indent="-285744">
              <a:lnSpc>
                <a:spcPct val="150000"/>
              </a:lnSpc>
              <a:buFont typeface="Arial" panose="020B0604020202020204" pitchFamily="34" charset="0"/>
              <a:buChar char="•"/>
            </a:pPr>
            <a:r>
              <a:rPr lang="sv-SE" sz="1600" dirty="0"/>
              <a:t>Men sammansättningsförändring av </a:t>
            </a:r>
            <a:r>
              <a:rPr lang="sv-SE" sz="1600" b="1" dirty="0"/>
              <a:t>visstidsanställningar</a:t>
            </a:r>
            <a:r>
              <a:rPr lang="sv-SE" sz="1600" dirty="0"/>
              <a:t>, t.ex. </a:t>
            </a:r>
            <a:r>
              <a:rPr lang="sv-SE" sz="1600" i="1" dirty="0"/>
              <a:t>färre</a:t>
            </a:r>
            <a:r>
              <a:rPr lang="sv-SE" sz="1600" dirty="0"/>
              <a:t> vikariat och </a:t>
            </a:r>
            <a:r>
              <a:rPr lang="sv-SE" sz="1600" i="1" dirty="0"/>
              <a:t>fler </a:t>
            </a:r>
            <a:r>
              <a:rPr lang="sv-SE" sz="1600" dirty="0"/>
              <a:t>behovs- och timanställningar (se AER s 33, figur 2.2).</a:t>
            </a:r>
            <a:endParaRPr lang="sv-SE" sz="1600" b="1" dirty="0"/>
          </a:p>
          <a:p>
            <a:pPr marL="285744" indent="-285744">
              <a:lnSpc>
                <a:spcPct val="150000"/>
              </a:lnSpc>
              <a:buFont typeface="Arial" panose="020B0604020202020204" pitchFamily="34" charset="0"/>
              <a:buChar char="•"/>
            </a:pPr>
            <a:r>
              <a:rPr lang="sv-SE" sz="1600" dirty="0"/>
              <a:t>Krav på </a:t>
            </a:r>
            <a:r>
              <a:rPr lang="sv-SE" sz="1600" b="1" dirty="0"/>
              <a:t>lagstiftade lägre löner</a:t>
            </a:r>
          </a:p>
          <a:p>
            <a:pPr marL="285744" indent="-285744">
              <a:lnSpc>
                <a:spcPct val="150000"/>
              </a:lnSpc>
              <a:buFontTx/>
              <a:buChar char="-"/>
            </a:pPr>
            <a:r>
              <a:rPr lang="sv-SE" sz="1600" dirty="0"/>
              <a:t>Underminerar partsmodellen, och skulle leda till nya politiska krav</a:t>
            </a:r>
          </a:p>
          <a:p>
            <a:pPr marL="285744" indent="-285744">
              <a:lnSpc>
                <a:spcPct val="150000"/>
              </a:lnSpc>
              <a:buFontTx/>
              <a:buChar char="-"/>
            </a:pPr>
            <a:r>
              <a:rPr lang="sv-SE" sz="1600" dirty="0"/>
              <a:t>Pressar villkoren för </a:t>
            </a:r>
            <a:r>
              <a:rPr lang="sv-SE" sz="1600" i="1" dirty="0"/>
              <a:t>redan</a:t>
            </a:r>
            <a:r>
              <a:rPr lang="sv-SE" sz="1600" dirty="0"/>
              <a:t> anställda som har låga färdigheter</a:t>
            </a:r>
          </a:p>
          <a:p>
            <a:pPr>
              <a:lnSpc>
                <a:spcPct val="150000"/>
              </a:lnSpc>
            </a:pPr>
            <a:r>
              <a:rPr lang="sv-SE" sz="1600" dirty="0"/>
              <a:t>  	</a:t>
            </a:r>
          </a:p>
          <a:p>
            <a:pPr>
              <a:lnSpc>
                <a:spcPct val="150000"/>
              </a:lnSpc>
            </a:pPr>
            <a:r>
              <a:rPr lang="sv-SE" sz="1600" dirty="0"/>
              <a:t>	Bättre att minska tudelningen via partsmodellen </a:t>
            </a:r>
            <a:r>
              <a:rPr lang="sv-SE" sz="1600" b="1" dirty="0"/>
              <a:t>Etableringsjobb</a:t>
            </a:r>
          </a:p>
          <a:p>
            <a:endParaRPr lang="sv-SE" dirty="0"/>
          </a:p>
          <a:p>
            <a:pPr marL="285744" indent="-285744">
              <a:buFont typeface="Arial" panose="020B0604020202020204" pitchFamily="34" charset="0"/>
              <a:buChar char="•"/>
            </a:pPr>
            <a:endParaRPr lang="sv-SE" dirty="0"/>
          </a:p>
          <a:p>
            <a:endParaRPr lang="sv-SE" b="1" dirty="0"/>
          </a:p>
          <a:p>
            <a:endParaRPr lang="sv-SE" dirty="0"/>
          </a:p>
          <a:p>
            <a:endParaRPr lang="sv-SE" sz="1400" dirty="0"/>
          </a:p>
          <a:p>
            <a:endParaRPr lang="sv-SE" sz="1400" dirty="0"/>
          </a:p>
          <a:p>
            <a:endParaRPr lang="sv-SE" sz="1400" dirty="0"/>
          </a:p>
          <a:p>
            <a:endParaRPr lang="sv-SE" dirty="0"/>
          </a:p>
          <a:p>
            <a:endParaRPr lang="sv-SE" sz="1400" dirty="0"/>
          </a:p>
          <a:p>
            <a:endParaRPr lang="sv-SE" dirty="0"/>
          </a:p>
          <a:p>
            <a:endParaRPr lang="sv-SE" dirty="0"/>
          </a:p>
          <a:p>
            <a:endParaRPr lang="sv-SE" dirty="0"/>
          </a:p>
          <a:p>
            <a:endParaRPr lang="sv-SE" dirty="0"/>
          </a:p>
          <a:p>
            <a:pPr marL="285744" indent="-285744">
              <a:buFont typeface="Arial" panose="020B0604020202020204" pitchFamily="34" charset="0"/>
              <a:buChar char="•"/>
            </a:pPr>
            <a:endParaRPr lang="sv-SE" dirty="0"/>
          </a:p>
        </p:txBody>
      </p:sp>
      <p:sp>
        <p:nvSpPr>
          <p:cNvPr id="8" name="Pil: höger 7">
            <a:extLst>
              <a:ext uri="{FF2B5EF4-FFF2-40B4-BE49-F238E27FC236}">
                <a16:creationId xmlns:a16="http://schemas.microsoft.com/office/drawing/2014/main" id="{235E22FF-F4AE-42F5-A9CF-3203A6FC4418}"/>
              </a:ext>
            </a:extLst>
          </p:cNvPr>
          <p:cNvSpPr/>
          <p:nvPr/>
        </p:nvSpPr>
        <p:spPr bwMode="auto">
          <a:xfrm>
            <a:off x="1698865" y="5961151"/>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77" eaLnBrk="0" fontAlgn="base" hangingPunct="0">
              <a:spcBef>
                <a:spcPct val="0"/>
              </a:spcBef>
              <a:spcAft>
                <a:spcPct val="0"/>
              </a:spcAft>
            </a:pPr>
            <a:endParaRPr lang="sv-SE" sz="2400">
              <a:solidFill>
                <a:srgbClr val="000000"/>
              </a:solidFill>
              <a:latin typeface="Times" pitchFamily="-65" charset="0"/>
              <a:ea typeface="MS PGothic" charset="-128"/>
            </a:endParaRPr>
          </a:p>
        </p:txBody>
      </p:sp>
    </p:spTree>
    <p:extLst>
      <p:ext uri="{BB962C8B-B14F-4D97-AF65-F5344CB8AC3E}">
        <p14:creationId xmlns:p14="http://schemas.microsoft.com/office/powerpoint/2010/main" val="1914910425"/>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A42D1D7-9633-475D-8A97-083356E9AAF0}"/>
              </a:ext>
            </a:extLst>
          </p:cNvPr>
          <p:cNvSpPr>
            <a:spLocks noGrp="1"/>
          </p:cNvSpPr>
          <p:nvPr>
            <p:ph type="title"/>
          </p:nvPr>
        </p:nvSpPr>
        <p:spPr>
          <a:xfrm>
            <a:off x="1595598" y="694224"/>
            <a:ext cx="9360837" cy="1294616"/>
          </a:xfrm>
        </p:spPr>
        <p:txBody>
          <a:bodyPr/>
          <a:lstStyle/>
          <a:p>
            <a:pPr algn="ctr"/>
            <a:r>
              <a:rPr lang="sv-SE" sz="3733" dirty="0"/>
              <a:t>Jmf Nystartsjobb &amp; Etableringsjobb </a:t>
            </a:r>
            <a:br>
              <a:rPr lang="sv-SE" sz="3733" dirty="0"/>
            </a:br>
            <a:r>
              <a:rPr lang="sv-SE" sz="2667" dirty="0"/>
              <a:t>- vad får samhället för 2048 kronor/månaden? -</a:t>
            </a:r>
          </a:p>
        </p:txBody>
      </p:sp>
      <p:graphicFrame>
        <p:nvGraphicFramePr>
          <p:cNvPr id="9" name="Platshållare för innehåll 8">
            <a:extLst>
              <a:ext uri="{FF2B5EF4-FFF2-40B4-BE49-F238E27FC236}">
                <a16:creationId xmlns:a16="http://schemas.microsoft.com/office/drawing/2014/main" id="{755CD5CF-65D5-4BB7-A4DB-D4B4721F1555}"/>
              </a:ext>
            </a:extLst>
          </p:cNvPr>
          <p:cNvGraphicFramePr>
            <a:graphicFrameLocks noGrp="1"/>
          </p:cNvGraphicFramePr>
          <p:nvPr>
            <p:ph idx="1"/>
            <p:extLst/>
          </p:nvPr>
        </p:nvGraphicFramePr>
        <p:xfrm>
          <a:off x="1729319" y="2217472"/>
          <a:ext cx="8891632" cy="3946306"/>
        </p:xfrm>
        <a:graphic>
          <a:graphicData uri="http://schemas.openxmlformats.org/drawingml/2006/table">
            <a:tbl>
              <a:tblPr firstRow="1" bandRow="1">
                <a:tableStyleId>{5C22544A-7EE6-4342-B048-85BDC9FD1C3A}</a:tableStyleId>
              </a:tblPr>
              <a:tblGrid>
                <a:gridCol w="3360004">
                  <a:extLst>
                    <a:ext uri="{9D8B030D-6E8A-4147-A177-3AD203B41FA5}">
                      <a16:colId xmlns:a16="http://schemas.microsoft.com/office/drawing/2014/main" val="1067861033"/>
                    </a:ext>
                  </a:extLst>
                </a:gridCol>
                <a:gridCol w="2028263">
                  <a:extLst>
                    <a:ext uri="{9D8B030D-6E8A-4147-A177-3AD203B41FA5}">
                      <a16:colId xmlns:a16="http://schemas.microsoft.com/office/drawing/2014/main" val="3511950762"/>
                    </a:ext>
                  </a:extLst>
                </a:gridCol>
                <a:gridCol w="3503365">
                  <a:extLst>
                    <a:ext uri="{9D8B030D-6E8A-4147-A177-3AD203B41FA5}">
                      <a16:colId xmlns:a16="http://schemas.microsoft.com/office/drawing/2014/main" val="2151092757"/>
                    </a:ext>
                  </a:extLst>
                </a:gridCol>
              </a:tblGrid>
              <a:tr h="529539">
                <a:tc>
                  <a:txBody>
                    <a:bodyPr/>
                    <a:lstStyle/>
                    <a:p>
                      <a:endParaRPr lang="sv-SE" sz="1600" dirty="0"/>
                    </a:p>
                  </a:txBody>
                  <a:tcPr/>
                </a:tc>
                <a:tc>
                  <a:txBody>
                    <a:bodyPr/>
                    <a:lstStyle/>
                    <a:p>
                      <a:r>
                        <a:rPr lang="sv-SE" sz="1600" dirty="0">
                          <a:solidFill>
                            <a:schemeClr val="tx1"/>
                          </a:solidFill>
                        </a:rPr>
                        <a:t>Nystartsjobb</a:t>
                      </a:r>
                    </a:p>
                  </a:txBody>
                  <a:tcPr/>
                </a:tc>
                <a:tc>
                  <a:txBody>
                    <a:bodyPr/>
                    <a:lstStyle/>
                    <a:p>
                      <a:r>
                        <a:rPr lang="sv-SE" sz="1600" dirty="0">
                          <a:solidFill>
                            <a:schemeClr val="tx1"/>
                          </a:solidFill>
                        </a:rPr>
                        <a:t>Etableringsjobb</a:t>
                      </a:r>
                    </a:p>
                  </a:txBody>
                  <a:tcPr/>
                </a:tc>
                <a:extLst>
                  <a:ext uri="{0D108BD9-81ED-4DB2-BD59-A6C34878D82A}">
                    <a16:rowId xmlns:a16="http://schemas.microsoft.com/office/drawing/2014/main" val="1840049387"/>
                  </a:ext>
                </a:extLst>
              </a:tr>
              <a:tr h="601168">
                <a:tc>
                  <a:txBody>
                    <a:bodyPr/>
                    <a:lstStyle/>
                    <a:p>
                      <a:r>
                        <a:rPr lang="sv-SE" sz="1600" b="1" dirty="0"/>
                        <a:t>Subventionen direkt till den anställda</a:t>
                      </a:r>
                    </a:p>
                  </a:txBody>
                  <a:tcPr/>
                </a:tc>
                <a:tc>
                  <a:txBody>
                    <a:bodyPr/>
                    <a:lstStyle/>
                    <a:p>
                      <a:r>
                        <a:rPr lang="sv-SE" sz="1600" b="0" dirty="0">
                          <a:solidFill>
                            <a:schemeClr val="tx1"/>
                          </a:solidFill>
                        </a:rPr>
                        <a:t>Nej</a:t>
                      </a:r>
                    </a:p>
                  </a:txBody>
                  <a:tcPr/>
                </a:tc>
                <a:tc>
                  <a:txBody>
                    <a:bodyPr/>
                    <a:lstStyle/>
                    <a:p>
                      <a:r>
                        <a:rPr lang="sv-SE" sz="1600" b="0" dirty="0">
                          <a:solidFill>
                            <a:schemeClr val="tx1"/>
                          </a:solidFill>
                        </a:rPr>
                        <a:t>Ja, obyråkratiskt för arbetsgivaren</a:t>
                      </a:r>
                    </a:p>
                  </a:txBody>
                  <a:tcPr/>
                </a:tc>
                <a:extLst>
                  <a:ext uri="{0D108BD9-81ED-4DB2-BD59-A6C34878D82A}">
                    <a16:rowId xmlns:a16="http://schemas.microsoft.com/office/drawing/2014/main" val="3898617731"/>
                  </a:ext>
                </a:extLst>
              </a:tr>
              <a:tr h="649452">
                <a:tc>
                  <a:txBody>
                    <a:bodyPr/>
                    <a:lstStyle/>
                    <a:p>
                      <a:r>
                        <a:rPr lang="sv-SE" sz="1600" b="1" dirty="0"/>
                        <a:t>Heltid?</a:t>
                      </a:r>
                    </a:p>
                  </a:txBody>
                  <a:tcPr/>
                </a:tc>
                <a:tc>
                  <a:txBody>
                    <a:bodyPr/>
                    <a:lstStyle/>
                    <a:p>
                      <a:r>
                        <a:rPr lang="sv-SE" sz="1600" b="0" dirty="0">
                          <a:solidFill>
                            <a:schemeClr val="tx1"/>
                          </a:solidFill>
                        </a:rPr>
                        <a:t>Inga krav</a:t>
                      </a:r>
                    </a:p>
                  </a:txBody>
                  <a:tcPr/>
                </a:tc>
                <a:tc>
                  <a:txBody>
                    <a:bodyPr/>
                    <a:lstStyle/>
                    <a:p>
                      <a:r>
                        <a:rPr lang="sv-SE" sz="1600" b="0" dirty="0">
                          <a:solidFill>
                            <a:schemeClr val="tx1"/>
                          </a:solidFill>
                        </a:rPr>
                        <a:t>Ja</a:t>
                      </a:r>
                    </a:p>
                  </a:txBody>
                  <a:tcPr/>
                </a:tc>
                <a:extLst>
                  <a:ext uri="{0D108BD9-81ED-4DB2-BD59-A6C34878D82A}">
                    <a16:rowId xmlns:a16="http://schemas.microsoft.com/office/drawing/2014/main" val="2254358752"/>
                  </a:ext>
                </a:extLst>
              </a:tr>
              <a:tr h="854291">
                <a:tc>
                  <a:txBody>
                    <a:bodyPr/>
                    <a:lstStyle/>
                    <a:p>
                      <a:r>
                        <a:rPr lang="sv-SE" sz="1600" b="1" dirty="0"/>
                        <a:t>Utbildning på arbetstid?</a:t>
                      </a:r>
                    </a:p>
                  </a:txBody>
                  <a:tcPr/>
                </a:tc>
                <a:tc>
                  <a:txBody>
                    <a:bodyPr/>
                    <a:lstStyle/>
                    <a:p>
                      <a:r>
                        <a:rPr lang="sv-SE" sz="1600" b="0" dirty="0">
                          <a:solidFill>
                            <a:schemeClr val="tx1"/>
                          </a:solidFill>
                        </a:rPr>
                        <a:t>Inga krav</a:t>
                      </a:r>
                    </a:p>
                  </a:txBody>
                  <a:tcPr/>
                </a:tc>
                <a:tc>
                  <a:txBody>
                    <a:bodyPr/>
                    <a:lstStyle/>
                    <a:p>
                      <a:pPr marL="0" indent="0">
                        <a:buFont typeface="Wingdings" panose="05000000000000000000" pitchFamily="2" charset="2"/>
                        <a:buNone/>
                      </a:pPr>
                      <a:r>
                        <a:rPr lang="sv-SE" sz="1600" b="0" dirty="0">
                          <a:solidFill>
                            <a:schemeClr val="tx1"/>
                          </a:solidFill>
                        </a:rPr>
                        <a:t>Möjlighet till </a:t>
                      </a:r>
                      <a:r>
                        <a:rPr lang="sv-SE" sz="1600" b="0" dirty="0" err="1">
                          <a:solidFill>
                            <a:schemeClr val="tx1"/>
                          </a:solidFill>
                        </a:rPr>
                        <a:t>sfi</a:t>
                      </a:r>
                      <a:r>
                        <a:rPr lang="sv-SE" sz="1600" b="0" dirty="0">
                          <a:solidFill>
                            <a:schemeClr val="tx1"/>
                          </a:solidFill>
                        </a:rPr>
                        <a:t> och annan kortare utbildning, t.ex. </a:t>
                      </a:r>
                      <a:r>
                        <a:rPr lang="sv-SE" sz="1600" b="0" dirty="0" err="1">
                          <a:solidFill>
                            <a:schemeClr val="tx1"/>
                          </a:solidFill>
                        </a:rPr>
                        <a:t>yrkesvux</a:t>
                      </a:r>
                      <a:endParaRPr lang="sv-SE" sz="1600" b="0" dirty="0">
                        <a:solidFill>
                          <a:schemeClr val="tx1"/>
                        </a:solidFill>
                      </a:endParaRPr>
                    </a:p>
                  </a:txBody>
                  <a:tcPr/>
                </a:tc>
                <a:extLst>
                  <a:ext uri="{0D108BD9-81ED-4DB2-BD59-A6C34878D82A}">
                    <a16:rowId xmlns:a16="http://schemas.microsoft.com/office/drawing/2014/main" val="3827821986"/>
                  </a:ext>
                </a:extLst>
              </a:tr>
              <a:tr h="601168">
                <a:tc>
                  <a:txBody>
                    <a:bodyPr/>
                    <a:lstStyle/>
                    <a:p>
                      <a:r>
                        <a:rPr lang="sv-SE" sz="1600" b="1" dirty="0"/>
                        <a:t>Kontroll av kvaliteten i etableringen?</a:t>
                      </a:r>
                    </a:p>
                  </a:txBody>
                  <a:tcPr/>
                </a:tc>
                <a:tc>
                  <a:txBody>
                    <a:bodyPr/>
                    <a:lstStyle/>
                    <a:p>
                      <a:r>
                        <a:rPr lang="sv-SE" sz="1600" b="0" dirty="0">
                          <a:solidFill>
                            <a:schemeClr val="tx1"/>
                          </a:solidFill>
                        </a:rPr>
                        <a:t>Inga krav</a:t>
                      </a:r>
                    </a:p>
                  </a:txBody>
                  <a:tcPr/>
                </a:tc>
                <a:tc>
                  <a:txBody>
                    <a:bodyPr/>
                    <a:lstStyle/>
                    <a:p>
                      <a:pPr marL="0" indent="0">
                        <a:buFont typeface="Arial" panose="020B0604020202020204" pitchFamily="34" charset="0"/>
                        <a:buNone/>
                      </a:pPr>
                      <a:r>
                        <a:rPr lang="sv-SE" sz="1600" dirty="0"/>
                        <a:t>Partsammansatt nämnd för tillämpning och efterlevnad</a:t>
                      </a:r>
                    </a:p>
                  </a:txBody>
                  <a:tcPr/>
                </a:tc>
                <a:extLst>
                  <a:ext uri="{0D108BD9-81ED-4DB2-BD59-A6C34878D82A}">
                    <a16:rowId xmlns:a16="http://schemas.microsoft.com/office/drawing/2014/main" val="3749064165"/>
                  </a:ext>
                </a:extLst>
              </a:tr>
              <a:tr h="710688">
                <a:tc>
                  <a:txBody>
                    <a:bodyPr/>
                    <a:lstStyle/>
                    <a:p>
                      <a:r>
                        <a:rPr lang="sv-SE" sz="1600" b="1" dirty="0"/>
                        <a:t>Övergå till riktigt jobb?</a:t>
                      </a:r>
                    </a:p>
                  </a:txBody>
                  <a:tcPr/>
                </a:tc>
                <a:tc>
                  <a:txBody>
                    <a:bodyPr/>
                    <a:lstStyle/>
                    <a:p>
                      <a:r>
                        <a:rPr lang="sv-SE" sz="1600" b="0" dirty="0">
                          <a:solidFill>
                            <a:schemeClr val="tx1"/>
                          </a:solidFill>
                        </a:rPr>
                        <a:t>Inga krav</a:t>
                      </a:r>
                    </a:p>
                  </a:txBody>
                  <a:tcPr/>
                </a:tc>
                <a:tc>
                  <a:txBody>
                    <a:bodyPr/>
                    <a:lstStyle/>
                    <a:p>
                      <a:r>
                        <a:rPr lang="sv-SE" sz="1600" b="0" dirty="0">
                          <a:solidFill>
                            <a:schemeClr val="tx1"/>
                          </a:solidFill>
                        </a:rPr>
                        <a:t>Ska ”normalt” leda till en tillsvidare anställning</a:t>
                      </a:r>
                    </a:p>
                  </a:txBody>
                  <a:tcPr/>
                </a:tc>
                <a:extLst>
                  <a:ext uri="{0D108BD9-81ED-4DB2-BD59-A6C34878D82A}">
                    <a16:rowId xmlns:a16="http://schemas.microsoft.com/office/drawing/2014/main" val="1789828569"/>
                  </a:ext>
                </a:extLst>
              </a:tr>
            </a:tbl>
          </a:graphicData>
        </a:graphic>
      </p:graphicFrame>
    </p:spTree>
    <p:extLst>
      <p:ext uri="{BB962C8B-B14F-4D97-AF65-F5344CB8AC3E}">
        <p14:creationId xmlns:p14="http://schemas.microsoft.com/office/powerpoint/2010/main" val="2441614215"/>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F861555-9097-49F2-AE8D-E255434C54FC}"/>
              </a:ext>
            </a:extLst>
          </p:cNvPr>
          <p:cNvSpPr>
            <a:spLocks noGrp="1"/>
          </p:cNvSpPr>
          <p:nvPr>
            <p:ph type="title"/>
          </p:nvPr>
        </p:nvSpPr>
        <p:spPr>
          <a:xfrm>
            <a:off x="2895600" y="3284984"/>
            <a:ext cx="7391400" cy="1224136"/>
          </a:xfrm>
        </p:spPr>
        <p:txBody>
          <a:bodyPr/>
          <a:lstStyle/>
          <a:p>
            <a:r>
              <a:rPr lang="sv-SE" dirty="0"/>
              <a:t>		Extra bilder</a:t>
            </a:r>
          </a:p>
        </p:txBody>
      </p:sp>
    </p:spTree>
    <p:extLst>
      <p:ext uri="{BB962C8B-B14F-4D97-AF65-F5344CB8AC3E}">
        <p14:creationId xmlns:p14="http://schemas.microsoft.com/office/powerpoint/2010/main" val="2076588754"/>
      </p:ext>
    </p:extLst>
  </p:cSld>
  <p:clrMapOvr>
    <a:masterClrMapping/>
  </p:clrMapOvr>
  <p:transition>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32B725-AA3F-4224-841A-749B8E2827EE}"/>
              </a:ext>
            </a:extLst>
          </p:cNvPr>
          <p:cNvSpPr txBox="1">
            <a:spLocks/>
          </p:cNvSpPr>
          <p:nvPr/>
        </p:nvSpPr>
        <p:spPr>
          <a:xfrm>
            <a:off x="1981199" y="977439"/>
            <a:ext cx="8092315" cy="1143000"/>
          </a:xfrm>
          <a:prstGeom prst="rect">
            <a:avLst/>
          </a:prstGeom>
        </p:spPr>
        <p:txBody>
          <a:bodyPr>
            <a:noAutofit/>
          </a:bodyPr>
          <a:lstStyle>
            <a:lvl1pPr algn="l" rtl="0" eaLnBrk="1" fontAlgn="base" hangingPunct="1">
              <a:spcBef>
                <a:spcPct val="0"/>
              </a:spcBef>
              <a:spcAft>
                <a:spcPct val="0"/>
              </a:spcAft>
              <a:defRPr sz="4267" b="1">
                <a:solidFill>
                  <a:schemeClr val="tx2"/>
                </a:solidFill>
                <a:latin typeface="+mj-lt"/>
                <a:ea typeface="MS PGothic" pitchFamily="34" charset="-128"/>
                <a:cs typeface="MS PGothic" charset="0"/>
              </a:defRPr>
            </a:lvl1pPr>
            <a:lvl2pPr algn="l" rtl="0" eaLnBrk="1" fontAlgn="base" hangingPunct="1">
              <a:spcBef>
                <a:spcPct val="0"/>
              </a:spcBef>
              <a:spcAft>
                <a:spcPct val="0"/>
              </a:spcAft>
              <a:defRPr sz="4267" b="1">
                <a:solidFill>
                  <a:schemeClr val="tx2"/>
                </a:solidFill>
                <a:latin typeface="Arial" pitchFamily="-65" charset="0"/>
                <a:ea typeface="MS PGothic" pitchFamily="34" charset="-128"/>
                <a:cs typeface="MS PGothic" charset="0"/>
              </a:defRPr>
            </a:lvl2pPr>
            <a:lvl3pPr algn="l" rtl="0" eaLnBrk="1" fontAlgn="base" hangingPunct="1">
              <a:spcBef>
                <a:spcPct val="0"/>
              </a:spcBef>
              <a:spcAft>
                <a:spcPct val="0"/>
              </a:spcAft>
              <a:defRPr sz="4267" b="1">
                <a:solidFill>
                  <a:schemeClr val="tx2"/>
                </a:solidFill>
                <a:latin typeface="Arial" pitchFamily="-65" charset="0"/>
                <a:ea typeface="MS PGothic" pitchFamily="34" charset="-128"/>
                <a:cs typeface="MS PGothic" charset="0"/>
              </a:defRPr>
            </a:lvl3pPr>
            <a:lvl4pPr algn="l" rtl="0" eaLnBrk="1" fontAlgn="base" hangingPunct="1">
              <a:spcBef>
                <a:spcPct val="0"/>
              </a:spcBef>
              <a:spcAft>
                <a:spcPct val="0"/>
              </a:spcAft>
              <a:defRPr sz="4267" b="1">
                <a:solidFill>
                  <a:schemeClr val="tx2"/>
                </a:solidFill>
                <a:latin typeface="Arial" pitchFamily="-65" charset="0"/>
                <a:ea typeface="MS PGothic" pitchFamily="34" charset="-128"/>
                <a:cs typeface="MS PGothic" charset="0"/>
              </a:defRPr>
            </a:lvl4pPr>
            <a:lvl5pPr algn="l" rtl="0" eaLnBrk="1" fontAlgn="base" hangingPunct="1">
              <a:spcBef>
                <a:spcPct val="0"/>
              </a:spcBef>
              <a:spcAft>
                <a:spcPct val="0"/>
              </a:spcAft>
              <a:defRPr sz="4267" b="1">
                <a:solidFill>
                  <a:schemeClr val="tx2"/>
                </a:solidFill>
                <a:latin typeface="Arial" pitchFamily="-65" charset="0"/>
                <a:ea typeface="MS PGothic" pitchFamily="34" charset="-128"/>
                <a:cs typeface="MS PGothic" charset="0"/>
              </a:defRPr>
            </a:lvl5pPr>
            <a:lvl6pPr marL="609585" algn="l" rtl="0" eaLnBrk="1" fontAlgn="base" hangingPunct="1">
              <a:spcBef>
                <a:spcPct val="0"/>
              </a:spcBef>
              <a:spcAft>
                <a:spcPct val="0"/>
              </a:spcAft>
              <a:defRPr sz="4267" b="1">
                <a:solidFill>
                  <a:schemeClr val="tx2"/>
                </a:solidFill>
                <a:latin typeface="Arial" pitchFamily="-65" charset="0"/>
              </a:defRPr>
            </a:lvl6pPr>
            <a:lvl7pPr marL="1219170" algn="l" rtl="0" eaLnBrk="1" fontAlgn="base" hangingPunct="1">
              <a:spcBef>
                <a:spcPct val="0"/>
              </a:spcBef>
              <a:spcAft>
                <a:spcPct val="0"/>
              </a:spcAft>
              <a:defRPr sz="4267" b="1">
                <a:solidFill>
                  <a:schemeClr val="tx2"/>
                </a:solidFill>
                <a:latin typeface="Arial" pitchFamily="-65" charset="0"/>
              </a:defRPr>
            </a:lvl7pPr>
            <a:lvl8pPr marL="1828754" algn="l" rtl="0" eaLnBrk="1" fontAlgn="base" hangingPunct="1">
              <a:spcBef>
                <a:spcPct val="0"/>
              </a:spcBef>
              <a:spcAft>
                <a:spcPct val="0"/>
              </a:spcAft>
              <a:defRPr sz="4267" b="1">
                <a:solidFill>
                  <a:schemeClr val="tx2"/>
                </a:solidFill>
                <a:latin typeface="Arial" pitchFamily="-65" charset="0"/>
              </a:defRPr>
            </a:lvl8pPr>
            <a:lvl9pPr marL="2438339" algn="l" rtl="0" eaLnBrk="1" fontAlgn="base" hangingPunct="1">
              <a:spcBef>
                <a:spcPct val="0"/>
              </a:spcBef>
              <a:spcAft>
                <a:spcPct val="0"/>
              </a:spcAft>
              <a:defRPr sz="4267" b="1">
                <a:solidFill>
                  <a:schemeClr val="tx2"/>
                </a:solidFill>
                <a:latin typeface="Arial" pitchFamily="-65" charset="0"/>
              </a:defRPr>
            </a:lvl9pPr>
          </a:lstStyle>
          <a:p>
            <a:pPr algn="ctr"/>
            <a:r>
              <a:rPr lang="sv-SE" sz="2000" kern="0" dirty="0">
                <a:solidFill>
                  <a:schemeClr val="accent1">
                    <a:lumMod val="50000"/>
                  </a:schemeClr>
                </a:solidFill>
              </a:rPr>
              <a:t>Andelen visstidsanställda 16-64 år på olika typer </a:t>
            </a:r>
            <a:br>
              <a:rPr lang="sv-SE" sz="2000" kern="0" dirty="0">
                <a:solidFill>
                  <a:schemeClr val="accent1">
                    <a:lumMod val="50000"/>
                  </a:schemeClr>
                </a:solidFill>
              </a:rPr>
            </a:br>
            <a:r>
              <a:rPr lang="sv-SE" sz="2000" kern="0" dirty="0">
                <a:solidFill>
                  <a:schemeClr val="accent1">
                    <a:lumMod val="50000"/>
                  </a:schemeClr>
                </a:solidFill>
              </a:rPr>
              <a:t>av visstidskontrakt, procent av alla visstidsanställda </a:t>
            </a:r>
            <a:endParaRPr lang="sv-SE" sz="2000" kern="0" dirty="0">
              <a:solidFill>
                <a:schemeClr val="accent1">
                  <a:lumMod val="50000"/>
                </a:schemeClr>
              </a:solidFill>
              <a:latin typeface="Calibri Light" panose="020F0302020204030204" pitchFamily="34" charset="0"/>
            </a:endParaRPr>
          </a:p>
        </p:txBody>
      </p:sp>
      <p:graphicFrame>
        <p:nvGraphicFramePr>
          <p:cNvPr id="7" name="Diagram 1">
            <a:extLst>
              <a:ext uri="{FF2B5EF4-FFF2-40B4-BE49-F238E27FC236}">
                <a16:creationId xmlns:a16="http://schemas.microsoft.com/office/drawing/2014/main" id="{A90F6A63-C21B-4137-9F5F-5A8E16A4F2DB}"/>
              </a:ext>
            </a:extLst>
          </p:cNvPr>
          <p:cNvGraphicFramePr>
            <a:graphicFrameLocks noChangeAspect="1"/>
          </p:cNvGraphicFramePr>
          <p:nvPr>
            <p:extLst>
              <p:ext uri="{D42A27DB-BD31-4B8C-83A1-F6EECF244321}">
                <p14:modId xmlns:p14="http://schemas.microsoft.com/office/powerpoint/2010/main" val="1430377491"/>
              </p:ext>
            </p:extLst>
          </p:nvPr>
        </p:nvGraphicFramePr>
        <p:xfrm>
          <a:off x="2136000" y="1818158"/>
          <a:ext cx="7920000" cy="4284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9180285"/>
      </p:ext>
    </p:extLst>
  </p:cSld>
  <p:clrMapOvr>
    <a:masterClrMapping/>
  </p:clrMapOvr>
  <p:transition>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B0F1B1F-5A13-447D-8665-7AC652BAA740}"/>
              </a:ext>
            </a:extLst>
          </p:cNvPr>
          <p:cNvGraphicFramePr>
            <a:graphicFrameLocks/>
          </p:cNvGraphicFramePr>
          <p:nvPr>
            <p:extLst/>
          </p:nvPr>
        </p:nvGraphicFramePr>
        <p:xfrm>
          <a:off x="1006454" y="646422"/>
          <a:ext cx="10555489" cy="5441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2148451"/>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AFD2D-0431-48A4-9DA3-2A856EC2E870}"/>
              </a:ext>
            </a:extLst>
          </p:cNvPr>
          <p:cNvSpPr>
            <a:spLocks noGrp="1"/>
          </p:cNvSpPr>
          <p:nvPr>
            <p:ph type="title"/>
          </p:nvPr>
        </p:nvSpPr>
        <p:spPr/>
        <p:txBody>
          <a:bodyPr>
            <a:normAutofit/>
          </a:bodyPr>
          <a:lstStyle/>
          <a:p>
            <a:r>
              <a:rPr lang="sv-SE" dirty="0">
                <a:solidFill>
                  <a:schemeClr val="accent1">
                    <a:lumMod val="50000"/>
                  </a:schemeClr>
                </a:solidFill>
                <a:latin typeface="Calibri Light" panose="020F0302020204030204" pitchFamily="34" charset="0"/>
                <a:cs typeface="Calibri Light" panose="020F0302020204030204" pitchFamily="34" charset="0"/>
              </a:rPr>
              <a:t>Definition av typisk sysselsättning</a:t>
            </a:r>
            <a:endParaRPr lang="en-GB"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Platshållare för innehåll 2">
            <a:extLst>
              <a:ext uri="{FF2B5EF4-FFF2-40B4-BE49-F238E27FC236}">
                <a16:creationId xmlns:a16="http://schemas.microsoft.com/office/drawing/2014/main" id="{57A1C415-7368-4D1F-B6C0-FDEE4499A131}"/>
              </a:ext>
            </a:extLst>
          </p:cNvPr>
          <p:cNvSpPr>
            <a:spLocks noGrp="1"/>
          </p:cNvSpPr>
          <p:nvPr>
            <p:ph idx="1"/>
          </p:nvPr>
        </p:nvSpPr>
        <p:spPr/>
        <p:txBody>
          <a:bodyPr/>
          <a:lstStyle/>
          <a:p>
            <a:endParaRPr lang="sv-SE" dirty="0">
              <a:latin typeface="+mj-lt"/>
            </a:endParaRPr>
          </a:p>
          <a:p>
            <a:r>
              <a:rPr lang="sv-SE" dirty="0">
                <a:latin typeface="+mj-lt"/>
              </a:rPr>
              <a:t>Anställningskontrakt tills vidare</a:t>
            </a:r>
          </a:p>
          <a:p>
            <a:endParaRPr lang="sv-SE" dirty="0">
              <a:latin typeface="+mj-lt"/>
            </a:endParaRPr>
          </a:p>
          <a:p>
            <a:r>
              <a:rPr lang="sv-SE" dirty="0">
                <a:latin typeface="+mj-lt"/>
              </a:rPr>
              <a:t>Täcks av kollektivavtal</a:t>
            </a:r>
          </a:p>
          <a:p>
            <a:endParaRPr lang="sv-SE" dirty="0">
              <a:latin typeface="+mj-lt"/>
            </a:endParaRPr>
          </a:p>
          <a:p>
            <a:r>
              <a:rPr lang="sv-SE" dirty="0">
                <a:latin typeface="+mj-lt"/>
              </a:rPr>
              <a:t>Utför arbete åt och är anställd av en och samma  arbetsgivare</a:t>
            </a:r>
          </a:p>
        </p:txBody>
      </p:sp>
      <p:pic>
        <p:nvPicPr>
          <p:cNvPr id="5" name="Picture 5">
            <a:extLst>
              <a:ext uri="{FF2B5EF4-FFF2-40B4-BE49-F238E27FC236}">
                <a16:creationId xmlns:a16="http://schemas.microsoft.com/office/drawing/2014/main" id="{2ED7B9E7-02E6-40EA-B02D-7C8FC9E298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3497270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885950" y="1140432"/>
            <a:ext cx="8420100" cy="1907569"/>
          </a:xfrm>
        </p:spPr>
        <p:txBody>
          <a:bodyPr/>
          <a:lstStyle/>
          <a:p>
            <a:r>
              <a:rPr lang="sv-SE" dirty="0"/>
              <a:t>Arbetsmarknadsekonomisk Rapport 2018</a:t>
            </a:r>
            <a:br>
              <a:rPr lang="sv-SE" dirty="0"/>
            </a:br>
            <a:r>
              <a:rPr lang="sv-SE" dirty="0"/>
              <a:t>Olika vägar till jobb</a:t>
            </a:r>
            <a:br>
              <a:rPr lang="sv-SE" dirty="0"/>
            </a:br>
            <a:br>
              <a:rPr lang="sv-SE" dirty="0"/>
            </a:br>
            <a:r>
              <a:rPr lang="sv-SE" dirty="0"/>
              <a:t>Kommentarer</a:t>
            </a:r>
          </a:p>
        </p:txBody>
      </p:sp>
      <p:sp>
        <p:nvSpPr>
          <p:cNvPr id="3" name="Underrubrik 2"/>
          <p:cNvSpPr>
            <a:spLocks noGrp="1"/>
          </p:cNvSpPr>
          <p:nvPr>
            <p:ph type="subTitle" idx="1"/>
          </p:nvPr>
        </p:nvSpPr>
        <p:spPr/>
        <p:txBody>
          <a:bodyPr/>
          <a:lstStyle/>
          <a:p>
            <a:r>
              <a:rPr lang="sv-SE" dirty="0"/>
              <a:t>Anders Forslund</a:t>
            </a:r>
          </a:p>
          <a:p>
            <a:r>
              <a:rPr lang="sv-SE" dirty="0"/>
              <a:t>2018-03-22</a:t>
            </a:r>
          </a:p>
        </p:txBody>
      </p:sp>
      <p:sp>
        <p:nvSpPr>
          <p:cNvPr id="4" name="Platshållare för bildnummer 3"/>
          <p:cNvSpPr>
            <a:spLocks noGrp="1"/>
          </p:cNvSpPr>
          <p:nvPr>
            <p:ph type="sldNum" sz="quarter" idx="4"/>
          </p:nvPr>
        </p:nvSpPr>
        <p:spPr/>
        <p:txBody>
          <a:bodyPr/>
          <a:lstStyle/>
          <a:p>
            <a:pPr fontAlgn="base">
              <a:spcBef>
                <a:spcPct val="0"/>
              </a:spcBef>
              <a:spcAft>
                <a:spcPct val="0"/>
              </a:spcAft>
            </a:pPr>
            <a:fld id="{3F29091A-5C5A-4090-A456-E252435E1E05}" type="slidenum">
              <a:rPr lang="sv-SE">
                <a:solidFill>
                  <a:srgbClr val="000000"/>
                </a:solidFill>
                <a:latin typeface="Arial"/>
              </a:rPr>
              <a:pPr fontAlgn="base">
                <a:spcBef>
                  <a:spcPct val="0"/>
                </a:spcBef>
                <a:spcAft>
                  <a:spcPct val="0"/>
                </a:spcAft>
              </a:pPr>
              <a:t>50</a:t>
            </a:fld>
            <a:endParaRPr lang="sv-SE">
              <a:solidFill>
                <a:srgbClr val="000000"/>
              </a:solidFill>
              <a:latin typeface="Arial"/>
            </a:endParaRPr>
          </a:p>
        </p:txBody>
      </p:sp>
    </p:spTree>
    <p:extLst>
      <p:ext uri="{BB962C8B-B14F-4D97-AF65-F5344CB8AC3E}">
        <p14:creationId xmlns:p14="http://schemas.microsoft.com/office/powerpoint/2010/main" val="2286263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9F514D-312F-C54D-8A7D-409C938B78C5}"/>
              </a:ext>
            </a:extLst>
          </p:cNvPr>
          <p:cNvSpPr>
            <a:spLocks noGrp="1"/>
          </p:cNvSpPr>
          <p:nvPr>
            <p:ph type="title"/>
          </p:nvPr>
        </p:nvSpPr>
        <p:spPr/>
        <p:txBody>
          <a:bodyPr/>
          <a:lstStyle/>
          <a:p>
            <a:r>
              <a:rPr lang="sv-SE" dirty="0"/>
              <a:t>Inledande reflektioner</a:t>
            </a:r>
          </a:p>
        </p:txBody>
      </p:sp>
      <p:sp>
        <p:nvSpPr>
          <p:cNvPr id="3" name="Platshållare för innehåll 2">
            <a:extLst>
              <a:ext uri="{FF2B5EF4-FFF2-40B4-BE49-F238E27FC236}">
                <a16:creationId xmlns:a16="http://schemas.microsoft.com/office/drawing/2014/main" id="{91465B3F-803B-EE4A-AA9F-A5499E649F60}"/>
              </a:ext>
            </a:extLst>
          </p:cNvPr>
          <p:cNvSpPr>
            <a:spLocks noGrp="1"/>
          </p:cNvSpPr>
          <p:nvPr>
            <p:ph idx="1"/>
          </p:nvPr>
        </p:nvSpPr>
        <p:spPr/>
        <p:txBody>
          <a:bodyPr/>
          <a:lstStyle/>
          <a:p>
            <a:pPr marL="457200" indent="-457200">
              <a:buFont typeface="Wingdings" pitchFamily="2" charset="2"/>
              <a:buChar char="Ø"/>
            </a:pPr>
            <a:r>
              <a:rPr lang="sv-SE" sz="2400" dirty="0"/>
              <a:t>Intressant rapport kring relevanta teman</a:t>
            </a:r>
          </a:p>
          <a:p>
            <a:pPr marL="857250" lvl="1" indent="-457200">
              <a:buFont typeface="Wingdings" pitchFamily="2" charset="2"/>
              <a:buChar char="ü"/>
            </a:pPr>
            <a:r>
              <a:rPr lang="sv-SE" sz="2000" dirty="0"/>
              <a:t>Är atypiska anställningar viktiga som språngbrädor in på arbetsmarknaden, eller är de återvändsgränder för framför allt utrikes födda, men mer allmänt för dem med en lägre produktivitet, och</a:t>
            </a:r>
          </a:p>
          <a:p>
            <a:pPr marL="857250" lvl="1" indent="-457200">
              <a:buFont typeface="Wingdings" pitchFamily="2" charset="2"/>
              <a:buChar char="ü"/>
            </a:pPr>
            <a:r>
              <a:rPr lang="sv-SE" sz="2000" dirty="0"/>
              <a:t>Kan vuxenutbildning skapa kompetens som ger anställningsbarhet?</a:t>
            </a:r>
          </a:p>
          <a:p>
            <a:pPr marL="457200" indent="-457200">
              <a:buFont typeface="Wingdings" pitchFamily="2" charset="2"/>
              <a:buChar char="Ø"/>
            </a:pPr>
            <a:r>
              <a:rPr lang="sv-SE" sz="2400" dirty="0"/>
              <a:t>Tråkigt att detta blir den sista rapporten från AER – rapporterna har innehållit intressant analys av relevanta problem med nya empiriska resultat</a:t>
            </a:r>
          </a:p>
        </p:txBody>
      </p:sp>
      <p:sp>
        <p:nvSpPr>
          <p:cNvPr id="4" name="Platshållare för bildnummer 3">
            <a:extLst>
              <a:ext uri="{FF2B5EF4-FFF2-40B4-BE49-F238E27FC236}">
                <a16:creationId xmlns:a16="http://schemas.microsoft.com/office/drawing/2014/main" id="{BC1806D7-D831-8442-9A39-DB4F43399487}"/>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51</a:t>
            </a:fld>
            <a:endParaRPr lang="sv-SE">
              <a:solidFill>
                <a:srgbClr val="000000"/>
              </a:solidFill>
              <a:latin typeface="Arial"/>
            </a:endParaRPr>
          </a:p>
        </p:txBody>
      </p:sp>
    </p:spTree>
    <p:extLst>
      <p:ext uri="{BB962C8B-B14F-4D97-AF65-F5344CB8AC3E}">
        <p14:creationId xmlns:p14="http://schemas.microsoft.com/office/powerpoint/2010/main" val="2458887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26B70F-ECF5-4555-8B4B-FBD1063A43DB}"/>
              </a:ext>
            </a:extLst>
          </p:cNvPr>
          <p:cNvSpPr>
            <a:spLocks noGrp="1"/>
          </p:cNvSpPr>
          <p:nvPr>
            <p:ph type="title"/>
          </p:nvPr>
        </p:nvSpPr>
        <p:spPr/>
        <p:txBody>
          <a:bodyPr/>
          <a:lstStyle/>
          <a:p>
            <a:r>
              <a:rPr lang="sv-SE" dirty="0"/>
              <a:t>Teman i föreliggande rapport</a:t>
            </a:r>
          </a:p>
        </p:txBody>
      </p:sp>
      <p:sp>
        <p:nvSpPr>
          <p:cNvPr id="3" name="Platshållare för innehåll 2">
            <a:extLst>
              <a:ext uri="{FF2B5EF4-FFF2-40B4-BE49-F238E27FC236}">
                <a16:creationId xmlns:a16="http://schemas.microsoft.com/office/drawing/2014/main" id="{32E2DB77-48DB-476B-A140-A5E67404B2E1}"/>
              </a:ext>
            </a:extLst>
          </p:cNvPr>
          <p:cNvSpPr>
            <a:spLocks noGrp="1"/>
          </p:cNvSpPr>
          <p:nvPr>
            <p:ph idx="1"/>
          </p:nvPr>
        </p:nvSpPr>
        <p:spPr/>
        <p:txBody>
          <a:bodyPr/>
          <a:lstStyle/>
          <a:p>
            <a:pPr marL="457200" indent="-457200">
              <a:buFont typeface="Wingdings" panose="05000000000000000000" pitchFamily="2" charset="2"/>
              <a:buChar char="Ø"/>
            </a:pPr>
            <a:r>
              <a:rPr lang="sv-SE" dirty="0"/>
              <a:t>Atypiska anställningsformer</a:t>
            </a:r>
          </a:p>
          <a:p>
            <a:pPr marL="857250" lvl="1" indent="-457200">
              <a:buFont typeface="Wingdings" pitchFamily="2" charset="2"/>
              <a:buChar char="ü"/>
            </a:pPr>
            <a:r>
              <a:rPr lang="sv-SE" dirty="0"/>
              <a:t>Visstidsanställningar</a:t>
            </a:r>
          </a:p>
          <a:p>
            <a:pPr marL="857250" lvl="1" indent="-457200">
              <a:buFont typeface="Wingdings" pitchFamily="2" charset="2"/>
              <a:buChar char="ü"/>
            </a:pPr>
            <a:r>
              <a:rPr lang="sv-SE" dirty="0"/>
              <a:t>Bemanningsbranschen</a:t>
            </a:r>
          </a:p>
          <a:p>
            <a:pPr marL="857250" lvl="1" indent="-457200">
              <a:buFont typeface="Wingdings" pitchFamily="2" charset="2"/>
              <a:buChar char="ü"/>
            </a:pPr>
            <a:r>
              <a:rPr lang="sv-SE" dirty="0"/>
              <a:t>Egenanställningar</a:t>
            </a:r>
          </a:p>
          <a:p>
            <a:pPr marL="857250" lvl="1" indent="-457200">
              <a:buFont typeface="Wingdings" pitchFamily="2" charset="2"/>
              <a:buChar char="ü"/>
            </a:pPr>
            <a:r>
              <a:rPr lang="sv-SE" dirty="0"/>
              <a:t>Eget företagande</a:t>
            </a:r>
          </a:p>
          <a:p>
            <a:pPr marL="857250" lvl="1" indent="-457200">
              <a:buFont typeface="Wingdings" pitchFamily="2" charset="2"/>
              <a:buChar char="ü"/>
            </a:pPr>
            <a:r>
              <a:rPr lang="sv-SE" dirty="0"/>
              <a:t>Svartarbete</a:t>
            </a:r>
          </a:p>
          <a:p>
            <a:pPr marL="457200" indent="-457200">
              <a:buFont typeface="Wingdings" panose="05000000000000000000" pitchFamily="2" charset="2"/>
              <a:buChar char="Ø"/>
            </a:pPr>
            <a:r>
              <a:rPr lang="sv-SE" dirty="0"/>
              <a:t>”Enkla jobb”</a:t>
            </a:r>
          </a:p>
          <a:p>
            <a:pPr marL="457200" indent="-457200">
              <a:buFont typeface="Wingdings" panose="05000000000000000000" pitchFamily="2" charset="2"/>
              <a:buChar char="Ø"/>
            </a:pPr>
            <a:r>
              <a:rPr lang="sv-SE" dirty="0"/>
              <a:t>Vuxenutbildning</a:t>
            </a:r>
          </a:p>
        </p:txBody>
      </p:sp>
      <p:sp>
        <p:nvSpPr>
          <p:cNvPr id="4" name="Platshållare för bildnummer 3">
            <a:extLst>
              <a:ext uri="{FF2B5EF4-FFF2-40B4-BE49-F238E27FC236}">
                <a16:creationId xmlns:a16="http://schemas.microsoft.com/office/drawing/2014/main" id="{068C5FAB-6579-457A-BBF1-920A335A59AF}"/>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52</a:t>
            </a:fld>
            <a:endParaRPr lang="sv-SE">
              <a:solidFill>
                <a:srgbClr val="000000"/>
              </a:solidFill>
              <a:latin typeface="Arial"/>
            </a:endParaRPr>
          </a:p>
        </p:txBody>
      </p:sp>
    </p:spTree>
    <p:extLst>
      <p:ext uri="{BB962C8B-B14F-4D97-AF65-F5344CB8AC3E}">
        <p14:creationId xmlns:p14="http://schemas.microsoft.com/office/powerpoint/2010/main" val="3902642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28C9EC-3F32-48B0-ABCD-BF8A2E000D32}"/>
              </a:ext>
            </a:extLst>
          </p:cNvPr>
          <p:cNvSpPr>
            <a:spLocks noGrp="1"/>
          </p:cNvSpPr>
          <p:nvPr>
            <p:ph type="title"/>
          </p:nvPr>
        </p:nvSpPr>
        <p:spPr/>
        <p:txBody>
          <a:bodyPr/>
          <a:lstStyle/>
          <a:p>
            <a:r>
              <a:rPr lang="sv-SE" dirty="0"/>
              <a:t>Atypiska anställningar</a:t>
            </a:r>
          </a:p>
        </p:txBody>
      </p:sp>
      <p:sp>
        <p:nvSpPr>
          <p:cNvPr id="3" name="Platshållare för innehåll 2">
            <a:extLst>
              <a:ext uri="{FF2B5EF4-FFF2-40B4-BE49-F238E27FC236}">
                <a16:creationId xmlns:a16="http://schemas.microsoft.com/office/drawing/2014/main" id="{84037F32-17F8-42BF-AB38-2BBC630409AC}"/>
              </a:ext>
            </a:extLst>
          </p:cNvPr>
          <p:cNvSpPr>
            <a:spLocks noGrp="1"/>
          </p:cNvSpPr>
          <p:nvPr>
            <p:ph idx="1"/>
          </p:nvPr>
        </p:nvSpPr>
        <p:spPr/>
        <p:txBody>
          <a:bodyPr/>
          <a:lstStyle/>
          <a:p>
            <a:pPr marL="457200" indent="-457200">
              <a:buFont typeface="Wingdings" panose="05000000000000000000" pitchFamily="2" charset="2"/>
              <a:buChar char="Ø"/>
            </a:pPr>
            <a:r>
              <a:rPr lang="sv-SE" dirty="0"/>
              <a:t>Ingen dramatisk ökning under de senaste 10 åren</a:t>
            </a:r>
          </a:p>
          <a:p>
            <a:pPr marL="457200" indent="-457200">
              <a:buFont typeface="Wingdings" panose="05000000000000000000" pitchFamily="2" charset="2"/>
              <a:buChar char="Ø"/>
            </a:pPr>
            <a:r>
              <a:rPr lang="sv-SE" dirty="0"/>
              <a:t>Drygt 60 procent av alla anställda har en tillsvidareanställning utanför bemanningsbranschen, saknar extrajobb och har kollektivavtal</a:t>
            </a:r>
          </a:p>
          <a:p>
            <a:pPr marL="457200" indent="-457200">
              <a:buFont typeface="Wingdings" panose="05000000000000000000" pitchFamily="2" charset="2"/>
              <a:buChar char="Ø"/>
            </a:pPr>
            <a:r>
              <a:rPr lang="sv-SE" dirty="0"/>
              <a:t>Vanligaste atypiska jobb: visstidsanställningar, företagare och utan kollektivavtal</a:t>
            </a:r>
          </a:p>
          <a:p>
            <a:pPr marL="457200" indent="-457200">
              <a:buFont typeface="Wingdings" panose="05000000000000000000" pitchFamily="2" charset="2"/>
              <a:buChar char="Ø"/>
            </a:pPr>
            <a:r>
              <a:rPr lang="sv-SE" dirty="0"/>
              <a:t>Plattformsekonomin fortfarande marginell, liksom bemannings- och egenanställningar</a:t>
            </a:r>
          </a:p>
        </p:txBody>
      </p:sp>
      <p:sp>
        <p:nvSpPr>
          <p:cNvPr id="4" name="Platshållare för bildnummer 3">
            <a:extLst>
              <a:ext uri="{FF2B5EF4-FFF2-40B4-BE49-F238E27FC236}">
                <a16:creationId xmlns:a16="http://schemas.microsoft.com/office/drawing/2014/main" id="{5A596D49-7ED9-42B4-A4A7-662AD25C5C7F}"/>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53</a:t>
            </a:fld>
            <a:endParaRPr lang="sv-SE">
              <a:solidFill>
                <a:srgbClr val="000000"/>
              </a:solidFill>
              <a:latin typeface="Arial"/>
            </a:endParaRPr>
          </a:p>
        </p:txBody>
      </p:sp>
    </p:spTree>
    <p:extLst>
      <p:ext uri="{BB962C8B-B14F-4D97-AF65-F5344CB8AC3E}">
        <p14:creationId xmlns:p14="http://schemas.microsoft.com/office/powerpoint/2010/main" val="548677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DF8043-9E72-403A-961E-E363385BD5AE}"/>
              </a:ext>
            </a:extLst>
          </p:cNvPr>
          <p:cNvSpPr>
            <a:spLocks noGrp="1"/>
          </p:cNvSpPr>
          <p:nvPr>
            <p:ph type="title"/>
          </p:nvPr>
        </p:nvSpPr>
        <p:spPr>
          <a:xfrm>
            <a:off x="2120900" y="585926"/>
            <a:ext cx="8185150" cy="1141274"/>
          </a:xfrm>
        </p:spPr>
        <p:txBody>
          <a:bodyPr/>
          <a:lstStyle/>
          <a:p>
            <a:r>
              <a:rPr lang="sv-SE" dirty="0"/>
              <a:t>Visstidsanställningar – språngbrädor eller återvändsgränder för nyanlända?</a:t>
            </a:r>
          </a:p>
        </p:txBody>
      </p:sp>
      <p:sp>
        <p:nvSpPr>
          <p:cNvPr id="3" name="Platshållare för innehåll 2">
            <a:extLst>
              <a:ext uri="{FF2B5EF4-FFF2-40B4-BE49-F238E27FC236}">
                <a16:creationId xmlns:a16="http://schemas.microsoft.com/office/drawing/2014/main" id="{7D0DD30C-EA37-4696-89EF-27DF311A95CD}"/>
              </a:ext>
            </a:extLst>
          </p:cNvPr>
          <p:cNvSpPr>
            <a:spLocks noGrp="1"/>
          </p:cNvSpPr>
          <p:nvPr>
            <p:ph idx="1"/>
          </p:nvPr>
        </p:nvSpPr>
        <p:spPr>
          <a:xfrm>
            <a:off x="2120900" y="1866900"/>
            <a:ext cx="8166100" cy="4505325"/>
          </a:xfrm>
        </p:spPr>
        <p:txBody>
          <a:bodyPr/>
          <a:lstStyle/>
          <a:p>
            <a:pPr marL="457200" indent="-457200">
              <a:buFont typeface="Wingdings" panose="05000000000000000000" pitchFamily="2" charset="2"/>
              <a:buChar char="Ø"/>
            </a:pPr>
            <a:r>
              <a:rPr lang="sv-SE" sz="2400" dirty="0"/>
              <a:t>Visstidsanställningar språngbrädor för alla, och än mer så för utrikes födda män (jämförelse med att vara arbetslös)</a:t>
            </a:r>
          </a:p>
          <a:p>
            <a:pPr marL="457200" indent="-457200">
              <a:buFont typeface="Wingdings" panose="05000000000000000000" pitchFamily="2" charset="2"/>
              <a:buChar char="Ø"/>
            </a:pPr>
            <a:r>
              <a:rPr lang="sv-SE" sz="2400" dirty="0"/>
              <a:t>Alla typer av visstidsanställningar utom provanställningar är ”mer språngbrädor” för utrikes än för inrikes födda</a:t>
            </a:r>
          </a:p>
          <a:p>
            <a:pPr marL="457200" indent="-457200">
              <a:buFont typeface="Wingdings" panose="05000000000000000000" pitchFamily="2" charset="2"/>
              <a:buChar char="Ø"/>
            </a:pPr>
            <a:r>
              <a:rPr lang="sv-SE" sz="2400" dirty="0"/>
              <a:t>Små lönepremier för tillsvidareanställda; inga stora skillnader mellan utrikes och inrikes födda eller mellan olika typer av visstidsanställningar</a:t>
            </a:r>
          </a:p>
          <a:p>
            <a:pPr marL="457200" indent="-457200">
              <a:buFont typeface="Wingdings" panose="05000000000000000000" pitchFamily="2" charset="2"/>
              <a:buChar char="Ø"/>
            </a:pPr>
            <a:r>
              <a:rPr lang="sv-SE" sz="2400" dirty="0"/>
              <a:t>Metodfråga: görs jämförelserna med arbetslösa som blev arbetslösa samtidigt? Så skulle man skatta ”behandlingseffekten” i programutvärderingar. Annars risk för bias</a:t>
            </a:r>
          </a:p>
        </p:txBody>
      </p:sp>
      <p:sp>
        <p:nvSpPr>
          <p:cNvPr id="4" name="Platshållare för bildnummer 3">
            <a:extLst>
              <a:ext uri="{FF2B5EF4-FFF2-40B4-BE49-F238E27FC236}">
                <a16:creationId xmlns:a16="http://schemas.microsoft.com/office/drawing/2014/main" id="{421198D0-697E-4C18-B733-0F9C7720E4B0}"/>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54</a:t>
            </a:fld>
            <a:endParaRPr lang="sv-SE">
              <a:solidFill>
                <a:srgbClr val="000000"/>
              </a:solidFill>
              <a:latin typeface="Arial"/>
            </a:endParaRPr>
          </a:p>
        </p:txBody>
      </p:sp>
    </p:spTree>
    <p:extLst>
      <p:ext uri="{BB962C8B-B14F-4D97-AF65-F5344CB8AC3E}">
        <p14:creationId xmlns:p14="http://schemas.microsoft.com/office/powerpoint/2010/main" val="1247871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4B98FE-2064-444D-893A-4D675915DA25}"/>
              </a:ext>
            </a:extLst>
          </p:cNvPr>
          <p:cNvSpPr>
            <a:spLocks noGrp="1"/>
          </p:cNvSpPr>
          <p:nvPr>
            <p:ph type="title"/>
          </p:nvPr>
        </p:nvSpPr>
        <p:spPr/>
        <p:txBody>
          <a:bodyPr/>
          <a:lstStyle/>
          <a:p>
            <a:r>
              <a:rPr lang="sv-SE" dirty="0"/>
              <a:t>Bemanningsföretagen och deras anställda</a:t>
            </a:r>
          </a:p>
        </p:txBody>
      </p:sp>
      <p:sp>
        <p:nvSpPr>
          <p:cNvPr id="3" name="Platshållare för innehåll 2">
            <a:extLst>
              <a:ext uri="{FF2B5EF4-FFF2-40B4-BE49-F238E27FC236}">
                <a16:creationId xmlns:a16="http://schemas.microsoft.com/office/drawing/2014/main" id="{166524D8-E655-46E8-A82D-46958E1EBB87}"/>
              </a:ext>
            </a:extLst>
          </p:cNvPr>
          <p:cNvSpPr>
            <a:spLocks noGrp="1"/>
          </p:cNvSpPr>
          <p:nvPr>
            <p:ph idx="1"/>
          </p:nvPr>
        </p:nvSpPr>
        <p:spPr/>
        <p:txBody>
          <a:bodyPr/>
          <a:lstStyle/>
          <a:p>
            <a:pPr marL="457200" indent="-457200">
              <a:buFont typeface="Wingdings" panose="05000000000000000000" pitchFamily="2" charset="2"/>
              <a:buChar char="Ø"/>
            </a:pPr>
            <a:r>
              <a:rPr lang="sv-SE" dirty="0"/>
              <a:t>Snabbt växande, men liten bransch</a:t>
            </a:r>
          </a:p>
          <a:p>
            <a:pPr marL="457200" indent="-457200">
              <a:buFont typeface="Wingdings" panose="05000000000000000000" pitchFamily="2" charset="2"/>
              <a:buChar char="Ø"/>
            </a:pPr>
            <a:r>
              <a:rPr lang="sv-SE" dirty="0"/>
              <a:t>Vissa jämförelser görs med övrig sysselsättning – kanske mer relevant att jämföra med andra atypiska anställningar (</a:t>
            </a:r>
            <a:r>
              <a:rPr lang="sv-SE" dirty="0" err="1"/>
              <a:t>exvis</a:t>
            </a:r>
            <a:r>
              <a:rPr lang="sv-SE" dirty="0"/>
              <a:t> visstidsanställningar)</a:t>
            </a:r>
          </a:p>
          <a:p>
            <a:pPr marL="457200" indent="-457200">
              <a:buFont typeface="Wingdings" panose="05000000000000000000" pitchFamily="2" charset="2"/>
              <a:buChar char="Ø"/>
            </a:pPr>
            <a:r>
              <a:rPr lang="sv-SE" dirty="0"/>
              <a:t>Lägre löner, allt annat lika; särskilt i tjänsteyrken. Man skulle dock vilja se också kontroll för tid i jobb (eller liknande), även om ålder och utbildning sannolikt fångar upp en (sannolikt betydande) del av detta</a:t>
            </a:r>
          </a:p>
          <a:p>
            <a:pPr marL="457200" indent="-457200">
              <a:buFont typeface="Wingdings" panose="05000000000000000000" pitchFamily="2" charset="2"/>
              <a:buChar char="Ø"/>
            </a:pPr>
            <a:endParaRPr lang="sv-SE" dirty="0"/>
          </a:p>
        </p:txBody>
      </p:sp>
      <p:sp>
        <p:nvSpPr>
          <p:cNvPr id="4" name="Platshållare för bildnummer 3">
            <a:extLst>
              <a:ext uri="{FF2B5EF4-FFF2-40B4-BE49-F238E27FC236}">
                <a16:creationId xmlns:a16="http://schemas.microsoft.com/office/drawing/2014/main" id="{D8629C06-EE37-4D80-913D-57D427F4EEA3}"/>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55</a:t>
            </a:fld>
            <a:endParaRPr lang="sv-SE">
              <a:solidFill>
                <a:srgbClr val="000000"/>
              </a:solidFill>
              <a:latin typeface="Arial"/>
            </a:endParaRPr>
          </a:p>
        </p:txBody>
      </p:sp>
    </p:spTree>
    <p:extLst>
      <p:ext uri="{BB962C8B-B14F-4D97-AF65-F5344CB8AC3E}">
        <p14:creationId xmlns:p14="http://schemas.microsoft.com/office/powerpoint/2010/main" val="2033666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D37903-3295-4DD8-932D-951FB58297FB}"/>
              </a:ext>
            </a:extLst>
          </p:cNvPr>
          <p:cNvSpPr>
            <a:spLocks noGrp="1"/>
          </p:cNvSpPr>
          <p:nvPr>
            <p:ph type="title"/>
          </p:nvPr>
        </p:nvSpPr>
        <p:spPr/>
        <p:txBody>
          <a:bodyPr/>
          <a:lstStyle/>
          <a:p>
            <a:r>
              <a:rPr lang="sv-SE" dirty="0"/>
              <a:t>Egenanställningar</a:t>
            </a:r>
          </a:p>
        </p:txBody>
      </p:sp>
      <p:sp>
        <p:nvSpPr>
          <p:cNvPr id="3" name="Platshållare för innehåll 2">
            <a:extLst>
              <a:ext uri="{FF2B5EF4-FFF2-40B4-BE49-F238E27FC236}">
                <a16:creationId xmlns:a16="http://schemas.microsoft.com/office/drawing/2014/main" id="{69B9A2BD-3BD6-4009-99DB-78BB560FDD8C}"/>
              </a:ext>
            </a:extLst>
          </p:cNvPr>
          <p:cNvSpPr>
            <a:spLocks noGrp="1"/>
          </p:cNvSpPr>
          <p:nvPr>
            <p:ph idx="1"/>
          </p:nvPr>
        </p:nvSpPr>
        <p:spPr/>
        <p:txBody>
          <a:bodyPr/>
          <a:lstStyle/>
          <a:p>
            <a:pPr marL="457200" indent="-457200">
              <a:buFont typeface="Wingdings" panose="05000000000000000000" pitchFamily="2" charset="2"/>
              <a:buChar char="Ø"/>
            </a:pPr>
            <a:r>
              <a:rPr lang="sv-SE" dirty="0"/>
              <a:t>Snabbt växande, men liten ”bransch”</a:t>
            </a:r>
          </a:p>
          <a:p>
            <a:pPr marL="457200" indent="-457200">
              <a:buFont typeface="Wingdings" panose="05000000000000000000" pitchFamily="2" charset="2"/>
              <a:buChar char="Ø"/>
            </a:pPr>
            <a:r>
              <a:rPr lang="sv-SE" dirty="0"/>
              <a:t>De flesta verkar ha egenanställning vid sidan av andra verksamheter</a:t>
            </a:r>
          </a:p>
        </p:txBody>
      </p:sp>
      <p:sp>
        <p:nvSpPr>
          <p:cNvPr id="4" name="Platshållare för bildnummer 3">
            <a:extLst>
              <a:ext uri="{FF2B5EF4-FFF2-40B4-BE49-F238E27FC236}">
                <a16:creationId xmlns:a16="http://schemas.microsoft.com/office/drawing/2014/main" id="{6E302DC8-5EA5-4402-8A62-03F11A5D1A6A}"/>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56</a:t>
            </a:fld>
            <a:endParaRPr lang="sv-SE">
              <a:solidFill>
                <a:srgbClr val="000000"/>
              </a:solidFill>
              <a:latin typeface="Arial"/>
            </a:endParaRPr>
          </a:p>
        </p:txBody>
      </p:sp>
    </p:spTree>
    <p:extLst>
      <p:ext uri="{BB962C8B-B14F-4D97-AF65-F5344CB8AC3E}">
        <p14:creationId xmlns:p14="http://schemas.microsoft.com/office/powerpoint/2010/main" val="2335807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C05929-5926-4E69-9141-6838F87B7DF5}"/>
              </a:ext>
            </a:extLst>
          </p:cNvPr>
          <p:cNvSpPr>
            <a:spLocks noGrp="1"/>
          </p:cNvSpPr>
          <p:nvPr>
            <p:ph type="title"/>
          </p:nvPr>
        </p:nvSpPr>
        <p:spPr>
          <a:xfrm>
            <a:off x="2120900" y="648070"/>
            <a:ext cx="8185150" cy="1079130"/>
          </a:xfrm>
        </p:spPr>
        <p:txBody>
          <a:bodyPr/>
          <a:lstStyle/>
          <a:p>
            <a:r>
              <a:rPr lang="sv-SE" dirty="0"/>
              <a:t>Egenföretagande – möjlighet eller nödvändighet?</a:t>
            </a:r>
          </a:p>
        </p:txBody>
      </p:sp>
      <p:sp>
        <p:nvSpPr>
          <p:cNvPr id="3" name="Platshållare för innehåll 2">
            <a:extLst>
              <a:ext uri="{FF2B5EF4-FFF2-40B4-BE49-F238E27FC236}">
                <a16:creationId xmlns:a16="http://schemas.microsoft.com/office/drawing/2014/main" id="{AE7FF3AA-83C8-4C12-9C60-853F108CBA6D}"/>
              </a:ext>
            </a:extLst>
          </p:cNvPr>
          <p:cNvSpPr>
            <a:spLocks noGrp="1"/>
          </p:cNvSpPr>
          <p:nvPr>
            <p:ph idx="1"/>
          </p:nvPr>
        </p:nvSpPr>
        <p:spPr/>
        <p:txBody>
          <a:bodyPr/>
          <a:lstStyle/>
          <a:p>
            <a:pPr marL="457200" indent="-457200">
              <a:buFont typeface="Wingdings" panose="05000000000000000000" pitchFamily="2" charset="2"/>
              <a:buChar char="Ø"/>
            </a:pPr>
            <a:r>
              <a:rPr lang="sv-SE" sz="2400" dirty="0"/>
              <a:t>Mellan sex och åtta procent ”renodlade” egenföretagare; mellan nio och tio procent ”</a:t>
            </a:r>
            <a:r>
              <a:rPr lang="sv-SE" sz="2400" dirty="0" err="1"/>
              <a:t>kombinatörer</a:t>
            </a:r>
            <a:r>
              <a:rPr lang="sv-SE" sz="2400" dirty="0"/>
              <a:t>”; mycket lägre andel bland utrikes födda</a:t>
            </a:r>
          </a:p>
          <a:p>
            <a:pPr marL="457200" indent="-457200">
              <a:buFont typeface="Wingdings" panose="05000000000000000000" pitchFamily="2" charset="2"/>
              <a:buChar char="Ø"/>
            </a:pPr>
            <a:r>
              <a:rPr lang="sv-SE" sz="2400" dirty="0"/>
              <a:t>Utrikes födda egenföretagare kommer oftare från arbetslöshet (och mer sällan från annan sysselsättning)</a:t>
            </a:r>
          </a:p>
          <a:p>
            <a:pPr marL="457200" indent="-457200">
              <a:buFont typeface="Wingdings" panose="05000000000000000000" pitchFamily="2" charset="2"/>
              <a:buChar char="Ø"/>
            </a:pPr>
            <a:r>
              <a:rPr lang="sv-SE" sz="2400" dirty="0"/>
              <a:t>Ungefär samma inkomster för utrikes födda egenföretagare och anställda, men högre för egenföretagare än för vägt genomsnitt av sysselsatta och icke sysselsatta</a:t>
            </a:r>
          </a:p>
          <a:p>
            <a:pPr marL="457200" indent="-457200">
              <a:buFont typeface="Wingdings" panose="05000000000000000000" pitchFamily="2" charset="2"/>
              <a:buChar char="Ø"/>
            </a:pPr>
            <a:r>
              <a:rPr lang="sv-SE" sz="2400" dirty="0"/>
              <a:t>Slutsats: mycket tyder på att egenföretagande är en nödvändighet mer bland utrikes än bland inrikes födda</a:t>
            </a:r>
          </a:p>
          <a:p>
            <a:pPr marL="457200" indent="-457200">
              <a:buFont typeface="Wingdings" panose="05000000000000000000" pitchFamily="2" charset="2"/>
              <a:buChar char="Ø"/>
            </a:pPr>
            <a:endParaRPr lang="sv-SE" sz="2400" dirty="0"/>
          </a:p>
        </p:txBody>
      </p:sp>
      <p:sp>
        <p:nvSpPr>
          <p:cNvPr id="4" name="Platshållare för bildnummer 3">
            <a:extLst>
              <a:ext uri="{FF2B5EF4-FFF2-40B4-BE49-F238E27FC236}">
                <a16:creationId xmlns:a16="http://schemas.microsoft.com/office/drawing/2014/main" id="{971B13A8-1DF3-4795-B55B-2C5E090E750D}"/>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57</a:t>
            </a:fld>
            <a:endParaRPr lang="sv-SE">
              <a:solidFill>
                <a:srgbClr val="000000"/>
              </a:solidFill>
              <a:latin typeface="Arial"/>
            </a:endParaRPr>
          </a:p>
        </p:txBody>
      </p:sp>
    </p:spTree>
    <p:extLst>
      <p:ext uri="{BB962C8B-B14F-4D97-AF65-F5344CB8AC3E}">
        <p14:creationId xmlns:p14="http://schemas.microsoft.com/office/powerpoint/2010/main" val="4127601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37EB2-18D8-4191-AF5C-CDF2F1BFDED8}"/>
              </a:ext>
            </a:extLst>
          </p:cNvPr>
          <p:cNvSpPr>
            <a:spLocks noGrp="1"/>
          </p:cNvSpPr>
          <p:nvPr>
            <p:ph type="title"/>
          </p:nvPr>
        </p:nvSpPr>
        <p:spPr/>
        <p:txBody>
          <a:bodyPr/>
          <a:lstStyle/>
          <a:p>
            <a:r>
              <a:rPr lang="sv-SE" dirty="0"/>
              <a:t>Svartarbete</a:t>
            </a:r>
          </a:p>
        </p:txBody>
      </p:sp>
      <p:sp>
        <p:nvSpPr>
          <p:cNvPr id="3" name="Platshållare för innehåll 2">
            <a:extLst>
              <a:ext uri="{FF2B5EF4-FFF2-40B4-BE49-F238E27FC236}">
                <a16:creationId xmlns:a16="http://schemas.microsoft.com/office/drawing/2014/main" id="{DFBDB609-8FA6-4C61-BA12-5CF4D374D191}"/>
              </a:ext>
            </a:extLst>
          </p:cNvPr>
          <p:cNvSpPr>
            <a:spLocks noGrp="1"/>
          </p:cNvSpPr>
          <p:nvPr>
            <p:ph idx="1"/>
          </p:nvPr>
        </p:nvSpPr>
        <p:spPr/>
        <p:txBody>
          <a:bodyPr/>
          <a:lstStyle/>
          <a:p>
            <a:pPr marL="457200" indent="-457200">
              <a:buFont typeface="Wingdings" pitchFamily="2" charset="2"/>
              <a:buChar char="Ø"/>
            </a:pPr>
            <a:r>
              <a:rPr lang="sv-SE" dirty="0"/>
              <a:t>Tycks ha en oväntat liten omfattning i Sverige (höga skatter, kollektivavtal, arbetsrätt, låg upptäcktsrisk). Varför?</a:t>
            </a:r>
          </a:p>
          <a:p>
            <a:pPr marL="457200" indent="-457200">
              <a:buFont typeface="Wingdings" pitchFamily="2" charset="2"/>
              <a:buChar char="Ø"/>
            </a:pPr>
            <a:r>
              <a:rPr lang="sv-SE" dirty="0"/>
              <a:t>God skattemoral (liten misstro mot det offentliga)?</a:t>
            </a:r>
          </a:p>
          <a:p>
            <a:pPr marL="457200" indent="-457200">
              <a:buFont typeface="Wingdings" pitchFamily="2" charset="2"/>
              <a:buChar char="Ø"/>
            </a:pPr>
            <a:r>
              <a:rPr lang="sv-SE" dirty="0"/>
              <a:t>Tredjepartsrapportering</a:t>
            </a:r>
          </a:p>
          <a:p>
            <a:pPr marL="457200" indent="-457200">
              <a:buFont typeface="Wingdings" pitchFamily="2" charset="2"/>
              <a:buChar char="Ø"/>
            </a:pPr>
            <a:endParaRPr lang="sv-SE" dirty="0"/>
          </a:p>
          <a:p>
            <a:pPr marL="457200" indent="-457200">
              <a:buFont typeface="Wingdings" pitchFamily="2" charset="2"/>
              <a:buChar char="Ø"/>
            </a:pPr>
            <a:endParaRPr lang="sv-SE" dirty="0"/>
          </a:p>
        </p:txBody>
      </p:sp>
      <p:sp>
        <p:nvSpPr>
          <p:cNvPr id="4" name="Platshållare för bildnummer 3">
            <a:extLst>
              <a:ext uri="{FF2B5EF4-FFF2-40B4-BE49-F238E27FC236}">
                <a16:creationId xmlns:a16="http://schemas.microsoft.com/office/drawing/2014/main" id="{23BE987B-269D-407C-AB2A-5270E4821E4D}"/>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58</a:t>
            </a:fld>
            <a:endParaRPr lang="sv-SE">
              <a:solidFill>
                <a:srgbClr val="000000"/>
              </a:solidFill>
              <a:latin typeface="Arial"/>
            </a:endParaRPr>
          </a:p>
        </p:txBody>
      </p:sp>
    </p:spTree>
    <p:extLst>
      <p:ext uri="{BB962C8B-B14F-4D97-AF65-F5344CB8AC3E}">
        <p14:creationId xmlns:p14="http://schemas.microsoft.com/office/powerpoint/2010/main" val="4060502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E76B61-74A7-41A0-9234-AD38A80B1CE6}"/>
              </a:ext>
            </a:extLst>
          </p:cNvPr>
          <p:cNvSpPr>
            <a:spLocks noGrp="1"/>
          </p:cNvSpPr>
          <p:nvPr>
            <p:ph type="title"/>
          </p:nvPr>
        </p:nvSpPr>
        <p:spPr>
          <a:xfrm>
            <a:off x="2120900" y="606424"/>
            <a:ext cx="8185150" cy="947169"/>
          </a:xfrm>
        </p:spPr>
        <p:txBody>
          <a:bodyPr/>
          <a:lstStyle/>
          <a:p>
            <a:r>
              <a:rPr lang="sv-SE" dirty="0"/>
              <a:t>Hur går det för dem som anställs på enkla jobb?</a:t>
            </a:r>
          </a:p>
        </p:txBody>
      </p:sp>
      <p:sp>
        <p:nvSpPr>
          <p:cNvPr id="3" name="Platshållare för innehåll 2">
            <a:extLst>
              <a:ext uri="{FF2B5EF4-FFF2-40B4-BE49-F238E27FC236}">
                <a16:creationId xmlns:a16="http://schemas.microsoft.com/office/drawing/2014/main" id="{E453D285-8037-4723-B3D0-773766C09112}"/>
              </a:ext>
            </a:extLst>
          </p:cNvPr>
          <p:cNvSpPr>
            <a:spLocks noGrp="1"/>
          </p:cNvSpPr>
          <p:nvPr>
            <p:ph idx="1"/>
          </p:nvPr>
        </p:nvSpPr>
        <p:spPr>
          <a:xfrm>
            <a:off x="2139950" y="1689347"/>
            <a:ext cx="8166100" cy="4773597"/>
          </a:xfrm>
        </p:spPr>
        <p:txBody>
          <a:bodyPr/>
          <a:lstStyle/>
          <a:p>
            <a:pPr marL="457200" indent="-457200">
              <a:buFont typeface="Wingdings" panose="05000000000000000000" pitchFamily="2" charset="2"/>
              <a:buChar char="Ø"/>
            </a:pPr>
            <a:r>
              <a:rPr lang="sv-SE" sz="2400" dirty="0"/>
              <a:t>Personer på enkla jobb har en svagare position på arbetsmarknaden än andra anställda</a:t>
            </a:r>
          </a:p>
          <a:p>
            <a:pPr marL="457200" indent="-457200">
              <a:buFont typeface="Wingdings" panose="05000000000000000000" pitchFamily="2" charset="2"/>
              <a:buChar char="Ø"/>
            </a:pPr>
            <a:r>
              <a:rPr lang="sv-SE" sz="2400" dirty="0"/>
              <a:t>Viktig fråga: vilken rörlighet?</a:t>
            </a:r>
          </a:p>
          <a:p>
            <a:pPr marL="857250" lvl="1" indent="-457200">
              <a:buFont typeface="Wingdings" panose="05000000000000000000" pitchFamily="2" charset="2"/>
              <a:buChar char="ü"/>
            </a:pPr>
            <a:r>
              <a:rPr lang="sv-SE" sz="1800" dirty="0"/>
              <a:t>Positiv inkomstutveckling, särskilt om man begränsar sig till att se på dem som är fortsatt sysselsatta</a:t>
            </a:r>
          </a:p>
          <a:p>
            <a:pPr marL="857250" lvl="1" indent="-457200">
              <a:buFont typeface="Wingdings" panose="05000000000000000000" pitchFamily="2" charset="2"/>
              <a:buChar char="ü"/>
            </a:pPr>
            <a:r>
              <a:rPr lang="sv-SE" sz="1800" dirty="0"/>
              <a:t>Betydande andel går till mer, men inte mycket mer, kvalificerade jobb</a:t>
            </a:r>
          </a:p>
          <a:p>
            <a:pPr marL="857250" lvl="1" indent="-457200">
              <a:buFont typeface="Wingdings" panose="05000000000000000000" pitchFamily="2" charset="2"/>
              <a:buChar char="ü"/>
            </a:pPr>
            <a:r>
              <a:rPr lang="sv-SE" sz="1800" dirty="0"/>
              <a:t>De flesta lämnar den lägsta </a:t>
            </a:r>
            <a:r>
              <a:rPr lang="sv-SE" sz="1800" dirty="0" err="1"/>
              <a:t>lönedecilen</a:t>
            </a:r>
            <a:r>
              <a:rPr lang="sv-SE" sz="1800" dirty="0"/>
              <a:t>, men de flesta är kvar i den lägsta kvartilen</a:t>
            </a:r>
          </a:p>
          <a:p>
            <a:pPr marL="857250" lvl="1" indent="-457200">
              <a:buFont typeface="Wingdings" panose="05000000000000000000" pitchFamily="2" charset="2"/>
              <a:buChar char="ü"/>
            </a:pPr>
            <a:r>
              <a:rPr lang="sv-SE" sz="1800" dirty="0"/>
              <a:t>Många som nyanställs på enkla jobb har tidigare haft sådana</a:t>
            </a:r>
          </a:p>
          <a:p>
            <a:pPr marL="857250" lvl="1" indent="-457200">
              <a:buFont typeface="Wingdings" panose="05000000000000000000" pitchFamily="2" charset="2"/>
              <a:buChar char="ü"/>
            </a:pPr>
            <a:r>
              <a:rPr lang="sv-SE" sz="1800" dirty="0"/>
              <a:t>Enkla jobb associerade med större ökning i sysselsättning och inkomst, men lägre sannolikhet för mer kvalificerat jobb och högre lön, för utrikes födda</a:t>
            </a:r>
          </a:p>
          <a:p>
            <a:pPr marL="857250" lvl="1" indent="-457200">
              <a:buFont typeface="Wingdings" panose="05000000000000000000" pitchFamily="2" charset="2"/>
              <a:buChar char="ü"/>
            </a:pPr>
            <a:r>
              <a:rPr lang="sv-SE" sz="1800" dirty="0"/>
              <a:t>Lågutbildade arbetslösa som tog enkla jobb hade tio år senare högre sysselsättning, inkomst men lägre sannolikhet att ha ett kvalificerat jobb än arbetslösa som inte tog enkla jobb</a:t>
            </a:r>
          </a:p>
        </p:txBody>
      </p:sp>
      <p:sp>
        <p:nvSpPr>
          <p:cNvPr id="4" name="Platshållare för bildnummer 3">
            <a:extLst>
              <a:ext uri="{FF2B5EF4-FFF2-40B4-BE49-F238E27FC236}">
                <a16:creationId xmlns:a16="http://schemas.microsoft.com/office/drawing/2014/main" id="{12BB6247-672C-48CB-8A56-17152B478FAF}"/>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59</a:t>
            </a:fld>
            <a:endParaRPr lang="sv-SE">
              <a:solidFill>
                <a:srgbClr val="000000"/>
              </a:solidFill>
              <a:latin typeface="Arial"/>
            </a:endParaRPr>
          </a:p>
        </p:txBody>
      </p:sp>
    </p:spTree>
    <p:extLst>
      <p:ext uri="{BB962C8B-B14F-4D97-AF65-F5344CB8AC3E}">
        <p14:creationId xmlns:p14="http://schemas.microsoft.com/office/powerpoint/2010/main" val="151390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AFD2D-0431-48A4-9DA3-2A856EC2E870}"/>
              </a:ext>
            </a:extLst>
          </p:cNvPr>
          <p:cNvSpPr>
            <a:spLocks noGrp="1"/>
          </p:cNvSpPr>
          <p:nvPr>
            <p:ph type="title"/>
          </p:nvPr>
        </p:nvSpPr>
        <p:spPr/>
        <p:txBody>
          <a:bodyPr>
            <a:normAutofit/>
          </a:bodyPr>
          <a:lstStyle/>
          <a:p>
            <a:r>
              <a:rPr lang="sv-SE" dirty="0">
                <a:solidFill>
                  <a:schemeClr val="accent1">
                    <a:lumMod val="50000"/>
                  </a:schemeClr>
                </a:solidFill>
                <a:latin typeface="Calibri Light" panose="020F0302020204030204" pitchFamily="34" charset="0"/>
                <a:cs typeface="Calibri Light" panose="020F0302020204030204" pitchFamily="34" charset="0"/>
              </a:rPr>
              <a:t>Atypiska sysselsättningsformer</a:t>
            </a:r>
            <a:endParaRPr lang="en-GB"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Platshållare för innehåll 2">
            <a:extLst>
              <a:ext uri="{FF2B5EF4-FFF2-40B4-BE49-F238E27FC236}">
                <a16:creationId xmlns:a16="http://schemas.microsoft.com/office/drawing/2014/main" id="{57A1C415-7368-4D1F-B6C0-FDEE4499A131}"/>
              </a:ext>
            </a:extLst>
          </p:cNvPr>
          <p:cNvSpPr>
            <a:spLocks noGrp="1"/>
          </p:cNvSpPr>
          <p:nvPr>
            <p:ph idx="1"/>
          </p:nvPr>
        </p:nvSpPr>
        <p:spPr>
          <a:xfrm>
            <a:off x="1977224" y="1825625"/>
            <a:ext cx="8348870" cy="4351338"/>
          </a:xfrm>
        </p:spPr>
        <p:txBody>
          <a:bodyPr>
            <a:normAutofit lnSpcReduction="10000"/>
          </a:bodyPr>
          <a:lstStyle/>
          <a:p>
            <a:r>
              <a:rPr lang="sv-SE" dirty="0">
                <a:latin typeface="+mj-lt"/>
              </a:rPr>
              <a:t>Reguljär anställning utan kollektivavtal</a:t>
            </a:r>
          </a:p>
          <a:p>
            <a:r>
              <a:rPr lang="sv-SE" dirty="0">
                <a:latin typeface="+mj-lt"/>
              </a:rPr>
              <a:t>Visstidsanställning</a:t>
            </a:r>
          </a:p>
          <a:p>
            <a:r>
              <a:rPr lang="sv-SE" dirty="0">
                <a:latin typeface="+mj-lt"/>
              </a:rPr>
              <a:t>Arbeta för flera arbetsgivare/företag</a:t>
            </a:r>
          </a:p>
          <a:p>
            <a:pPr marL="0" indent="0">
              <a:buNone/>
            </a:pPr>
            <a:r>
              <a:rPr lang="sv-SE" dirty="0">
                <a:latin typeface="+mj-lt"/>
              </a:rPr>
              <a:t>	– Bemanningsanställning</a:t>
            </a:r>
          </a:p>
          <a:p>
            <a:pPr marL="0" indent="0">
              <a:buNone/>
            </a:pPr>
            <a:r>
              <a:rPr lang="sv-SE" dirty="0">
                <a:latin typeface="+mj-lt"/>
              </a:rPr>
              <a:t>	– Egenanställning</a:t>
            </a:r>
          </a:p>
          <a:p>
            <a:pPr marL="0" indent="0">
              <a:buNone/>
            </a:pPr>
            <a:r>
              <a:rPr lang="sv-SE" dirty="0">
                <a:latin typeface="+mj-lt"/>
              </a:rPr>
              <a:t>	– Ha flera anställningar/</a:t>
            </a:r>
          </a:p>
          <a:p>
            <a:pPr marL="0" indent="0">
              <a:buNone/>
            </a:pPr>
            <a:r>
              <a:rPr lang="sv-SE" dirty="0">
                <a:latin typeface="+mj-lt"/>
              </a:rPr>
              <a:t>	   kombinera anställning och företagande</a:t>
            </a:r>
          </a:p>
          <a:p>
            <a:r>
              <a:rPr lang="sv-SE" dirty="0">
                <a:latin typeface="+mj-lt"/>
              </a:rPr>
              <a:t>Eget företagande</a:t>
            </a:r>
          </a:p>
          <a:p>
            <a:pPr lvl="0"/>
            <a:r>
              <a:rPr lang="sv-SE" dirty="0">
                <a:solidFill>
                  <a:prstClr val="black"/>
                </a:solidFill>
                <a:latin typeface="+mj-lt"/>
              </a:rPr>
              <a:t>Svartarbete</a:t>
            </a:r>
            <a:r>
              <a:rPr lang="sv-SE" dirty="0">
                <a:latin typeface="+mj-lt"/>
              </a:rPr>
              <a:t> </a:t>
            </a:r>
            <a:r>
              <a:rPr lang="sv-SE" dirty="0"/>
              <a:t>		 </a:t>
            </a:r>
          </a:p>
        </p:txBody>
      </p:sp>
      <p:pic>
        <p:nvPicPr>
          <p:cNvPr id="5" name="Picture 5">
            <a:extLst>
              <a:ext uri="{FF2B5EF4-FFF2-40B4-BE49-F238E27FC236}">
                <a16:creationId xmlns:a16="http://schemas.microsoft.com/office/drawing/2014/main" id="{540F8613-6331-486F-B55F-F1E2152FD5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390440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062EBB-2B75-44A2-8285-D53C9292BD09}"/>
              </a:ext>
            </a:extLst>
          </p:cNvPr>
          <p:cNvSpPr>
            <a:spLocks noGrp="1"/>
          </p:cNvSpPr>
          <p:nvPr>
            <p:ph type="title"/>
          </p:nvPr>
        </p:nvSpPr>
        <p:spPr>
          <a:xfrm>
            <a:off x="2120900" y="603682"/>
            <a:ext cx="8185150" cy="1123518"/>
          </a:xfrm>
        </p:spPr>
        <p:txBody>
          <a:bodyPr/>
          <a:lstStyle/>
          <a:p>
            <a:r>
              <a:rPr lang="sv-SE" dirty="0"/>
              <a:t>Hur går det för dem som anställs på enkla jobb?</a:t>
            </a:r>
          </a:p>
        </p:txBody>
      </p:sp>
      <p:sp>
        <p:nvSpPr>
          <p:cNvPr id="3" name="Platshållare för innehåll 2">
            <a:extLst>
              <a:ext uri="{FF2B5EF4-FFF2-40B4-BE49-F238E27FC236}">
                <a16:creationId xmlns:a16="http://schemas.microsoft.com/office/drawing/2014/main" id="{F7B8E20C-ACEA-4A78-A137-FADA2B828C49}"/>
              </a:ext>
            </a:extLst>
          </p:cNvPr>
          <p:cNvSpPr>
            <a:spLocks noGrp="1"/>
          </p:cNvSpPr>
          <p:nvPr>
            <p:ph idx="1"/>
          </p:nvPr>
        </p:nvSpPr>
        <p:spPr/>
        <p:txBody>
          <a:bodyPr/>
          <a:lstStyle/>
          <a:p>
            <a:pPr marL="457200" indent="-457200">
              <a:buFont typeface="Wingdings" panose="05000000000000000000" pitchFamily="2" charset="2"/>
              <a:buChar char="Ø"/>
            </a:pPr>
            <a:r>
              <a:rPr lang="sv-SE" dirty="0"/>
              <a:t>Summa summarum: bra för utrikes födda att ta ett enkelt jobb, men ingen universalmedicin</a:t>
            </a:r>
          </a:p>
        </p:txBody>
      </p:sp>
      <p:sp>
        <p:nvSpPr>
          <p:cNvPr id="4" name="Platshållare för bildnummer 3">
            <a:extLst>
              <a:ext uri="{FF2B5EF4-FFF2-40B4-BE49-F238E27FC236}">
                <a16:creationId xmlns:a16="http://schemas.microsoft.com/office/drawing/2014/main" id="{2C54228D-D001-48C9-97B0-02E1F0B00195}"/>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60</a:t>
            </a:fld>
            <a:endParaRPr lang="sv-SE">
              <a:solidFill>
                <a:srgbClr val="000000"/>
              </a:solidFill>
              <a:latin typeface="Arial"/>
            </a:endParaRPr>
          </a:p>
        </p:txBody>
      </p:sp>
    </p:spTree>
    <p:extLst>
      <p:ext uri="{BB962C8B-B14F-4D97-AF65-F5344CB8AC3E}">
        <p14:creationId xmlns:p14="http://schemas.microsoft.com/office/powerpoint/2010/main" val="2754791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463509-8187-42CB-AD58-7586D0701489}"/>
              </a:ext>
            </a:extLst>
          </p:cNvPr>
          <p:cNvSpPr>
            <a:spLocks noGrp="1"/>
          </p:cNvSpPr>
          <p:nvPr>
            <p:ph type="title"/>
          </p:nvPr>
        </p:nvSpPr>
        <p:spPr>
          <a:xfrm>
            <a:off x="2120900" y="804863"/>
            <a:ext cx="8185150" cy="584200"/>
          </a:xfrm>
        </p:spPr>
        <p:txBody>
          <a:bodyPr/>
          <a:lstStyle/>
          <a:p>
            <a:r>
              <a:rPr lang="sv-SE" dirty="0"/>
              <a:t>Hur bra fungerar vuxenutbildningen?</a:t>
            </a:r>
          </a:p>
        </p:txBody>
      </p:sp>
      <p:sp>
        <p:nvSpPr>
          <p:cNvPr id="3" name="Platshållare för innehåll 2">
            <a:extLst>
              <a:ext uri="{FF2B5EF4-FFF2-40B4-BE49-F238E27FC236}">
                <a16:creationId xmlns:a16="http://schemas.microsoft.com/office/drawing/2014/main" id="{8F6368B8-08F6-4F42-8574-D190118E37E0}"/>
              </a:ext>
            </a:extLst>
          </p:cNvPr>
          <p:cNvSpPr>
            <a:spLocks noGrp="1"/>
          </p:cNvSpPr>
          <p:nvPr>
            <p:ph idx="1"/>
          </p:nvPr>
        </p:nvSpPr>
        <p:spPr/>
        <p:txBody>
          <a:bodyPr/>
          <a:lstStyle/>
          <a:p>
            <a:pPr marL="457200" indent="-457200">
              <a:buFont typeface="Wingdings" pitchFamily="2" charset="2"/>
              <a:buChar char="Ø"/>
            </a:pPr>
            <a:r>
              <a:rPr lang="sv-SE" sz="2400" dirty="0"/>
              <a:t>Liten lönespridning förutsätter liten spridning i kompetens </a:t>
            </a:r>
          </a:p>
          <a:p>
            <a:pPr marL="457200" indent="-457200">
              <a:buFont typeface="Wingdings" pitchFamily="2" charset="2"/>
              <a:buChar char="Ø"/>
            </a:pPr>
            <a:r>
              <a:rPr lang="sv-SE" sz="2400" dirty="0"/>
              <a:t>Detta förutsätter sannolikt en väl fungerande vuxenutbildning, särskilt mot bakgrund av omfattande flyktingrelaterad invandring (i genomsnitt relativt låg formell kompetens, som sannolikt bara delvis är användbar i Sverige)</a:t>
            </a:r>
          </a:p>
          <a:p>
            <a:pPr marL="457200" indent="-457200">
              <a:buFont typeface="Wingdings" pitchFamily="2" charset="2"/>
              <a:buChar char="Ø"/>
            </a:pPr>
            <a:r>
              <a:rPr lang="sv-SE" sz="2400" dirty="0"/>
              <a:t>Svensk vuxenutbildning väl utbyggd; utrikes födda i formell utbildning, inrikes födda i informell utbildning (även om alla grupper deltar mycket i en internationell jmf). Vet vi om </a:t>
            </a:r>
            <a:r>
              <a:rPr lang="sv-SE" sz="2400" dirty="0" err="1"/>
              <a:t>Yrkesvux</a:t>
            </a:r>
            <a:r>
              <a:rPr lang="sv-SE" sz="2400" dirty="0"/>
              <a:t> ingår i de redovisade talen? All AMU?</a:t>
            </a:r>
          </a:p>
          <a:p>
            <a:pPr marL="457200" indent="-457200">
              <a:buFont typeface="Wingdings" pitchFamily="2" charset="2"/>
              <a:buChar char="Ø"/>
            </a:pPr>
            <a:r>
              <a:rPr lang="sv-SE" sz="2400" dirty="0"/>
              <a:t>Vad vet vi om effekterna?</a:t>
            </a:r>
          </a:p>
        </p:txBody>
      </p:sp>
      <p:sp>
        <p:nvSpPr>
          <p:cNvPr id="4" name="Platshållare för bildnummer 3">
            <a:extLst>
              <a:ext uri="{FF2B5EF4-FFF2-40B4-BE49-F238E27FC236}">
                <a16:creationId xmlns:a16="http://schemas.microsoft.com/office/drawing/2014/main" id="{FB0D43B3-FF36-4F91-8027-BC15297F1077}"/>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61</a:t>
            </a:fld>
            <a:endParaRPr lang="sv-SE">
              <a:solidFill>
                <a:srgbClr val="000000"/>
              </a:solidFill>
              <a:latin typeface="Arial"/>
            </a:endParaRPr>
          </a:p>
        </p:txBody>
      </p:sp>
    </p:spTree>
    <p:extLst>
      <p:ext uri="{BB962C8B-B14F-4D97-AF65-F5344CB8AC3E}">
        <p14:creationId xmlns:p14="http://schemas.microsoft.com/office/powerpoint/2010/main" val="646906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F7C2FA-15DB-724C-A54D-D8C4578C0B8E}"/>
              </a:ext>
            </a:extLst>
          </p:cNvPr>
          <p:cNvSpPr>
            <a:spLocks noGrp="1"/>
          </p:cNvSpPr>
          <p:nvPr>
            <p:ph type="title"/>
          </p:nvPr>
        </p:nvSpPr>
        <p:spPr/>
        <p:txBody>
          <a:bodyPr/>
          <a:lstStyle/>
          <a:p>
            <a:r>
              <a:rPr lang="sv-SE" dirty="0"/>
              <a:t>Hur bra fungerar vuxenutbildningen?</a:t>
            </a:r>
          </a:p>
        </p:txBody>
      </p:sp>
      <p:sp>
        <p:nvSpPr>
          <p:cNvPr id="3" name="Platshållare för innehåll 2">
            <a:extLst>
              <a:ext uri="{FF2B5EF4-FFF2-40B4-BE49-F238E27FC236}">
                <a16:creationId xmlns:a16="http://schemas.microsoft.com/office/drawing/2014/main" id="{5A6B36E6-3B78-C240-8785-C3D6216A2107}"/>
              </a:ext>
            </a:extLst>
          </p:cNvPr>
          <p:cNvSpPr>
            <a:spLocks noGrp="1"/>
          </p:cNvSpPr>
          <p:nvPr>
            <p:ph idx="1"/>
          </p:nvPr>
        </p:nvSpPr>
        <p:spPr/>
        <p:txBody>
          <a:bodyPr/>
          <a:lstStyle/>
          <a:p>
            <a:pPr marL="457200" indent="-457200">
              <a:buFont typeface="Wingdings" pitchFamily="2" charset="2"/>
              <a:buChar char="Ø"/>
            </a:pPr>
            <a:r>
              <a:rPr lang="sv-SE" dirty="0"/>
              <a:t>Tidigare studier avser Komvux och AMU</a:t>
            </a:r>
          </a:p>
          <a:p>
            <a:pPr marL="457200" indent="-457200">
              <a:buFont typeface="Wingdings" pitchFamily="2" charset="2"/>
              <a:buChar char="Ø"/>
            </a:pPr>
            <a:r>
              <a:rPr lang="sv-SE" dirty="0"/>
              <a:t>Här: </a:t>
            </a:r>
          </a:p>
          <a:p>
            <a:pPr marL="857250" lvl="1" indent="-457200">
              <a:buFont typeface="Wingdings" pitchFamily="2" charset="2"/>
              <a:buChar char="ü"/>
            </a:pPr>
            <a:r>
              <a:rPr lang="sv-SE" dirty="0"/>
              <a:t>Vuxenutbildning och färdigheter enligt PIAAC</a:t>
            </a:r>
          </a:p>
          <a:p>
            <a:pPr marL="857250" lvl="1" indent="-457200">
              <a:buFont typeface="Wingdings" pitchFamily="2" charset="2"/>
              <a:buChar char="ü"/>
            </a:pPr>
            <a:r>
              <a:rPr lang="sv-SE" dirty="0"/>
              <a:t>Effekter av Komvux</a:t>
            </a:r>
          </a:p>
          <a:p>
            <a:pPr marL="457200" indent="-457200">
              <a:buFont typeface="Wingdings" pitchFamily="2" charset="2"/>
              <a:buChar char="Ø"/>
            </a:pPr>
            <a:r>
              <a:rPr lang="sv-SE" dirty="0"/>
              <a:t>Omsorgsfull och trovärdig analys</a:t>
            </a:r>
          </a:p>
        </p:txBody>
      </p:sp>
      <p:sp>
        <p:nvSpPr>
          <p:cNvPr id="4" name="Platshållare för bildnummer 3">
            <a:extLst>
              <a:ext uri="{FF2B5EF4-FFF2-40B4-BE49-F238E27FC236}">
                <a16:creationId xmlns:a16="http://schemas.microsoft.com/office/drawing/2014/main" id="{A60D7DAE-AA5E-C94F-8182-4F26E5C54656}"/>
              </a:ext>
            </a:extLst>
          </p:cNvPr>
          <p:cNvSpPr>
            <a:spLocks noGrp="1"/>
          </p:cNvSpPr>
          <p:nvPr>
            <p:ph type="sldNum" sz="quarter" idx="12"/>
          </p:nvPr>
        </p:nvSpPr>
        <p:spPr/>
        <p:txBody>
          <a:bodyPr/>
          <a:lstStyle/>
          <a:p>
            <a:pPr fontAlgn="base">
              <a:spcBef>
                <a:spcPct val="0"/>
              </a:spcBef>
              <a:spcAft>
                <a:spcPct val="0"/>
              </a:spcAft>
            </a:pPr>
            <a:fld id="{B50E3CD0-E7E0-4BE3-B73D-BE117996BCB6}" type="slidenum">
              <a:rPr lang="sv-SE">
                <a:solidFill>
                  <a:srgbClr val="000000"/>
                </a:solidFill>
                <a:latin typeface="Arial"/>
              </a:rPr>
              <a:pPr fontAlgn="base">
                <a:spcBef>
                  <a:spcPct val="0"/>
                </a:spcBef>
                <a:spcAft>
                  <a:spcPct val="0"/>
                </a:spcAft>
              </a:pPr>
              <a:t>62</a:t>
            </a:fld>
            <a:endParaRPr lang="sv-SE">
              <a:solidFill>
                <a:srgbClr val="000000"/>
              </a:solidFill>
              <a:latin typeface="Arial"/>
            </a:endParaRPr>
          </a:p>
        </p:txBody>
      </p:sp>
    </p:spTree>
    <p:extLst>
      <p:ext uri="{BB962C8B-B14F-4D97-AF65-F5344CB8AC3E}">
        <p14:creationId xmlns:p14="http://schemas.microsoft.com/office/powerpoint/2010/main" val="247409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19256" cy="1143000"/>
          </a:xfrm>
        </p:spPr>
        <p:txBody>
          <a:bodyPr>
            <a:noAutofit/>
          </a:bodyPr>
          <a:lstStyle/>
          <a:p>
            <a:pPr algn="ctr"/>
            <a:r>
              <a:rPr lang="sv-SE" sz="3000" dirty="0">
                <a:solidFill>
                  <a:schemeClr val="accent1">
                    <a:lumMod val="50000"/>
                  </a:schemeClr>
                </a:solidFill>
              </a:rPr>
              <a:t>Andel sysselsatta i olika atypiska sysselsättnings-former, procent av alla sysselsatta </a:t>
            </a:r>
          </a:p>
        </p:txBody>
      </p:sp>
      <p:graphicFrame>
        <p:nvGraphicFramePr>
          <p:cNvPr id="5" name="Chart 4">
            <a:extLst>
              <a:ext uri="{FF2B5EF4-FFF2-40B4-BE49-F238E27FC236}">
                <a16:creationId xmlns:a16="http://schemas.microsoft.com/office/drawing/2014/main" id="{E4757B09-C9BE-41E9-B68B-6606E4F00BBB}"/>
              </a:ext>
            </a:extLst>
          </p:cNvPr>
          <p:cNvGraphicFramePr>
            <a:graphicFrameLocks noChangeAspect="1"/>
          </p:cNvGraphicFramePr>
          <p:nvPr>
            <p:extLst>
              <p:ext uri="{D42A27DB-BD31-4B8C-83A1-F6EECF244321}">
                <p14:modId xmlns:p14="http://schemas.microsoft.com/office/powerpoint/2010/main" val="1481062009"/>
              </p:ext>
            </p:extLst>
          </p:nvPr>
        </p:nvGraphicFramePr>
        <p:xfrm>
          <a:off x="1770828" y="1831368"/>
          <a:ext cx="8640000" cy="464484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84C75056-61D9-4381-B88E-E429A5DA88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374229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2" y="274638"/>
            <a:ext cx="8349343" cy="1143000"/>
          </a:xfrm>
        </p:spPr>
        <p:txBody>
          <a:bodyPr>
            <a:noAutofit/>
          </a:bodyPr>
          <a:lstStyle/>
          <a:p>
            <a:pPr algn="ctr"/>
            <a:r>
              <a:rPr lang="sv-SE" sz="3000" dirty="0">
                <a:solidFill>
                  <a:schemeClr val="accent1">
                    <a:lumMod val="50000"/>
                  </a:schemeClr>
                </a:solidFill>
              </a:rPr>
              <a:t>Andelen atypiskt sysselsatta 16-64 år vid olika </a:t>
            </a:r>
            <a:br>
              <a:rPr lang="sv-SE" sz="3000" dirty="0">
                <a:solidFill>
                  <a:schemeClr val="accent1">
                    <a:lumMod val="50000"/>
                  </a:schemeClr>
                </a:solidFill>
              </a:rPr>
            </a:br>
            <a:r>
              <a:rPr lang="sv-SE" sz="3000" dirty="0">
                <a:solidFill>
                  <a:schemeClr val="accent1">
                    <a:lumMod val="50000"/>
                  </a:schemeClr>
                </a:solidFill>
              </a:rPr>
              <a:t>antaganden om kollektivavtalens täckningsgrad, procent</a:t>
            </a:r>
            <a:endParaRPr lang="sv-SE" sz="3000" dirty="0">
              <a:solidFill>
                <a:schemeClr val="accent1">
                  <a:lumMod val="50000"/>
                </a:schemeClr>
              </a:solidFill>
              <a:latin typeface="Calibri Light" panose="020F0302020204030204" pitchFamily="34" charset="0"/>
            </a:endParaRPr>
          </a:p>
        </p:txBody>
      </p:sp>
      <p:graphicFrame>
        <p:nvGraphicFramePr>
          <p:cNvPr id="4" name="Diagram 1">
            <a:extLst>
              <a:ext uri="{FF2B5EF4-FFF2-40B4-BE49-F238E27FC236}">
                <a16:creationId xmlns:a16="http://schemas.microsoft.com/office/drawing/2014/main" id="{D91C6471-5DBD-4646-9844-5A5678700D72}"/>
              </a:ext>
            </a:extLst>
          </p:cNvPr>
          <p:cNvGraphicFramePr>
            <a:graphicFrameLocks noChangeAspect="1"/>
          </p:cNvGraphicFramePr>
          <p:nvPr>
            <p:extLst>
              <p:ext uri="{D42A27DB-BD31-4B8C-83A1-F6EECF244321}">
                <p14:modId xmlns:p14="http://schemas.microsoft.com/office/powerpoint/2010/main" val="1436752140"/>
              </p:ext>
            </p:extLst>
          </p:nvPr>
        </p:nvGraphicFramePr>
        <p:xfrm>
          <a:off x="1776000" y="1966555"/>
          <a:ext cx="8640000" cy="442755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5">
            <a:extLst>
              <a:ext uri="{FF2B5EF4-FFF2-40B4-BE49-F238E27FC236}">
                <a16:creationId xmlns:a16="http://schemas.microsoft.com/office/drawing/2014/main" id="{5912F7DC-C017-48BE-A467-41DC26FD43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143451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1AFD2D-0431-48A4-9DA3-2A856EC2E870}"/>
              </a:ext>
            </a:extLst>
          </p:cNvPr>
          <p:cNvSpPr>
            <a:spLocks noGrp="1"/>
          </p:cNvSpPr>
          <p:nvPr>
            <p:ph type="title"/>
          </p:nvPr>
        </p:nvSpPr>
        <p:spPr/>
        <p:txBody>
          <a:bodyPr>
            <a:normAutofit/>
          </a:bodyPr>
          <a:lstStyle/>
          <a:p>
            <a:r>
              <a:rPr lang="sv-SE" sz="3600" dirty="0">
                <a:solidFill>
                  <a:schemeClr val="accent1">
                    <a:lumMod val="50000"/>
                  </a:schemeClr>
                </a:solidFill>
                <a:latin typeface="Calibri Light" panose="020F0302020204030204" pitchFamily="34" charset="0"/>
                <a:cs typeface="Calibri Light" panose="020F0302020204030204" pitchFamily="34" charset="0"/>
              </a:rPr>
              <a:t>Visstidsanställning – språngbräda eller återvändsgränd för utrikes födda?</a:t>
            </a:r>
            <a:endParaRPr lang="en-GB" sz="3600"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Platshållare för innehåll 2">
            <a:extLst>
              <a:ext uri="{FF2B5EF4-FFF2-40B4-BE49-F238E27FC236}">
                <a16:creationId xmlns:a16="http://schemas.microsoft.com/office/drawing/2014/main" id="{57A1C415-7368-4D1F-B6C0-FDEE4499A131}"/>
              </a:ext>
            </a:extLst>
          </p:cNvPr>
          <p:cNvSpPr>
            <a:spLocks noGrp="1"/>
          </p:cNvSpPr>
          <p:nvPr>
            <p:ph idx="1"/>
          </p:nvPr>
        </p:nvSpPr>
        <p:spPr>
          <a:xfrm>
            <a:off x="838200" y="1825625"/>
            <a:ext cx="9977379" cy="4351338"/>
          </a:xfrm>
        </p:spPr>
        <p:txBody>
          <a:bodyPr>
            <a:normAutofit lnSpcReduction="10000"/>
          </a:bodyPr>
          <a:lstStyle/>
          <a:p>
            <a:r>
              <a:rPr lang="sv-SE" dirty="0">
                <a:latin typeface="+mj-lt"/>
              </a:rPr>
              <a:t>Egen ekonometrisk studie av övergångssannolikheter från visstidsanställning och arbetslöshet till tillsvidareanställning</a:t>
            </a:r>
          </a:p>
          <a:p>
            <a:endParaRPr lang="sv-SE" sz="300" dirty="0">
              <a:latin typeface="+mj-lt"/>
            </a:endParaRPr>
          </a:p>
          <a:p>
            <a:r>
              <a:rPr lang="sv-SE" dirty="0">
                <a:latin typeface="+mj-lt"/>
              </a:rPr>
              <a:t>Liksom tidigare studier finner vi stöd för </a:t>
            </a:r>
            <a:r>
              <a:rPr lang="sv-SE" dirty="0" err="1">
                <a:latin typeface="+mj-lt"/>
              </a:rPr>
              <a:t>språngbrädeshypotesen</a:t>
            </a:r>
            <a:r>
              <a:rPr lang="sv-SE" dirty="0">
                <a:latin typeface="+mj-lt"/>
              </a:rPr>
              <a:t> när vi jämför med arbetslöshet</a:t>
            </a:r>
          </a:p>
          <a:p>
            <a:endParaRPr lang="sv-SE" sz="300" dirty="0">
              <a:latin typeface="+mj-lt"/>
            </a:endParaRPr>
          </a:p>
          <a:p>
            <a:r>
              <a:rPr lang="en-GB" dirty="0" err="1">
                <a:latin typeface="+mj-lt"/>
              </a:rPr>
              <a:t>Särskilt</a:t>
            </a:r>
            <a:r>
              <a:rPr lang="en-GB" dirty="0">
                <a:latin typeface="+mj-lt"/>
              </a:rPr>
              <a:t> </a:t>
            </a:r>
            <a:r>
              <a:rPr lang="en-GB" dirty="0" err="1">
                <a:latin typeface="+mj-lt"/>
              </a:rPr>
              <a:t>starkt</a:t>
            </a:r>
            <a:r>
              <a:rPr lang="en-GB" dirty="0">
                <a:latin typeface="+mj-lt"/>
              </a:rPr>
              <a:t> </a:t>
            </a:r>
            <a:r>
              <a:rPr lang="en-GB" dirty="0" err="1">
                <a:latin typeface="+mj-lt"/>
              </a:rPr>
              <a:t>stöd</a:t>
            </a:r>
            <a:r>
              <a:rPr lang="en-GB" dirty="0">
                <a:latin typeface="+mj-lt"/>
              </a:rPr>
              <a:t> </a:t>
            </a:r>
            <a:r>
              <a:rPr lang="en-GB" dirty="0" err="1">
                <a:latin typeface="+mj-lt"/>
              </a:rPr>
              <a:t>för</a:t>
            </a:r>
            <a:r>
              <a:rPr lang="en-GB" dirty="0">
                <a:latin typeface="+mj-lt"/>
              </a:rPr>
              <a:t> </a:t>
            </a:r>
            <a:r>
              <a:rPr lang="en-GB" dirty="0" err="1">
                <a:latin typeface="+mj-lt"/>
              </a:rPr>
              <a:t>hypotesen</a:t>
            </a:r>
            <a:r>
              <a:rPr lang="en-GB" dirty="0">
                <a:latin typeface="+mj-lt"/>
              </a:rPr>
              <a:t> </a:t>
            </a:r>
            <a:r>
              <a:rPr lang="en-GB" dirty="0" err="1">
                <a:latin typeface="+mj-lt"/>
              </a:rPr>
              <a:t>för</a:t>
            </a:r>
            <a:r>
              <a:rPr lang="en-GB" dirty="0">
                <a:latin typeface="+mj-lt"/>
              </a:rPr>
              <a:t> </a:t>
            </a:r>
            <a:r>
              <a:rPr lang="en-GB" i="1" dirty="0" err="1">
                <a:latin typeface="+mj-lt"/>
              </a:rPr>
              <a:t>utomeuropeiskt</a:t>
            </a:r>
            <a:r>
              <a:rPr lang="en-GB" i="1" dirty="0">
                <a:latin typeface="+mj-lt"/>
              </a:rPr>
              <a:t>  </a:t>
            </a:r>
            <a:r>
              <a:rPr lang="en-GB" i="1" dirty="0" err="1">
                <a:latin typeface="+mj-lt"/>
              </a:rPr>
              <a:t>födda</a:t>
            </a:r>
            <a:r>
              <a:rPr lang="en-GB" i="1" dirty="0">
                <a:latin typeface="+mj-lt"/>
              </a:rPr>
              <a:t> </a:t>
            </a:r>
            <a:r>
              <a:rPr lang="en-GB" dirty="0">
                <a:latin typeface="+mj-lt"/>
              </a:rPr>
              <a:t>– </a:t>
            </a:r>
            <a:r>
              <a:rPr lang="en-GB" dirty="0" err="1">
                <a:latin typeface="+mj-lt"/>
              </a:rPr>
              <a:t>detta</a:t>
            </a:r>
            <a:r>
              <a:rPr lang="en-GB" dirty="0">
                <a:latin typeface="+mj-lt"/>
              </a:rPr>
              <a:t> </a:t>
            </a:r>
            <a:r>
              <a:rPr lang="en-GB" dirty="0" err="1">
                <a:latin typeface="+mj-lt"/>
              </a:rPr>
              <a:t>gäller</a:t>
            </a:r>
            <a:r>
              <a:rPr lang="en-GB" dirty="0">
                <a:latin typeface="+mj-lt"/>
              </a:rPr>
              <a:t> </a:t>
            </a:r>
            <a:r>
              <a:rPr lang="en-GB" dirty="0" err="1">
                <a:latin typeface="+mj-lt"/>
              </a:rPr>
              <a:t>nästan</a:t>
            </a:r>
            <a:r>
              <a:rPr lang="en-GB" dirty="0">
                <a:latin typeface="+mj-lt"/>
              </a:rPr>
              <a:t> </a:t>
            </a:r>
            <a:r>
              <a:rPr lang="en-GB" dirty="0" err="1">
                <a:latin typeface="+mj-lt"/>
              </a:rPr>
              <a:t>samtliga</a:t>
            </a:r>
            <a:r>
              <a:rPr lang="en-GB" dirty="0">
                <a:latin typeface="+mj-lt"/>
              </a:rPr>
              <a:t> </a:t>
            </a:r>
            <a:r>
              <a:rPr lang="en-GB" dirty="0" err="1">
                <a:latin typeface="+mj-lt"/>
              </a:rPr>
              <a:t>typer</a:t>
            </a:r>
            <a:r>
              <a:rPr lang="en-GB" dirty="0">
                <a:latin typeface="+mj-lt"/>
              </a:rPr>
              <a:t> </a:t>
            </a:r>
            <a:r>
              <a:rPr lang="en-GB" dirty="0" err="1">
                <a:latin typeface="+mj-lt"/>
              </a:rPr>
              <a:t>av</a:t>
            </a:r>
            <a:r>
              <a:rPr lang="en-GB" dirty="0">
                <a:latin typeface="+mj-lt"/>
              </a:rPr>
              <a:t> </a:t>
            </a:r>
            <a:r>
              <a:rPr lang="en-GB" dirty="0" err="1">
                <a:latin typeface="+mj-lt"/>
              </a:rPr>
              <a:t>visstidskontrakt</a:t>
            </a:r>
            <a:endParaRPr lang="en-GB" dirty="0">
              <a:latin typeface="+mj-lt"/>
            </a:endParaRPr>
          </a:p>
          <a:p>
            <a:endParaRPr lang="en-GB" sz="300" dirty="0">
              <a:latin typeface="+mj-lt"/>
            </a:endParaRPr>
          </a:p>
          <a:p>
            <a:r>
              <a:rPr lang="en-GB" dirty="0" err="1">
                <a:latin typeface="+mj-lt"/>
              </a:rPr>
              <a:t>Begränsningar</a:t>
            </a:r>
            <a:r>
              <a:rPr lang="en-GB" dirty="0">
                <a:latin typeface="+mj-lt"/>
              </a:rPr>
              <a:t> </a:t>
            </a:r>
            <a:r>
              <a:rPr lang="en-GB" dirty="0" err="1">
                <a:latin typeface="+mj-lt"/>
              </a:rPr>
              <a:t>av</a:t>
            </a:r>
            <a:r>
              <a:rPr lang="en-GB" dirty="0">
                <a:latin typeface="+mj-lt"/>
              </a:rPr>
              <a:t> </a:t>
            </a:r>
            <a:r>
              <a:rPr lang="en-GB" dirty="0" err="1">
                <a:latin typeface="+mj-lt"/>
              </a:rPr>
              <a:t>arbetsgivares</a:t>
            </a:r>
            <a:r>
              <a:rPr lang="en-GB" dirty="0">
                <a:latin typeface="+mj-lt"/>
              </a:rPr>
              <a:t> </a:t>
            </a:r>
            <a:r>
              <a:rPr lang="en-GB" dirty="0" err="1">
                <a:latin typeface="+mj-lt"/>
              </a:rPr>
              <a:t>möjligheter</a:t>
            </a:r>
            <a:r>
              <a:rPr lang="en-GB" dirty="0">
                <a:latin typeface="+mj-lt"/>
              </a:rPr>
              <a:t> </a:t>
            </a:r>
            <a:r>
              <a:rPr lang="en-GB" dirty="0" err="1">
                <a:latin typeface="+mj-lt"/>
              </a:rPr>
              <a:t>att</a:t>
            </a:r>
            <a:r>
              <a:rPr lang="en-GB" dirty="0">
                <a:latin typeface="+mj-lt"/>
              </a:rPr>
              <a:t> </a:t>
            </a:r>
            <a:r>
              <a:rPr lang="en-GB" dirty="0" err="1">
                <a:latin typeface="+mj-lt"/>
              </a:rPr>
              <a:t>använda</a:t>
            </a:r>
            <a:r>
              <a:rPr lang="en-GB" dirty="0">
                <a:latin typeface="+mj-lt"/>
              </a:rPr>
              <a:t> “</a:t>
            </a:r>
            <a:r>
              <a:rPr lang="en-GB" dirty="0" err="1">
                <a:latin typeface="+mj-lt"/>
              </a:rPr>
              <a:t>enklare</a:t>
            </a:r>
            <a:r>
              <a:rPr lang="en-GB" dirty="0">
                <a:latin typeface="+mj-lt"/>
              </a:rPr>
              <a:t>” former </a:t>
            </a:r>
            <a:r>
              <a:rPr lang="en-GB" dirty="0" err="1">
                <a:latin typeface="+mj-lt"/>
              </a:rPr>
              <a:t>av</a:t>
            </a:r>
            <a:r>
              <a:rPr lang="en-GB" dirty="0">
                <a:latin typeface="+mj-lt"/>
              </a:rPr>
              <a:t> </a:t>
            </a:r>
            <a:r>
              <a:rPr lang="en-GB" dirty="0" err="1">
                <a:latin typeface="+mj-lt"/>
              </a:rPr>
              <a:t>visstidsanställningar</a:t>
            </a:r>
            <a:r>
              <a:rPr lang="en-GB" dirty="0">
                <a:latin typeface="+mj-lt"/>
              </a:rPr>
              <a:t> </a:t>
            </a:r>
            <a:r>
              <a:rPr lang="en-GB" dirty="0" err="1">
                <a:latin typeface="+mj-lt"/>
              </a:rPr>
              <a:t>kan</a:t>
            </a:r>
            <a:r>
              <a:rPr lang="en-GB" dirty="0">
                <a:latin typeface="+mj-lt"/>
              </a:rPr>
              <a:t> </a:t>
            </a:r>
            <a:r>
              <a:rPr lang="en-GB" dirty="0" err="1">
                <a:latin typeface="+mj-lt"/>
              </a:rPr>
              <a:t>få</a:t>
            </a:r>
            <a:r>
              <a:rPr lang="en-GB" dirty="0">
                <a:latin typeface="+mj-lt"/>
              </a:rPr>
              <a:t> </a:t>
            </a:r>
            <a:r>
              <a:rPr lang="en-GB" dirty="0" err="1">
                <a:latin typeface="+mj-lt"/>
              </a:rPr>
              <a:t>negativa</a:t>
            </a:r>
            <a:r>
              <a:rPr lang="en-GB" dirty="0">
                <a:latin typeface="+mj-lt"/>
              </a:rPr>
              <a:t> </a:t>
            </a:r>
            <a:r>
              <a:rPr lang="en-GB" dirty="0" err="1">
                <a:latin typeface="+mj-lt"/>
              </a:rPr>
              <a:t>konsekvenser</a:t>
            </a:r>
            <a:r>
              <a:rPr lang="en-GB" dirty="0">
                <a:latin typeface="+mj-lt"/>
              </a:rPr>
              <a:t> </a:t>
            </a:r>
            <a:r>
              <a:rPr lang="en-GB" dirty="0" err="1">
                <a:latin typeface="+mj-lt"/>
              </a:rPr>
              <a:t>för</a:t>
            </a:r>
            <a:r>
              <a:rPr lang="en-GB" dirty="0">
                <a:latin typeface="+mj-lt"/>
              </a:rPr>
              <a:t>  </a:t>
            </a:r>
            <a:r>
              <a:rPr lang="en-GB" dirty="0" err="1">
                <a:latin typeface="+mj-lt"/>
              </a:rPr>
              <a:t>utrikes</a:t>
            </a:r>
            <a:r>
              <a:rPr lang="en-GB" dirty="0">
                <a:latin typeface="+mj-lt"/>
              </a:rPr>
              <a:t> </a:t>
            </a:r>
            <a:r>
              <a:rPr lang="en-GB" dirty="0" err="1">
                <a:latin typeface="+mj-lt"/>
              </a:rPr>
              <a:t>födda</a:t>
            </a:r>
            <a:endParaRPr lang="en-GB" dirty="0">
              <a:latin typeface="+mj-lt"/>
            </a:endParaRPr>
          </a:p>
        </p:txBody>
      </p:sp>
      <p:pic>
        <p:nvPicPr>
          <p:cNvPr id="5" name="Picture 5">
            <a:extLst>
              <a:ext uri="{FF2B5EF4-FFF2-40B4-BE49-F238E27FC236}">
                <a16:creationId xmlns:a16="http://schemas.microsoft.com/office/drawing/2014/main" id="{EAE0DC48-F675-43F7-B518-9397DAE72F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2378"/>
          <a:stretch>
            <a:fillRect/>
          </a:stretch>
        </p:blipFill>
        <p:spPr>
          <a:xfrm>
            <a:off x="10815579" y="5544616"/>
            <a:ext cx="1401101" cy="1340768"/>
          </a:xfrm>
          <a:prstGeom prst="rect">
            <a:avLst/>
          </a:prstGeom>
        </p:spPr>
      </p:pic>
    </p:spTree>
    <p:extLst>
      <p:ext uri="{BB962C8B-B14F-4D97-AF65-F5344CB8AC3E}">
        <p14:creationId xmlns:p14="http://schemas.microsoft.com/office/powerpoint/2010/main" val="29790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rdea">
  <a:themeElements>
    <a:clrScheme name="Nordea">
      <a:dk1>
        <a:sysClr val="windowText" lastClr="000000"/>
      </a:dk1>
      <a:lt1>
        <a:sysClr val="window" lastClr="FFFFFF"/>
      </a:lt1>
      <a:dk2>
        <a:srgbClr val="00005E"/>
      </a:dk2>
      <a:lt2>
        <a:srgbClr val="0000A0"/>
      </a:lt2>
      <a:accent1>
        <a:srgbClr val="0000A0"/>
      </a:accent1>
      <a:accent2>
        <a:srgbClr val="3399FF"/>
      </a:accent2>
      <a:accent3>
        <a:srgbClr val="99CCFF"/>
      </a:accent3>
      <a:accent4>
        <a:srgbClr val="FBD9CA"/>
      </a:accent4>
      <a:accent5>
        <a:srgbClr val="C9C7C7"/>
      </a:accent5>
      <a:accent6>
        <a:srgbClr val="474748"/>
      </a:accent6>
      <a:hlink>
        <a:srgbClr val="000000"/>
      </a:hlink>
      <a:folHlink>
        <a:srgbClr val="3399FF"/>
      </a:folHlink>
    </a:clrScheme>
    <a:fontScheme name="Nor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8B8A8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solidFill>
              <a:schemeClr val="tx1"/>
            </a:solidFill>
          </a:defRPr>
        </a:defPPr>
      </a:lstStyle>
    </a:txDef>
  </a:objectDefaults>
  <a:extraClrSchemeLst/>
  <a:custClrLst>
    <a:custClr name="Nordea Deep Blue B5">
      <a:srgbClr val="00005E"/>
    </a:custClr>
    <a:custClr name="Nordea Blue B4">
      <a:srgbClr val="0000A0"/>
    </a:custClr>
    <a:custClr name="Nordea Vivid Blue B3">
      <a:srgbClr val="0000FF"/>
    </a:custClr>
    <a:custClr name="Nordea Medium Blue B2">
      <a:srgbClr val="3399FF"/>
    </a:custClr>
    <a:custClr name="Nordea Light Blue B1">
      <a:srgbClr val="99CCFF"/>
    </a:custClr>
    <a:custClr name="Nordea Dark Pink P3">
      <a:srgbClr val="F0C1AE"/>
    </a:custClr>
    <a:custClr name="Nordea Pink P2">
      <a:srgbClr val="FBD9CA"/>
    </a:custClr>
    <a:custClr name="Nordea Light Pink P1">
      <a:srgbClr val="FDECE4"/>
    </a:custClr>
    <a:custClr name="Nordea Dark Gray G4">
      <a:srgbClr val="474748"/>
    </a:custClr>
    <a:custClr name="Nordea Gray G3">
      <a:srgbClr val="8B8A8D"/>
    </a:custClr>
    <a:custClr name="Nordea Medium Gray G2">
      <a:srgbClr val="C9C7C7"/>
    </a:custClr>
    <a:custClr name="Nordea Light Gray G1">
      <a:srgbClr val="E6E4E3"/>
    </a:custClr>
    <a:custClr name="Nordea Accent Red">
      <a:srgbClr val="FF5959"/>
    </a:custClr>
    <a:custClr name="Nordea Accent Yellow">
      <a:srgbClr val="FFE183"/>
    </a:custClr>
    <a:custClr name="Nordea Accent Green">
      <a:srgbClr val="40BFBF"/>
    </a:custClr>
  </a:custClrLst>
</a:theme>
</file>

<file path=ppt/theme/theme3.xml><?xml version="1.0" encoding="utf-8"?>
<a:theme xmlns:a="http://schemas.openxmlformats.org/drawingml/2006/main" name="LO_sve_kongress16_16_9">
  <a:themeElements>
    <a:clrScheme name="LO 4">
      <a:dk1>
        <a:srgbClr val="000000"/>
      </a:dk1>
      <a:lt1>
        <a:srgbClr val="FFFFFF"/>
      </a:lt1>
      <a:dk2>
        <a:srgbClr val="000000"/>
      </a:dk2>
      <a:lt2>
        <a:srgbClr val="808080"/>
      </a:lt2>
      <a:accent1>
        <a:srgbClr val="DF100F"/>
      </a:accent1>
      <a:accent2>
        <a:srgbClr val="F6DA36"/>
      </a:accent2>
      <a:accent3>
        <a:srgbClr val="897A7A"/>
      </a:accent3>
      <a:accent4>
        <a:srgbClr val="E16E0F"/>
      </a:accent4>
      <a:accent5>
        <a:srgbClr val="5A939F"/>
      </a:accent5>
      <a:accent6>
        <a:srgbClr val="999C1D"/>
      </a:accent6>
      <a:hlink>
        <a:srgbClr val="000000"/>
      </a:hlink>
      <a:folHlink>
        <a:srgbClr val="4B4B4B"/>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5" charset="0"/>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O_sve_2016_16_9.potx" id="{275A9E06-95DA-49BD-B18D-CA094F9AD672}" vid="{E91B553A-DE1F-42BB-9513-083254B65AFA}"/>
    </a:ext>
  </a:extLst>
</a:theme>
</file>

<file path=ppt/theme/theme4.xml><?xml version="1.0" encoding="utf-8"?>
<a:theme xmlns:a="http://schemas.openxmlformats.org/drawingml/2006/main" name="ppt-presentationer_ligg">
  <a:themeElements>
    <a:clrScheme name="IFAU">
      <a:dk1>
        <a:srgbClr val="000000"/>
      </a:dk1>
      <a:lt1>
        <a:srgbClr val="FFFFFF"/>
      </a:lt1>
      <a:dk2>
        <a:srgbClr val="000000"/>
      </a:dk2>
      <a:lt2>
        <a:srgbClr val="808080"/>
      </a:lt2>
      <a:accent1>
        <a:srgbClr val="7DBCF5"/>
      </a:accent1>
      <a:accent2>
        <a:srgbClr val="FFCE4E"/>
      </a:accent2>
      <a:accent3>
        <a:srgbClr val="595959"/>
      </a:accent3>
      <a:accent4>
        <a:srgbClr val="BFDAF9"/>
      </a:accent4>
      <a:accent5>
        <a:srgbClr val="E7BA46"/>
      </a:accent5>
      <a:accent6>
        <a:srgbClr val="000000"/>
      </a:accent6>
      <a:hlink>
        <a:srgbClr val="639AE3"/>
      </a:hlink>
      <a:folHlink>
        <a:srgbClr val="E29643"/>
      </a:folHlink>
    </a:clrScheme>
    <a:fontScheme name="Standardformgiv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sv-SE" sz="2800" b="0" i="0" u="none" strike="noStrike" cap="none" normalizeH="0" baseline="0" smtClean="0">
            <a:ln>
              <a:noFill/>
            </a:ln>
            <a:solidFill>
              <a:schemeClr val="tx1"/>
            </a:solidFill>
            <a:effectLst/>
            <a:latin typeface="Times New Roman" pitchFamily="18" charset="0"/>
          </a:defRPr>
        </a:defPPr>
      </a:lst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257</TotalTime>
  <Words>3339</Words>
  <Application>Microsoft Office PowerPoint</Application>
  <PresentationFormat>Bredbild</PresentationFormat>
  <Paragraphs>601</Paragraphs>
  <Slides>62</Slides>
  <Notes>15</Notes>
  <HiddenSlides>0</HiddenSlides>
  <MMClips>0</MMClips>
  <ScaleCrop>false</ScaleCrop>
  <HeadingPairs>
    <vt:vector size="8" baseType="variant">
      <vt:variant>
        <vt:lpstr>Använt teckensnitt</vt:lpstr>
      </vt:variant>
      <vt:variant>
        <vt:i4>8</vt:i4>
      </vt:variant>
      <vt:variant>
        <vt:lpstr>Tema</vt:lpstr>
      </vt:variant>
      <vt:variant>
        <vt:i4>4</vt:i4>
      </vt:variant>
      <vt:variant>
        <vt:lpstr>Serverprogram för OLE-inbäddning</vt:lpstr>
      </vt:variant>
      <vt:variant>
        <vt:i4>1</vt:i4>
      </vt:variant>
      <vt:variant>
        <vt:lpstr>Bildrubriker</vt:lpstr>
      </vt:variant>
      <vt:variant>
        <vt:i4>62</vt:i4>
      </vt:variant>
    </vt:vector>
  </HeadingPairs>
  <TitlesOfParts>
    <vt:vector size="75" baseType="lpstr">
      <vt:lpstr>ＭＳ Ｐゴシック</vt:lpstr>
      <vt:lpstr>ＭＳ Ｐゴシック</vt:lpstr>
      <vt:lpstr>Arial</vt:lpstr>
      <vt:lpstr>Calibri</vt:lpstr>
      <vt:lpstr>Calibri Light</vt:lpstr>
      <vt:lpstr>Times</vt:lpstr>
      <vt:lpstr>Times New Roman</vt:lpstr>
      <vt:lpstr>Wingdings</vt:lpstr>
      <vt:lpstr>Office-tema</vt:lpstr>
      <vt:lpstr>Nordea</vt:lpstr>
      <vt:lpstr>LO_sve_kongress16_16_9</vt:lpstr>
      <vt:lpstr>ppt-presentationer_ligg</vt:lpstr>
      <vt:lpstr>Macrobond document</vt:lpstr>
      <vt:lpstr>Olika vägar till jobb</vt:lpstr>
      <vt:lpstr>Rådets tidigare rapporter</vt:lpstr>
      <vt:lpstr>Olika vägar till jobb</vt:lpstr>
      <vt:lpstr>Program för dagen</vt:lpstr>
      <vt:lpstr>Definition av typisk sysselsättning</vt:lpstr>
      <vt:lpstr>Atypiska sysselsättningsformer</vt:lpstr>
      <vt:lpstr>Andel sysselsatta i olika atypiska sysselsättnings-former, procent av alla sysselsatta </vt:lpstr>
      <vt:lpstr>Andelen atypiskt sysselsatta 16-64 år vid olika  antaganden om kollektivavtalens täckningsgrad, procent</vt:lpstr>
      <vt:lpstr>Visstidsanställning – språngbräda eller återvändsgränd för utrikes födda?</vt:lpstr>
      <vt:lpstr>Bemanningsanställning</vt:lpstr>
      <vt:lpstr>Egenanställning</vt:lpstr>
      <vt:lpstr>Eget företagande – möjlighet eller nödvändighet?</vt:lpstr>
      <vt:lpstr>Andelen av nya företagare 20-64 år efter tidigare arbetsmarknadsstatus och födelseregion, procent </vt:lpstr>
      <vt:lpstr>Svartarbete</vt:lpstr>
      <vt:lpstr>Vuxenutbildning </vt:lpstr>
      <vt:lpstr>Vuxenutbildningen i Sverige </vt:lpstr>
      <vt:lpstr>Andel svarande som deltagit i någon form av vuxen-utbildning de senaste tolv månaderna, procent</vt:lpstr>
      <vt:lpstr>Deltagande i vuxenutbildning under de senaste  tolv månaderna efter födelseregion, 2011, procent</vt:lpstr>
      <vt:lpstr>Deltagande i formell vuxenutbildning under de senaste  tolv månaderna efter födelseregion, 2011, procent</vt:lpstr>
      <vt:lpstr>Deltagande i informell vuxenutbildning under de senaste tolv månaderna efter födelseregion, 2011, procent</vt:lpstr>
      <vt:lpstr>Antal deltagare i Komvux och SFI per år, tusental</vt:lpstr>
      <vt:lpstr>Vuxenutbildningens effekter </vt:lpstr>
      <vt:lpstr>Sambandet mellan deltagande i vuxenutbildning och  läs- respektive räknefärdigheter enligt PIAAC, 2012</vt:lpstr>
      <vt:lpstr>Genomsnittlig arbetsinkomst och inkomstökning för personer som deltog respektive inte deltog i Komvux 2004, tusental kronor i 2015 års prisnivå</vt:lpstr>
      <vt:lpstr>Slutsatser om vuxenutbildningen </vt:lpstr>
      <vt:lpstr>Enkla jobb och långsiktigt utfall på arbetsmarknaden</vt:lpstr>
      <vt:lpstr>Olika typer av lågkvalificerade jobb 2015 enligt SSYK, 20-64 år</vt:lpstr>
      <vt:lpstr>Vår analys</vt:lpstr>
      <vt:lpstr>Årlig arbetsinkomst för nyanställda på enkla  jobb 2005, tusental kronor i 2015 års prisnivå</vt:lpstr>
      <vt:lpstr>Andel med olika arbetsmarknadstillstånd av  nyanställda på enkla jobb 2005, procent</vt:lpstr>
      <vt:lpstr>Andel anställda i den lägsta tiondelen av lönefördelningen av ny-anställda på enkla jobb 2005 efter födelseregion och kön, procent </vt:lpstr>
      <vt:lpstr>Årlig arbetsinkomst för lågutbildade nyanställda på enkla jobb och arbets- lösa i november 2005 efter matchning, tusental kronor i 2015 års prisnivå</vt:lpstr>
      <vt:lpstr>Etableringsjobben enligt regeringens och  parternas avsikt</vt:lpstr>
      <vt:lpstr>Slutsatser</vt:lpstr>
      <vt:lpstr>Kommentar ”Olika vägar till jobb”</vt:lpstr>
      <vt:lpstr>Svag tillväxt av befolkningen i arbetsför ålder Sätter fokus på integrationen</vt:lpstr>
      <vt:lpstr>Remarkabel stabilitet i tillfälliga anställda och andra  former av atypisk sysselsättning</vt:lpstr>
      <vt:lpstr>PowerPoint-presentation</vt:lpstr>
      <vt:lpstr>Etableringsjobben – komplement inte substitut</vt:lpstr>
      <vt:lpstr>Tack!  susanne.spector@nordea.com</vt:lpstr>
      <vt:lpstr>PowerPoint-presentation</vt:lpstr>
      <vt:lpstr>  Kommentar på Arbetsmarknads- ekonomiska rådets rapport  ”Olika vägar till jobb”</vt:lpstr>
      <vt:lpstr>Vad jag ska prata om</vt:lpstr>
      <vt:lpstr>PowerPoint-presentation</vt:lpstr>
      <vt:lpstr>Tudelning påverkar arbetsmarknaden, några potentiella effekter</vt:lpstr>
      <vt:lpstr>Jmf Nystartsjobb &amp; Etableringsjobb  - vad får samhället för 2048 kronor/månaden? -</vt:lpstr>
      <vt:lpstr>  Extra bilder</vt:lpstr>
      <vt:lpstr>PowerPoint-presentation</vt:lpstr>
      <vt:lpstr>PowerPoint-presentation</vt:lpstr>
      <vt:lpstr>Arbetsmarknadsekonomisk Rapport 2018 Olika vägar till jobb  Kommentarer</vt:lpstr>
      <vt:lpstr>Inledande reflektioner</vt:lpstr>
      <vt:lpstr>Teman i föreliggande rapport</vt:lpstr>
      <vt:lpstr>Atypiska anställningar</vt:lpstr>
      <vt:lpstr>Visstidsanställningar – språngbrädor eller återvändsgränder för nyanlända?</vt:lpstr>
      <vt:lpstr>Bemanningsföretagen och deras anställda</vt:lpstr>
      <vt:lpstr>Egenanställningar</vt:lpstr>
      <vt:lpstr>Egenföretagande – möjlighet eller nödvändighet?</vt:lpstr>
      <vt:lpstr>Svartarbete</vt:lpstr>
      <vt:lpstr>Hur går det för dem som anställs på enkla jobb?</vt:lpstr>
      <vt:lpstr>Hur går det för dem som anställs på enkla jobb?</vt:lpstr>
      <vt:lpstr>Hur bra fungerar vuxenutbildningen?</vt:lpstr>
      <vt:lpstr>Hur bra fungerar vuxenutbildningen?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Olika vägar till jobb</dc:title>
  <dc:creator>Lars Calmfors</dc:creator>
  <cp:lastModifiedBy>Simon Ek</cp:lastModifiedBy>
  <cp:revision>88</cp:revision>
  <cp:lastPrinted>2018-03-20T14:14:03Z</cp:lastPrinted>
  <dcterms:created xsi:type="dcterms:W3CDTF">2018-03-19T13:39:47Z</dcterms:created>
  <dcterms:modified xsi:type="dcterms:W3CDTF">2018-03-28T07:22:50Z</dcterms:modified>
</cp:coreProperties>
</file>