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12" r:id="rId3"/>
    <p:sldId id="313" r:id="rId4"/>
    <p:sldId id="301" r:id="rId5"/>
    <p:sldId id="299" r:id="rId6"/>
    <p:sldId id="300" r:id="rId7"/>
    <p:sldId id="329" r:id="rId8"/>
    <p:sldId id="330" r:id="rId9"/>
    <p:sldId id="308" r:id="rId10"/>
    <p:sldId id="315" r:id="rId11"/>
    <p:sldId id="305" r:id="rId12"/>
    <p:sldId id="297" r:id="rId13"/>
    <p:sldId id="307" r:id="rId14"/>
    <p:sldId id="311" r:id="rId15"/>
    <p:sldId id="316" r:id="rId16"/>
    <p:sldId id="317" r:id="rId17"/>
    <p:sldId id="318" r:id="rId18"/>
    <p:sldId id="320" r:id="rId19"/>
    <p:sldId id="321" r:id="rId20"/>
    <p:sldId id="322" r:id="rId21"/>
    <p:sldId id="323" r:id="rId22"/>
    <p:sldId id="340" r:id="rId23"/>
    <p:sldId id="341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2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Underliggande-data\Vuxenutbildning-samlade-figurer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Underliggande-data\Vuxenutbildning-samlade-figurer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Underliggande-data\Vuxenutbildning-samlade-figurer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Underliggande-data\Vuxenutbildning-samlade-figurer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Underliggande-data\Vuxenutbildning-samlade-figurer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Underliggande-data\Vuxenutbildning-samlade-figurer.xlsx" TargetMode="External"/><Relationship Id="rId1" Type="http://schemas.openxmlformats.org/officeDocument/2006/relationships/themeOverride" Target="../theme/themeOverride1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Simon%20Ek\Desktop\Material%20rapport%202\Figurer-och-tabeller\Figurer-rapport-2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-rapport-2\Figurer-och-tabeller\Figurer-rapport-2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57282752802217696"/>
        </c:manualLayout>
      </c:layout>
      <c:lineChart>
        <c:grouping val="standard"/>
        <c:varyColors val="0"/>
        <c:ser>
          <c:idx val="2"/>
          <c:order val="0"/>
          <c:tx>
            <c:strRef>
              <c:f>'C:\simone\Desktop\Material-rapport-2\Underliggande-data\[Atypisk-tabell-och-figur.xlsx]beräkningar'!$J$59</c:f>
              <c:strCache>
                <c:ptCount val="1"/>
                <c:pt idx="0">
                  <c:v>Visstidsanställda</c:v>
                </c:pt>
              </c:strCache>
            </c:strRef>
          </c:tx>
          <c:spPr>
            <a:ln w="38100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'C:\simone\Desktop\Material-rapport-2\Underliggande-data\[Atypisk-tabell-och-figur.xlsx]beräkningar'!$A$60:$A$71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'C:\simone\Desktop\Material-rapport-2\Underliggande-data\[Atypisk-tabell-och-figur.xlsx]beräkningar'!$J$60:$J$71</c:f>
              <c:numCache>
                <c:formatCode>General</c:formatCode>
                <c:ptCount val="12"/>
                <c:pt idx="0">
                  <c:v>14.3895482565093</c:v>
                </c:pt>
                <c:pt idx="1">
                  <c:v>15.4129227434867</c:v>
                </c:pt>
                <c:pt idx="2">
                  <c:v>15.605523377452799</c:v>
                </c:pt>
                <c:pt idx="3">
                  <c:v>14.384933594600501</c:v>
                </c:pt>
                <c:pt idx="4">
                  <c:v>13.6194900749105</c:v>
                </c:pt>
                <c:pt idx="5">
                  <c:v>14.609722130114699</c:v>
                </c:pt>
                <c:pt idx="6">
                  <c:v>15.1883957716336</c:v>
                </c:pt>
                <c:pt idx="7">
                  <c:v>14.676515428056099</c:v>
                </c:pt>
                <c:pt idx="8">
                  <c:v>15.097668289157699</c:v>
                </c:pt>
                <c:pt idx="9">
                  <c:v>15.650734446702799</c:v>
                </c:pt>
                <c:pt idx="10">
                  <c:v>15.4076738609113</c:v>
                </c:pt>
                <c:pt idx="11">
                  <c:v>15.0546832040081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2E-40D5-A934-9085703CFDF2}"/>
            </c:ext>
          </c:extLst>
        </c:ser>
        <c:ser>
          <c:idx val="0"/>
          <c:order val="1"/>
          <c:tx>
            <c:strRef>
              <c:f>'C:\simone\Desktop\Material-rapport-2\Underliggande-data\[Atypisk-tabell-och-figur.xlsx]beräkningar'!$H$59</c:f>
              <c:strCache>
                <c:ptCount val="1"/>
                <c:pt idx="0">
                  <c:v>Anställda utan kollektivavtal</c:v>
                </c:pt>
              </c:strCache>
            </c:strRef>
          </c:tx>
          <c:spPr>
            <a:ln w="34925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'C:\simone\Desktop\Material-rapport-2\Underliggande-data\[Atypisk-tabell-och-figur.xlsx]beräkningar'!$A$60:$A$71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'C:\simone\Desktop\Material-rapport-2\Underliggande-data\[Atypisk-tabell-och-figur.xlsx]beräkningar'!$H$60:$H$71</c:f>
              <c:numCache>
                <c:formatCode>General</c:formatCode>
                <c:ptCount val="12"/>
                <c:pt idx="2">
                  <c:v>11.6223269539939</c:v>
                </c:pt>
                <c:pt idx="3">
                  <c:v>9.8549749618985398</c:v>
                </c:pt>
                <c:pt idx="4">
                  <c:v>8.9310245181941497</c:v>
                </c:pt>
                <c:pt idx="5">
                  <c:v>9.7953666246656503</c:v>
                </c:pt>
                <c:pt idx="6">
                  <c:v>10.749389308026499</c:v>
                </c:pt>
                <c:pt idx="7">
                  <c:v>9.8501857379055604</c:v>
                </c:pt>
                <c:pt idx="8">
                  <c:v>10.7292707292707</c:v>
                </c:pt>
                <c:pt idx="9">
                  <c:v>9.8631896569788093</c:v>
                </c:pt>
                <c:pt idx="10">
                  <c:v>9.8716199454229692</c:v>
                </c:pt>
                <c:pt idx="11">
                  <c:v>9.9009185148978602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2E-40D5-A934-9085703CFDF2}"/>
            </c:ext>
          </c:extLst>
        </c:ser>
        <c:ser>
          <c:idx val="1"/>
          <c:order val="2"/>
          <c:tx>
            <c:strRef>
              <c:f>'C:\simone\Desktop\Material-rapport-2\Underliggande-data\[Atypisk-tabell-och-figur.xlsx]beräkningar'!$I$59</c:f>
              <c:strCache>
                <c:ptCount val="1"/>
                <c:pt idx="0">
                  <c:v>Företagare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472C4">
                  <a:lumMod val="40000"/>
                  <a:lumOff val="6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'C:\simone\Desktop\Material-rapport-2\Underliggande-data\[Atypisk-tabell-och-figur.xlsx]beräkningar'!$A$60:$A$71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'C:\simone\Desktop\Material-rapport-2\Underliggande-data\[Atypisk-tabell-och-figur.xlsx]beräkningar'!$I$60:$I$71</c:f>
              <c:numCache>
                <c:formatCode>General</c:formatCode>
                <c:ptCount val="12"/>
                <c:pt idx="0">
                  <c:v>10.5782500690036</c:v>
                </c:pt>
                <c:pt idx="1">
                  <c:v>10.7034812841468</c:v>
                </c:pt>
                <c:pt idx="2">
                  <c:v>10.5974849692779</c:v>
                </c:pt>
                <c:pt idx="3">
                  <c:v>10.409318528195101</c:v>
                </c:pt>
                <c:pt idx="4">
                  <c:v>10.6897548180585</c:v>
                </c:pt>
                <c:pt idx="5">
                  <c:v>10.9512125030395</c:v>
                </c:pt>
                <c:pt idx="6">
                  <c:v>10.4195940249465</c:v>
                </c:pt>
                <c:pt idx="7">
                  <c:v>10.452856928131199</c:v>
                </c:pt>
                <c:pt idx="8">
                  <c:v>10.591536123451</c:v>
                </c:pt>
                <c:pt idx="9">
                  <c:v>10.336734907696499</c:v>
                </c:pt>
                <c:pt idx="10">
                  <c:v>10.255933184486899</c:v>
                </c:pt>
                <c:pt idx="11">
                  <c:v>9.9916498645648808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2E-40D5-A934-9085703CFDF2}"/>
            </c:ext>
          </c:extLst>
        </c:ser>
        <c:ser>
          <c:idx val="5"/>
          <c:order val="3"/>
          <c:tx>
            <c:strRef>
              <c:f>Flera sysselsättningar</c:f>
              <c:strCache>
                <c:ptCount val="1"/>
                <c:pt idx="0">
                  <c:v>Flera sysselsättningar</c:v>
                </c:pt>
              </c:strCache>
            </c:strRef>
          </c:tx>
          <c:spPr>
            <a:ln w="34925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FFC000">
                  <a:lumMod val="75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'C:\simone\Desktop\Material-rapport-2\Underliggande-data\[Atypisk-tabell-och-figur.xlsx]beräkningar'!$A$60:$A$71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'C:\simone\Desktop\Material-rapport-2\Underliggande-data\[Atypisk-tabell-och-figur.xlsx]beräkningar'!$R$60:$R$71</c:f>
              <c:numCache>
                <c:formatCode>General</c:formatCode>
                <c:ptCount val="12"/>
                <c:pt idx="0">
                  <c:v>7.3273977960291701</c:v>
                </c:pt>
                <c:pt idx="1">
                  <c:v>7.8295028672054903</c:v>
                </c:pt>
                <c:pt idx="2">
                  <c:v>7.9569229413966998</c:v>
                </c:pt>
                <c:pt idx="3">
                  <c:v>8.1602438493359504</c:v>
                </c:pt>
                <c:pt idx="4">
                  <c:v>8.1590469628608897</c:v>
                </c:pt>
                <c:pt idx="5">
                  <c:v>8.4245197515308305</c:v>
                </c:pt>
                <c:pt idx="6">
                  <c:v>8.4545710023995309</c:v>
                </c:pt>
                <c:pt idx="7">
                  <c:v>8.4773786261836808</c:v>
                </c:pt>
                <c:pt idx="8">
                  <c:v>8.9382506111170201</c:v>
                </c:pt>
                <c:pt idx="9">
                  <c:v>9.2160683975608197</c:v>
                </c:pt>
                <c:pt idx="10">
                  <c:v>8.9914819715514405</c:v>
                </c:pt>
                <c:pt idx="11">
                  <c:v>8.8148434795006008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E2E-40D5-A934-9085703CFDF2}"/>
            </c:ext>
          </c:extLst>
        </c:ser>
        <c:ser>
          <c:idx val="3"/>
          <c:order val="4"/>
          <c:tx>
            <c:strRef>
              <c:f>'C:\simone\Desktop\Material-rapport-2\Underliggande-data\[Atypisk-tabell-och-figur.xlsx]beräkningar'!$K$59</c:f>
              <c:strCache>
                <c:ptCount val="1"/>
                <c:pt idx="0">
                  <c:v>Bemanningsanställda</c:v>
                </c:pt>
              </c:strCache>
            </c:strRef>
          </c:tx>
          <c:spPr>
            <a:ln w="34925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'C:\simone\Desktop\Material-rapport-2\Underliggande-data\[Atypisk-tabell-och-figur.xlsx]beräkningar'!$A$60:$A$71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'C:\simone\Desktop\Material-rapport-2\Underliggande-data\[Atypisk-tabell-och-figur.xlsx]beräkningar'!$K$60:$K$71</c:f>
              <c:numCache>
                <c:formatCode>General</c:formatCode>
                <c:ptCount val="12"/>
                <c:pt idx="2">
                  <c:v>1.16345870494843</c:v>
                </c:pt>
                <c:pt idx="3">
                  <c:v>1.13544857501984</c:v>
                </c:pt>
                <c:pt idx="4">
                  <c:v>0.96035331487655595</c:v>
                </c:pt>
                <c:pt idx="5">
                  <c:v>1.2084379196167001</c:v>
                </c:pt>
                <c:pt idx="6">
                  <c:v>1.3721076250076301</c:v>
                </c:pt>
                <c:pt idx="7">
                  <c:v>1.36659491062164</c:v>
                </c:pt>
                <c:pt idx="8">
                  <c:v>1.2915397882461499</c:v>
                </c:pt>
                <c:pt idx="9">
                  <c:v>1.3328995704650899</c:v>
                </c:pt>
                <c:pt idx="10">
                  <c:v>1.4616491794586199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E2E-40D5-A934-9085703CFDF2}"/>
            </c:ext>
          </c:extLst>
        </c:ser>
        <c:ser>
          <c:idx val="4"/>
          <c:order val="5"/>
          <c:tx>
            <c:strRef>
              <c:f>'C:\simone\Desktop\Material-rapport-2\Underliggande-data\[Atypisk-tabell-och-figur.xlsx]beräkningar'!$L$59</c:f>
              <c:strCache>
                <c:ptCount val="1"/>
                <c:pt idx="0">
                  <c:v>Egenanställda</c:v>
                </c:pt>
              </c:strCache>
            </c:strRef>
          </c:tx>
          <c:spPr>
            <a:ln w="34925" cap="rnd" cmpd="sng" algn="ctr">
              <a:solidFill>
                <a:srgbClr val="5B9BD5">
                  <a:lumMod val="50000"/>
                </a:srgbClr>
              </a:solidFill>
              <a:prstDash val="sysDash"/>
              <a:round/>
            </a:ln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'C:\simone\Desktop\Material-rapport-2\Underliggande-data\[Atypisk-tabell-och-figur.xlsx]beräkningar'!$A$60:$A$71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'C:\simone\Desktop\Material-rapport-2\Underliggande-data\[Atypisk-tabell-och-figur.xlsx]beräkningar'!$L$60:$L$71</c:f>
              <c:numCache>
                <c:formatCode>General</c:formatCode>
                <c:ptCount val="12"/>
                <c:pt idx="6">
                  <c:v>9.4468103504182999E-2</c:v>
                </c:pt>
                <c:pt idx="7">
                  <c:v>0.15782353825341899</c:v>
                </c:pt>
                <c:pt idx="8">
                  <c:v>0.22983399579144301</c:v>
                </c:pt>
                <c:pt idx="9">
                  <c:v>0.37164469962072799</c:v>
                </c:pt>
                <c:pt idx="10">
                  <c:v>0.52546927974861501</c:v>
                </c:pt>
                <c:pt idx="11">
                  <c:v>0.70029123643102997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E2E-40D5-A934-9085703CF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476992"/>
        <c:axId val="165507840"/>
      </c:lineChart>
      <c:catAx>
        <c:axId val="165476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65507840"/>
        <c:crosses val="autoZero"/>
        <c:auto val="1"/>
        <c:lblAlgn val="ctr"/>
        <c:lblOffset val="100"/>
        <c:tickLblSkip val="1"/>
        <c:noMultiLvlLbl val="0"/>
      </c:catAx>
      <c:valAx>
        <c:axId val="165507840"/>
        <c:scaling>
          <c:orientation val="minMax"/>
          <c:max val="2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65476992"/>
        <c:crosses val="autoZero"/>
        <c:crossBetween val="between"/>
        <c:majorUnit val="2"/>
      </c:valAx>
    </c:plotArea>
    <c:legend>
      <c:legendPos val="r"/>
      <c:layout>
        <c:manualLayout>
          <c:xMode val="edge"/>
          <c:yMode val="edge"/>
          <c:x val="1.3207583673672399E-2"/>
          <c:y val="0.80954040795249205"/>
          <c:w val="0.96685645973347201"/>
          <c:h val="0.190459592047508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912347222222202"/>
          <c:h val="0.60393087414783597"/>
        </c:manualLayout>
      </c:layout>
      <c:lineChart>
        <c:grouping val="standard"/>
        <c:varyColors val="0"/>
        <c:ser>
          <c:idx val="0"/>
          <c:order val="0"/>
          <c:tx>
            <c:strRef>
              <c:f>'C:\simone\Desktop\Material-rapport-2\Underliggande-data\[Figurer-enkla-jobb-deskription.xlsx]i-sample-60-dagars-arblos'!$G$138</c:f>
              <c:strCache>
                <c:ptCount val="1"/>
                <c:pt idx="0">
                  <c:v>Inrikes födda kvinnor</c:v>
                </c:pt>
              </c:strCache>
            </c:strRef>
          </c:tx>
          <c:spPr>
            <a:ln w="34925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'C:\simone\Desktop\Material-rapport-2\Underliggande-data\[Figurer-enkla-jobb-deskription.xlsx]i-sample-60-dagars-arblos'!$A$139:$A$149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'C:\simone\Desktop\Material-rapport-2\Underliggande-data\[Figurer-enkla-jobb-deskription.xlsx]i-sample-60-dagars-arblos'!$G$139:$G$149</c:f>
              <c:numCache>
                <c:formatCode>General</c:formatCode>
                <c:ptCount val="11"/>
                <c:pt idx="0">
                  <c:v>66.121894121170001</c:v>
                </c:pt>
                <c:pt idx="1">
                  <c:v>54.300373792648301</c:v>
                </c:pt>
                <c:pt idx="2">
                  <c:v>38.406196236610398</c:v>
                </c:pt>
                <c:pt idx="3">
                  <c:v>41.085198521614103</c:v>
                </c:pt>
                <c:pt idx="4">
                  <c:v>36.194935441017201</c:v>
                </c:pt>
                <c:pt idx="5">
                  <c:v>28.328663110733</c:v>
                </c:pt>
                <c:pt idx="6">
                  <c:v>18.3063626289368</c:v>
                </c:pt>
                <c:pt idx="7">
                  <c:v>18.038590252399398</c:v>
                </c:pt>
                <c:pt idx="8">
                  <c:v>14.8251175880432</c:v>
                </c:pt>
                <c:pt idx="9">
                  <c:v>12.6131430268288</c:v>
                </c:pt>
                <c:pt idx="10">
                  <c:v>8.4488570690154994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94-4C0C-97E9-6D7F4CFFAC19}"/>
            </c:ext>
          </c:extLst>
        </c:ser>
        <c:ser>
          <c:idx val="1"/>
          <c:order val="1"/>
          <c:tx>
            <c:strRef>
              <c:f>'C:\simone\Desktop\Material-rapport-2\Underliggande-data\[Figurer-enkla-jobb-deskription.xlsx]i-sample-60-dagars-arblos'!$H$138</c:f>
              <c:strCache>
                <c:ptCount val="1"/>
                <c:pt idx="0">
                  <c:v>Inrikes födda män</c:v>
                </c:pt>
              </c:strCache>
            </c:strRef>
          </c:tx>
          <c:spPr>
            <a:ln w="3492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'C:\simone\Desktop\Material-rapport-2\Underliggande-data\[Figurer-enkla-jobb-deskription.xlsx]i-sample-60-dagars-arblos'!$A$139:$A$149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'C:\simone\Desktop\Material-rapport-2\Underliggande-data\[Figurer-enkla-jobb-deskription.xlsx]i-sample-60-dagars-arblos'!$H$139:$H$149</c:f>
              <c:numCache>
                <c:formatCode>General</c:formatCode>
                <c:ptCount val="11"/>
                <c:pt idx="0">
                  <c:v>23.609574139118202</c:v>
                </c:pt>
                <c:pt idx="1">
                  <c:v>18.702250719070399</c:v>
                </c:pt>
                <c:pt idx="2">
                  <c:v>19.211967289447799</c:v>
                </c:pt>
                <c:pt idx="3">
                  <c:v>8.2571700215339696</c:v>
                </c:pt>
                <c:pt idx="4">
                  <c:v>12.137345969677</c:v>
                </c:pt>
                <c:pt idx="5">
                  <c:v>7.8562147915363303</c:v>
                </c:pt>
                <c:pt idx="6">
                  <c:v>4.6408768743276596</c:v>
                </c:pt>
                <c:pt idx="7">
                  <c:v>8.4636263549327904</c:v>
                </c:pt>
                <c:pt idx="8">
                  <c:v>6.0769528150558498</c:v>
                </c:pt>
                <c:pt idx="9">
                  <c:v>20.9415271878242</c:v>
                </c:pt>
                <c:pt idx="10">
                  <c:v>11.9184240698814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B94-4C0C-97E9-6D7F4CFFAC19}"/>
            </c:ext>
          </c:extLst>
        </c:ser>
        <c:ser>
          <c:idx val="3"/>
          <c:order val="2"/>
          <c:tx>
            <c:strRef>
              <c:f>'C:\simone\Desktop\Material-rapport-2\Underliggande-data\[Figurer-enkla-jobb-deskription.xlsx]i-sample-60-dagars-arblos'!$I$138</c:f>
              <c:strCache>
                <c:ptCount val="1"/>
                <c:pt idx="0">
                  <c:v>Utrikes födda kvinnor</c:v>
                </c:pt>
              </c:strCache>
            </c:strRef>
          </c:tx>
          <c:spPr>
            <a:ln w="34925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FFC000">
                  <a:lumMod val="75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'C:\simone\Desktop\Material-rapport-2\Underliggande-data\[Figurer-enkla-jobb-deskription.xlsx]i-sample-60-dagars-arblos'!$A$139:$A$149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'C:\simone\Desktop\Material-rapport-2\Underliggande-data\[Figurer-enkla-jobb-deskription.xlsx]i-sample-60-dagars-arblos'!$I$139:$I$149</c:f>
              <c:numCache>
                <c:formatCode>General</c:formatCode>
                <c:ptCount val="11"/>
                <c:pt idx="0">
                  <c:v>81.023925542831407</c:v>
                </c:pt>
                <c:pt idx="1">
                  <c:v>72.843092679977403</c:v>
                </c:pt>
                <c:pt idx="2">
                  <c:v>63.982588052749598</c:v>
                </c:pt>
                <c:pt idx="3">
                  <c:v>56.757712364196799</c:v>
                </c:pt>
                <c:pt idx="4">
                  <c:v>55.210357904434197</c:v>
                </c:pt>
                <c:pt idx="5">
                  <c:v>49.218186736106901</c:v>
                </c:pt>
                <c:pt idx="6">
                  <c:v>37.732654809951804</c:v>
                </c:pt>
                <c:pt idx="7">
                  <c:v>30.178067088127101</c:v>
                </c:pt>
                <c:pt idx="8">
                  <c:v>27.873286604881301</c:v>
                </c:pt>
                <c:pt idx="9">
                  <c:v>26.5041649341583</c:v>
                </c:pt>
                <c:pt idx="10">
                  <c:v>22.097359597682999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B94-4C0C-97E9-6D7F4CFFAC19}"/>
            </c:ext>
          </c:extLst>
        </c:ser>
        <c:ser>
          <c:idx val="2"/>
          <c:order val="3"/>
          <c:tx>
            <c:strRef>
              <c:f>'C:\simone\Desktop\Material-rapport-2\Underliggande-data\[Figurer-enkla-jobb-deskription.xlsx]i-sample-60-dagars-arblos'!$J$138</c:f>
              <c:strCache>
                <c:ptCount val="1"/>
                <c:pt idx="0">
                  <c:v>Utrikes födda män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40000"/>
                  <a:lumOff val="6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4472C4">
                  <a:lumMod val="40000"/>
                  <a:lumOff val="6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'C:\simone\Desktop\Material-rapport-2\Underliggande-data\[Figurer-enkla-jobb-deskription.xlsx]i-sample-60-dagars-arblos'!$A$139:$A$149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'C:\simone\Desktop\Material-rapport-2\Underliggande-data\[Figurer-enkla-jobb-deskription.xlsx]i-sample-60-dagars-arblos'!$J$139:$J$149</c:f>
              <c:numCache>
                <c:formatCode>General</c:formatCode>
                <c:ptCount val="11"/>
                <c:pt idx="0">
                  <c:v>59.585875272750897</c:v>
                </c:pt>
                <c:pt idx="1">
                  <c:v>56.073015928268397</c:v>
                </c:pt>
                <c:pt idx="2">
                  <c:v>41.791522502899198</c:v>
                </c:pt>
                <c:pt idx="3">
                  <c:v>35.201424360275297</c:v>
                </c:pt>
                <c:pt idx="4">
                  <c:v>31.400191783905001</c:v>
                </c:pt>
                <c:pt idx="5">
                  <c:v>23.202572762966199</c:v>
                </c:pt>
                <c:pt idx="6">
                  <c:v>16.535224020481099</c:v>
                </c:pt>
                <c:pt idx="7">
                  <c:v>12.268716841936101</c:v>
                </c:pt>
                <c:pt idx="8">
                  <c:v>14.776875078678099</c:v>
                </c:pt>
                <c:pt idx="9">
                  <c:v>8.42723548412323</c:v>
                </c:pt>
                <c:pt idx="10">
                  <c:v>9.1698154807090795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B94-4C0C-97E9-6D7F4CFFA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4401800"/>
        <c:axId val="1"/>
      </c:lineChart>
      <c:catAx>
        <c:axId val="284401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2"/>
        <c:noMultiLvlLbl val="0"/>
      </c:catAx>
      <c:valAx>
        <c:axId val="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84401800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4853263888888901"/>
          <c:y val="0.812058169230783"/>
          <c:w val="0.69624513888888895"/>
          <c:h val="0.152903449487253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3218388888888903"/>
          <c:h val="0.71887872699386102"/>
        </c:manualLayout>
      </c:layout>
      <c:lineChart>
        <c:grouping val="standard"/>
        <c:varyColors val="0"/>
        <c:ser>
          <c:idx val="0"/>
          <c:order val="0"/>
          <c:tx>
            <c:strRef>
              <c:f>'C:\simone\Desktop\Material-rapport-2\Underliggande-data\[Figurer-enkla-jobb-deskription.xlsx]i-sample-60-dagars-arblos'!$G$188</c:f>
              <c:strCache>
                <c:ptCount val="1"/>
                <c:pt idx="0">
                  <c:v>Lågkvalificerade jobb</c:v>
                </c:pt>
              </c:strCache>
            </c:strRef>
          </c:tx>
          <c:spPr>
            <a:ln w="38100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'C:\simone\Desktop\Material-rapport-2\Underliggande-data\[Figurer-enkla-jobb-deskription.xlsx]i-sample-60-dagars-arblos'!$A$189:$A$202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'C:\simone\Desktop\Material-rapport-2\Underliggande-data\[Figurer-enkla-jobb-deskription.xlsx]i-sample-60-dagars-arblos'!$G$189:$G$202</c:f>
              <c:numCache>
                <c:formatCode>General</c:formatCode>
                <c:ptCount val="14"/>
                <c:pt idx="1">
                  <c:v>20.5418139696121</c:v>
                </c:pt>
                <c:pt idx="2">
                  <c:v>24.798712134361299</c:v>
                </c:pt>
                <c:pt idx="3">
                  <c:v>28.326952457428</c:v>
                </c:pt>
                <c:pt idx="4">
                  <c:v>38.427561521530201</c:v>
                </c:pt>
                <c:pt idx="5">
                  <c:v>100</c:v>
                </c:pt>
                <c:pt idx="6">
                  <c:v>68.034416437149005</c:v>
                </c:pt>
                <c:pt idx="7">
                  <c:v>58.574903011322</c:v>
                </c:pt>
                <c:pt idx="8">
                  <c:v>51.4095425605774</c:v>
                </c:pt>
                <c:pt idx="9">
                  <c:v>43.951880931854198</c:v>
                </c:pt>
                <c:pt idx="10">
                  <c:v>42.333483695983901</c:v>
                </c:pt>
                <c:pt idx="11">
                  <c:v>39.439460635185199</c:v>
                </c:pt>
                <c:pt idx="12">
                  <c:v>37.263727188110401</c:v>
                </c:pt>
                <c:pt idx="13">
                  <c:v>36.166363954544103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05-44CB-AC40-052E1E130125}"/>
            </c:ext>
          </c:extLst>
        </c:ser>
        <c:ser>
          <c:idx val="1"/>
          <c:order val="1"/>
          <c:tx>
            <c:strRef>
              <c:f>Mer kvalificerade jobb</c:f>
              <c:strCache>
                <c:ptCount val="1"/>
                <c:pt idx="0">
                  <c:v>Mer kvalificerade jobb</c:v>
                </c:pt>
              </c:strCache>
            </c:strRef>
          </c:tx>
          <c:spPr>
            <a:ln w="38100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'C:\simone\Desktop\Material-rapport-2\Underliggande-data\[Figurer-enkla-jobb-deskription.xlsx]i-sample-60-dagars-arblos'!$A$189:$A$202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'C:\simone\Desktop\Material-rapport-2\Underliggande-data\[Figurer-enkla-jobb-deskription.xlsx]i-sample-60-dagars-arblos'!$H$189:$H$202</c:f>
              <c:numCache>
                <c:formatCode>General</c:formatCode>
                <c:ptCount val="14"/>
                <c:pt idx="1">
                  <c:v>36.843344569206202</c:v>
                </c:pt>
                <c:pt idx="2">
                  <c:v>35.242697596550002</c:v>
                </c:pt>
                <c:pt idx="3">
                  <c:v>33.010584115982098</c:v>
                </c:pt>
                <c:pt idx="4">
                  <c:v>23.3215540647507</c:v>
                </c:pt>
                <c:pt idx="5">
                  <c:v>0</c:v>
                </c:pt>
                <c:pt idx="6">
                  <c:v>14.979042112827299</c:v>
                </c:pt>
                <c:pt idx="7">
                  <c:v>24.6514722704887</c:v>
                </c:pt>
                <c:pt idx="8">
                  <c:v>32.075470685958898</c:v>
                </c:pt>
                <c:pt idx="9">
                  <c:v>32.568499445915201</c:v>
                </c:pt>
                <c:pt idx="10">
                  <c:v>35.918641090393102</c:v>
                </c:pt>
                <c:pt idx="11">
                  <c:v>40.134528279304497</c:v>
                </c:pt>
                <c:pt idx="12">
                  <c:v>41.5841579437256</c:v>
                </c:pt>
                <c:pt idx="13">
                  <c:v>43.399637937545798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05-44CB-AC40-052E1E130125}"/>
            </c:ext>
          </c:extLst>
        </c:ser>
        <c:ser>
          <c:idx val="3"/>
          <c:order val="2"/>
          <c:tx>
            <c:strRef>
              <c:f>'C:\simone\Desktop\Material-rapport-2\Underliggande-data\[Figurer-enkla-jobb-deskription.xlsx]i-sample-60-dagars-arblos'!$I$188</c:f>
              <c:strCache>
                <c:ptCount val="1"/>
                <c:pt idx="0">
                  <c:v>Ej sysselsatta</c:v>
                </c:pt>
              </c:strCache>
            </c:strRef>
          </c:tx>
          <c:spPr>
            <a:ln w="38100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FFC000">
                  <a:lumMod val="75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'C:\simone\Desktop\Material-rapport-2\Underliggande-data\[Figurer-enkla-jobb-deskription.xlsx]i-sample-60-dagars-arblos'!$A$189:$A$202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'C:\simone\Desktop\Material-rapport-2\Underliggande-data\[Figurer-enkla-jobb-deskription.xlsx]i-sample-60-dagars-arblos'!$I$189:$I$202</c:f>
              <c:numCache>
                <c:formatCode>General</c:formatCode>
                <c:ptCount val="14"/>
                <c:pt idx="0">
                  <c:v>36.760124564170802</c:v>
                </c:pt>
                <c:pt idx="1">
                  <c:v>34.958773851394703</c:v>
                </c:pt>
                <c:pt idx="2">
                  <c:v>33.5633784532547</c:v>
                </c:pt>
                <c:pt idx="3">
                  <c:v>33.123171329498298</c:v>
                </c:pt>
                <c:pt idx="4">
                  <c:v>33.723497390747099</c:v>
                </c:pt>
                <c:pt idx="5">
                  <c:v>0</c:v>
                </c:pt>
                <c:pt idx="6">
                  <c:v>16.148246824741399</c:v>
                </c:pt>
                <c:pt idx="7">
                  <c:v>15.468023717403399</c:v>
                </c:pt>
                <c:pt idx="8">
                  <c:v>14.983351528644601</c:v>
                </c:pt>
                <c:pt idx="9">
                  <c:v>21.341055631637602</c:v>
                </c:pt>
                <c:pt idx="10">
                  <c:v>18.953956663608601</c:v>
                </c:pt>
                <c:pt idx="11">
                  <c:v>17.668160796165498</c:v>
                </c:pt>
                <c:pt idx="12">
                  <c:v>18.024303019046801</c:v>
                </c:pt>
                <c:pt idx="13">
                  <c:v>17.631103098392501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05-44CB-AC40-052E1E1301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4401800"/>
        <c:axId val="1"/>
      </c:lineChart>
      <c:catAx>
        <c:axId val="284401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2"/>
        <c:noMultiLvlLbl val="0"/>
      </c:catAx>
      <c:valAx>
        <c:axId val="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84401800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4.9754861111111097E-2"/>
          <c:y val="0.89888002963649405"/>
          <c:w val="0.90085625000000003"/>
          <c:h val="9.8560030252088801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8343357675396299"/>
        </c:manualLayout>
      </c:layout>
      <c:lineChart>
        <c:grouping val="standard"/>
        <c:varyColors val="0"/>
        <c:ser>
          <c:idx val="0"/>
          <c:order val="0"/>
          <c:tx>
            <c:strRef>
              <c:f>'C:\simone\Desktop\Material-rapport-2\Underliggande-data\[Figurer-enkla-jobb-matchning.xlsx]Sheet1'!$B$5</c:f>
              <c:strCache>
                <c:ptCount val="1"/>
                <c:pt idx="0">
                  <c:v>Enkla jobb i november 2005</c:v>
                </c:pt>
              </c:strCache>
            </c:strRef>
          </c:tx>
          <c:spPr>
            <a:ln w="38100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'C:\simone\Desktop\Material-rapport-2\Underliggande-data\[Figurer-enkla-jobb-matchning.xlsx]Sheet1'!$A$6:$A$21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'C:\simone\Desktop\Material-rapport-2\Underliggande-data\[Figurer-enkla-jobb-matchning.xlsx]Sheet1'!$B$6:$B$21</c:f>
              <c:numCache>
                <c:formatCode>General</c:formatCode>
                <c:ptCount val="16"/>
                <c:pt idx="0">
                  <c:v>110.31611328125</c:v>
                </c:pt>
                <c:pt idx="1">
                  <c:v>117.897143554688</c:v>
                </c:pt>
                <c:pt idx="2">
                  <c:v>119.49827880859399</c:v>
                </c:pt>
                <c:pt idx="3">
                  <c:v>121.140405273437</c:v>
                </c:pt>
                <c:pt idx="4">
                  <c:v>115.146264648437</c:v>
                </c:pt>
                <c:pt idx="5">
                  <c:v>137.31956787109399</c:v>
                </c:pt>
                <c:pt idx="6">
                  <c:v>158.32347412109399</c:v>
                </c:pt>
                <c:pt idx="7">
                  <c:v>172.32786865234399</c:v>
                </c:pt>
                <c:pt idx="8">
                  <c:v>183.62587890624999</c:v>
                </c:pt>
                <c:pt idx="9">
                  <c:v>178.76365966796899</c:v>
                </c:pt>
                <c:pt idx="10">
                  <c:v>178.10015869140599</c:v>
                </c:pt>
                <c:pt idx="11">
                  <c:v>185.95196533203099</c:v>
                </c:pt>
                <c:pt idx="12">
                  <c:v>190.19715576171899</c:v>
                </c:pt>
                <c:pt idx="13">
                  <c:v>195.27541503906201</c:v>
                </c:pt>
                <c:pt idx="14">
                  <c:v>199.87631835937501</c:v>
                </c:pt>
                <c:pt idx="15">
                  <c:v>204.06790771484401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2B-4659-AD8C-0DC3C2BBFAE6}"/>
            </c:ext>
          </c:extLst>
        </c:ser>
        <c:ser>
          <c:idx val="2"/>
          <c:order val="1"/>
          <c:tx>
            <c:strRef>
              <c:f>'C:\simone\Desktop\Material-rapport-2\Underliggande-data\[Figurer-enkla-jobb-matchning.xlsx]Sheet1'!$C$5</c:f>
              <c:strCache>
                <c:ptCount val="1"/>
                <c:pt idx="0">
                  <c:v>Arbetslösa i november 2005</c:v>
                </c:pt>
              </c:strCache>
            </c:strRef>
          </c:tx>
          <c:spPr>
            <a:ln w="38100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'C:\simone\Desktop\Material-rapport-2\Underliggande-data\[Figurer-enkla-jobb-matchning.xlsx]Sheet1'!$A$6:$A$21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'C:\simone\Desktop\Material-rapport-2\Underliggande-data\[Figurer-enkla-jobb-matchning.xlsx]Sheet1'!$C$6:$C$21</c:f>
              <c:numCache>
                <c:formatCode>General</c:formatCode>
                <c:ptCount val="16"/>
                <c:pt idx="0">
                  <c:v>102.206921386719</c:v>
                </c:pt>
                <c:pt idx="1">
                  <c:v>113.278491210938</c:v>
                </c:pt>
                <c:pt idx="2">
                  <c:v>115.49493408203099</c:v>
                </c:pt>
                <c:pt idx="3">
                  <c:v>116.2224609375</c:v>
                </c:pt>
                <c:pt idx="4">
                  <c:v>110.22264404296899</c:v>
                </c:pt>
                <c:pt idx="5">
                  <c:v>91.506805419921903</c:v>
                </c:pt>
                <c:pt idx="6">
                  <c:v>74.186016845703094</c:v>
                </c:pt>
                <c:pt idx="7">
                  <c:v>115.073657226563</c:v>
                </c:pt>
                <c:pt idx="8">
                  <c:v>127.04409179687499</c:v>
                </c:pt>
                <c:pt idx="9">
                  <c:v>122.724719238281</c:v>
                </c:pt>
                <c:pt idx="10">
                  <c:v>130.16269531250001</c:v>
                </c:pt>
                <c:pt idx="11">
                  <c:v>141.25059814453101</c:v>
                </c:pt>
                <c:pt idx="12">
                  <c:v>144.24653320312501</c:v>
                </c:pt>
                <c:pt idx="13">
                  <c:v>150.61102294921901</c:v>
                </c:pt>
                <c:pt idx="14">
                  <c:v>156.09957275390599</c:v>
                </c:pt>
                <c:pt idx="15">
                  <c:v>162.43336181640601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82B-4659-AD8C-0DC3C2BBFAE6}"/>
            </c:ext>
          </c:extLst>
        </c:ser>
        <c:ser>
          <c:idx val="1"/>
          <c:order val="2"/>
          <c:spPr>
            <a:ln w="28575" cap="rnd" cmpd="sng" algn="ctr">
              <a:noFill/>
              <a:prstDash val="solid"/>
              <a:round/>
            </a:ln>
          </c:spPr>
          <c:marker>
            <c:symbol val="none"/>
          </c:marker>
          <c:val>
            <c:numRef>
              <c:f>'C:\simone\Desktop\Material-rapport-2\Underliggande-data\[Figurer-enkla-jobb-matchning.xlsx]Sheet1'!$D$6:$D$21</c:f>
              <c:numCache>
                <c:formatCode>General</c:formatCode>
                <c:ptCount val="16"/>
                <c:pt idx="5">
                  <c:v>1500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2B-4659-AD8C-0DC3C2BBFA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4401800"/>
        <c:axId val="1"/>
      </c:lineChart>
      <c:catAx>
        <c:axId val="284401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2"/>
        <c:noMultiLvlLbl val="0"/>
      </c:catAx>
      <c:valAx>
        <c:axId val="1"/>
        <c:scaling>
          <c:orientation val="minMax"/>
          <c:max val="24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84401800"/>
        <c:crosses val="autoZero"/>
        <c:crossBetween val="between"/>
        <c:majorUnit val="30"/>
      </c:valAx>
      <c:spPr>
        <a:noFill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3.9923750000000001E-2"/>
          <c:y val="0.87108238869957899"/>
          <c:w val="0.91648493827160504"/>
          <c:h val="0.12683576172729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364419753086415"/>
          <c:y val="4.1770833333333326E-2"/>
          <c:w val="0.63978765432098761"/>
          <c:h val="0.76252268518518507"/>
        </c:manualLayout>
      </c:layout>
      <c:barChart>
        <c:barDir val="bar"/>
        <c:grouping val="clustered"/>
        <c:varyColors val="0"/>
        <c:ser>
          <c:idx val="1"/>
          <c:order val="0"/>
          <c:tx>
            <c:v>2007</c:v>
          </c:tx>
          <c:spPr>
            <a:solidFill>
              <a:srgbClr val="4F81BD">
                <a:lumMod val="75000"/>
              </a:srgbClr>
            </a:solidFill>
            <a:ln w="28575" cap="rnd">
              <a:noFill/>
              <a:round/>
            </a:ln>
            <a:effectLst/>
          </c:spPr>
          <c:invertIfNegative val="0"/>
          <c:cat>
            <c:strRef>
              <c:f>'Figur 4'!$B$4:$B$15</c:f>
              <c:strCache>
                <c:ptCount val="12"/>
                <c:pt idx="0">
                  <c:v>Danmark</c:v>
                </c:pt>
                <c:pt idx="1">
                  <c:v>Finland</c:v>
                </c:pt>
                <c:pt idx="2">
                  <c:v>Frankrike</c:v>
                </c:pt>
                <c:pt idx="3">
                  <c:v>Irland</c:v>
                </c:pt>
                <c:pt idx="4">
                  <c:v>Italien</c:v>
                </c:pt>
                <c:pt idx="5">
                  <c:v>Nederländerna</c:v>
                </c:pt>
                <c:pt idx="6">
                  <c:v>Norge</c:v>
                </c:pt>
                <c:pt idx="7">
                  <c:v>Spanien</c:v>
                </c:pt>
                <c:pt idx="8">
                  <c:v>Storbritannien</c:v>
                </c:pt>
                <c:pt idx="9">
                  <c:v>Sverige</c:v>
                </c:pt>
                <c:pt idx="10">
                  <c:v>Tyskland</c:v>
                </c:pt>
                <c:pt idx="11">
                  <c:v>Österrike</c:v>
                </c:pt>
              </c:strCache>
            </c:strRef>
          </c:cat>
          <c:val>
            <c:numRef>
              <c:f>'Figur 4'!$C$4:$C$15</c:f>
              <c:numCache>
                <c:formatCode>General</c:formatCode>
                <c:ptCount val="12"/>
                <c:pt idx="1">
                  <c:v>55.033749999999998</c:v>
                </c:pt>
                <c:pt idx="2">
                  <c:v>35.084099999999999</c:v>
                </c:pt>
                <c:pt idx="4">
                  <c:v>22.200700000000001</c:v>
                </c:pt>
                <c:pt idx="5">
                  <c:v>44.574420000000003</c:v>
                </c:pt>
                <c:pt idx="7">
                  <c:v>30.901520000000001</c:v>
                </c:pt>
                <c:pt idx="8">
                  <c:v>49.271850000000001</c:v>
                </c:pt>
                <c:pt idx="9">
                  <c:v>73.392610000000005</c:v>
                </c:pt>
                <c:pt idx="10">
                  <c:v>45.368490000000001</c:v>
                </c:pt>
                <c:pt idx="11">
                  <c:v>41.60107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4F-4AC6-BD95-8DB776F545D4}"/>
            </c:ext>
          </c:extLst>
        </c:ser>
        <c:ser>
          <c:idx val="2"/>
          <c:order val="1"/>
          <c:tx>
            <c:v>2011</c:v>
          </c:tx>
          <c:spPr>
            <a:solidFill>
              <a:srgbClr val="C00000"/>
            </a:solidFill>
            <a:ln>
              <a:noFill/>
            </a:ln>
          </c:spPr>
          <c:invertIfNegative val="0"/>
          <c:cat>
            <c:strRef>
              <c:f>'Figur 4'!$B$4:$B$15</c:f>
              <c:strCache>
                <c:ptCount val="12"/>
                <c:pt idx="0">
                  <c:v>Danmark</c:v>
                </c:pt>
                <c:pt idx="1">
                  <c:v>Finland</c:v>
                </c:pt>
                <c:pt idx="2">
                  <c:v>Frankrike</c:v>
                </c:pt>
                <c:pt idx="3">
                  <c:v>Irland</c:v>
                </c:pt>
                <c:pt idx="4">
                  <c:v>Italien</c:v>
                </c:pt>
                <c:pt idx="5">
                  <c:v>Nederländerna</c:v>
                </c:pt>
                <c:pt idx="6">
                  <c:v>Norge</c:v>
                </c:pt>
                <c:pt idx="7">
                  <c:v>Spanien</c:v>
                </c:pt>
                <c:pt idx="8">
                  <c:v>Storbritannien</c:v>
                </c:pt>
                <c:pt idx="9">
                  <c:v>Sverige</c:v>
                </c:pt>
                <c:pt idx="10">
                  <c:v>Tyskland</c:v>
                </c:pt>
                <c:pt idx="11">
                  <c:v>Österrike</c:v>
                </c:pt>
              </c:strCache>
            </c:strRef>
          </c:cat>
          <c:val>
            <c:numRef>
              <c:f>'Figur 4'!$D$4:$D$15</c:f>
              <c:numCache>
                <c:formatCode>General</c:formatCode>
                <c:ptCount val="12"/>
                <c:pt idx="0">
                  <c:v>58.462380000000003</c:v>
                </c:pt>
                <c:pt idx="1">
                  <c:v>55.703380000000003</c:v>
                </c:pt>
                <c:pt idx="2">
                  <c:v>50.473880000000001</c:v>
                </c:pt>
                <c:pt idx="3">
                  <c:v>24.437560000000001</c:v>
                </c:pt>
                <c:pt idx="4">
                  <c:v>31.695209999999999</c:v>
                </c:pt>
                <c:pt idx="5">
                  <c:v>59.304780000000001</c:v>
                </c:pt>
                <c:pt idx="6">
                  <c:v>57.780880000000003</c:v>
                </c:pt>
                <c:pt idx="7">
                  <c:v>37.558</c:v>
                </c:pt>
                <c:pt idx="8">
                  <c:v>34.328400000000002</c:v>
                </c:pt>
                <c:pt idx="9">
                  <c:v>71.786060000000006</c:v>
                </c:pt>
                <c:pt idx="10">
                  <c:v>50.230840000000001</c:v>
                </c:pt>
                <c:pt idx="11">
                  <c:v>48.159469999999999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4F-4AC6-BD95-8DB776F54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645888"/>
        <c:axId val="118647424"/>
      </c:barChart>
      <c:catAx>
        <c:axId val="118645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sv-SE"/>
          </a:p>
        </c:txPr>
        <c:crossAx val="118647424"/>
        <c:crosses val="autoZero"/>
        <c:auto val="1"/>
        <c:lblAlgn val="ctr"/>
        <c:lblOffset val="100"/>
        <c:noMultiLvlLbl val="0"/>
      </c:catAx>
      <c:valAx>
        <c:axId val="118647424"/>
        <c:scaling>
          <c:orientation val="minMax"/>
          <c:max val="80"/>
          <c:min val="0"/>
        </c:scaling>
        <c:delete val="0"/>
        <c:axPos val="b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max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46804617283950622"/>
          <c:y val="0.89887592592592591"/>
          <c:w val="0.20187686542696592"/>
          <c:h val="9.3282407407407411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261E-2"/>
          <c:y val="6.5289442986293383E-2"/>
          <c:w val="0.92649483775811214"/>
          <c:h val="0.62432226589771478"/>
        </c:manualLayout>
      </c:layout>
      <c:lineChart>
        <c:grouping val="standard"/>
        <c:varyColors val="0"/>
        <c:ser>
          <c:idx val="1"/>
          <c:order val="0"/>
          <c:tx>
            <c:strRef>
              <c:f>'Figur 1'!$E$2</c:f>
              <c:strCache>
                <c:ptCount val="1"/>
                <c:pt idx="0">
                  <c:v>Komvux</c:v>
                </c:pt>
              </c:strCache>
            </c:strRef>
          </c:tx>
          <c:spPr>
            <a:ln w="41275" cap="rnd">
              <a:solidFill>
                <a:srgbClr val="4F81BD">
                  <a:lumMod val="5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'Figur 1'!$A$3:$A$20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</c:numCache>
            </c:numRef>
          </c:cat>
          <c:val>
            <c:numRef>
              <c:f>'Figur 1'!$E$3:$E$20</c:f>
              <c:numCache>
                <c:formatCode>General</c:formatCode>
                <c:ptCount val="18"/>
                <c:pt idx="0">
                  <c:v>350.87</c:v>
                </c:pt>
                <c:pt idx="1">
                  <c:v>332.06400000000002</c:v>
                </c:pt>
                <c:pt idx="2">
                  <c:v>317.20600000000002</c:v>
                </c:pt>
                <c:pt idx="3">
                  <c:v>287.584</c:v>
                </c:pt>
                <c:pt idx="4">
                  <c:v>244.077</c:v>
                </c:pt>
                <c:pt idx="5">
                  <c:v>226.851</c:v>
                </c:pt>
                <c:pt idx="6">
                  <c:v>229.29900000000001</c:v>
                </c:pt>
                <c:pt idx="7">
                  <c:v>227.68199999999999</c:v>
                </c:pt>
                <c:pt idx="8">
                  <c:v>205.08</c:v>
                </c:pt>
                <c:pt idx="9">
                  <c:v>170.31800000000001</c:v>
                </c:pt>
                <c:pt idx="10">
                  <c:v>187.13499999999999</c:v>
                </c:pt>
                <c:pt idx="11">
                  <c:v>195.25399999999999</c:v>
                </c:pt>
                <c:pt idx="12">
                  <c:v>198.172</c:v>
                </c:pt>
                <c:pt idx="13">
                  <c:v>189.56700000000001</c:v>
                </c:pt>
                <c:pt idx="14">
                  <c:v>196.678</c:v>
                </c:pt>
                <c:pt idx="15">
                  <c:v>216.251</c:v>
                </c:pt>
                <c:pt idx="16">
                  <c:v>214.81100000000001</c:v>
                </c:pt>
                <c:pt idx="17">
                  <c:v>221.62200000000001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91-47AE-8155-9E00B5001716}"/>
            </c:ext>
          </c:extLst>
        </c:ser>
        <c:ser>
          <c:idx val="2"/>
          <c:order val="1"/>
          <c:tx>
            <c:strRef>
              <c:f>'Figur 1'!$F$2</c:f>
              <c:strCache>
                <c:ptCount val="1"/>
                <c:pt idx="0">
                  <c:v>SFI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'Figur 1'!$A$3:$A$20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</c:numCache>
            </c:numRef>
          </c:cat>
          <c:val>
            <c:numRef>
              <c:f>'Figur 1'!$F$3:$F$20</c:f>
              <c:numCache>
                <c:formatCode>General</c:formatCode>
                <c:ptCount val="18"/>
                <c:pt idx="10">
                  <c:v>124.26</c:v>
                </c:pt>
                <c:pt idx="11">
                  <c:v>125.36199999999999</c:v>
                </c:pt>
                <c:pt idx="12">
                  <c:v>134.738</c:v>
                </c:pt>
                <c:pt idx="13">
                  <c:v>141.869</c:v>
                </c:pt>
                <c:pt idx="14">
                  <c:v>150.43700000000001</c:v>
                </c:pt>
                <c:pt idx="15">
                  <c:v>163.90600000000001</c:v>
                </c:pt>
                <c:pt idx="16">
                  <c:v>183.15799999999999</c:v>
                </c:pt>
                <c:pt idx="17">
                  <c:v>198.75200000000001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91-47AE-8155-9E00B50017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8645888"/>
        <c:axId val="118647424"/>
      </c:lineChart>
      <c:catAx>
        <c:axId val="11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sv-SE"/>
          </a:p>
        </c:txPr>
        <c:crossAx val="1186474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8647424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2299136297235139"/>
          <c:y val="0.79451250000000007"/>
          <c:w val="0.79866600986393477"/>
          <c:h val="0.1673563721201516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15484720734146"/>
          <c:y val="6.5289442986293383E-2"/>
          <c:w val="0.88289268109297681"/>
          <c:h val="0.57140555555555561"/>
        </c:manualLayout>
      </c:layout>
      <c:lineChart>
        <c:grouping val="standard"/>
        <c:varyColors val="0"/>
        <c:ser>
          <c:idx val="1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rgbClr val="4F81BD">
                  <a:lumMod val="75000"/>
                </a:srgbClr>
              </a:solidFill>
              <a:ln w="6350">
                <a:solidFill>
                  <a:sysClr val="windowText" lastClr="000000"/>
                </a:solidFill>
              </a:ln>
            </c:spPr>
          </c:marker>
          <c:dPt>
            <c:idx val="8"/>
            <c:marker>
              <c:spPr>
                <a:solidFill>
                  <a:srgbClr val="C00000"/>
                </a:solidFill>
                <a:ln w="6350">
                  <a:solidFill>
                    <a:sysClr val="windowText" lastClr="000000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4443-466D-A2DC-921531865F48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'Figur 7'!$F$3:$F$14</c:f>
                <c:numCache>
                  <c:formatCode>General</c:formatCode>
                  <c:ptCount val="12"/>
                  <c:pt idx="0">
                    <c:v>0.10558319999999999</c:v>
                  </c:pt>
                  <c:pt idx="1">
                    <c:v>0.10699690000000001</c:v>
                  </c:pt>
                  <c:pt idx="2">
                    <c:v>0.12395560000000005</c:v>
                  </c:pt>
                  <c:pt idx="3">
                    <c:v>8.8898900000000058E-2</c:v>
                  </c:pt>
                  <c:pt idx="4">
                    <c:v>0.11378240000000001</c:v>
                  </c:pt>
                  <c:pt idx="5">
                    <c:v>9.5413099999999973E-2</c:v>
                  </c:pt>
                  <c:pt idx="6">
                    <c:v>6.0960699999999979E-2</c:v>
                  </c:pt>
                  <c:pt idx="7">
                    <c:v>0.10828700000000002</c:v>
                  </c:pt>
                  <c:pt idx="8">
                    <c:v>9.9302200000000007E-2</c:v>
                  </c:pt>
                  <c:pt idx="9">
                    <c:v>0.11527520000000002</c:v>
                  </c:pt>
                  <c:pt idx="10">
                    <c:v>8.7759000000000031E-2</c:v>
                  </c:pt>
                  <c:pt idx="11">
                    <c:v>9.0595599999999998E-2</c:v>
                  </c:pt>
                </c:numCache>
              </c:numRef>
            </c:plus>
            <c:minus>
              <c:numRef>
                <c:f>'Figur 7'!$G$3:$G$14</c:f>
                <c:numCache>
                  <c:formatCode>General</c:formatCode>
                  <c:ptCount val="12"/>
                  <c:pt idx="0">
                    <c:v>0.10558329999999999</c:v>
                  </c:pt>
                  <c:pt idx="1">
                    <c:v>0.1069968</c:v>
                  </c:pt>
                  <c:pt idx="2">
                    <c:v>0.1239555</c:v>
                  </c:pt>
                  <c:pt idx="3">
                    <c:v>8.8898900000000003E-2</c:v>
                  </c:pt>
                  <c:pt idx="4">
                    <c:v>0.1137823</c:v>
                  </c:pt>
                  <c:pt idx="5">
                    <c:v>9.5413200000000031E-2</c:v>
                  </c:pt>
                  <c:pt idx="6">
                    <c:v>6.0960700000000034E-2</c:v>
                  </c:pt>
                  <c:pt idx="7">
                    <c:v>0.10828689999999996</c:v>
                  </c:pt>
                  <c:pt idx="8">
                    <c:v>9.9302299999999954E-2</c:v>
                  </c:pt>
                  <c:pt idx="9">
                    <c:v>0.11527530000000002</c:v>
                  </c:pt>
                  <c:pt idx="10">
                    <c:v>8.7759099999999979E-2</c:v>
                  </c:pt>
                  <c:pt idx="11">
                    <c:v>9.0595500000000051E-2</c:v>
                  </c:pt>
                </c:numCache>
              </c:numRef>
            </c:minus>
          </c:errBars>
          <c:cat>
            <c:strRef>
              <c:f>'Figur 7'!$A$3:$A$14</c:f>
              <c:strCache>
                <c:ptCount val="12"/>
                <c:pt idx="0">
                  <c:v>Norge</c:v>
                </c:pt>
                <c:pt idx="1">
                  <c:v>Irland</c:v>
                </c:pt>
                <c:pt idx="2">
                  <c:v>Italien</c:v>
                </c:pt>
                <c:pt idx="3">
                  <c:v>Danmark</c:v>
                </c:pt>
                <c:pt idx="4">
                  <c:v>Storbritannien</c:v>
                </c:pt>
                <c:pt idx="5">
                  <c:v>Spanien</c:v>
                </c:pt>
                <c:pt idx="6">
                  <c:v>Frankrike</c:v>
                </c:pt>
                <c:pt idx="7">
                  <c:v>Finland</c:v>
                </c:pt>
                <c:pt idx="8">
                  <c:v>Sverige</c:v>
                </c:pt>
                <c:pt idx="9">
                  <c:v>Nederländerna</c:v>
                </c:pt>
                <c:pt idx="10">
                  <c:v>Österrike</c:v>
                </c:pt>
                <c:pt idx="11">
                  <c:v>Tyskland</c:v>
                </c:pt>
              </c:strCache>
            </c:strRef>
          </c:cat>
          <c:val>
            <c:numRef>
              <c:f>'Figur 7'!$C$3:$C$14</c:f>
              <c:numCache>
                <c:formatCode>_(* #,##0.00_);_(* \(#,##0.00\);_(* "-"??_);_(@_)</c:formatCode>
                <c:ptCount val="12"/>
                <c:pt idx="0">
                  <c:v>0.35255829999999999</c:v>
                </c:pt>
                <c:pt idx="1">
                  <c:v>0.44251109999999999</c:v>
                </c:pt>
                <c:pt idx="2">
                  <c:v>0.45222289999999998</c:v>
                </c:pt>
                <c:pt idx="3">
                  <c:v>0.47089229999999999</c:v>
                </c:pt>
                <c:pt idx="4">
                  <c:v>0.47162229999999999</c:v>
                </c:pt>
                <c:pt idx="5">
                  <c:v>0.48277140000000002</c:v>
                </c:pt>
                <c:pt idx="6">
                  <c:v>0.49410290000000001</c:v>
                </c:pt>
                <c:pt idx="7">
                  <c:v>0.49487409999999998</c:v>
                </c:pt>
                <c:pt idx="8">
                  <c:v>0.50896569999999997</c:v>
                </c:pt>
                <c:pt idx="9">
                  <c:v>0.51655010000000001</c:v>
                </c:pt>
                <c:pt idx="10">
                  <c:v>0.53353099999999998</c:v>
                </c:pt>
                <c:pt idx="11">
                  <c:v>0.5978234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43-466D-A2DC-921531865F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645888"/>
        <c:axId val="118647424"/>
      </c:lineChart>
      <c:catAx>
        <c:axId val="11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 sz="1300"/>
            </a:pPr>
            <a:endParaRPr lang="sv-SE"/>
          </a:p>
        </c:txPr>
        <c:crossAx val="118647424"/>
        <c:crosses val="autoZero"/>
        <c:auto val="1"/>
        <c:lblAlgn val="ctr"/>
        <c:lblOffset val="100"/>
        <c:noMultiLvlLbl val="0"/>
      </c:catAx>
      <c:valAx>
        <c:axId val="118647424"/>
        <c:scaling>
          <c:orientation val="minMax"/>
          <c:max val="0.70000000000000007"/>
          <c:min val="0.1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2592451492607"/>
          <c:y val="6.5289442986293383E-2"/>
          <c:w val="0.8828502640769873"/>
          <c:h val="0.57458234281391007"/>
        </c:manualLayout>
      </c:layout>
      <c:lineChart>
        <c:grouping val="standard"/>
        <c:varyColors val="0"/>
        <c:ser>
          <c:idx val="1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rgbClr val="4F81BD">
                  <a:lumMod val="75000"/>
                </a:srgbClr>
              </a:solidFill>
              <a:ln w="6350">
                <a:solidFill>
                  <a:sysClr val="windowText" lastClr="000000"/>
                </a:solidFill>
              </a:ln>
            </c:spPr>
          </c:marker>
          <c:dPt>
            <c:idx val="5"/>
            <c:marker>
              <c:spPr>
                <a:solidFill>
                  <a:srgbClr val="C00000"/>
                </a:solidFill>
                <a:ln w="6350">
                  <a:solidFill>
                    <a:sysClr val="windowText" lastClr="000000"/>
                  </a:solidFill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5203-4C2F-9F40-CAFAD1493502}"/>
              </c:ext>
            </c:extLst>
          </c:dPt>
          <c:errBars>
            <c:errDir val="y"/>
            <c:errBarType val="both"/>
            <c:errValType val="cust"/>
            <c:noEndCap val="0"/>
            <c:plus>
              <c:numRef>
                <c:f>'Figur 7'!$F$18:$F$29</c:f>
                <c:numCache>
                  <c:formatCode>General</c:formatCode>
                  <c:ptCount val="12"/>
                  <c:pt idx="0">
                    <c:v>0.10076100000000004</c:v>
                  </c:pt>
                  <c:pt idx="1">
                    <c:v>8.6432799999999976E-2</c:v>
                  </c:pt>
                  <c:pt idx="2">
                    <c:v>0.11735080000000003</c:v>
                  </c:pt>
                  <c:pt idx="3">
                    <c:v>0.11253439999999998</c:v>
                  </c:pt>
                  <c:pt idx="4">
                    <c:v>0.10445980000000005</c:v>
                  </c:pt>
                  <c:pt idx="5">
                    <c:v>9.6331500000000014E-2</c:v>
                  </c:pt>
                  <c:pt idx="6">
                    <c:v>0.10954430000000004</c:v>
                  </c:pt>
                  <c:pt idx="7">
                    <c:v>8.8141999999999943E-2</c:v>
                  </c:pt>
                  <c:pt idx="8">
                    <c:v>0.10992820000000003</c:v>
                  </c:pt>
                  <c:pt idx="9">
                    <c:v>9.6763799999999955E-2</c:v>
                  </c:pt>
                  <c:pt idx="10">
                    <c:v>5.8723599999999987E-2</c:v>
                  </c:pt>
                  <c:pt idx="11">
                    <c:v>9.4604800000000044E-2</c:v>
                  </c:pt>
                </c:numCache>
              </c:numRef>
            </c:plus>
            <c:minus>
              <c:numRef>
                <c:f>'Figur 7'!$G$18:$G$29</c:f>
                <c:numCache>
                  <c:formatCode>General</c:formatCode>
                  <c:ptCount val="12"/>
                  <c:pt idx="0">
                    <c:v>0.10076089999999999</c:v>
                  </c:pt>
                  <c:pt idx="1">
                    <c:v>8.6432800000000032E-2</c:v>
                  </c:pt>
                  <c:pt idx="2">
                    <c:v>0.11735079999999998</c:v>
                  </c:pt>
                  <c:pt idx="3">
                    <c:v>0.11253439999999998</c:v>
                  </c:pt>
                  <c:pt idx="4">
                    <c:v>0.10445969999999999</c:v>
                  </c:pt>
                  <c:pt idx="5">
                    <c:v>9.6331600000000017E-2</c:v>
                  </c:pt>
                  <c:pt idx="6">
                    <c:v>0.10954430000000004</c:v>
                  </c:pt>
                  <c:pt idx="7">
                    <c:v>8.8142100000000057E-2</c:v>
                  </c:pt>
                  <c:pt idx="8">
                    <c:v>0.10992829999999992</c:v>
                  </c:pt>
                  <c:pt idx="9">
                    <c:v>9.6763800000000011E-2</c:v>
                  </c:pt>
                  <c:pt idx="10">
                    <c:v>5.872350000000004E-2</c:v>
                  </c:pt>
                  <c:pt idx="11">
                    <c:v>9.4604699999999986E-2</c:v>
                  </c:pt>
                </c:numCache>
              </c:numRef>
            </c:minus>
          </c:errBars>
          <c:cat>
            <c:strRef>
              <c:f>'Figur 7'!$A$18:$A$29</c:f>
              <c:strCache>
                <c:ptCount val="12"/>
                <c:pt idx="0">
                  <c:v>Norge</c:v>
                </c:pt>
                <c:pt idx="1">
                  <c:v>Danmark</c:v>
                </c:pt>
                <c:pt idx="2">
                  <c:v>Italien</c:v>
                </c:pt>
                <c:pt idx="3">
                  <c:v>Storbritannien</c:v>
                </c:pt>
                <c:pt idx="4">
                  <c:v>Finland</c:v>
                </c:pt>
                <c:pt idx="5">
                  <c:v>Sverige</c:v>
                </c:pt>
                <c:pt idx="6">
                  <c:v>Irland</c:v>
                </c:pt>
                <c:pt idx="7">
                  <c:v>Österrike</c:v>
                </c:pt>
                <c:pt idx="8">
                  <c:v>Nederländerna</c:v>
                </c:pt>
                <c:pt idx="9">
                  <c:v>Spanien</c:v>
                </c:pt>
                <c:pt idx="10">
                  <c:v>Frankrike</c:v>
                </c:pt>
                <c:pt idx="11">
                  <c:v>Tyskland</c:v>
                </c:pt>
              </c:strCache>
            </c:strRef>
          </c:cat>
          <c:val>
            <c:numRef>
              <c:f>'Figur 7'!$C$18:$C$29</c:f>
              <c:numCache>
                <c:formatCode>_(* #,##0.00_);_(* \(#,##0.00\);_(* "-"??_);_(@_)</c:formatCode>
                <c:ptCount val="12"/>
                <c:pt idx="0">
                  <c:v>0.26750849999999998</c:v>
                </c:pt>
                <c:pt idx="1">
                  <c:v>0.43343290000000001</c:v>
                </c:pt>
                <c:pt idx="2">
                  <c:v>0.44402449999999999</c:v>
                </c:pt>
                <c:pt idx="3">
                  <c:v>0.45028289999999999</c:v>
                </c:pt>
                <c:pt idx="4">
                  <c:v>0.45750819999999998</c:v>
                </c:pt>
                <c:pt idx="5">
                  <c:v>0.46106720000000001</c:v>
                </c:pt>
                <c:pt idx="6">
                  <c:v>0.48916680000000001</c:v>
                </c:pt>
                <c:pt idx="7">
                  <c:v>0.50146080000000004</c:v>
                </c:pt>
                <c:pt idx="8">
                  <c:v>0.51541459999999995</c:v>
                </c:pt>
                <c:pt idx="9">
                  <c:v>0.52288889999999999</c:v>
                </c:pt>
                <c:pt idx="10">
                  <c:v>0.55014850000000004</c:v>
                </c:pt>
                <c:pt idx="11">
                  <c:v>0.59263969999999999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03-4C2F-9F40-CAFAD14935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645888"/>
        <c:axId val="118647424"/>
      </c:lineChart>
      <c:catAx>
        <c:axId val="11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 sz="1300"/>
            </a:pPr>
            <a:endParaRPr lang="sv-SE"/>
          </a:p>
        </c:txPr>
        <c:crossAx val="118647424"/>
        <c:crosses val="autoZero"/>
        <c:auto val="1"/>
        <c:lblAlgn val="ctr"/>
        <c:lblOffset val="100"/>
        <c:noMultiLvlLbl val="0"/>
      </c:catAx>
      <c:valAx>
        <c:axId val="118647424"/>
        <c:scaling>
          <c:orientation val="minMax"/>
          <c:max val="0.70000000000000007"/>
          <c:min val="0.1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261E-2"/>
          <c:y val="6.5289442986293383E-2"/>
          <c:w val="0.92649483775811214"/>
          <c:h val="0.56422453261243211"/>
        </c:manualLayout>
      </c:layout>
      <c:lineChart>
        <c:grouping val="standard"/>
        <c:varyColors val="0"/>
        <c:ser>
          <c:idx val="1"/>
          <c:order val="0"/>
          <c:tx>
            <c:v>Komvux 2004</c:v>
          </c:tx>
          <c:spPr>
            <a:ln w="25400" cap="rnd">
              <a:solidFill>
                <a:srgbClr val="4F81BD">
                  <a:lumMod val="5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F81BD">
                  <a:lumMod val="50000"/>
                </a:srgbClr>
              </a:solidFill>
              <a:ln>
                <a:noFill/>
              </a:ln>
            </c:spPr>
          </c:marker>
          <c:cat>
            <c:numRef>
              <c:f>'Figur 9'!$H$3:$H$18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'Figur 9'!$I$19:$I$34</c:f>
              <c:numCache>
                <c:formatCode>General</c:formatCode>
                <c:ptCount val="16"/>
                <c:pt idx="0">
                  <c:v>132.48746795586607</c:v>
                </c:pt>
                <c:pt idx="1">
                  <c:v>138.63501933351728</c:v>
                </c:pt>
                <c:pt idx="2">
                  <c:v>137.31477413303381</c:v>
                </c:pt>
                <c:pt idx="3">
                  <c:v>131.1892307668202</c:v>
                </c:pt>
                <c:pt idx="4">
                  <c:v>106.27257049973511</c:v>
                </c:pt>
                <c:pt idx="5">
                  <c:v>109.12799696086336</c:v>
                </c:pt>
                <c:pt idx="6">
                  <c:v>135.57427726836559</c:v>
                </c:pt>
                <c:pt idx="7">
                  <c:v>154.38187519739932</c:v>
                </c:pt>
                <c:pt idx="8">
                  <c:v>169.43286028670428</c:v>
                </c:pt>
                <c:pt idx="9">
                  <c:v>178.29508210850847</c:v>
                </c:pt>
                <c:pt idx="10">
                  <c:v>188.99063356131512</c:v>
                </c:pt>
                <c:pt idx="11">
                  <c:v>200.49921395996836</c:v>
                </c:pt>
                <c:pt idx="12">
                  <c:v>209.74858699342244</c:v>
                </c:pt>
                <c:pt idx="13">
                  <c:v>216.61238157869633</c:v>
                </c:pt>
                <c:pt idx="14">
                  <c:v>223.7758926535881</c:v>
                </c:pt>
                <c:pt idx="15">
                  <c:v>234.83085501858736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AE-4661-A4E4-A561F2D6447F}"/>
            </c:ext>
          </c:extLst>
        </c:ser>
        <c:ser>
          <c:idx val="2"/>
          <c:order val="1"/>
          <c:tx>
            <c:v>Ej komvux 2004</c:v>
          </c:tx>
          <c:spPr>
            <a:ln w="25400">
              <a:solidFill>
                <a:srgbClr val="C00000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C00000"/>
              </a:solidFill>
              <a:ln>
                <a:noFill/>
              </a:ln>
            </c:spPr>
          </c:marker>
          <c:cat>
            <c:numRef>
              <c:f>'Figur 9'!$H$3:$H$18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'Figur 9'!$I$3:$I$18</c:f>
              <c:numCache>
                <c:formatCode>General</c:formatCode>
                <c:ptCount val="16"/>
                <c:pt idx="0">
                  <c:v>191.34016772429763</c:v>
                </c:pt>
                <c:pt idx="1">
                  <c:v>198.68175761242986</c:v>
                </c:pt>
                <c:pt idx="2">
                  <c:v>200.95112199454485</c:v>
                </c:pt>
                <c:pt idx="3">
                  <c:v>202.21457879609903</c:v>
                </c:pt>
                <c:pt idx="4">
                  <c:v>206.25500335022247</c:v>
                </c:pt>
                <c:pt idx="5">
                  <c:v>212.96822780388325</c:v>
                </c:pt>
                <c:pt idx="6">
                  <c:v>221.10944010028189</c:v>
                </c:pt>
                <c:pt idx="7">
                  <c:v>232.24842263714044</c:v>
                </c:pt>
                <c:pt idx="8">
                  <c:v>238.65167821478676</c:v>
                </c:pt>
                <c:pt idx="9">
                  <c:v>240.87673294210967</c:v>
                </c:pt>
                <c:pt idx="10">
                  <c:v>246.89132999106397</c:v>
                </c:pt>
                <c:pt idx="11">
                  <c:v>254.49408009194491</c:v>
                </c:pt>
                <c:pt idx="12">
                  <c:v>261.72244162521713</c:v>
                </c:pt>
                <c:pt idx="13">
                  <c:v>267.87875084041059</c:v>
                </c:pt>
                <c:pt idx="14">
                  <c:v>275.95913698084536</c:v>
                </c:pt>
                <c:pt idx="15">
                  <c:v>285.41241906460994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AE-4661-A4E4-A561F2D644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645888"/>
        <c:axId val="118647424"/>
      </c:lineChart>
      <c:catAx>
        <c:axId val="11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sv-SE"/>
          </a:p>
        </c:txPr>
        <c:crossAx val="1186474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8647424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261E-2"/>
          <c:y val="6.5289442986293383E-2"/>
          <c:w val="0.92649483775811214"/>
          <c:h val="0.55563915594255098"/>
        </c:manualLayout>
      </c:layout>
      <c:lineChart>
        <c:grouping val="standard"/>
        <c:varyColors val="0"/>
        <c:ser>
          <c:idx val="1"/>
          <c:order val="0"/>
          <c:tx>
            <c:v>Komvux 2004</c:v>
          </c:tx>
          <c:spPr>
            <a:ln w="25400" cap="rnd">
              <a:solidFill>
                <a:srgbClr val="4F81BD">
                  <a:lumMod val="5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F81BD">
                  <a:lumMod val="50000"/>
                </a:srgbClr>
              </a:solidFill>
              <a:ln>
                <a:noFill/>
              </a:ln>
            </c:spPr>
          </c:marker>
          <c:cat>
            <c:numRef>
              <c:f>'Figur 9'!$H$3:$H$18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'Figur 9'!$J$19:$J$34</c:f>
              <c:numCache>
                <c:formatCode>General</c:formatCode>
                <c:ptCount val="16"/>
                <c:pt idx="5">
                  <c:v>-26.853946185013502</c:v>
                </c:pt>
                <c:pt idx="6">
                  <c:v>-1.0333649105726606</c:v>
                </c:pt>
                <c:pt idx="7">
                  <c:v>17.782568533515615</c:v>
                </c:pt>
                <c:pt idx="8">
                  <c:v>32.511029009015125</c:v>
                </c:pt>
                <c:pt idx="9">
                  <c:v>41.071417100977364</c:v>
                </c:pt>
                <c:pt idx="10">
                  <c:v>51.684575092695617</c:v>
                </c:pt>
                <c:pt idx="11">
                  <c:v>63.3831695524756</c:v>
                </c:pt>
                <c:pt idx="12">
                  <c:v>72.542186280369108</c:v>
                </c:pt>
                <c:pt idx="13">
                  <c:v>78.826748932293782</c:v>
                </c:pt>
                <c:pt idx="14">
                  <c:v>85.839835284640898</c:v>
                </c:pt>
                <c:pt idx="15">
                  <c:v>97.475786598880703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3-4168-85AF-77A0073E2DB5}"/>
            </c:ext>
          </c:extLst>
        </c:ser>
        <c:ser>
          <c:idx val="2"/>
          <c:order val="1"/>
          <c:tx>
            <c:v>Ej komvux 2004</c:v>
          </c:tx>
          <c:spPr>
            <a:ln w="25400">
              <a:solidFill>
                <a:srgbClr val="C00000"/>
              </a:solidFill>
              <a:prstDash val="solid"/>
            </a:ln>
          </c:spPr>
          <c:marker>
            <c:symbol val="circle"/>
            <c:size val="5"/>
            <c:spPr>
              <a:solidFill>
                <a:srgbClr val="C00000"/>
              </a:solidFill>
              <a:ln>
                <a:noFill/>
              </a:ln>
            </c:spPr>
          </c:marker>
          <c:cat>
            <c:numRef>
              <c:f>'Figur 9'!$H$3:$H$18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'Figur 9'!$J$3:$J$18</c:f>
              <c:numCache>
                <c:formatCode>General</c:formatCode>
                <c:ptCount val="16"/>
                <c:pt idx="5">
                  <c:v>15.687364567443217</c:v>
                </c:pt>
                <c:pt idx="6">
                  <c:v>23.503109740737152</c:v>
                </c:pt>
                <c:pt idx="7">
                  <c:v>34.47099561109858</c:v>
                </c:pt>
                <c:pt idx="8">
                  <c:v>40.643139241013799</c:v>
                </c:pt>
                <c:pt idx="9">
                  <c:v>42.752793449762841</c:v>
                </c:pt>
                <c:pt idx="10">
                  <c:v>48.577757340869624</c:v>
                </c:pt>
                <c:pt idx="11">
                  <c:v>56.011188126768943</c:v>
                </c:pt>
                <c:pt idx="12">
                  <c:v>63.099416906719775</c:v>
                </c:pt>
                <c:pt idx="13">
                  <c:v>69.123535467039716</c:v>
                </c:pt>
                <c:pt idx="14">
                  <c:v>77.163926772907843</c:v>
                </c:pt>
                <c:pt idx="15">
                  <c:v>86.434809083101328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33-4168-85AF-77A0073E2D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645888"/>
        <c:axId val="118647424"/>
      </c:lineChart>
      <c:catAx>
        <c:axId val="11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sv-SE"/>
          </a:p>
        </c:txPr>
        <c:crossAx val="118647424"/>
        <c:crossesAt val="-50"/>
        <c:auto val="1"/>
        <c:lblAlgn val="ctr"/>
        <c:lblOffset val="100"/>
        <c:tickLblSkip val="2"/>
        <c:tickMarkSkip val="1"/>
        <c:noMultiLvlLbl val="0"/>
      </c:catAx>
      <c:valAx>
        <c:axId val="118647424"/>
        <c:scaling>
          <c:orientation val="minMax"/>
          <c:max val="100"/>
          <c:min val="-5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autoZero"/>
        <c:crossBetween val="between"/>
        <c:majorUnit val="25"/>
      </c:valAx>
    </c:plotArea>
    <c:legend>
      <c:legendPos val="b"/>
      <c:layout>
        <c:manualLayout>
          <c:xMode val="edge"/>
          <c:yMode val="edge"/>
          <c:x val="0.12299131944444444"/>
          <c:y val="0.7472928177916045"/>
          <c:w val="0.79866600986393477"/>
          <c:h val="0.1072587331702111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261E-2"/>
          <c:y val="6.5289442986293383E-2"/>
          <c:w val="0.92649483775811214"/>
          <c:h val="0.62432226589771478"/>
        </c:manualLayout>
      </c:layout>
      <c:lineChart>
        <c:grouping val="standard"/>
        <c:varyColors val="0"/>
        <c:ser>
          <c:idx val="1"/>
          <c:order val="0"/>
          <c:tx>
            <c:strRef>
              <c:f>'C:\simone\Desktop\Material-rapport-2\Underliggande-data\[Figurer-bemanningsföretag.xlsx]Blad1'!$G$4</c:f>
              <c:strCache>
                <c:ptCount val="1"/>
                <c:pt idx="0">
                  <c:v>Arbetsförmedling, bemanning och andra personalrelaterade tjänster</c:v>
                </c:pt>
              </c:strCache>
            </c:strRef>
          </c:tx>
          <c:spPr>
            <a:ln w="38100" cap="rnd">
              <a:solidFill>
                <a:srgbClr val="5B9BD5">
                  <a:lumMod val="50000"/>
                </a:srgb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>
                <a:noFill/>
              </a:ln>
            </c:spPr>
          </c:marker>
          <c:cat>
            <c:numRef>
              <c:f>'C:\simone\Desktop\Material-rapport-2\Underliggande-data\[Figurer-bemanningsföretag.xlsx]Blad1'!$A$5:$A$18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'C:\simone\Desktop\Material-rapport-2\Underliggande-data\[Figurer-bemanningsföretag.xlsx]Blad1'!$G$5:$G$18</c:f>
              <c:numCache>
                <c:formatCode>General</c:formatCode>
                <c:ptCount val="14"/>
                <c:pt idx="0">
                  <c:v>0.84262645244598389</c:v>
                </c:pt>
                <c:pt idx="1">
                  <c:v>0.88152027130126953</c:v>
                </c:pt>
                <c:pt idx="2">
                  <c:v>0.86537522077560425</c:v>
                </c:pt>
                <c:pt idx="3">
                  <c:v>0.99253714084625244</c:v>
                </c:pt>
                <c:pt idx="4">
                  <c:v>1.2790366411209106</c:v>
                </c:pt>
                <c:pt idx="5">
                  <c:v>1.5046809911727905</c:v>
                </c:pt>
                <c:pt idx="6">
                  <c:v>1.4867810010910034</c:v>
                </c:pt>
                <c:pt idx="7">
                  <c:v>1.336854100227356</c:v>
                </c:pt>
                <c:pt idx="8">
                  <c:v>1.6466549634933472</c:v>
                </c:pt>
                <c:pt idx="9">
                  <c:v>1.8163034915924072</c:v>
                </c:pt>
                <c:pt idx="10">
                  <c:v>1.8469542264938354</c:v>
                </c:pt>
                <c:pt idx="11">
                  <c:v>1.8144904375076294</c:v>
                </c:pt>
                <c:pt idx="12">
                  <c:v>1.8872954845428467</c:v>
                </c:pt>
                <c:pt idx="13">
                  <c:v>2.0632691383361816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4A-45F4-92D0-36512757B87B}"/>
            </c:ext>
          </c:extLst>
        </c:ser>
        <c:ser>
          <c:idx val="2"/>
          <c:order val="1"/>
          <c:tx>
            <c:strRef>
              <c:f>'C:\simone\Desktop\Material-rapport-2\Underliggande-data\[Figurer-bemanningsföretag.xlsx]Blad1'!$H$4</c:f>
              <c:strCache>
                <c:ptCount val="1"/>
                <c:pt idx="0">
                  <c:v>Personaluthyrning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circle"/>
            <c:size val="6"/>
            <c:spPr>
              <a:solidFill>
                <a:srgbClr val="C00000"/>
              </a:solidFill>
              <a:ln>
                <a:noFill/>
              </a:ln>
            </c:spPr>
          </c:marker>
          <c:cat>
            <c:numRef>
              <c:f>'C:\simone\Desktop\Material-rapport-2\Underliggande-data\[Figurer-bemanningsföretag.xlsx]Blad1'!$A$5:$A$18</c:f>
              <c:numCache>
                <c:formatCode>General</c:formatCode>
                <c:ptCount val="1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'C:\simone\Desktop\Material-rapport-2\Underliggande-data\[Figurer-bemanningsföretag.xlsx]Blad1'!$H$5:$H$18</c:f>
              <c:numCache>
                <c:formatCode>General</c:formatCode>
                <c:ptCount val="14"/>
                <c:pt idx="5">
                  <c:v>1.1634587049484253</c:v>
                </c:pt>
                <c:pt idx="6">
                  <c:v>1.1354485750198364</c:v>
                </c:pt>
                <c:pt idx="7">
                  <c:v>0.9603533148765564</c:v>
                </c:pt>
                <c:pt idx="8">
                  <c:v>1.2084379196166992</c:v>
                </c:pt>
                <c:pt idx="9">
                  <c:v>1.3721076250076294</c:v>
                </c:pt>
                <c:pt idx="10">
                  <c:v>1.3665949106216431</c:v>
                </c:pt>
                <c:pt idx="11">
                  <c:v>1.2915397882461548</c:v>
                </c:pt>
                <c:pt idx="12">
                  <c:v>1.3328995704650879</c:v>
                </c:pt>
                <c:pt idx="13">
                  <c:v>1.4616491794586182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4A-45F4-92D0-36512757B8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645888"/>
        <c:axId val="118647424"/>
      </c:lineChart>
      <c:catAx>
        <c:axId val="11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sv-SE"/>
          </a:p>
        </c:txPr>
        <c:crossAx val="11864742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8647424"/>
        <c:scaling>
          <c:orientation val="minMax"/>
          <c:max val="3"/>
          <c:min val="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autoZero"/>
        <c:crossBetween val="between"/>
        <c:majorUnit val="0.5"/>
      </c:valAx>
    </c:plotArea>
    <c:legend>
      <c:legendPos val="b"/>
      <c:layout>
        <c:manualLayout>
          <c:xMode val="edge"/>
          <c:yMode val="edge"/>
          <c:x val="0.15133012345679012"/>
          <c:y val="0.80039212962962958"/>
          <c:w val="0.79866600986393477"/>
          <c:h val="0.17608935185185187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261E-2"/>
          <c:y val="6.5289442986293383E-2"/>
          <c:w val="0.92649483775811214"/>
          <c:h val="0.70125487528133335"/>
        </c:manualLayout>
      </c:layout>
      <c:barChart>
        <c:barDir val="col"/>
        <c:grouping val="clustered"/>
        <c:varyColors val="0"/>
        <c:ser>
          <c:idx val="2"/>
          <c:order val="1"/>
          <c:tx>
            <c:strRef>
              <c:f>'C:\simone\Desktop\Material-rapport-2\Underliggande-data\[Statistik-egenanställda-Novus.xlsx]Sheet1'!$D$3</c:f>
              <c:strCache>
                <c:ptCount val="1"/>
              </c:strCache>
            </c:strRef>
          </c:tx>
          <c:spPr>
            <a:ln w="25400">
              <a:solidFill>
                <a:srgbClr val="C00000"/>
              </a:solidFill>
            </a:ln>
          </c:spPr>
          <c:invertIfNegative val="0"/>
          <c:cat>
            <c:numRef>
              <c:f>'C:\simone\Desktop\Material-rapport-2\Underliggande-data\[Statistik-egenanställda-Novus.xlsx]Sheet1'!$A$4:$A$9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'C:\simone\Desktop\Material-rapport-2\Underliggande-data\[Statistik-egenanställda-Novus.xlsx]Sheet1'!$D$4:$D$9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F695-4B6E-9EFF-77002F3D92F8}"/>
            </c:ext>
          </c:extLst>
        </c:ser>
        <c:ser>
          <c:idx val="3"/>
          <c:order val="2"/>
          <c:tx>
            <c:strRef>
              <c:f>'C:\simone\Desktop\Material-rapport-2\Underliggande-data\[Statistik-egenanställda-Novus.xlsx]Sheet1'!$B$3</c:f>
              <c:strCache>
                <c:ptCount val="1"/>
                <c:pt idx="0">
                  <c:v>Antal anställda</c:v>
                </c:pt>
              </c:strCache>
            </c:strRef>
          </c:tx>
          <c:spPr>
            <a:solidFill>
              <a:srgbClr val="5B9BD5">
                <a:lumMod val="50000"/>
              </a:srgbClr>
            </a:solidFill>
            <a:ln>
              <a:noFill/>
            </a:ln>
          </c:spPr>
          <c:invertIfNegative val="0"/>
          <c:cat>
            <c:numRef>
              <c:f>'C:\simone\Desktop\Material-rapport-2\Underliggande-data\[Statistik-egenanställda-Novus.xlsx]Sheet1'!$A$4:$A$9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'C:\simone\Desktop\Material-rapport-2\Underliggande-data\[Statistik-egenanställda-Novus.xlsx]Sheet1'!$B$4:$B$9</c:f>
              <c:numCache>
                <c:formatCode>General</c:formatCode>
                <c:ptCount val="6"/>
                <c:pt idx="0">
                  <c:v>4370</c:v>
                </c:pt>
                <c:pt idx="1">
                  <c:v>7350</c:v>
                </c:pt>
                <c:pt idx="2">
                  <c:v>10813</c:v>
                </c:pt>
                <c:pt idx="3">
                  <c:v>17736</c:v>
                </c:pt>
                <c:pt idx="4">
                  <c:v>25418</c:v>
                </c:pt>
                <c:pt idx="5">
                  <c:v>34385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95-4B6E-9EFF-77002F3D92F8}"/>
            </c:ext>
          </c:extLst>
        </c:ser>
        <c:ser>
          <c:idx val="1"/>
          <c:order val="3"/>
          <c:tx>
            <c:strRef>
              <c:f>'C:\simone\Desktop\Material-rapport-2\Underliggande-data\[Statistik-egenanställda-Novus.xlsx]Sheet1'!$C$3</c:f>
              <c:strCache>
                <c:ptCount val="1"/>
              </c:strCache>
            </c:strRef>
          </c:tx>
          <c:spPr>
            <a:ln w="25400" cap="rnd">
              <a:solidFill>
                <a:srgbClr val="5B9BD5">
                  <a:lumMod val="50000"/>
                </a:srgbClr>
              </a:solidFill>
              <a:round/>
            </a:ln>
            <a:effectLst/>
          </c:spPr>
          <c:invertIfNegative val="0"/>
          <c:cat>
            <c:numRef>
              <c:f>'C:\simone\Desktop\Material-rapport-2\Underliggande-data\[Statistik-egenanställda-Novus.xlsx]Sheet1'!$A$4:$A$9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'C:\simone\Desktop\Material-rapport-2\Underliggande-data\[Statistik-egenanställda-Novus.xlsx]Sheet1'!$C$4:$C$9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F695-4B6E-9EFF-77002F3D92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100"/>
        <c:axId val="118645888"/>
        <c:axId val="118647424"/>
      </c:barChart>
      <c:barChart>
        <c:barDir val="col"/>
        <c:grouping val="clustered"/>
        <c:varyColors val="0"/>
        <c:ser>
          <c:idx val="4"/>
          <c:order val="0"/>
          <c:invertIfNegative val="0"/>
          <c:val>
            <c:numRef>
              <c:f>'C:\simone\Desktop\Material-rapport-2\Underliggande-data\[Statistik-egenanställda-Novus.xlsx]Sheet1'!$G$4:$G$9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3-F695-4B6E-9EFF-77002F3D92F8}"/>
            </c:ext>
          </c:extLst>
        </c:ser>
        <c:ser>
          <c:idx val="0"/>
          <c:order val="4"/>
          <c:tx>
            <c:strRef>
              <c:f>'C:\simone\Desktop\Material-rapport-2\Underliggande-data\[Statistik-egenanställda-Novus.xlsx]Sheet1'!$E$3</c:f>
              <c:strCache>
                <c:ptCount val="1"/>
                <c:pt idx="0">
                  <c:v>Fakturerat belopp i miljoner kronor</c:v>
                </c:pt>
              </c:strCache>
            </c:strRef>
          </c:tx>
          <c:spPr>
            <a:solidFill>
              <a:srgbClr val="C00000"/>
            </a:solidFill>
            <a:ln w="25400">
              <a:noFill/>
            </a:ln>
          </c:spPr>
          <c:invertIfNegative val="0"/>
          <c:cat>
            <c:numRef>
              <c:f>'C:\simone\Desktop\Material-rapport-2\Underliggande-data\[Statistik-egenanställda-Novus.xlsx]Sheet1'!$A$4:$A$9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'C:\simone\Desktop\Material-rapport-2\Underliggande-data\[Statistik-egenanställda-Novus.xlsx]Sheet1'!$E$4:$E$9</c:f>
              <c:numCache>
                <c:formatCode>General</c:formatCode>
                <c:ptCount val="6"/>
                <c:pt idx="0">
                  <c:v>154.79027500000001</c:v>
                </c:pt>
                <c:pt idx="1">
                  <c:v>242.146466</c:v>
                </c:pt>
                <c:pt idx="2">
                  <c:v>363.39845400000002</c:v>
                </c:pt>
                <c:pt idx="3">
                  <c:v>551.01243899999997</c:v>
                </c:pt>
                <c:pt idx="4">
                  <c:v>813.03442299999995</c:v>
                </c:pt>
                <c:pt idx="5">
                  <c:v>1037.560845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95-4B6E-9EFF-77002F3D92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6"/>
        <c:overlap val="-100"/>
        <c:axId val="449964360"/>
        <c:axId val="449965344"/>
      </c:barChart>
      <c:catAx>
        <c:axId val="11864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sv-SE"/>
          </a:p>
        </c:txPr>
        <c:crossAx val="118647424"/>
        <c:crosses val="autoZero"/>
        <c:auto val="1"/>
        <c:lblAlgn val="ctr"/>
        <c:lblOffset val="100"/>
        <c:noMultiLvlLbl val="0"/>
      </c:catAx>
      <c:valAx>
        <c:axId val="118647424"/>
        <c:scaling>
          <c:orientation val="minMax"/>
          <c:max val="35000"/>
          <c:min val="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118645888"/>
        <c:crosses val="autoZero"/>
        <c:crossBetween val="between"/>
        <c:majorUnit val="5000"/>
      </c:valAx>
      <c:valAx>
        <c:axId val="449965344"/>
        <c:scaling>
          <c:orientation val="minMax"/>
          <c:max val="1100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crossAx val="449964360"/>
        <c:crosses val="max"/>
        <c:crossBetween val="between"/>
      </c:valAx>
      <c:catAx>
        <c:axId val="449964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9965344"/>
        <c:crosses val="autoZero"/>
        <c:auto val="1"/>
        <c:lblAlgn val="ctr"/>
        <c:lblOffset val="100"/>
        <c:noMultiLvlLbl val="0"/>
      </c:catAx>
    </c:plotArea>
    <c:legend>
      <c:legendPos val="b"/>
      <c:legendEntry>
        <c:idx val="0"/>
        <c:delete val="1"/>
      </c:legendEntry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5758415139495205"/>
          <c:y val="0.87732510729113755"/>
          <c:w val="0.66819751018689033"/>
          <c:h val="8.770035226000387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3.7752816541053398E-2"/>
          <c:w val="0.92649483775811203"/>
          <c:h val="0.59864832048290995"/>
        </c:manualLayout>
      </c:layout>
      <c:areaChart>
        <c:grouping val="stacked"/>
        <c:varyColors val="0"/>
        <c:ser>
          <c:idx val="3"/>
          <c:order val="1"/>
          <c:tx>
            <c:strRef>
              <c:f>'C:\simone\Desktop\Material-rapport-2\Underliggande-data\[andel-atypiska-olika-scenarier.xls]Sheet1'!$D$2</c:f>
              <c:strCache>
                <c:ptCount val="1"/>
                <c:pt idx="0">
                  <c:v>alla_visstidsanställda_utan</c:v>
                </c:pt>
              </c:strCache>
            </c:strRef>
          </c:tx>
          <c:spPr>
            <a:solidFill>
              <a:sysClr val="window" lastClr="FFFFFF">
                <a:alpha val="0"/>
              </a:sysClr>
            </a:solidFill>
            <a:ln>
              <a:solidFill>
                <a:sysClr val="window" lastClr="FFFFFF"/>
              </a:solidFill>
            </a:ln>
          </c:spPr>
          <c:cat>
            <c:numRef>
              <c:f>'C:\simone\Desktop\Material-rapport-2\Underliggande-data\[andel-atypiska-olika-scenarier.xls]Sheet1'!$A$3:$A$13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'C:\simone\Desktop\Material-rapport-2\Underliggande-data\[andel-atypiska-olika-scenarier.xls]Sheet1'!$D$3:$D$13</c:f>
              <c:numCache>
                <c:formatCode>General</c:formatCode>
                <c:ptCount val="11"/>
                <c:pt idx="0">
                  <c:v>30.606828385896598</c:v>
                </c:pt>
                <c:pt idx="1">
                  <c:v>31.459632531548799</c:v>
                </c:pt>
                <c:pt idx="2">
                  <c:v>31.626414830176898</c:v>
                </c:pt>
                <c:pt idx="3">
                  <c:v>31.378181584668699</c:v>
                </c:pt>
                <c:pt idx="4">
                  <c:v>30.834742428719299</c:v>
                </c:pt>
                <c:pt idx="5">
                  <c:v>32.218114472494001</c:v>
                </c:pt>
                <c:pt idx="6">
                  <c:v>32.395844674781301</c:v>
                </c:pt>
                <c:pt idx="7">
                  <c:v>31.986546121306301</c:v>
                </c:pt>
                <c:pt idx="8">
                  <c:v>32.726211262726203</c:v>
                </c:pt>
                <c:pt idx="9">
                  <c:v>33.102532977752603</c:v>
                </c:pt>
                <c:pt idx="10">
                  <c:v>32.778262539607198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92-43DD-AFE7-DA6CDD898B06}"/>
            </c:ext>
          </c:extLst>
        </c:ser>
        <c:ser>
          <c:idx val="2"/>
          <c:order val="2"/>
          <c:tx>
            <c:strRef>
              <c:f>'C:\simone\Desktop\Material-rapport-2\Underliggande-data\[andel-atypiska-olika-scenarier.xls]Sheet1'!$C$2</c:f>
              <c:strCache>
                <c:ptCount val="1"/>
                <c:pt idx="0">
                  <c:v>ingen_visstidsanställd_utan</c:v>
                </c:pt>
              </c:strCache>
            </c:strRef>
          </c:tx>
          <c:spPr>
            <a:solidFill>
              <a:srgbClr val="4472C4">
                <a:lumMod val="60000"/>
                <a:lumOff val="40000"/>
                <a:alpha val="25000"/>
              </a:srgbClr>
            </a:solidFill>
            <a:ln w="3175">
              <a:noFill/>
            </a:ln>
          </c:spPr>
          <c:cat>
            <c:numRef>
              <c:f>'C:\simone\Desktop\Material-rapport-2\Underliggande-data\[andel-atypiska-olika-scenarier.xls]Sheet1'!$A$3:$A$13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'C:\simone\Desktop\Material-rapport-2\Underliggande-data\[andel-atypiska-olika-scenarier.xls]Sheet1'!$H$3:$H$13</c:f>
              <c:numCache>
                <c:formatCode>General</c:formatCode>
                <c:ptCount val="11"/>
                <c:pt idx="0">
                  <c:v>4.8575220129880599</c:v>
                </c:pt>
                <c:pt idx="1">
                  <c:v>5.4832293974755899</c:v>
                </c:pt>
                <c:pt idx="2">
                  <c:v>6.1536226652831898</c:v>
                </c:pt>
                <c:pt idx="3">
                  <c:v>6.86218184153243</c:v>
                </c:pt>
                <c:pt idx="4">
                  <c:v>6.9165257571275003</c:v>
                </c:pt>
                <c:pt idx="5">
                  <c:v>7.4560074080261902</c:v>
                </c:pt>
                <c:pt idx="6">
                  <c:v>7.4364570857735304</c:v>
                </c:pt>
                <c:pt idx="7">
                  <c:v>6.8013453878692403</c:v>
                </c:pt>
                <c:pt idx="8">
                  <c:v>7.40011676109956</c:v>
                </c:pt>
                <c:pt idx="9">
                  <c:v>6.6897467022247197</c:v>
                </c:pt>
                <c:pt idx="10">
                  <c:v>6.7221737460386404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92-43DD-AFE7-DA6CDD898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5878400"/>
        <c:axId val="165884288"/>
      </c:areaChart>
      <c:lineChart>
        <c:grouping val="standard"/>
        <c:varyColors val="0"/>
        <c:ser>
          <c:idx val="1"/>
          <c:order val="0"/>
          <c:tx>
            <c:strRef>
              <c:f>Samma täckningsgrad för tillsvidare- och visstidsanställda</c:f>
              <c:strCache>
                <c:ptCount val="1"/>
                <c:pt idx="0">
                  <c:v>Samma täckningsgrad för tillsvidare- och visstidsanställda</c:v>
                </c:pt>
              </c:strCache>
            </c:strRef>
          </c:tx>
          <c:spPr>
            <a:ln w="31750" cap="rnd" cmpd="sng" algn="ctr">
              <a:solidFill>
                <a:srgbClr val="4472C4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'C:\simone\Desktop\Material-rapport-2\Underliggande-data\[andel-atypiska-olika-scenarier.xls]Sheet1'!$A$3:$A$13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'C:\simone\Desktop\Material-rapport-2\Underliggande-data\[andel-atypiska-olika-scenarier.xls]Sheet1'!$B$3:$B$13</c:f>
              <c:numCache>
                <c:formatCode>General</c:formatCode>
                <c:ptCount val="11"/>
                <c:pt idx="0">
                  <c:v>35.464350398884598</c:v>
                </c:pt>
                <c:pt idx="1">
                  <c:v>36.942861929024403</c:v>
                </c:pt>
                <c:pt idx="2">
                  <c:v>37.7800374954601</c:v>
                </c:pt>
                <c:pt idx="3">
                  <c:v>38.240363426201199</c:v>
                </c:pt>
                <c:pt idx="4">
                  <c:v>37.751268185846797</c:v>
                </c:pt>
                <c:pt idx="5">
                  <c:v>39.674121880520197</c:v>
                </c:pt>
                <c:pt idx="6">
                  <c:v>39.832301760554799</c:v>
                </c:pt>
                <c:pt idx="7">
                  <c:v>38.787891509175502</c:v>
                </c:pt>
                <c:pt idx="8">
                  <c:v>40.126328023825799</c:v>
                </c:pt>
                <c:pt idx="9">
                  <c:v>39.792279679977298</c:v>
                </c:pt>
                <c:pt idx="10">
                  <c:v>39.500436285645897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92-43DD-AFE7-DA6CDD898B06}"/>
            </c:ext>
          </c:extLst>
        </c:ser>
        <c:ser>
          <c:idx val="4"/>
          <c:order val="3"/>
          <c:tx>
            <c:strRef>
              <c:f>Täckningsgrad följer facklig organisationsgrad</c:f>
              <c:strCache>
                <c:ptCount val="1"/>
                <c:pt idx="0">
                  <c:v>Täckningsgrad följer facklig organisationsgrad</c:v>
                </c:pt>
              </c:strCache>
            </c:strRef>
          </c:tx>
          <c:spPr>
            <a:ln w="31750" cap="rnd" cmpd="sng" algn="ctr">
              <a:solidFill>
                <a:srgbClr val="00B0F0"/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'C:\simone\Desktop\Material-rapport-2\Underliggande-data\[andel-atypiska-olika-scenarier.xls]Sheet1'!$A$3:$A$13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'C:\simone\Desktop\Material-rapport-2\Underliggande-data\[andel-atypiska-olika-scenarier.xls]Sheet1'!$E$3:$E$13</c:f>
              <c:numCache>
                <c:formatCode>General</c:formatCode>
                <c:ptCount val="11"/>
                <c:pt idx="0">
                  <c:v>32.4795900523158</c:v>
                </c:pt>
                <c:pt idx="1">
                  <c:v>33.928288594652997</c:v>
                </c:pt>
                <c:pt idx="2">
                  <c:v>34.364080363396297</c:v>
                </c:pt>
                <c:pt idx="3">
                  <c:v>34.436288655824299</c:v>
                </c:pt>
                <c:pt idx="4">
                  <c:v>34.086580326867598</c:v>
                </c:pt>
                <c:pt idx="5">
                  <c:v>35.6001736497061</c:v>
                </c:pt>
                <c:pt idx="6">
                  <c:v>35.578681119495201</c:v>
                </c:pt>
                <c:pt idx="7">
                  <c:v>34.409488119683203</c:v>
                </c:pt>
                <c:pt idx="8">
                  <c:v>35.7857430209855</c:v>
                </c:pt>
                <c:pt idx="9">
                  <c:v>35.342701756442899</c:v>
                </c:pt>
                <c:pt idx="10">
                  <c:v>35.056306733956099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92-43DD-AFE7-DA6CDD898B06}"/>
            </c:ext>
          </c:extLst>
        </c:ser>
        <c:ser>
          <c:idx val="0"/>
          <c:order val="4"/>
          <c:tx>
            <c:strRef>
              <c:f>Alla tillsvidareanställda täcks av avtal</c:f>
              <c:strCache>
                <c:ptCount val="1"/>
                <c:pt idx="0">
                  <c:v>Alla tillsvidareanställda täcks av avtal</c:v>
                </c:pt>
              </c:strCache>
            </c:strRef>
          </c:tx>
          <c:spPr>
            <a:ln w="31750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none"/>
          </c:marker>
          <c:val>
            <c:numRef>
              <c:f>'C:\simone\Desktop\Material-rapport-2\Underliggande-data\[andel-atypiska-olika-scenarier.xls]Sheet1'!$D$3:$D$13</c:f>
              <c:numCache>
                <c:formatCode>General</c:formatCode>
                <c:ptCount val="11"/>
                <c:pt idx="0">
                  <c:v>30.606828385896598</c:v>
                </c:pt>
                <c:pt idx="1">
                  <c:v>31.459632531548799</c:v>
                </c:pt>
                <c:pt idx="2">
                  <c:v>31.626414830176898</c:v>
                </c:pt>
                <c:pt idx="3">
                  <c:v>31.378181584668699</c:v>
                </c:pt>
                <c:pt idx="4">
                  <c:v>30.834742428719299</c:v>
                </c:pt>
                <c:pt idx="5">
                  <c:v>32.218114472494001</c:v>
                </c:pt>
                <c:pt idx="6">
                  <c:v>32.395844674781301</c:v>
                </c:pt>
                <c:pt idx="7">
                  <c:v>31.986546121306301</c:v>
                </c:pt>
                <c:pt idx="8">
                  <c:v>32.726211262726203</c:v>
                </c:pt>
                <c:pt idx="9">
                  <c:v>33.102532977752603</c:v>
                </c:pt>
                <c:pt idx="10">
                  <c:v>32.778262539607198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92-43DD-AFE7-DA6CDD898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878400"/>
        <c:axId val="165884288"/>
      </c:lineChart>
      <c:catAx>
        <c:axId val="16587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defRPr>
            </a:pPr>
            <a:endParaRPr lang="sv-SE"/>
          </a:p>
        </c:txPr>
        <c:crossAx val="165884288"/>
        <c:crosses val="autoZero"/>
        <c:auto val="1"/>
        <c:lblAlgn val="ctr"/>
        <c:lblOffset val="100"/>
        <c:noMultiLvlLbl val="0"/>
      </c:catAx>
      <c:valAx>
        <c:axId val="165884288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defRPr>
            </a:pPr>
            <a:endParaRPr lang="sv-SE"/>
          </a:p>
        </c:txPr>
        <c:crossAx val="165878400"/>
        <c:crosses val="autoZero"/>
        <c:crossBetween val="midCat"/>
        <c:majorUnit val="5"/>
      </c:valAx>
    </c:plotArea>
    <c:legend>
      <c:legendPos val="b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1.0218964049495899E-2"/>
          <c:y val="0.80940879629629603"/>
          <c:w val="0.97823041531573296"/>
          <c:h val="0.178831786325834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rgbClr val="00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 b="0" i="0" u="none" strike="noStrike" baseline="0">
          <a:solidFill>
            <a:srgbClr val="000000"/>
          </a:solidFill>
          <a:latin typeface="Times New Roman" panose="02020603050405020304"/>
          <a:ea typeface="Times New Roman" panose="02020603050405020304"/>
          <a:cs typeface="Times New Roman" panose="02020603050405020304"/>
        </a:defRPr>
      </a:pPr>
      <a:endParaRPr lang="sv-SE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55964629629629603"/>
        </c:manualLayout>
      </c:layout>
      <c:lineChart>
        <c:grouping val="standard"/>
        <c:varyColors val="0"/>
        <c:ser>
          <c:idx val="1"/>
          <c:order val="0"/>
          <c:tx>
            <c:strRef>
              <c:f>'C:\simone\Desktop\Material-rapport-2\Underliggande-data\[Andel-visstidskontrakt.xls]hela AKU'!$H$1</c:f>
              <c:strCache>
                <c:ptCount val="1"/>
                <c:pt idx="0">
                  <c:v>Vikariat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'C:\simone\Desktop\Material-rapport-2\Underliggande-data\[Andel-visstidskontrakt.xls]hela AKU'!$A$2:$A$12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'C:\simone\Desktop\Material-rapport-2\Underliggande-data\[Andel-visstidskontrakt.xls]hela AKU'!$H$2:$H$12</c:f>
              <c:numCache>
                <c:formatCode>General</c:formatCode>
                <c:ptCount val="11"/>
                <c:pt idx="0">
                  <c:v>26.024446297751801</c:v>
                </c:pt>
                <c:pt idx="1">
                  <c:v>25.5145994299065</c:v>
                </c:pt>
                <c:pt idx="2">
                  <c:v>23.693778713457601</c:v>
                </c:pt>
                <c:pt idx="3">
                  <c:v>20.738359297283701</c:v>
                </c:pt>
                <c:pt idx="4">
                  <c:v>20.271832558565201</c:v>
                </c:pt>
                <c:pt idx="5">
                  <c:v>18.950910858415099</c:v>
                </c:pt>
                <c:pt idx="6">
                  <c:v>18.421101682323901</c:v>
                </c:pt>
                <c:pt idx="7">
                  <c:v>17.9307678871745</c:v>
                </c:pt>
                <c:pt idx="8">
                  <c:v>17.233252754067301</c:v>
                </c:pt>
                <c:pt idx="9">
                  <c:v>16.719373049079699</c:v>
                </c:pt>
                <c:pt idx="10">
                  <c:v>16.884230911056701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EE-47D1-9F68-25FDB7F91D77}"/>
            </c:ext>
          </c:extLst>
        </c:ser>
        <c:ser>
          <c:idx val="2"/>
          <c:order val="1"/>
          <c:tx>
            <c:strRef>
              <c:f>'C:\simone\Desktop\Material-rapport-2\Underliggande-data\[Andel-visstidskontrakt.xls]hela AKU'!$I$1</c:f>
              <c:strCache>
                <c:ptCount val="1"/>
                <c:pt idx="0">
                  <c:v>Provanställningar</c:v>
                </c:pt>
              </c:strCache>
            </c:strRef>
          </c:tx>
          <c:spPr>
            <a:ln w="34925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'C:\simone\Desktop\Material-rapport-2\Underliggande-data\[Andel-visstidskontrakt.xls]hela AKU'!$A$2:$A$12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'C:\simone\Desktop\Material-rapport-2\Underliggande-data\[Andel-visstidskontrakt.xls]hela AKU'!$I$2:$I$12</c:f>
              <c:numCache>
                <c:formatCode>General</c:formatCode>
                <c:ptCount val="11"/>
                <c:pt idx="0">
                  <c:v>7.7410514108944</c:v>
                </c:pt>
                <c:pt idx="1">
                  <c:v>9.5685573459288502</c:v>
                </c:pt>
                <c:pt idx="2">
                  <c:v>11.305127247116999</c:v>
                </c:pt>
                <c:pt idx="3">
                  <c:v>11.6379613023548</c:v>
                </c:pt>
                <c:pt idx="4">
                  <c:v>8.3764208972970895</c:v>
                </c:pt>
                <c:pt idx="5">
                  <c:v>9.30099352314428</c:v>
                </c:pt>
                <c:pt idx="6">
                  <c:v>10.690914958115799</c:v>
                </c:pt>
                <c:pt idx="7">
                  <c:v>9.4706367495405104</c:v>
                </c:pt>
                <c:pt idx="8">
                  <c:v>8.9405551542090596</c:v>
                </c:pt>
                <c:pt idx="9">
                  <c:v>8.8906578692422595</c:v>
                </c:pt>
                <c:pt idx="10">
                  <c:v>9.2856084152259495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EE-47D1-9F68-25FDB7F91D77}"/>
            </c:ext>
          </c:extLst>
        </c:ser>
        <c:ser>
          <c:idx val="0"/>
          <c:order val="2"/>
          <c:tx>
            <c:strRef>
              <c:f>'C:\simone\Desktop\Material-rapport-2\Underliggande-data\[Andel-visstidskontrakt.xls]hela AKU'!$J$1</c:f>
              <c:strCache>
                <c:ptCount val="1"/>
                <c:pt idx="0">
                  <c:v>ALVA</c:v>
                </c:pt>
              </c:strCache>
            </c:strRef>
          </c:tx>
          <c:spPr>
            <a:ln w="34925" cap="rnd" cmpd="sng" algn="ctr">
              <a:solidFill>
                <a:srgbClr val="4472C4"/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'C:\simone\Desktop\Material-rapport-2\Underliggande-data\[Andel-visstidskontrakt.xls]hela AKU'!$A$2:$A$12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'C:\simone\Desktop\Material-rapport-2\Underliggande-data\[Andel-visstidskontrakt.xls]hela AKU'!$J$2:$J$12</c:f>
              <c:numCache>
                <c:formatCode>General</c:formatCode>
                <c:ptCount val="11"/>
                <c:pt idx="3">
                  <c:v>1.39371101601382</c:v>
                </c:pt>
                <c:pt idx="4">
                  <c:v>3.0453046373220301</c:v>
                </c:pt>
                <c:pt idx="5">
                  <c:v>4.3709919697814597</c:v>
                </c:pt>
                <c:pt idx="6">
                  <c:v>4.5867332755902801</c:v>
                </c:pt>
                <c:pt idx="7">
                  <c:v>4.9772156741768701</c:v>
                </c:pt>
                <c:pt idx="8">
                  <c:v>5.3034834891659397</c:v>
                </c:pt>
                <c:pt idx="9">
                  <c:v>5.9673255545344599</c:v>
                </c:pt>
                <c:pt idx="10">
                  <c:v>7.4491933567432103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EE-47D1-9F68-25FDB7F91D77}"/>
            </c:ext>
          </c:extLst>
        </c:ser>
        <c:ser>
          <c:idx val="3"/>
          <c:order val="3"/>
          <c:tx>
            <c:strRef>
              <c:f>'C:\simone\Desktop\Material-rapport-2\Underliggande-data\[Andel-visstidskontrakt.xls]hela AKU'!$K$1</c:f>
              <c:strCache>
                <c:ptCount val="1"/>
                <c:pt idx="0">
                  <c:v>Behovs- och timanställningar</c:v>
                </c:pt>
              </c:strCache>
            </c:strRef>
          </c:tx>
          <c:spPr>
            <a:ln w="34925" cap="rnd" cmpd="sng" algn="ctr">
              <a:solidFill>
                <a:srgbClr val="1F497D">
                  <a:lumMod val="40000"/>
                  <a:lumOff val="60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'C:\simone\Desktop\Material-rapport-2\Underliggande-data\[Andel-visstidskontrakt.xls]hela AKU'!$A$2:$A$12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'C:\simone\Desktop\Material-rapport-2\Underliggande-data\[Andel-visstidskontrakt.xls]hela AKU'!$K$2:$K$12</c:f>
              <c:numCache>
                <c:formatCode>General</c:formatCode>
                <c:ptCount val="11"/>
                <c:pt idx="0">
                  <c:v>32.5202267356878</c:v>
                </c:pt>
                <c:pt idx="1">
                  <c:v>33.880970371169198</c:v>
                </c:pt>
                <c:pt idx="2">
                  <c:v>35.697609567796199</c:v>
                </c:pt>
                <c:pt idx="3">
                  <c:v>38.465208766455802</c:v>
                </c:pt>
                <c:pt idx="4">
                  <c:v>40.985220026099903</c:v>
                </c:pt>
                <c:pt idx="5">
                  <c:v>40.569634688935999</c:v>
                </c:pt>
                <c:pt idx="6">
                  <c:v>40.309555284847598</c:v>
                </c:pt>
                <c:pt idx="7">
                  <c:v>42.176938306348198</c:v>
                </c:pt>
                <c:pt idx="8">
                  <c:v>42.7176876653919</c:v>
                </c:pt>
                <c:pt idx="9">
                  <c:v>41.307590082332901</c:v>
                </c:pt>
                <c:pt idx="10">
                  <c:v>40.7769241666536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DEE-47D1-9F68-25FDB7F91D77}"/>
            </c:ext>
          </c:extLst>
        </c:ser>
        <c:ser>
          <c:idx val="4"/>
          <c:order val="4"/>
          <c:tx>
            <c:strRef>
              <c:f>'C:\simone\Desktop\Material-rapport-2\Underliggande-data\[Andel-visstidskontrakt.xls]hela AKU'!$L$1</c:f>
              <c:strCache>
                <c:ptCount val="1"/>
                <c:pt idx="0">
                  <c:v>Övriga visstidsanställningar</c:v>
                </c:pt>
              </c:strCache>
            </c:strRef>
          </c:tx>
          <c:spPr>
            <a:ln w="34925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'C:\simone\Desktop\Material-rapport-2\Underliggande-data\[Andel-visstidskontrakt.xls]hela AKU'!$A$2:$A$12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'C:\simone\Desktop\Material-rapport-2\Underliggande-data\[Andel-visstidskontrakt.xls]hela AKU'!$L$2:$L$12</c:f>
              <c:numCache>
                <c:formatCode>General</c:formatCode>
                <c:ptCount val="11"/>
                <c:pt idx="0">
                  <c:v>33.7142755556659</c:v>
                </c:pt>
                <c:pt idx="1">
                  <c:v>31.035872852996199</c:v>
                </c:pt>
                <c:pt idx="2">
                  <c:v>29.303484471629002</c:v>
                </c:pt>
                <c:pt idx="3">
                  <c:v>27.764759617891901</c:v>
                </c:pt>
                <c:pt idx="4">
                  <c:v>27.321221880715999</c:v>
                </c:pt>
                <c:pt idx="5">
                  <c:v>26.807468959722002</c:v>
                </c:pt>
                <c:pt idx="6">
                  <c:v>25.991694799123099</c:v>
                </c:pt>
                <c:pt idx="7">
                  <c:v>25.444441382759099</c:v>
                </c:pt>
                <c:pt idx="8">
                  <c:v>25.805020937165398</c:v>
                </c:pt>
                <c:pt idx="9">
                  <c:v>27.115053444810599</c:v>
                </c:pt>
                <c:pt idx="10">
                  <c:v>25.604043150320798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DEE-47D1-9F68-25FDB7F91D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5948032"/>
        <c:axId val="165958016"/>
      </c:lineChart>
      <c:catAx>
        <c:axId val="165948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65958016"/>
        <c:crosses val="autoZero"/>
        <c:auto val="1"/>
        <c:lblAlgn val="ctr"/>
        <c:lblOffset val="100"/>
        <c:tickLblSkip val="1"/>
        <c:noMultiLvlLbl val="0"/>
      </c:catAx>
      <c:valAx>
        <c:axId val="165958016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65948032"/>
        <c:crosses val="autoZero"/>
        <c:crossBetween val="between"/>
        <c:majorUnit val="5"/>
      </c:valAx>
    </c:plotArea>
    <c:legend>
      <c:legendPos val="b"/>
      <c:layout>
        <c:manualLayout>
          <c:xMode val="edge"/>
          <c:yMode val="edge"/>
          <c:x val="4.4596256453858799E-2"/>
          <c:y val="0.79451250411880303"/>
          <c:w val="0.87706110679826998"/>
          <c:h val="0.184995511924646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5.35095424443758E-2"/>
          <c:w val="0.92649483775811203"/>
          <c:h val="0.63610215255729197"/>
        </c:manualLayout>
      </c:layout>
      <c:lineChart>
        <c:grouping val="standard"/>
        <c:varyColors val="0"/>
        <c:ser>
          <c:idx val="1"/>
          <c:order val="0"/>
          <c:tx>
            <c:strRef>
              <c:f>'C:\simone\Desktop\Material-rapport-2\Underliggande-data\[andel-företagare-efter-status-t-1-och-födelseregion-exklusive-företagare.xls]Sheet1'!$D$3</c:f>
              <c:strCache>
                <c:ptCount val="1"/>
                <c:pt idx="0">
                  <c:v>Från anställning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'C:\simone\Desktop\Material-rapport-2\Underliggande-data\[andel-företagare-efter-status-t-1-och-födelseregion-exklusive-företagare.xls]Sheet1'!$D$4:$D$15</c:f>
              <c:numCache>
                <c:formatCode>General</c:formatCode>
                <c:ptCount val="12"/>
                <c:pt idx="0">
                  <c:v>52.089281079678202</c:v>
                </c:pt>
                <c:pt idx="1">
                  <c:v>49.730489805483899</c:v>
                </c:pt>
                <c:pt idx="2">
                  <c:v>55.530676220331401</c:v>
                </c:pt>
                <c:pt idx="3">
                  <c:v>55.489906450024598</c:v>
                </c:pt>
                <c:pt idx="4">
                  <c:v>61.291172595520401</c:v>
                </c:pt>
                <c:pt idx="5">
                  <c:v>61.838681699913302</c:v>
                </c:pt>
                <c:pt idx="6">
                  <c:v>51.879301217575403</c:v>
                </c:pt>
                <c:pt idx="7">
                  <c:v>53.403816400206303</c:v>
                </c:pt>
                <c:pt idx="8">
                  <c:v>56.089649071070497</c:v>
                </c:pt>
                <c:pt idx="9">
                  <c:v>55.186089078706502</c:v>
                </c:pt>
                <c:pt idx="10">
                  <c:v>58.625204582651399</c:v>
                </c:pt>
                <c:pt idx="11">
                  <c:v>62.546689303904898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4B-4601-AF8B-020F84E77328}"/>
            </c:ext>
          </c:extLst>
        </c:ser>
        <c:ser>
          <c:idx val="2"/>
          <c:order val="1"/>
          <c:tx>
            <c:strRef>
              <c:f>'C:\simone\Desktop\Material-rapport-2\Underliggande-data\[andel-företagare-efter-status-t-1-och-födelseregion-exklusive-företagare.xls]Sheet1'!$E$3</c:f>
              <c:strCache>
                <c:ptCount val="1"/>
                <c:pt idx="0">
                  <c:v>Från arbetslöshet</c:v>
                </c:pt>
              </c:strCache>
            </c:strRef>
          </c:tx>
          <c:spPr>
            <a:ln w="34925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'C:\simone\Desktop\Material-rapport-2\Underliggande-data\[andel-företagare-efter-status-t-1-och-födelseregion-exklusive-företagare.xls]Sheet1'!$E$4:$E$15</c:f>
              <c:numCache>
                <c:formatCode>General</c:formatCode>
                <c:ptCount val="12"/>
                <c:pt idx="0">
                  <c:v>27.069815728004201</c:v>
                </c:pt>
                <c:pt idx="1">
                  <c:v>32.013123974689499</c:v>
                </c:pt>
                <c:pt idx="2">
                  <c:v>23.1527093596059</c:v>
                </c:pt>
                <c:pt idx="3">
                  <c:v>21.6395864106352</c:v>
                </c:pt>
                <c:pt idx="4">
                  <c:v>17.0750988142292</c:v>
                </c:pt>
                <c:pt idx="5">
                  <c:v>17.085862966175199</c:v>
                </c:pt>
                <c:pt idx="6">
                  <c:v>28.507146638432999</c:v>
                </c:pt>
                <c:pt idx="7">
                  <c:v>27.8751933986591</c:v>
                </c:pt>
                <c:pt idx="8">
                  <c:v>23.4739015039811</c:v>
                </c:pt>
                <c:pt idx="9">
                  <c:v>24.862721171446001</c:v>
                </c:pt>
                <c:pt idx="10">
                  <c:v>23.698854337152198</c:v>
                </c:pt>
                <c:pt idx="11">
                  <c:v>19.388794567062799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4B-4601-AF8B-020F84E77328}"/>
            </c:ext>
          </c:extLst>
        </c:ser>
        <c:ser>
          <c:idx val="0"/>
          <c:order val="2"/>
          <c:tx>
            <c:strRef>
              <c:f>'C:\simone\Desktop\Material-rapport-2\Underliggande-data\[andel-företagare-efter-status-t-1-och-födelseregion-exklusive-företagare.xls]Sheet1'!$F$3</c:f>
              <c:strCache>
                <c:ptCount val="1"/>
                <c:pt idx="0">
                  <c:v>Från studier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'C:\simone\Desktop\Material-rapport-2\Underliggande-data\[andel-företagare-efter-status-t-1-och-födelseregion-exklusive-företagare.xls]Sheet1'!$F$4:$F$15</c:f>
              <c:numCache>
                <c:formatCode>General</c:formatCode>
                <c:ptCount val="12"/>
                <c:pt idx="0">
                  <c:v>1.3495977160654</c:v>
                </c:pt>
                <c:pt idx="1">
                  <c:v>1.0546051089758599</c:v>
                </c:pt>
                <c:pt idx="2">
                  <c:v>1.2987012987013</c:v>
                </c:pt>
                <c:pt idx="3">
                  <c:v>1.28015755785327</c:v>
                </c:pt>
                <c:pt idx="4">
                  <c:v>1.0803689064558599</c:v>
                </c:pt>
                <c:pt idx="5">
                  <c:v>1.44550448106389</c:v>
                </c:pt>
                <c:pt idx="6">
                  <c:v>1.3499205929063001</c:v>
                </c:pt>
                <c:pt idx="7">
                  <c:v>1.44404332129964</c:v>
                </c:pt>
                <c:pt idx="8">
                  <c:v>1.41551164848127</c:v>
                </c:pt>
                <c:pt idx="9">
                  <c:v>1.86089078706528</c:v>
                </c:pt>
                <c:pt idx="10">
                  <c:v>1.2111292962356801</c:v>
                </c:pt>
                <c:pt idx="11">
                  <c:v>1.6298811544991501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4B-4601-AF8B-020F84E77328}"/>
            </c:ext>
          </c:extLst>
        </c:ser>
        <c:ser>
          <c:idx val="3"/>
          <c:order val="3"/>
          <c:tx>
            <c:strRef>
              <c:f>'C:\simone\Desktop\Material-rapport-2\Underliggande-data\[andel-företagare-efter-status-t-1-och-födelseregion-exklusive-företagare.xls]Sheet1'!$G$3</c:f>
              <c:strCache>
                <c:ptCount val="1"/>
                <c:pt idx="0">
                  <c:v>Övriga</c:v>
                </c:pt>
              </c:strCache>
            </c:strRef>
          </c:tx>
          <c:spPr>
            <a:ln w="34925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'C:\simone\Desktop\Material-rapport-2\Underliggande-data\[andel-företagare-efter-status-t-1-och-födelseregion-exklusive-företagare.xls]Sheet1'!$G$4:$G$15</c:f>
              <c:numCache>
                <c:formatCode>General</c:formatCode>
                <c:ptCount val="12"/>
                <c:pt idx="0">
                  <c:v>19.4913054762523</c:v>
                </c:pt>
                <c:pt idx="1">
                  <c:v>17.2017811108507</c:v>
                </c:pt>
                <c:pt idx="2">
                  <c:v>20.017913121361399</c:v>
                </c:pt>
                <c:pt idx="3">
                  <c:v>21.590349581487001</c:v>
                </c:pt>
                <c:pt idx="4">
                  <c:v>20.553359683794501</c:v>
                </c:pt>
                <c:pt idx="5">
                  <c:v>19.6299508528476</c:v>
                </c:pt>
                <c:pt idx="6">
                  <c:v>18.263631551085201</c:v>
                </c:pt>
                <c:pt idx="7">
                  <c:v>17.276946879834998</c:v>
                </c:pt>
                <c:pt idx="8">
                  <c:v>19.0209377764671</c:v>
                </c:pt>
                <c:pt idx="9">
                  <c:v>18.0902989627822</c:v>
                </c:pt>
                <c:pt idx="10">
                  <c:v>16.464811783960702</c:v>
                </c:pt>
                <c:pt idx="11">
                  <c:v>16.4346349745331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4B-4601-AF8B-020F84E773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591040"/>
        <c:axId val="160281728"/>
      </c:lineChart>
      <c:catAx>
        <c:axId val="159591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60281728"/>
        <c:crosses val="autoZero"/>
        <c:auto val="1"/>
        <c:lblAlgn val="ctr"/>
        <c:lblOffset val="100"/>
        <c:tickLblSkip val="2"/>
        <c:noMultiLvlLbl val="0"/>
      </c:catAx>
      <c:valAx>
        <c:axId val="16028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595910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3440158730158702"/>
        </c:manualLayout>
      </c:layout>
      <c:lineChart>
        <c:grouping val="standard"/>
        <c:varyColors val="0"/>
        <c:ser>
          <c:idx val="1"/>
          <c:order val="0"/>
          <c:tx>
            <c:strRef>
              <c:f>'C:\simone\Desktop\Material-rapport-2\Underliggande-data\[andel-företagare-efter-status-t-1-och-födelseregion-exklusive-företagare.xls]Sheet1'!$D$20</c:f>
              <c:strCache>
                <c:ptCount val="1"/>
                <c:pt idx="0">
                  <c:v>Från anställning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'C:\simone\Desktop\Material-rapport-2\Underliggande-data\[andel-företagare-efter-status-t-1-och-födelseregion-exklusive-företagare.xls]Sheet1'!$A$21:$A$32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'C:\simone\Desktop\Material-rapport-2\Underliggande-data\[andel-företagare-efter-status-t-1-och-födelseregion-exklusive-företagare.xls]Sheet1'!$D$21:$D$32</c:f>
              <c:numCache>
                <c:formatCode>General</c:formatCode>
                <c:ptCount val="12"/>
                <c:pt idx="0">
                  <c:v>36.987951807228903</c:v>
                </c:pt>
                <c:pt idx="1">
                  <c:v>35.476956055734199</c:v>
                </c:pt>
                <c:pt idx="2">
                  <c:v>41.489361702127702</c:v>
                </c:pt>
                <c:pt idx="3">
                  <c:v>36.970837253057397</c:v>
                </c:pt>
                <c:pt idx="4">
                  <c:v>42.735042735042697</c:v>
                </c:pt>
                <c:pt idx="5">
                  <c:v>41.649694501018303</c:v>
                </c:pt>
                <c:pt idx="6">
                  <c:v>34.853700516351097</c:v>
                </c:pt>
                <c:pt idx="7">
                  <c:v>33.363148479427601</c:v>
                </c:pt>
                <c:pt idx="8">
                  <c:v>36.6079703429101</c:v>
                </c:pt>
                <c:pt idx="9">
                  <c:v>37.193973634651599</c:v>
                </c:pt>
                <c:pt idx="10">
                  <c:v>36.693914623069901</c:v>
                </c:pt>
                <c:pt idx="11">
                  <c:v>44.916820702403001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9B-4CFA-8CE2-CCD0EBAAE513}"/>
            </c:ext>
          </c:extLst>
        </c:ser>
        <c:ser>
          <c:idx val="2"/>
          <c:order val="1"/>
          <c:tx>
            <c:strRef>
              <c:f>'C:\simone\Desktop\Material-rapport-2\Underliggande-data\[andel-företagare-efter-status-t-1-och-födelseregion-exklusive-företagare.xls]Sheet1'!$E$20</c:f>
              <c:strCache>
                <c:ptCount val="1"/>
                <c:pt idx="0">
                  <c:v>Från arbetslöshet</c:v>
                </c:pt>
              </c:strCache>
            </c:strRef>
          </c:tx>
          <c:spPr>
            <a:ln w="34925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'C:\simone\Desktop\Material-rapport-2\Underliggande-data\[andel-företagare-efter-status-t-1-och-födelseregion-exklusive-företagare.xls]Sheet1'!$A$21:$A$32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'C:\simone\Desktop\Material-rapport-2\Underliggande-data\[andel-företagare-efter-status-t-1-och-födelseregion-exklusive-företagare.xls]Sheet1'!$E$21:$E$32</c:f>
              <c:numCache>
                <c:formatCode>General</c:formatCode>
                <c:ptCount val="12"/>
                <c:pt idx="0">
                  <c:v>28.0722891566265</c:v>
                </c:pt>
                <c:pt idx="1">
                  <c:v>33.762057877813497</c:v>
                </c:pt>
                <c:pt idx="2">
                  <c:v>27.176015473887801</c:v>
                </c:pt>
                <c:pt idx="3">
                  <c:v>26.904985888993401</c:v>
                </c:pt>
                <c:pt idx="4">
                  <c:v>20.7977207977208</c:v>
                </c:pt>
                <c:pt idx="5">
                  <c:v>22.912423625254601</c:v>
                </c:pt>
                <c:pt idx="6">
                  <c:v>33.907056798623103</c:v>
                </c:pt>
                <c:pt idx="7">
                  <c:v>36.583184257602902</c:v>
                </c:pt>
                <c:pt idx="8">
                  <c:v>33.086190917516198</c:v>
                </c:pt>
                <c:pt idx="9">
                  <c:v>32.674199623352202</c:v>
                </c:pt>
                <c:pt idx="10">
                  <c:v>32.970027247956402</c:v>
                </c:pt>
                <c:pt idx="11">
                  <c:v>29.2975970425139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9B-4CFA-8CE2-CCD0EBAAE513}"/>
            </c:ext>
          </c:extLst>
        </c:ser>
        <c:ser>
          <c:idx val="0"/>
          <c:order val="2"/>
          <c:tx>
            <c:strRef>
              <c:f>'C:\simone\Desktop\Material-rapport-2\Underliggande-data\[andel-företagare-efter-status-t-1-och-födelseregion-exklusive-företagare.xls]Sheet1'!$F$20</c:f>
              <c:strCache>
                <c:ptCount val="1"/>
                <c:pt idx="0">
                  <c:v>Från studier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40000"/>
                  <a:lumOff val="60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'C:\simone\Desktop\Material-rapport-2\Underliggande-data\[andel-företagare-efter-status-t-1-och-födelseregion-exklusive-företagare.xls]Sheet1'!$A$21:$A$32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'C:\simone\Desktop\Material-rapport-2\Underliggande-data\[andel-företagare-efter-status-t-1-och-födelseregion-exklusive-företagare.xls]Sheet1'!$F$21:$F$32</c:f>
              <c:numCache>
                <c:formatCode>General</c:formatCode>
                <c:ptCount val="12"/>
                <c:pt idx="0">
                  <c:v>2.7710843373494001</c:v>
                </c:pt>
                <c:pt idx="1">
                  <c:v>4.6087888531618404</c:v>
                </c:pt>
                <c:pt idx="2">
                  <c:v>3.0947775628626699</c:v>
                </c:pt>
                <c:pt idx="3">
                  <c:v>3.2925682031984902</c:v>
                </c:pt>
                <c:pt idx="4">
                  <c:v>3.32383665716999</c:v>
                </c:pt>
                <c:pt idx="5">
                  <c:v>2.9531568228105902</c:v>
                </c:pt>
                <c:pt idx="6">
                  <c:v>3.7005163511187602</c:v>
                </c:pt>
                <c:pt idx="7">
                  <c:v>2.9516994633273699</c:v>
                </c:pt>
                <c:pt idx="8">
                  <c:v>2.9657089898053801</c:v>
                </c:pt>
                <c:pt idx="9">
                  <c:v>2.1657250470809801</c:v>
                </c:pt>
                <c:pt idx="10">
                  <c:v>2.6339691189827401</c:v>
                </c:pt>
                <c:pt idx="11">
                  <c:v>1.8484288354898299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9B-4CFA-8CE2-CCD0EBAAE513}"/>
            </c:ext>
          </c:extLst>
        </c:ser>
        <c:ser>
          <c:idx val="3"/>
          <c:order val="3"/>
          <c:tx>
            <c:strRef>
              <c:f>'C:\simone\Desktop\Material-rapport-2\Underliggande-data\[andel-företagare-efter-status-t-1-och-födelseregion-exklusive-företagare.xls]Sheet1'!$G$20</c:f>
              <c:strCache>
                <c:ptCount val="1"/>
                <c:pt idx="0">
                  <c:v>Övriga</c:v>
                </c:pt>
              </c:strCache>
            </c:strRef>
          </c:tx>
          <c:spPr>
            <a:ln w="34925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'C:\simone\Desktop\Material-rapport-2\Underliggande-data\[andel-företagare-efter-status-t-1-och-födelseregion-exklusive-företagare.xls]Sheet1'!$A$21:$A$32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'C:\simone\Desktop\Material-rapport-2\Underliggande-data\[andel-företagare-efter-status-t-1-och-födelseregion-exklusive-företagare.xls]Sheet1'!$G$21:$G$32</c:f>
              <c:numCache>
                <c:formatCode>General</c:formatCode>
                <c:ptCount val="12"/>
                <c:pt idx="0">
                  <c:v>32.168674698795201</c:v>
                </c:pt>
                <c:pt idx="1">
                  <c:v>26.152197213290499</c:v>
                </c:pt>
                <c:pt idx="2">
                  <c:v>28.2398452611219</c:v>
                </c:pt>
                <c:pt idx="3">
                  <c:v>32.831608654750703</c:v>
                </c:pt>
                <c:pt idx="4">
                  <c:v>33.143399810066498</c:v>
                </c:pt>
                <c:pt idx="5">
                  <c:v>32.484725050916502</c:v>
                </c:pt>
                <c:pt idx="6">
                  <c:v>27.5387263339071</c:v>
                </c:pt>
                <c:pt idx="7">
                  <c:v>27.1019677996422</c:v>
                </c:pt>
                <c:pt idx="8">
                  <c:v>27.340129749768298</c:v>
                </c:pt>
                <c:pt idx="9">
                  <c:v>27.966101694915299</c:v>
                </c:pt>
                <c:pt idx="10">
                  <c:v>27.7020890099909</c:v>
                </c:pt>
                <c:pt idx="11">
                  <c:v>23.937153419593301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D9B-4CFA-8CE2-CCD0EBAAE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9707776"/>
        <c:axId val="189816192"/>
      </c:lineChart>
      <c:catAx>
        <c:axId val="189707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89816192"/>
        <c:crosses val="autoZero"/>
        <c:auto val="1"/>
        <c:lblAlgn val="ctr"/>
        <c:lblOffset val="100"/>
        <c:tickLblSkip val="2"/>
        <c:noMultiLvlLbl val="0"/>
      </c:catAx>
      <c:valAx>
        <c:axId val="189816192"/>
        <c:scaling>
          <c:orientation val="minMax"/>
          <c:max val="7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897077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6161461164253"/>
          <c:y val="0.62537858235919597"/>
          <c:w val="0.67908419639786899"/>
          <c:h val="0.110274603174603"/>
        </c:manualLayout>
      </c:layout>
      <c:lineChart>
        <c:grouping val="standard"/>
        <c:varyColors val="0"/>
        <c:ser>
          <c:idx val="1"/>
          <c:order val="0"/>
          <c:tx>
            <c:strRef>
              <c:f>'C:\simone\Desktop\Material-rapport-2\Underliggande-data\[andel-företagare-efter-status-t-1-och-födelseregion-exklusive-företagare.xls]Sheet1'!$D$3</c:f>
              <c:strCache>
                <c:ptCount val="1"/>
                <c:pt idx="0">
                  <c:v>Från anställning</c:v>
                </c:pt>
              </c:strCache>
            </c:strRef>
          </c:tx>
          <c:spPr>
            <a:ln w="28575" cap="rnd" cmpd="sng" algn="ctr">
              <a:solidFill>
                <a:srgbClr val="4472C4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'C:\simone\Desktop\Material-rapport-2\Underliggande-data\[andel-företagare-efter-status-t-1-och-födelseregion-exklusive-företagare.xls]Sheet1'!$D$4:$D$15</c:f>
              <c:numCache>
                <c:formatCode>General</c:formatCode>
                <c:ptCount val="12"/>
                <c:pt idx="0">
                  <c:v>52.089281079678202</c:v>
                </c:pt>
                <c:pt idx="1">
                  <c:v>49.730489805483899</c:v>
                </c:pt>
                <c:pt idx="2">
                  <c:v>55.530676220331401</c:v>
                </c:pt>
                <c:pt idx="3">
                  <c:v>55.489906450024598</c:v>
                </c:pt>
                <c:pt idx="4">
                  <c:v>61.291172595520401</c:v>
                </c:pt>
                <c:pt idx="5">
                  <c:v>61.838681699913302</c:v>
                </c:pt>
                <c:pt idx="6">
                  <c:v>51.879301217575403</c:v>
                </c:pt>
                <c:pt idx="7">
                  <c:v>53.403816400206303</c:v>
                </c:pt>
                <c:pt idx="8">
                  <c:v>56.089649071070497</c:v>
                </c:pt>
                <c:pt idx="9">
                  <c:v>55.186089078706502</c:v>
                </c:pt>
                <c:pt idx="10">
                  <c:v>58.625204582651399</c:v>
                </c:pt>
                <c:pt idx="11">
                  <c:v>62.546689303904898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B9-4B05-8872-072C8EB2709B}"/>
            </c:ext>
          </c:extLst>
        </c:ser>
        <c:ser>
          <c:idx val="2"/>
          <c:order val="1"/>
          <c:tx>
            <c:strRef>
              <c:f>'C:\simone\Desktop\Material-rapport-2\Underliggande-data\[andel-företagare-efter-status-t-1-och-födelseregion-exklusive-företagare.xls]Sheet1'!$E$3</c:f>
              <c:strCache>
                <c:ptCount val="1"/>
                <c:pt idx="0">
                  <c:v>Från arbetslöshet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'C:\simone\Desktop\Material-rapport-2\Underliggande-data\[andel-företagare-efter-status-t-1-och-födelseregion-exklusive-företagare.xls]Sheet1'!$E$4:$E$15</c:f>
              <c:numCache>
                <c:formatCode>General</c:formatCode>
                <c:ptCount val="12"/>
                <c:pt idx="0">
                  <c:v>27.069815728004201</c:v>
                </c:pt>
                <c:pt idx="1">
                  <c:v>32.013123974689499</c:v>
                </c:pt>
                <c:pt idx="2">
                  <c:v>23.1527093596059</c:v>
                </c:pt>
                <c:pt idx="3">
                  <c:v>21.6395864106352</c:v>
                </c:pt>
                <c:pt idx="4">
                  <c:v>17.0750988142292</c:v>
                </c:pt>
                <c:pt idx="5">
                  <c:v>17.085862966175199</c:v>
                </c:pt>
                <c:pt idx="6">
                  <c:v>28.507146638432999</c:v>
                </c:pt>
                <c:pt idx="7">
                  <c:v>27.8751933986591</c:v>
                </c:pt>
                <c:pt idx="8">
                  <c:v>23.4739015039811</c:v>
                </c:pt>
                <c:pt idx="9">
                  <c:v>24.862721171446001</c:v>
                </c:pt>
                <c:pt idx="10">
                  <c:v>23.698854337152198</c:v>
                </c:pt>
                <c:pt idx="11">
                  <c:v>19.388794567062799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B9-4B05-8872-072C8EB2709B}"/>
            </c:ext>
          </c:extLst>
        </c:ser>
        <c:ser>
          <c:idx val="0"/>
          <c:order val="2"/>
          <c:tx>
            <c:strRef>
              <c:f>'C:\simone\Desktop\Material-rapport-2\Underliggande-data\[andel-företagare-efter-status-t-1-och-födelseregion-exklusive-företagare.xls]Sheet1'!$F$3</c:f>
              <c:strCache>
                <c:ptCount val="1"/>
                <c:pt idx="0">
                  <c:v>Från studier</c:v>
                </c:pt>
              </c:strCache>
            </c:strRef>
          </c:tx>
          <c:spPr>
            <a:ln w="28575" cap="rnd" cmpd="sng" algn="ctr">
              <a:solidFill>
                <a:srgbClr val="4472C4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'C:\simone\Desktop\Material-rapport-2\Underliggande-data\[andel-företagare-efter-status-t-1-och-födelseregion-exklusive-företagare.xls]Sheet1'!$F$4:$F$15</c:f>
              <c:numCache>
                <c:formatCode>General</c:formatCode>
                <c:ptCount val="12"/>
                <c:pt idx="0">
                  <c:v>1.3495977160654</c:v>
                </c:pt>
                <c:pt idx="1">
                  <c:v>1.0546051089758599</c:v>
                </c:pt>
                <c:pt idx="2">
                  <c:v>1.2987012987013</c:v>
                </c:pt>
                <c:pt idx="3">
                  <c:v>1.28015755785327</c:v>
                </c:pt>
                <c:pt idx="4">
                  <c:v>1.0803689064558599</c:v>
                </c:pt>
                <c:pt idx="5">
                  <c:v>1.44550448106389</c:v>
                </c:pt>
                <c:pt idx="6">
                  <c:v>1.3499205929063001</c:v>
                </c:pt>
                <c:pt idx="7">
                  <c:v>1.44404332129964</c:v>
                </c:pt>
                <c:pt idx="8">
                  <c:v>1.41551164848127</c:v>
                </c:pt>
                <c:pt idx="9">
                  <c:v>1.86089078706528</c:v>
                </c:pt>
                <c:pt idx="10">
                  <c:v>1.2111292962356801</c:v>
                </c:pt>
                <c:pt idx="11">
                  <c:v>1.6298811544991501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0B9-4B05-8872-072C8EB2709B}"/>
            </c:ext>
          </c:extLst>
        </c:ser>
        <c:ser>
          <c:idx val="3"/>
          <c:order val="3"/>
          <c:tx>
            <c:strRef>
              <c:f>'C:\simone\Desktop\Material-rapport-2\Underliggande-data\[andel-företagare-efter-status-t-1-och-födelseregion-exklusive-företagare.xls]Sheet1'!$G$3</c:f>
              <c:strCache>
                <c:ptCount val="1"/>
                <c:pt idx="0">
                  <c:v>Övriga</c:v>
                </c:pt>
              </c:strCache>
            </c:strRef>
          </c:tx>
          <c:spPr>
            <a:ln w="28575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'C:\simone\Desktop\Material-rapport-2\Underliggande-data\[andel-företagare-efter-status-t-1-och-födelseregion-exklusive-företagare.xls]Sheet1'!$A$4:$A$15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'C:\simone\Desktop\Material-rapport-2\Underliggande-data\[andel-företagare-efter-status-t-1-och-födelseregion-exklusive-företagare.xls]Sheet1'!$G$4:$G$15</c:f>
              <c:numCache>
                <c:formatCode>General</c:formatCode>
                <c:ptCount val="12"/>
                <c:pt idx="0">
                  <c:v>19.4913054762523</c:v>
                </c:pt>
                <c:pt idx="1">
                  <c:v>17.2017811108507</c:v>
                </c:pt>
                <c:pt idx="2">
                  <c:v>20.017913121361399</c:v>
                </c:pt>
                <c:pt idx="3">
                  <c:v>21.590349581487001</c:v>
                </c:pt>
                <c:pt idx="4">
                  <c:v>20.553359683794501</c:v>
                </c:pt>
                <c:pt idx="5">
                  <c:v>19.6299508528476</c:v>
                </c:pt>
                <c:pt idx="6">
                  <c:v>18.263631551085201</c:v>
                </c:pt>
                <c:pt idx="7">
                  <c:v>17.276946879834998</c:v>
                </c:pt>
                <c:pt idx="8">
                  <c:v>19.0209377764671</c:v>
                </c:pt>
                <c:pt idx="9">
                  <c:v>18.0902989627822</c:v>
                </c:pt>
                <c:pt idx="10">
                  <c:v>16.464811783960702</c:v>
                </c:pt>
                <c:pt idx="11">
                  <c:v>16.4346349745331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0B9-4B05-8872-072C8EB27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9955072"/>
        <c:axId val="229978880"/>
      </c:lineChart>
      <c:catAx>
        <c:axId val="22995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29978880"/>
        <c:crosses val="autoZero"/>
        <c:auto val="1"/>
        <c:lblAlgn val="ctr"/>
        <c:lblOffset val="100"/>
        <c:tickLblSkip val="2"/>
        <c:noMultiLvlLbl val="0"/>
      </c:catAx>
      <c:valAx>
        <c:axId val="22997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299550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125151444562401"/>
          <c:y val="4.2424741270558501E-2"/>
          <c:w val="0.79866590446686003"/>
          <c:h val="0.5107699647076410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0012003121176305"/>
        </c:manualLayout>
      </c:layout>
      <c:lineChart>
        <c:grouping val="standard"/>
        <c:varyColors val="0"/>
        <c:ser>
          <c:idx val="1"/>
          <c:order val="0"/>
          <c:tx>
            <c:strRef>
              <c:f>Enkla jobb 2005</c:f>
              <c:strCache>
                <c:ptCount val="1"/>
                <c:pt idx="0">
                  <c:v>Enkla jobb 2005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472C4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dPt>
            <c:idx val="5"/>
            <c:marker>
              <c:spPr>
                <a:solidFill>
                  <a:srgbClr val="4472C4">
                    <a:lumMod val="50000"/>
                  </a:srgbClr>
                </a:solidFill>
                <a:ln w="12700" cap="flat" cmpd="sng" algn="ctr">
                  <a:noFill/>
                  <a:prstDash val="solid"/>
                  <a:round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702E-461A-AF80-D26D08171D21}"/>
              </c:ext>
            </c:extLst>
          </c:dPt>
          <c:cat>
            <c:numRef>
              <c:f>'[10]i-sample-60-dagars-arblos'!$A$5:$A$20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'[10]i-sample-60-dagars-arblos'!$H$5:$H$20</c:f>
              <c:numCache>
                <c:formatCode>General</c:formatCode>
                <c:ptCount val="16"/>
                <c:pt idx="0">
                  <c:v>115.01401367187501</c:v>
                </c:pt>
                <c:pt idx="1">
                  <c:v>120.57764892578101</c:v>
                </c:pt>
                <c:pt idx="2">
                  <c:v>122.504931640625</c:v>
                </c:pt>
                <c:pt idx="3">
                  <c:v>122.51470947265599</c:v>
                </c:pt>
                <c:pt idx="4">
                  <c:v>116.48267822265601</c:v>
                </c:pt>
                <c:pt idx="5">
                  <c:v>138.96239013671899</c:v>
                </c:pt>
                <c:pt idx="6">
                  <c:v>163.280603027344</c:v>
                </c:pt>
                <c:pt idx="7">
                  <c:v>177.67410888671901</c:v>
                </c:pt>
                <c:pt idx="8">
                  <c:v>187.28859863281201</c:v>
                </c:pt>
                <c:pt idx="9">
                  <c:v>183.31683349609401</c:v>
                </c:pt>
                <c:pt idx="10">
                  <c:v>187.29879150390599</c:v>
                </c:pt>
                <c:pt idx="11">
                  <c:v>195.42388916015599</c:v>
                </c:pt>
                <c:pt idx="12">
                  <c:v>201.66767578125001</c:v>
                </c:pt>
                <c:pt idx="13">
                  <c:v>209.19938964843701</c:v>
                </c:pt>
                <c:pt idx="14">
                  <c:v>215.40734863281199</c:v>
                </c:pt>
                <c:pt idx="15">
                  <c:v>222.58806152343701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2E-461A-AF80-D26D08171D21}"/>
            </c:ext>
          </c:extLst>
        </c:ser>
        <c:ser>
          <c:idx val="2"/>
          <c:order val="1"/>
          <c:tx>
            <c:strRef>
              <c:f>'[10]i-sample-60-dagars-arblos'!$J$4</c:f>
              <c:strCache>
                <c:ptCount val="1"/>
                <c:pt idx="0">
                  <c:v>Genomsnitt 20-64 år</c:v>
                </c:pt>
              </c:strCache>
            </c:strRef>
          </c:tx>
          <c:spPr>
            <a:ln w="34925" cap="rnd" cmpd="sng" algn="ctr">
              <a:solidFill>
                <a:srgbClr val="4472C4">
                  <a:lumMod val="40000"/>
                  <a:lumOff val="6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4472C4">
                  <a:lumMod val="40000"/>
                  <a:lumOff val="6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'[10]i-sample-60-dagars-arblos'!$A$5:$A$20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'[10]i-sample-60-dagars-arblos'!$J$5:$J$20</c:f>
              <c:numCache>
                <c:formatCode>General</c:formatCode>
                <c:ptCount val="16"/>
                <c:pt idx="1">
                  <c:v>187.57070312499999</c:v>
                </c:pt>
                <c:pt idx="2">
                  <c:v>192.49135742187499</c:v>
                </c:pt>
                <c:pt idx="3">
                  <c:v>193.73880615234401</c:v>
                </c:pt>
                <c:pt idx="4">
                  <c:v>200.67177734374999</c:v>
                </c:pt>
                <c:pt idx="5">
                  <c:v>205.97260742187501</c:v>
                </c:pt>
                <c:pt idx="6">
                  <c:v>209.43894042968799</c:v>
                </c:pt>
                <c:pt idx="7">
                  <c:v>215.79936523437499</c:v>
                </c:pt>
                <c:pt idx="8">
                  <c:v>219.60915527343701</c:v>
                </c:pt>
                <c:pt idx="9">
                  <c:v>225.86955566406201</c:v>
                </c:pt>
                <c:pt idx="10">
                  <c:v>226.05290527343701</c:v>
                </c:pt>
                <c:pt idx="11">
                  <c:v>228.14208984375</c:v>
                </c:pt>
                <c:pt idx="12">
                  <c:v>230.40163574218701</c:v>
                </c:pt>
                <c:pt idx="13">
                  <c:v>234.27421874999999</c:v>
                </c:pt>
                <c:pt idx="14">
                  <c:v>231.75498046875001</c:v>
                </c:pt>
                <c:pt idx="15">
                  <c:v>238.65634765625001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2E-461A-AF80-D26D08171D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4401800"/>
        <c:axId val="1"/>
      </c:lineChart>
      <c:catAx>
        <c:axId val="284401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2"/>
        <c:noMultiLvlLbl val="0"/>
      </c:catAx>
      <c:valAx>
        <c:axId val="1"/>
        <c:scaling>
          <c:orientation val="minMax"/>
          <c:max val="30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84401800"/>
        <c:crosses val="autoZero"/>
        <c:crossBetween val="between"/>
        <c:majorUnit val="30"/>
      </c:valAx>
    </c:plotArea>
    <c:legend>
      <c:legendPos val="b"/>
      <c:layout>
        <c:manualLayout>
          <c:xMode val="edge"/>
          <c:yMode val="edge"/>
          <c:x val="0.18758333333333332"/>
          <c:y val="0.77486582570350149"/>
          <c:w val="0.61954166666666699"/>
          <c:h val="0.130383675755199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0.09848</cdr:x>
      <cdr:y>0.5719</cdr:y>
    </cdr:from>
    <cdr:to>
      <cdr:x>0.94194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8F9CB95-8BFA-405D-AF57-EADADA5D9230}"/>
            </a:ext>
          </a:extLst>
        </cdr:cNvPr>
        <cdr:cNvSpPr txBox="1"/>
      </cdr:nvSpPr>
      <cdr:spPr>
        <a:xfrm xmlns:a="http://schemas.openxmlformats.org/drawingml/2006/main">
          <a:off x="384554" y="528065"/>
          <a:ext cx="3293806" cy="39529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v-SE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78F33-8737-4EF1-A4BB-948958FACBF8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00DBB-11B0-492B-825D-108F50063344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5FB33-9494-4B85-97C8-A33AB0B408B8}" type="datetimeFigureOut">
              <a:rPr lang="en-GB" smtClean="0"/>
              <a:t>19/03/2018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7BA75-31CB-4812-9CE3-482731BA5C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95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2112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8580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178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0601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1234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0255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8232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1330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04DDB-D619-40FC-8594-1EA27E281891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2371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A1B7B-71F5-4A9F-969D-8155C8C12D45}" type="datetimeFigureOut">
              <a:rPr lang="sv-SE" smtClean="0"/>
              <a:t>2018-03-19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DEE78-0BBB-43D4-A4FC-EC50CEAECCE5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447" y="-99392"/>
            <a:ext cx="1780959" cy="252028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2259534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Olika vägar till jobb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4343266"/>
            <a:ext cx="6400800" cy="1606597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  <a:latin typeface="+mj-lt"/>
              </a:rPr>
              <a:t>Pressträff</a:t>
            </a:r>
          </a:p>
          <a:p>
            <a:r>
              <a:rPr lang="sv-SE" dirty="0">
                <a:solidFill>
                  <a:schemeClr val="tx1"/>
                </a:solidFill>
                <a:latin typeface="+mj-lt"/>
              </a:rPr>
              <a:t>Arbetsmarknadsekonomiska rådet</a:t>
            </a:r>
          </a:p>
          <a:p>
            <a:r>
              <a:rPr lang="sv-SE" dirty="0">
                <a:latin typeface="+mj-lt"/>
              </a:rPr>
              <a:t>21</a:t>
            </a:r>
            <a:r>
              <a:rPr lang="sv-SE" dirty="0">
                <a:solidFill>
                  <a:schemeClr val="tx1"/>
                </a:solidFill>
                <a:latin typeface="+mj-lt"/>
              </a:rPr>
              <a:t>/3-2018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Andra aspekter på atypiska sysselsättningsformer</a:t>
            </a:r>
            <a:endParaRPr lang="en-GB" sz="3600" dirty="0">
              <a:solidFill>
                <a:schemeClr val="accent1">
                  <a:lumMod val="50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6795" y="1841102"/>
            <a:ext cx="7886699" cy="4766178"/>
          </a:xfrm>
        </p:spPr>
        <p:txBody>
          <a:bodyPr>
            <a:normAutofit fontScale="85000" lnSpcReduction="10000"/>
          </a:bodyPr>
          <a:lstStyle/>
          <a:p>
            <a:r>
              <a:rPr lang="sv-SE" dirty="0">
                <a:latin typeface="+mj-lt"/>
              </a:rPr>
              <a:t>Gig- och plattformsekonomin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 – inga direkta data på hur många som omfattas</a:t>
            </a:r>
          </a:p>
          <a:p>
            <a:pPr marL="0" indent="0" defTabSz="541338">
              <a:buNone/>
            </a:pPr>
            <a:r>
              <a:rPr lang="sv-SE" dirty="0">
                <a:latin typeface="+mj-lt"/>
              </a:rPr>
              <a:t>    – men verksamma där kan antas ingå bland visstids-                                                                                                        	anställda, egenföretagare eller anställda med flera jobb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 – än så länge marginell företeelse</a:t>
            </a:r>
          </a:p>
          <a:p>
            <a:pPr marL="0" indent="0">
              <a:buNone/>
            </a:pPr>
            <a:endParaRPr lang="sv-SE" sz="900" dirty="0">
              <a:latin typeface="+mj-lt"/>
            </a:endParaRPr>
          </a:p>
          <a:p>
            <a:r>
              <a:rPr lang="sv-SE" dirty="0">
                <a:latin typeface="+mj-lt"/>
              </a:rPr>
              <a:t>Svartarbete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 – kanske runt tre procent av sysselsättningen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 – men svartarbetet har troligen minskat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 – risk för mer svartarbete i framtiden till följd av sämre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    färdigheter från skolan och invandring av lågutbildade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 – utbildningssatsningar motverkar svartarbete</a:t>
            </a:r>
          </a:p>
          <a:p>
            <a:pPr marL="0" indent="0">
              <a:buNone/>
            </a:pPr>
            <a:endParaRPr lang="sv-SE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69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Andelen visstidsanställda 16-64 år med 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olika typer av visstidskontrakt, procent 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51548"/>
              </p:ext>
            </p:extLst>
          </p:nvPr>
        </p:nvGraphicFramePr>
        <p:xfrm>
          <a:off x="966828" y="2110794"/>
          <a:ext cx="7200000" cy="4063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023737" cy="1325563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Visstidsanställning – språngbräda eller återvändsgränd för utrikes födda?</a:t>
            </a:r>
            <a:endParaRPr lang="en-GB" sz="4000" dirty="0">
              <a:solidFill>
                <a:schemeClr val="accent1">
                  <a:lumMod val="50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2027583"/>
            <a:ext cx="7886700" cy="4149380"/>
          </a:xfrm>
        </p:spPr>
        <p:txBody>
          <a:bodyPr>
            <a:normAutofit fontScale="92500" lnSpcReduction="10000"/>
          </a:bodyPr>
          <a:lstStyle/>
          <a:p>
            <a:r>
              <a:rPr lang="sv-SE" dirty="0">
                <a:latin typeface="+mj-lt"/>
              </a:rPr>
              <a:t>Egen ekonometrisk studie av övergångssannolikheter till tillsvidareanställning från visstidsanställning och arbetslöshet</a:t>
            </a:r>
          </a:p>
          <a:p>
            <a:r>
              <a:rPr lang="sv-SE" dirty="0">
                <a:latin typeface="+mj-lt"/>
              </a:rPr>
              <a:t>Liksom tidigare studier finner vi stöd för språng-brädeshypotesen när vi jämför med arbetslöshet</a:t>
            </a:r>
          </a:p>
          <a:p>
            <a:r>
              <a:rPr lang="en-GB" dirty="0" err="1">
                <a:latin typeface="+mj-lt"/>
              </a:rPr>
              <a:t>Särskilt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starkt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stöd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för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hypotesen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för</a:t>
            </a:r>
            <a:r>
              <a:rPr lang="en-GB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utomeuropeiskt</a:t>
            </a:r>
            <a:r>
              <a:rPr lang="en-GB" i="1" dirty="0">
                <a:latin typeface="+mj-lt"/>
              </a:rPr>
              <a:t>  </a:t>
            </a:r>
            <a:r>
              <a:rPr lang="en-GB" i="1" dirty="0" err="1">
                <a:latin typeface="+mj-lt"/>
              </a:rPr>
              <a:t>födda</a:t>
            </a:r>
            <a:r>
              <a:rPr lang="en-GB" i="1" dirty="0">
                <a:latin typeface="+mj-lt"/>
              </a:rPr>
              <a:t> </a:t>
            </a:r>
            <a:r>
              <a:rPr lang="en-GB" dirty="0">
                <a:latin typeface="+mj-lt"/>
              </a:rPr>
              <a:t>– </a:t>
            </a:r>
            <a:r>
              <a:rPr lang="en-GB" dirty="0" err="1">
                <a:latin typeface="+mj-lt"/>
              </a:rPr>
              <a:t>detta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gäller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nästan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samtliga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typer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visstidskontrakt</a:t>
            </a:r>
            <a:endParaRPr lang="en-GB" dirty="0">
              <a:latin typeface="+mj-lt"/>
            </a:endParaRPr>
          </a:p>
          <a:p>
            <a:r>
              <a:rPr lang="en-GB" dirty="0" err="1">
                <a:latin typeface="+mj-lt"/>
              </a:rPr>
              <a:t>Begränsningar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arbetsgivares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möjligheter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att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använda</a:t>
            </a:r>
            <a:r>
              <a:rPr lang="en-GB" dirty="0">
                <a:latin typeface="+mj-lt"/>
              </a:rPr>
              <a:t> “</a:t>
            </a:r>
            <a:r>
              <a:rPr lang="en-GB" dirty="0" err="1">
                <a:latin typeface="+mj-lt"/>
              </a:rPr>
              <a:t>enklare</a:t>
            </a:r>
            <a:r>
              <a:rPr lang="en-GB" dirty="0">
                <a:latin typeface="+mj-lt"/>
              </a:rPr>
              <a:t>” former </a:t>
            </a:r>
            <a:r>
              <a:rPr lang="en-GB" dirty="0" err="1">
                <a:latin typeface="+mj-lt"/>
              </a:rPr>
              <a:t>av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visstidsanställningar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kan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få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negativa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konsekvenser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för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utrikes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födda</a:t>
            </a:r>
            <a:endParaRPr lang="en-GB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Eget företagande – möjlighet eller nödvändighet?</a:t>
            </a:r>
            <a:endParaRPr lang="en-GB" dirty="0">
              <a:solidFill>
                <a:schemeClr val="accent1">
                  <a:lumMod val="50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971923"/>
            <a:ext cx="7886700" cy="4205040"/>
          </a:xfrm>
        </p:spPr>
        <p:txBody>
          <a:bodyPr>
            <a:normAutofit fontScale="70000" lnSpcReduction="20000"/>
          </a:bodyPr>
          <a:lstStyle/>
          <a:p>
            <a:r>
              <a:rPr lang="sv-SE" sz="3400" dirty="0">
                <a:latin typeface="+mj-lt"/>
              </a:rPr>
              <a:t>Möjlighetsmotiverat:  förväntad avkastning av eget företagande är hög</a:t>
            </a:r>
          </a:p>
          <a:p>
            <a:r>
              <a:rPr lang="sv-SE" sz="3400" dirty="0">
                <a:latin typeface="+mj-lt"/>
              </a:rPr>
              <a:t>Nödvändighetsmotiverat:  förväntad avkastning på </a:t>
            </a:r>
            <a:r>
              <a:rPr lang="sv-SE" sz="3400" i="1" dirty="0">
                <a:latin typeface="+mj-lt"/>
              </a:rPr>
              <a:t>alternativet</a:t>
            </a:r>
            <a:r>
              <a:rPr lang="sv-SE" sz="3400" dirty="0">
                <a:latin typeface="+mj-lt"/>
              </a:rPr>
              <a:t> är låg (t ex arbetslöshet, stå utanför arbetskraften)</a:t>
            </a:r>
          </a:p>
          <a:p>
            <a:pPr lvl="0"/>
            <a:r>
              <a:rPr lang="sv-SE" sz="3400" dirty="0">
                <a:solidFill>
                  <a:prstClr val="black"/>
                </a:solidFill>
                <a:latin typeface="+mj-lt"/>
              </a:rPr>
              <a:t>Nödvändighetsmotiverat företagande vanligare bland utrikes än inrikes födda </a:t>
            </a:r>
          </a:p>
          <a:p>
            <a:pPr lvl="0"/>
            <a:endParaRPr lang="sv-SE" sz="1100" dirty="0">
              <a:solidFill>
                <a:prstClr val="black"/>
              </a:solidFill>
              <a:latin typeface="+mj-lt"/>
            </a:endParaRPr>
          </a:p>
          <a:p>
            <a:pPr marL="0" lvl="0" indent="0" defTabSz="354013">
              <a:buNone/>
            </a:pPr>
            <a:r>
              <a:rPr lang="sv-SE" sz="3200" dirty="0">
                <a:latin typeface="+mj-lt"/>
              </a:rPr>
              <a:t>	    1. Jämförelse av disponibel inkomst från företagande med            	        den från anställning</a:t>
            </a:r>
          </a:p>
          <a:p>
            <a:pPr marL="0" indent="0">
              <a:buNone/>
            </a:pPr>
            <a:r>
              <a:rPr lang="sv-SE" dirty="0">
                <a:solidFill>
                  <a:prstClr val="black"/>
                </a:solidFill>
                <a:latin typeface="+mj-lt"/>
              </a:rPr>
              <a:t>               </a:t>
            </a:r>
            <a:r>
              <a:rPr lang="sv-SE" sz="2600" dirty="0">
                <a:solidFill>
                  <a:prstClr val="black"/>
                </a:solidFill>
                <a:latin typeface="+mj-lt"/>
              </a:rPr>
              <a:t>– Överstiger anställningsinkomst för inrikes födda</a:t>
            </a:r>
          </a:p>
          <a:p>
            <a:pPr marL="0" indent="0" defTabSz="982663">
              <a:buNone/>
            </a:pPr>
            <a:r>
              <a:rPr lang="sv-SE" sz="2600" dirty="0">
                <a:solidFill>
                  <a:prstClr val="black"/>
                </a:solidFill>
                <a:latin typeface="+mj-lt"/>
              </a:rPr>
              <a:t>                – Överstiger </a:t>
            </a:r>
            <a:r>
              <a:rPr lang="sv-SE" sz="2600" i="1" dirty="0">
                <a:solidFill>
                  <a:prstClr val="black"/>
                </a:solidFill>
                <a:latin typeface="+mj-lt"/>
              </a:rPr>
              <a:t>inte</a:t>
            </a:r>
            <a:r>
              <a:rPr lang="sv-SE" sz="2600" dirty="0">
                <a:solidFill>
                  <a:prstClr val="black"/>
                </a:solidFill>
                <a:latin typeface="+mj-lt"/>
              </a:rPr>
              <a:t> anställningsinkomst för utrikes födda</a:t>
            </a:r>
          </a:p>
          <a:p>
            <a:pPr marL="0" indent="0">
              <a:buNone/>
            </a:pPr>
            <a:endParaRPr lang="sv-SE" sz="1100" dirty="0">
              <a:solidFill>
                <a:prstClr val="black"/>
              </a:solidFill>
              <a:latin typeface="+mj-lt"/>
            </a:endParaRPr>
          </a:p>
          <a:p>
            <a:pPr marL="0" indent="0" defTabSz="354013">
              <a:buNone/>
            </a:pPr>
            <a:r>
              <a:rPr lang="sv-SE" sz="3100" dirty="0">
                <a:solidFill>
                  <a:prstClr val="black"/>
                </a:solidFill>
                <a:latin typeface="+mj-lt"/>
              </a:rPr>
              <a:t>	    2. Andel av nyföretagare som var arbetslösa föregående år</a:t>
            </a:r>
            <a:endParaRPr lang="en-GB" sz="31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Andelen av nya företagare 20-64 år efter tidigare arbetsmarknadsstatus och födelseregion, procent 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1"/>
          <p:cNvGraphicFramePr>
            <a:graphicFrameLocks noChangeAspect="1"/>
          </p:cNvGraphicFramePr>
          <p:nvPr/>
        </p:nvGraphicFramePr>
        <p:xfrm>
          <a:off x="246828" y="2396053"/>
          <a:ext cx="4320000" cy="3234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2"/>
          <p:cNvGraphicFramePr>
            <a:graphicFrameLocks noChangeAspect="1"/>
          </p:cNvGraphicFramePr>
          <p:nvPr/>
        </p:nvGraphicFramePr>
        <p:xfrm>
          <a:off x="4651495" y="2370652"/>
          <a:ext cx="4320000" cy="3251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Diagram 3"/>
          <p:cNvGraphicFramePr/>
          <p:nvPr>
            <p:extLst>
              <p:ext uri="{D42A27DB-BD31-4B8C-83A1-F6EECF244321}">
                <p14:modId xmlns:p14="http://schemas.microsoft.com/office/powerpoint/2010/main" val="2642099747"/>
              </p:ext>
            </p:extLst>
          </p:nvPr>
        </p:nvGraphicFramePr>
        <p:xfrm>
          <a:off x="2614285" y="5385787"/>
          <a:ext cx="3905084" cy="923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itle 1"/>
          <p:cNvSpPr txBox="1"/>
          <p:nvPr/>
        </p:nvSpPr>
        <p:spPr>
          <a:xfrm>
            <a:off x="263765" y="2075435"/>
            <a:ext cx="4319999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>
                <a:solidFill>
                  <a:srgbClr val="002060"/>
                </a:solidFill>
                <a:latin typeface="Calibri Light" panose="020F0302020204030204" pitchFamily="34" charset="0"/>
              </a:rPr>
              <a:t>Inrikes födda</a:t>
            </a:r>
          </a:p>
        </p:txBody>
      </p:sp>
      <p:sp>
        <p:nvSpPr>
          <p:cNvPr id="9" name="Title 1"/>
          <p:cNvSpPr txBox="1"/>
          <p:nvPr/>
        </p:nvSpPr>
        <p:spPr>
          <a:xfrm>
            <a:off x="4668431" y="2079079"/>
            <a:ext cx="4319999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>
                <a:solidFill>
                  <a:srgbClr val="002060"/>
                </a:solidFill>
                <a:latin typeface="Calibri Light" panose="020F0302020204030204" pitchFamily="34" charset="0"/>
              </a:rPr>
              <a:t>Utrikes födda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104509"/>
              </p:ext>
            </p:extLst>
          </p:nvPr>
        </p:nvGraphicFramePr>
        <p:xfrm>
          <a:off x="1694970" y="1643486"/>
          <a:ext cx="5743716" cy="4464001"/>
        </p:xfrm>
        <a:graphic>
          <a:graphicData uri="http://schemas.openxmlformats.org/drawingml/2006/table">
            <a:tbl>
              <a:tblPr firstRow="1" firstCol="1" bandRow="1"/>
              <a:tblGrid>
                <a:gridCol w="4945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Andel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Städare och hemservicepersonal med flera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34,2</a:t>
                      </a:r>
                      <a:endParaRPr lang="sv-SE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Snabbmatspersonal, köks- och restaurangbiträden med flera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27,4</a:t>
                      </a:r>
                      <a:endParaRPr lang="sv-SE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Tidningsdistributörer, vaktmästare och övriga servicearbetare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20,1</a:t>
                      </a:r>
                      <a:endParaRPr lang="sv-SE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Handpaketerare och andra fabriksarbetare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sv-SE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5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Återvinningsarbetare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sv-SE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Hamnarbetare och ramppersonal med flera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sv-SE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Grovarbetare inom bygg och anläggning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sv-SE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9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Tvättare, fönsterputsare och övriga rengöringsarbetare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Bärplockare och plantörer med flera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Torg- och marknadsförsäljare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Summa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sv-SE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054" marR="430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04CE414A-9326-468E-8B42-56B691B6D7E5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1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Olika typer av lågkvalificerade jobb enligt SSYK, 20-64 år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59B370-ACFA-4A94-96BA-1B528280E94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764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935" y="1577617"/>
            <a:ext cx="8200104" cy="4252912"/>
          </a:xfrm>
        </p:spPr>
        <p:txBody>
          <a:bodyPr>
            <a:noAutofit/>
          </a:bodyPr>
          <a:lstStyle/>
          <a:p>
            <a:r>
              <a:rPr lang="en-US" sz="2600" dirty="0" err="1">
                <a:latin typeface="+mj-lt"/>
              </a:rPr>
              <a:t>Studerad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grupp</a:t>
            </a:r>
            <a:r>
              <a:rPr lang="en-US" sz="2600" dirty="0">
                <a:latin typeface="+mj-lt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+mj-lt"/>
              </a:rPr>
              <a:t>     – </a:t>
            </a:r>
            <a:r>
              <a:rPr lang="en-US" sz="2000" dirty="0" err="1">
                <a:latin typeface="+mj-lt"/>
              </a:rPr>
              <a:t>Lågkvalificerat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jobb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november</a:t>
            </a:r>
            <a:r>
              <a:rPr lang="en-US" sz="2000" dirty="0">
                <a:latin typeface="+mj-lt"/>
              </a:rPr>
              <a:t> 2005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+mj-lt"/>
              </a:rPr>
              <a:t>     – </a:t>
            </a:r>
            <a:r>
              <a:rPr lang="en-US" sz="2000" dirty="0" err="1">
                <a:latin typeface="+mj-lt"/>
              </a:rPr>
              <a:t>Minst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två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månaders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arbetslöshet</a:t>
            </a:r>
            <a:r>
              <a:rPr lang="en-US" sz="2000" dirty="0">
                <a:latin typeface="+mj-lt"/>
              </a:rPr>
              <a:t> under </a:t>
            </a:r>
            <a:r>
              <a:rPr lang="en-US" sz="2000" dirty="0" err="1">
                <a:latin typeface="+mj-lt"/>
              </a:rPr>
              <a:t>året</a:t>
            </a:r>
            <a:endParaRPr lang="en-US" sz="2000" dirty="0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+mj-lt"/>
              </a:rPr>
              <a:t>     – 25-54 </a:t>
            </a:r>
            <a:r>
              <a:rPr lang="en-US" sz="2000" dirty="0" err="1">
                <a:latin typeface="+mj-lt"/>
              </a:rPr>
              <a:t>år</a:t>
            </a:r>
            <a:r>
              <a:rPr lang="en-US" sz="2000" dirty="0">
                <a:latin typeface="+mj-lt"/>
              </a:rPr>
              <a:t> vid </a:t>
            </a:r>
            <a:r>
              <a:rPr lang="en-US" sz="2000" dirty="0" err="1">
                <a:latin typeface="+mj-lt"/>
              </a:rPr>
              <a:t>nyanställningen</a:t>
            </a:r>
            <a:endParaRPr lang="en-US" sz="2000" dirty="0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latin typeface="+mj-lt"/>
              </a:rPr>
              <a:t>     – </a:t>
            </a:r>
            <a:r>
              <a:rPr lang="en-US" sz="2000" dirty="0" err="1">
                <a:latin typeface="+mj-lt"/>
              </a:rPr>
              <a:t>Ej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högskoleutbildning</a:t>
            </a:r>
            <a:endParaRPr lang="en-US" sz="2000" dirty="0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800" i="1" dirty="0">
              <a:latin typeface="+mj-lt"/>
            </a:endParaRPr>
          </a:p>
          <a:p>
            <a:r>
              <a:rPr lang="en-US" sz="2600" dirty="0">
                <a:latin typeface="+mj-lt"/>
              </a:rPr>
              <a:t>De </a:t>
            </a:r>
            <a:r>
              <a:rPr lang="en-US" sz="2600" dirty="0" err="1">
                <a:latin typeface="+mj-lt"/>
              </a:rPr>
              <a:t>nyanställda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följs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tio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år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framåt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i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tiden</a:t>
            </a:r>
            <a:endParaRPr lang="en-US" sz="2600" dirty="0">
              <a:latin typeface="+mj-lt"/>
            </a:endParaRPr>
          </a:p>
          <a:p>
            <a:endParaRPr lang="en-US" sz="800" dirty="0">
              <a:latin typeface="+mj-lt"/>
            </a:endParaRPr>
          </a:p>
          <a:p>
            <a:r>
              <a:rPr lang="en-US" sz="2600" dirty="0" err="1">
                <a:latin typeface="+mj-lt"/>
              </a:rPr>
              <a:t>Lön</a:t>
            </a:r>
            <a:r>
              <a:rPr lang="en-US" sz="2600" dirty="0">
                <a:latin typeface="+mj-lt"/>
              </a:rPr>
              <a:t>, </a:t>
            </a:r>
            <a:r>
              <a:rPr lang="en-US" sz="2600" dirty="0" err="1">
                <a:latin typeface="+mj-lt"/>
              </a:rPr>
              <a:t>inkomst</a:t>
            </a:r>
            <a:r>
              <a:rPr lang="en-US" sz="2600" dirty="0">
                <a:latin typeface="+mj-lt"/>
              </a:rPr>
              <a:t>, </a:t>
            </a:r>
            <a:r>
              <a:rPr lang="en-US" sz="2600" dirty="0" err="1">
                <a:latin typeface="+mj-lt"/>
              </a:rPr>
              <a:t>sysselsättning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och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övergångar</a:t>
            </a:r>
            <a:r>
              <a:rPr lang="en-US" sz="2600" dirty="0">
                <a:latin typeface="+mj-lt"/>
              </a:rPr>
              <a:t> till </a:t>
            </a:r>
            <a:r>
              <a:rPr lang="en-US" sz="2600" dirty="0" err="1">
                <a:latin typeface="+mj-lt"/>
              </a:rPr>
              <a:t>andra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jobb</a:t>
            </a:r>
            <a:endParaRPr lang="en-US" sz="2600" dirty="0">
              <a:latin typeface="+mj-lt"/>
            </a:endParaRPr>
          </a:p>
          <a:p>
            <a:endParaRPr lang="en-US" sz="800" dirty="0">
              <a:latin typeface="+mj-lt"/>
            </a:endParaRPr>
          </a:p>
          <a:p>
            <a:r>
              <a:rPr lang="en-US" sz="2600" dirty="0" err="1">
                <a:latin typeface="+mj-lt"/>
              </a:rPr>
              <a:t>Jämförelse</a:t>
            </a:r>
            <a:r>
              <a:rPr lang="en-US" sz="2600" dirty="0">
                <a:latin typeface="+mj-lt"/>
              </a:rPr>
              <a:t> med </a:t>
            </a:r>
            <a:r>
              <a:rPr lang="en-US" sz="2600" dirty="0" err="1">
                <a:latin typeface="+mj-lt"/>
              </a:rPr>
              <a:t>andra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arbetslösa</a:t>
            </a:r>
            <a:endParaRPr lang="en-US" sz="2600" dirty="0">
              <a:latin typeface="+mj-lt"/>
            </a:endParaRPr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BFF3604C-FEB5-4154-A1D5-AEE13C742CF5}"/>
              </a:ext>
            </a:extLst>
          </p:cNvPr>
          <p:cNvSpPr txBox="1">
            <a:spLocks/>
          </p:cNvSpPr>
          <p:nvPr/>
        </p:nvSpPr>
        <p:spPr>
          <a:xfrm>
            <a:off x="589935" y="193062"/>
            <a:ext cx="80778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Vår analys</a:t>
            </a:r>
            <a:endParaRPr lang="en-GB" dirty="0">
              <a:solidFill>
                <a:schemeClr val="accent1">
                  <a:lumMod val="50000"/>
                </a:schemeClr>
              </a:solidFill>
              <a:cs typeface="Calibri Light" panose="020F03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1C5FDA-CD12-46C8-A05B-5E77A2374DE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71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276" y="354851"/>
            <a:ext cx="7325104" cy="85725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Årlig arbetsinkomst för nyanställda på enkla jobb 2005, tusental kronor i 2015 års prisnivå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8" name="Char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473127"/>
              </p:ext>
            </p:extLst>
          </p:nvPr>
        </p:nvGraphicFramePr>
        <p:xfrm>
          <a:off x="966828" y="1822622"/>
          <a:ext cx="7200000" cy="4385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CAA5EC4-6399-4A61-B298-ADCEB8C7C2A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90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798" y="339165"/>
            <a:ext cx="7436644" cy="1220554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 anställda i den lägsta tiondelen av löne-fördelningen av nyanställda på enkla jobb 2005 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efter födelseregion och kön, procent 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4" name="Char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513284"/>
              </p:ext>
            </p:extLst>
          </p:nvPr>
        </p:nvGraphicFramePr>
        <p:xfrm>
          <a:off x="968120" y="1832456"/>
          <a:ext cx="7200000" cy="4349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2D782C90-7930-4835-9958-1A4E8F8AFDE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898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399" y="411355"/>
            <a:ext cx="6755201" cy="85725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 med olika arbetsmarknadstillstånd av nyanställda på enkla jobb 2005, procent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4" name="Char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204928"/>
              </p:ext>
            </p:extLst>
          </p:nvPr>
        </p:nvGraphicFramePr>
        <p:xfrm>
          <a:off x="971999" y="1884927"/>
          <a:ext cx="7200000" cy="3638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0D181EB-380E-4504-8E76-F12E3D8B80E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Rådets tidigare rapporter</a:t>
            </a:r>
            <a:endParaRPr lang="en-GB" dirty="0">
              <a:solidFill>
                <a:schemeClr val="accent1">
                  <a:lumMod val="50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2179319"/>
            <a:ext cx="7886700" cy="3997643"/>
          </a:xfrm>
        </p:spPr>
        <p:txBody>
          <a:bodyPr/>
          <a:lstStyle/>
          <a:p>
            <a:r>
              <a:rPr lang="en-GB" i="1" dirty="0" err="1">
                <a:latin typeface="+mj-lt"/>
              </a:rPr>
              <a:t>Inför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avtalsrörelsen</a:t>
            </a:r>
            <a:r>
              <a:rPr lang="en-GB" i="1" dirty="0">
                <a:latin typeface="+mj-lt"/>
              </a:rPr>
              <a:t> 2016 </a:t>
            </a:r>
            <a:r>
              <a:rPr lang="en-GB" dirty="0">
                <a:latin typeface="+mj-lt"/>
              </a:rPr>
              <a:t>(</a:t>
            </a:r>
            <a:r>
              <a:rPr lang="en-GB" dirty="0" err="1">
                <a:latin typeface="+mj-lt"/>
              </a:rPr>
              <a:t>december</a:t>
            </a:r>
            <a:r>
              <a:rPr lang="en-GB" dirty="0">
                <a:latin typeface="+mj-lt"/>
              </a:rPr>
              <a:t> 2015)</a:t>
            </a:r>
          </a:p>
          <a:p>
            <a:pPr marL="0" indent="0">
              <a:buNone/>
            </a:pPr>
            <a:endParaRPr lang="en-GB" sz="1600" dirty="0">
              <a:latin typeface="+mj-lt"/>
            </a:endParaRPr>
          </a:p>
          <a:p>
            <a:pPr lvl="0"/>
            <a:r>
              <a:rPr lang="en-GB" i="1" dirty="0" err="1">
                <a:latin typeface="+mj-lt"/>
              </a:rPr>
              <a:t>Dags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för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större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lönespridning</a:t>
            </a:r>
            <a:r>
              <a:rPr lang="en-GB" i="1" dirty="0">
                <a:latin typeface="+mj-lt"/>
              </a:rPr>
              <a:t>? </a:t>
            </a:r>
            <a:r>
              <a:rPr lang="en-GB" dirty="0">
                <a:latin typeface="+mj-lt"/>
              </a:rPr>
              <a:t>(</a:t>
            </a:r>
            <a:r>
              <a:rPr lang="en-GB" dirty="0" err="1">
                <a:latin typeface="+mj-lt"/>
              </a:rPr>
              <a:t>februari</a:t>
            </a:r>
            <a:r>
              <a:rPr lang="en-GB" dirty="0">
                <a:latin typeface="+mj-lt"/>
              </a:rPr>
              <a:t> 2016)</a:t>
            </a:r>
          </a:p>
          <a:p>
            <a:pPr marL="0" lvl="0" indent="0">
              <a:buNone/>
            </a:pPr>
            <a:endParaRPr lang="en-GB" sz="1600" dirty="0">
              <a:latin typeface="+mj-lt"/>
            </a:endParaRPr>
          </a:p>
          <a:p>
            <a:pPr lvl="0"/>
            <a:r>
              <a:rPr lang="en-GB" i="1" dirty="0" err="1">
                <a:latin typeface="+mj-lt"/>
              </a:rPr>
              <a:t>Tudelningarna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på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arbetsmarknaden</a:t>
            </a:r>
            <a:r>
              <a:rPr lang="en-GB" i="1" dirty="0">
                <a:latin typeface="+mj-lt"/>
              </a:rPr>
              <a:t> </a:t>
            </a:r>
            <a:r>
              <a:rPr lang="en-GB" dirty="0">
                <a:latin typeface="+mj-lt"/>
              </a:rPr>
              <a:t>(</a:t>
            </a:r>
            <a:r>
              <a:rPr lang="en-GB" dirty="0" err="1">
                <a:latin typeface="+mj-lt"/>
              </a:rPr>
              <a:t>februari</a:t>
            </a:r>
            <a:r>
              <a:rPr lang="en-GB" dirty="0">
                <a:latin typeface="+mj-lt"/>
              </a:rPr>
              <a:t> 2017)</a:t>
            </a:r>
          </a:p>
          <a:p>
            <a:pPr marL="0" lvl="0" indent="0">
              <a:buNone/>
            </a:pPr>
            <a:endParaRPr lang="en-GB" sz="1600" dirty="0">
              <a:latin typeface="+mj-lt"/>
            </a:endParaRPr>
          </a:p>
          <a:p>
            <a:pPr lvl="0"/>
            <a:r>
              <a:rPr lang="en-GB" i="1" dirty="0" err="1">
                <a:latin typeface="+mj-lt"/>
              </a:rPr>
              <a:t>Hur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fungerar</a:t>
            </a:r>
            <a:r>
              <a:rPr lang="en-GB" i="1" dirty="0">
                <a:latin typeface="+mj-lt"/>
              </a:rPr>
              <a:t> </a:t>
            </a:r>
            <a:r>
              <a:rPr lang="en-GB" i="1" dirty="0" err="1">
                <a:latin typeface="+mj-lt"/>
              </a:rPr>
              <a:t>kollektivavtalen</a:t>
            </a:r>
            <a:r>
              <a:rPr lang="en-GB" dirty="0">
                <a:latin typeface="+mj-lt"/>
              </a:rPr>
              <a:t>?</a:t>
            </a:r>
            <a:r>
              <a:rPr lang="en-GB" i="1" dirty="0">
                <a:latin typeface="+mj-lt"/>
              </a:rPr>
              <a:t> </a:t>
            </a:r>
            <a:r>
              <a:rPr lang="en-GB" dirty="0">
                <a:latin typeface="+mj-lt"/>
              </a:rPr>
              <a:t>(</a:t>
            </a:r>
            <a:r>
              <a:rPr lang="en-GB" dirty="0" err="1">
                <a:latin typeface="+mj-lt"/>
              </a:rPr>
              <a:t>februari</a:t>
            </a:r>
            <a:r>
              <a:rPr lang="en-GB" dirty="0">
                <a:latin typeface="+mj-lt"/>
              </a:rPr>
              <a:t> 2018)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8525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230" y="511458"/>
            <a:ext cx="8202530" cy="85725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Årlig arbetsinkomst för </a:t>
            </a:r>
            <a:r>
              <a:rPr lang="sv-SE" sz="2700" b="1" dirty="0">
                <a:solidFill>
                  <a:schemeClr val="accent1">
                    <a:lumMod val="50000"/>
                  </a:schemeClr>
                </a:solidFill>
              </a:rPr>
              <a:t>lågutbildade</a:t>
            </a: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 nyanställda på enkla jobb och arbetslösa i november 2005 efter matchning, tusental kronor i 2015 års prisnivå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4" name="Char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629125"/>
              </p:ext>
            </p:extLst>
          </p:nvPr>
        </p:nvGraphicFramePr>
        <p:xfrm>
          <a:off x="159561" y="2139970"/>
          <a:ext cx="6329729" cy="3483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676645" y="2283017"/>
            <a:ext cx="2467354" cy="36304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 err="1">
                <a:latin typeface="+mj-lt"/>
              </a:rPr>
              <a:t>Matchning</a:t>
            </a:r>
            <a:r>
              <a:rPr lang="en-US" sz="1500" b="1" dirty="0">
                <a:latin typeface="+mj-lt"/>
              </a:rPr>
              <a:t> </a:t>
            </a:r>
            <a:r>
              <a:rPr lang="en-US" sz="1500" b="1" dirty="0" err="1">
                <a:latin typeface="+mj-lt"/>
              </a:rPr>
              <a:t>på</a:t>
            </a:r>
            <a:r>
              <a:rPr lang="en-US" sz="1500" b="1" dirty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en-US" sz="1500" dirty="0">
                <a:latin typeface="+mj-lt"/>
              </a:rPr>
              <a:t>– </a:t>
            </a:r>
            <a:r>
              <a:rPr lang="en-US" sz="1500" dirty="0" err="1">
                <a:latin typeface="+mj-lt"/>
              </a:rPr>
              <a:t>Kön</a:t>
            </a:r>
            <a:endParaRPr lang="en-US" sz="1500" dirty="0">
              <a:latin typeface="+mj-lt"/>
            </a:endParaRPr>
          </a:p>
          <a:p>
            <a:pPr marL="0" indent="0">
              <a:buNone/>
            </a:pPr>
            <a:r>
              <a:rPr lang="en-US" sz="1500" dirty="0">
                <a:latin typeface="+mj-lt"/>
              </a:rPr>
              <a:t>– </a:t>
            </a:r>
            <a:r>
              <a:rPr lang="en-US" sz="1500" dirty="0" err="1">
                <a:latin typeface="+mj-lt"/>
              </a:rPr>
              <a:t>Födelseregion</a:t>
            </a:r>
            <a:endParaRPr lang="en-US" sz="1500" dirty="0">
              <a:latin typeface="+mj-lt"/>
            </a:endParaRPr>
          </a:p>
          <a:p>
            <a:pPr marL="0" indent="0">
              <a:buNone/>
            </a:pPr>
            <a:r>
              <a:rPr lang="en-US" sz="1500" dirty="0">
                <a:latin typeface="+mj-lt"/>
              </a:rPr>
              <a:t>– </a:t>
            </a:r>
            <a:r>
              <a:rPr lang="en-US" sz="1500" dirty="0" err="1">
                <a:latin typeface="+mj-lt"/>
              </a:rPr>
              <a:t>Ålder</a:t>
            </a:r>
            <a:endParaRPr lang="en-US" sz="1500" dirty="0">
              <a:latin typeface="+mj-lt"/>
            </a:endParaRPr>
          </a:p>
          <a:p>
            <a:pPr marL="0" indent="0">
              <a:buNone/>
            </a:pPr>
            <a:r>
              <a:rPr lang="en-US" sz="1500" dirty="0">
                <a:latin typeface="+mj-lt"/>
              </a:rPr>
              <a:t>– </a:t>
            </a:r>
            <a:r>
              <a:rPr lang="en-US" sz="1500" dirty="0" err="1">
                <a:latin typeface="+mj-lt"/>
              </a:rPr>
              <a:t>Vistelsetid</a:t>
            </a:r>
            <a:r>
              <a:rPr lang="en-US" sz="1500" dirty="0">
                <a:latin typeface="+mj-lt"/>
              </a:rPr>
              <a:t> (</a:t>
            </a:r>
            <a:r>
              <a:rPr lang="en-US" sz="1500" dirty="0" err="1">
                <a:latin typeface="+mj-lt"/>
              </a:rPr>
              <a:t>utrikes</a:t>
            </a:r>
            <a:r>
              <a:rPr lang="en-US" sz="1500" dirty="0">
                <a:latin typeface="+mj-lt"/>
              </a:rPr>
              <a:t> </a:t>
            </a:r>
            <a:r>
              <a:rPr lang="en-US" sz="1500" dirty="0" err="1">
                <a:latin typeface="+mj-lt"/>
              </a:rPr>
              <a:t>födda</a:t>
            </a:r>
            <a:r>
              <a:rPr lang="en-US" sz="1500" dirty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US" sz="1500" dirty="0">
                <a:latin typeface="+mj-lt"/>
              </a:rPr>
              <a:t>– </a:t>
            </a:r>
            <a:r>
              <a:rPr lang="en-US" sz="1500" dirty="0" err="1">
                <a:latin typeface="+mj-lt"/>
              </a:rPr>
              <a:t>Tidigare</a:t>
            </a:r>
            <a:r>
              <a:rPr lang="en-US" sz="1500" dirty="0">
                <a:latin typeface="+mj-lt"/>
              </a:rPr>
              <a:t> </a:t>
            </a:r>
            <a:r>
              <a:rPr lang="en-US" sz="1500" dirty="0" err="1">
                <a:latin typeface="+mj-lt"/>
              </a:rPr>
              <a:t>arbetslöshetsdagar</a:t>
            </a:r>
            <a:endParaRPr lang="en-US" sz="1500" dirty="0">
              <a:latin typeface="+mj-lt"/>
            </a:endParaRPr>
          </a:p>
          <a:p>
            <a:pPr marL="0" indent="0">
              <a:buNone/>
            </a:pPr>
            <a:r>
              <a:rPr lang="en-US" sz="1500" dirty="0">
                <a:latin typeface="+mj-lt"/>
              </a:rPr>
              <a:t>– </a:t>
            </a:r>
            <a:r>
              <a:rPr lang="en-US" sz="1500" dirty="0" err="1">
                <a:latin typeface="+mj-lt"/>
              </a:rPr>
              <a:t>Tidigare</a:t>
            </a:r>
            <a:r>
              <a:rPr lang="en-US" sz="1500" dirty="0">
                <a:latin typeface="+mj-lt"/>
              </a:rPr>
              <a:t> </a:t>
            </a:r>
            <a:r>
              <a:rPr lang="en-US" sz="1500" dirty="0" err="1">
                <a:latin typeface="+mj-lt"/>
              </a:rPr>
              <a:t>arbetsinkomst</a:t>
            </a:r>
            <a:endParaRPr lang="en-US" sz="1500" dirty="0">
              <a:latin typeface="+mj-lt"/>
            </a:endParaRPr>
          </a:p>
          <a:p>
            <a:pPr marL="0" indent="0">
              <a:buNone/>
            </a:pPr>
            <a:endParaRPr lang="en-US" sz="1500" dirty="0">
              <a:latin typeface="+mj-lt"/>
            </a:endParaRPr>
          </a:p>
          <a:p>
            <a:pPr marL="0" indent="0">
              <a:buNone/>
            </a:pPr>
            <a:endParaRPr lang="en-US" sz="1500" dirty="0"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DC27AA-B379-476C-B2C9-A8790CAA5F1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36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65" y="434464"/>
            <a:ext cx="8150404" cy="994172"/>
          </a:xfrm>
        </p:spPr>
        <p:txBody>
          <a:bodyPr>
            <a:normAutofit/>
            <a:scene3d>
              <a:camera prst="orthographicFront"/>
              <a:lightRig rig="threePt" dir="t"/>
            </a:scene3d>
          </a:bodyPr>
          <a:lstStyle/>
          <a:p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Ytterligare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resultat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65" y="1543665"/>
            <a:ext cx="7954296" cy="426736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 err="1">
                <a:latin typeface="+mj-lt"/>
              </a:rPr>
              <a:t>Rörligheten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för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nyanställda</a:t>
            </a:r>
            <a:endParaRPr lang="en-US" sz="2600" dirty="0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latin typeface="+mj-lt"/>
              </a:rPr>
              <a:t>      – </a:t>
            </a:r>
            <a:r>
              <a:rPr lang="en-US" sz="2200" dirty="0" err="1">
                <a:latin typeface="+mj-lt"/>
              </a:rPr>
              <a:t>Merparten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kvar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</a:t>
            </a:r>
            <a:r>
              <a:rPr lang="en-US" sz="2200" dirty="0">
                <a:latin typeface="+mj-lt"/>
              </a:rPr>
              <a:t> den </a:t>
            </a:r>
            <a:r>
              <a:rPr lang="en-US" sz="2200" dirty="0" err="1">
                <a:latin typeface="+mj-lt"/>
              </a:rPr>
              <a:t>lägsta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fjärdedelen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av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lönefördelningen</a:t>
            </a:r>
            <a:endParaRPr lang="en-US" sz="2200" dirty="0">
              <a:latin typeface="+mj-lt"/>
            </a:endParaRPr>
          </a:p>
          <a:p>
            <a:pPr marL="0" indent="0" defTabSz="198596">
              <a:lnSpc>
                <a:spcPct val="100000"/>
              </a:lnSpc>
              <a:buNone/>
            </a:pPr>
            <a:r>
              <a:rPr lang="en-US" sz="2200" dirty="0">
                <a:latin typeface="+mj-lt"/>
              </a:rPr>
              <a:t>      – </a:t>
            </a:r>
            <a:r>
              <a:rPr lang="en-US" sz="2200" dirty="0" err="1">
                <a:latin typeface="+mj-lt"/>
              </a:rPr>
              <a:t>Lägre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rörlighet</a:t>
            </a:r>
            <a:r>
              <a:rPr lang="en-US" sz="2200" dirty="0">
                <a:latin typeface="+mj-lt"/>
              </a:rPr>
              <a:t> – men </a:t>
            </a:r>
            <a:r>
              <a:rPr lang="en-US" sz="2200" dirty="0" err="1">
                <a:latin typeface="+mj-lt"/>
              </a:rPr>
              <a:t>oftare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väg</a:t>
            </a:r>
            <a:r>
              <a:rPr lang="en-US" sz="2200" dirty="0">
                <a:latin typeface="+mj-lt"/>
              </a:rPr>
              <a:t> till </a:t>
            </a:r>
            <a:r>
              <a:rPr lang="en-US" sz="2200" dirty="0" err="1">
                <a:latin typeface="+mj-lt"/>
              </a:rPr>
              <a:t>sysselsättning</a:t>
            </a:r>
            <a:r>
              <a:rPr lang="en-US" sz="2200" dirty="0">
                <a:latin typeface="+mj-lt"/>
              </a:rPr>
              <a:t> – </a:t>
            </a:r>
            <a:r>
              <a:rPr lang="en-US" sz="2200" dirty="0" err="1">
                <a:latin typeface="+mj-lt"/>
              </a:rPr>
              <a:t>för</a:t>
            </a:r>
            <a:r>
              <a:rPr lang="en-US" sz="2200" dirty="0">
                <a:latin typeface="+mj-lt"/>
              </a:rPr>
              <a:t>                   		   </a:t>
            </a:r>
            <a:r>
              <a:rPr lang="en-US" sz="2200" dirty="0" err="1">
                <a:latin typeface="+mj-lt"/>
              </a:rPr>
              <a:t>utrikes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än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inrikes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födda</a:t>
            </a: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      – </a:t>
            </a:r>
            <a:r>
              <a:rPr lang="en-US" sz="2200" dirty="0" err="1">
                <a:latin typeface="+mj-lt"/>
              </a:rPr>
              <a:t>Starkt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samband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mellan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utbildningsnivå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och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framtida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utfall</a:t>
            </a: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      – </a:t>
            </a:r>
            <a:r>
              <a:rPr lang="en-US" sz="2200" dirty="0" err="1">
                <a:latin typeface="+mj-lt"/>
              </a:rPr>
              <a:t>Jobbets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och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arbetsplatsens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karaktär</a:t>
            </a:r>
            <a:endParaRPr lang="en-US" sz="2200" dirty="0">
              <a:latin typeface="+mj-lt"/>
            </a:endParaRPr>
          </a:p>
          <a:p>
            <a:pPr marL="271463" indent="-271463">
              <a:buFont typeface="Calibri Light" panose="020F0302020204030204" pitchFamily="34" charset="0"/>
              <a:buChar char="–"/>
            </a:pPr>
            <a:endParaRPr lang="en-US" sz="900" dirty="0">
              <a:latin typeface="+mj-lt"/>
            </a:endParaRPr>
          </a:p>
          <a:p>
            <a:r>
              <a:rPr lang="en-US" sz="2600" dirty="0" err="1">
                <a:latin typeface="+mj-lt"/>
              </a:rPr>
              <a:t>Arbetslösa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som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fick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kontra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inte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fick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enkla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jobb</a:t>
            </a:r>
            <a:endParaRPr lang="en-US" sz="26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      – </a:t>
            </a:r>
            <a:r>
              <a:rPr lang="en-US" sz="2200" dirty="0" err="1">
                <a:latin typeface="+mj-lt"/>
              </a:rPr>
              <a:t>Enkla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jobb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förknippade</a:t>
            </a:r>
            <a:r>
              <a:rPr lang="en-US" sz="2200" dirty="0">
                <a:latin typeface="+mj-lt"/>
              </a:rPr>
              <a:t> med </a:t>
            </a:r>
            <a:r>
              <a:rPr lang="en-US" sz="2200" dirty="0" err="1">
                <a:latin typeface="+mj-lt"/>
              </a:rPr>
              <a:t>högre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inkomster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och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sysselsättning</a:t>
            </a: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      – Men </a:t>
            </a:r>
            <a:r>
              <a:rPr lang="en-US" sz="2200" dirty="0" err="1">
                <a:latin typeface="+mj-lt"/>
              </a:rPr>
              <a:t>ingen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genväg</a:t>
            </a:r>
            <a:r>
              <a:rPr lang="en-US" sz="2200" dirty="0">
                <a:latin typeface="+mj-lt"/>
              </a:rPr>
              <a:t> till </a:t>
            </a:r>
            <a:r>
              <a:rPr lang="en-US" sz="2200" dirty="0" err="1">
                <a:latin typeface="+mj-lt"/>
              </a:rPr>
              <a:t>mer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kvalificerade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jobb</a:t>
            </a:r>
            <a:endParaRPr lang="en-US" sz="2200" dirty="0">
              <a:latin typeface="+mj-lt"/>
            </a:endParaRP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      – </a:t>
            </a:r>
            <a:r>
              <a:rPr lang="en-US" sz="2200" dirty="0" err="1">
                <a:latin typeface="+mj-lt"/>
              </a:rPr>
              <a:t>Svårt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veta</a:t>
            </a:r>
            <a:r>
              <a:rPr lang="en-US" sz="2200" dirty="0">
                <a:latin typeface="+mj-lt"/>
              </a:rPr>
              <a:t> om </a:t>
            </a:r>
            <a:r>
              <a:rPr lang="en-US" sz="2200" dirty="0" err="1">
                <a:latin typeface="+mj-lt"/>
              </a:rPr>
              <a:t>kausala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effekter</a:t>
            </a:r>
            <a:endParaRPr lang="en-US" sz="2200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1452A8-0A39-4959-AE1F-43C0F9DD47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4578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4" y="346820"/>
            <a:ext cx="8415338" cy="994172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Etableringsanställningarna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enligt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regeringens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och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parternas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avsiktsförklaring</a:t>
            </a:r>
            <a:endParaRPr lang="en-US" sz="36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3342" y="1976868"/>
            <a:ext cx="4589521" cy="32610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dirty="0" err="1">
                <a:latin typeface="+mj-lt"/>
              </a:rPr>
              <a:t>Etableringsanställningarna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är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ett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nytt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arbetsmarknadsprogram</a:t>
            </a:r>
            <a:endParaRPr lang="en-US" sz="2000" dirty="0">
              <a:latin typeface="+mj-lt"/>
            </a:endParaRPr>
          </a:p>
          <a:p>
            <a:pPr>
              <a:lnSpc>
                <a:spcPct val="100000"/>
              </a:lnSpc>
            </a:pPr>
            <a:endParaRPr lang="en-US" sz="800" dirty="0"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sz="2000" dirty="0" err="1">
                <a:latin typeface="+mj-lt"/>
              </a:rPr>
              <a:t>Riskerar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bli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dyra</a:t>
            </a:r>
            <a:r>
              <a:rPr lang="en-US" sz="2000" dirty="0">
                <a:latin typeface="+mj-lt"/>
              </a:rPr>
              <a:t> om de </a:t>
            </a:r>
            <a:r>
              <a:rPr lang="en-US" sz="2000" dirty="0" err="1">
                <a:latin typeface="+mj-lt"/>
              </a:rPr>
              <a:t>ofta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ersätter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nystartsjobb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eller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reguljära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anställningar</a:t>
            </a:r>
            <a:endParaRPr lang="en-US" sz="2000" dirty="0">
              <a:latin typeface="+mj-lt"/>
            </a:endParaRPr>
          </a:p>
          <a:p>
            <a:pPr>
              <a:lnSpc>
                <a:spcPct val="100000"/>
              </a:lnSpc>
            </a:pPr>
            <a:endParaRPr lang="en-US" sz="800" dirty="0"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latin typeface="+mj-lt"/>
              </a:rPr>
              <a:t>Men </a:t>
            </a:r>
            <a:r>
              <a:rPr lang="en-US" sz="2000" dirty="0" err="1">
                <a:latin typeface="+mj-lt"/>
              </a:rPr>
              <a:t>ger</a:t>
            </a:r>
            <a:r>
              <a:rPr lang="en-US" sz="2000" dirty="0">
                <a:latin typeface="+mj-lt"/>
              </a:rPr>
              <a:t> (</a:t>
            </a:r>
            <a:r>
              <a:rPr lang="en-US" sz="2000" dirty="0" err="1">
                <a:latin typeface="+mj-lt"/>
              </a:rPr>
              <a:t>liten</a:t>
            </a:r>
            <a:r>
              <a:rPr lang="en-US" sz="2000" dirty="0">
                <a:latin typeface="+mj-lt"/>
              </a:rPr>
              <a:t>) </a:t>
            </a:r>
            <a:r>
              <a:rPr lang="en-US" sz="2000" dirty="0" err="1">
                <a:latin typeface="+mj-lt"/>
              </a:rPr>
              <a:t>nettovinst</a:t>
            </a:r>
            <a:r>
              <a:rPr lang="en-US" sz="2000" dirty="0">
                <a:latin typeface="+mj-lt"/>
              </a:rPr>
              <a:t> om de </a:t>
            </a:r>
            <a:r>
              <a:rPr lang="en-US" sz="2000" dirty="0" err="1">
                <a:latin typeface="+mj-lt"/>
              </a:rPr>
              <a:t>ger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sysselsättningsförbättringar</a:t>
            </a:r>
            <a:endParaRPr lang="en-US" sz="2000" dirty="0">
              <a:latin typeface="+mj-lt"/>
            </a:endParaRPr>
          </a:p>
          <a:p>
            <a:pPr>
              <a:lnSpc>
                <a:spcPct val="100000"/>
              </a:lnSpc>
            </a:pPr>
            <a:endParaRPr lang="en-US" sz="800" dirty="0"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sz="2000" dirty="0" err="1">
                <a:latin typeface="+mj-lt"/>
              </a:rPr>
              <a:t>Viss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oro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för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kostnaderna</a:t>
            </a:r>
            <a:endParaRPr lang="en-US" sz="2000" dirty="0">
              <a:latin typeface="+mj-lt"/>
            </a:endParaRPr>
          </a:p>
          <a:p>
            <a:pPr marL="271463" indent="-271463">
              <a:lnSpc>
                <a:spcPct val="100000"/>
              </a:lnSpc>
              <a:buFont typeface="Calibri Light" panose="020F0302020204030204" pitchFamily="34" charset="0"/>
              <a:buChar char="–"/>
            </a:pPr>
            <a:endParaRPr lang="en-US" sz="1500" dirty="0">
              <a:latin typeface="+mj-lt"/>
            </a:endParaRPr>
          </a:p>
        </p:txBody>
      </p:sp>
      <p:graphicFrame>
        <p:nvGraphicFramePr>
          <p:cNvPr id="5" name="Table 3"/>
          <p:cNvGraphicFramePr>
            <a:graphicFrameLocks noGrp="1"/>
          </p:cNvGraphicFramePr>
          <p:nvPr>
            <p:extLst/>
          </p:nvPr>
        </p:nvGraphicFramePr>
        <p:xfrm>
          <a:off x="286856" y="2131559"/>
          <a:ext cx="3764586" cy="2619000"/>
        </p:xfrm>
        <a:graphic>
          <a:graphicData uri="http://schemas.openxmlformats.org/drawingml/2006/table">
            <a:tbl>
              <a:tblPr firstRow="1" firstCol="1" bandRow="1"/>
              <a:tblGrid>
                <a:gridCol w="3185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92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Reguljär anställning:</a:t>
                      </a:r>
                      <a:endParaRPr lang="sv-SE" sz="12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Månadslön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19 780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lönekostnad (inklusive arbetsgivaravgift)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25 995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1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Disponibel inkomst för arbetstagaren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15 600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Kostnader för arbetsgivaren vid subvention: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8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Etableringanställning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8 400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Nystartsjobb – två arbetsgivaravgifter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13 565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Nystartsjobb – två och en halv arbetsgivaravgifter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sv-SE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10 458</a:t>
                      </a:r>
                    </a:p>
                  </a:txBody>
                  <a:tcPr marL="33338" marR="333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D3C7EEA-9EE3-46EB-B2CF-0CFC4E9004A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943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124" y="454979"/>
            <a:ext cx="8415338" cy="994172"/>
          </a:xfrm>
        </p:spPr>
        <p:txBody>
          <a:bodyPr>
            <a:normAutofit/>
            <a:scene3d>
              <a:camera prst="orthographicFront"/>
              <a:lightRig rig="threePt" dir="t"/>
            </a:scene3d>
          </a:bodyPr>
          <a:lstStyle/>
          <a:p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Slutsatser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om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enkla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jobb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Content Placeholder 2"/>
          <p:cNvSpPr txBox="1"/>
          <p:nvPr/>
        </p:nvSpPr>
        <p:spPr>
          <a:xfrm>
            <a:off x="658761" y="1671484"/>
            <a:ext cx="7846142" cy="397208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 err="1">
                <a:latin typeface="+mj-lt"/>
              </a:rPr>
              <a:t>Stöd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för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enkla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jobb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bör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ingå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arsenalen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av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insatser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för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underlätta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för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lågkvalificerade</a:t>
            </a:r>
            <a:r>
              <a:rPr lang="en-US" sz="2400" dirty="0">
                <a:latin typeface="+mj-lt"/>
              </a:rPr>
              <a:t> – men </a:t>
            </a:r>
            <a:r>
              <a:rPr lang="en-US" sz="2400" dirty="0" err="1">
                <a:latin typeface="+mj-lt"/>
              </a:rPr>
              <a:t>ingen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mirakelmedicin</a:t>
            </a:r>
            <a:endParaRPr lang="en-US" sz="2400" dirty="0">
              <a:latin typeface="+mj-lt"/>
            </a:endParaRPr>
          </a:p>
          <a:p>
            <a:pPr>
              <a:lnSpc>
                <a:spcPct val="100000"/>
              </a:lnSpc>
            </a:pPr>
            <a:endParaRPr lang="en-US" sz="900" dirty="0">
              <a:latin typeface="+mj-lt"/>
            </a:endParaRPr>
          </a:p>
          <a:p>
            <a:pPr>
              <a:lnSpc>
                <a:spcPct val="100000"/>
              </a:lnSpc>
            </a:pPr>
            <a:r>
              <a:rPr lang="en-US" sz="2400" dirty="0" err="1">
                <a:latin typeface="+mj-lt"/>
              </a:rPr>
              <a:t>Generösa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villkor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för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vidareutbildning</a:t>
            </a:r>
            <a:endParaRPr lang="en-US" sz="2400" dirty="0">
              <a:latin typeface="+mj-lt"/>
            </a:endParaRPr>
          </a:p>
          <a:p>
            <a:pPr>
              <a:lnSpc>
                <a:spcPct val="100000"/>
              </a:lnSpc>
            </a:pPr>
            <a:endParaRPr lang="en-US" sz="900" dirty="0">
              <a:latin typeface="+mj-lt"/>
            </a:endParaRPr>
          </a:p>
          <a:p>
            <a:pPr defTabSz="470059">
              <a:lnSpc>
                <a:spcPct val="100000"/>
              </a:lnSpc>
            </a:pPr>
            <a:r>
              <a:rPr lang="en-US" sz="2400" dirty="0" err="1">
                <a:latin typeface="+mj-lt"/>
              </a:rPr>
              <a:t>Långsam</a:t>
            </a:r>
            <a:r>
              <a:rPr lang="en-US" sz="2400" dirty="0">
                <a:latin typeface="+mj-lt"/>
              </a:rPr>
              <a:t> process </a:t>
            </a:r>
            <a:r>
              <a:rPr lang="en-US" sz="2400" dirty="0" err="1">
                <a:latin typeface="+mj-lt"/>
              </a:rPr>
              <a:t>att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nå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bättre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betalda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kvalificerade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jobb</a:t>
            </a:r>
            <a:r>
              <a:rPr lang="en-US" sz="2400" dirty="0">
                <a:latin typeface="+mj-lt"/>
              </a:rPr>
              <a:t> –&gt;  </a:t>
            </a:r>
            <a:r>
              <a:rPr lang="en-US" sz="2400" dirty="0" err="1">
                <a:latin typeface="+mj-lt"/>
              </a:rPr>
              <a:t>Kan</a:t>
            </a:r>
            <a:r>
              <a:rPr lang="en-US" sz="2400" dirty="0">
                <a:latin typeface="+mj-lt"/>
              </a:rPr>
              <a:t> de </a:t>
            </a:r>
            <a:r>
              <a:rPr lang="en-US" sz="2400" i="1" dirty="0" err="1">
                <a:latin typeface="+mj-lt"/>
              </a:rPr>
              <a:t>tidsbegränsade</a:t>
            </a:r>
            <a:r>
              <a:rPr lang="en-US" sz="2400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etableringsanställningarna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tillräckliga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sysselsättningsförbättringar</a:t>
            </a:r>
            <a:r>
              <a:rPr lang="en-US" sz="2400" dirty="0">
                <a:latin typeface="+mj-lt"/>
              </a:rPr>
              <a:t>? </a:t>
            </a:r>
          </a:p>
          <a:p>
            <a:pPr defTabSz="470059">
              <a:lnSpc>
                <a:spcPct val="100000"/>
              </a:lnSpc>
            </a:pPr>
            <a:endParaRPr lang="en-US" sz="900" dirty="0">
              <a:latin typeface="+mj-lt"/>
            </a:endParaRPr>
          </a:p>
          <a:p>
            <a:pPr defTabSz="470059">
              <a:lnSpc>
                <a:spcPct val="100000"/>
              </a:lnSpc>
            </a:pPr>
            <a:r>
              <a:rPr lang="en-US" sz="2400" i="1" dirty="0">
                <a:latin typeface="+mj-lt"/>
              </a:rPr>
              <a:t>Nya</a:t>
            </a:r>
            <a:r>
              <a:rPr lang="en-US" sz="2400" dirty="0">
                <a:latin typeface="+mj-lt"/>
              </a:rPr>
              <a:t> </a:t>
            </a:r>
            <a:r>
              <a:rPr lang="en-US" sz="2400" i="1" dirty="0" err="1">
                <a:latin typeface="+mj-lt"/>
              </a:rPr>
              <a:t>permanenta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och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lägre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betalda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enkla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jobb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bör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utgöra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ett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komplement</a:t>
            </a:r>
            <a:r>
              <a:rPr lang="en-US" sz="2400" dirty="0">
                <a:latin typeface="+mj-lt"/>
              </a:rPr>
              <a:t> till </a:t>
            </a:r>
            <a:r>
              <a:rPr lang="en-US" sz="2400" dirty="0" err="1">
                <a:latin typeface="+mj-lt"/>
              </a:rPr>
              <a:t>etableringsanställningarna</a:t>
            </a:r>
            <a:endParaRPr lang="en-US" sz="2400" dirty="0">
              <a:latin typeface="+mj-lt"/>
            </a:endParaRPr>
          </a:p>
          <a:p>
            <a:pPr marL="271463" indent="-271463">
              <a:lnSpc>
                <a:spcPct val="100000"/>
              </a:lnSpc>
              <a:buFont typeface="Calibri Light" panose="020F0302020204030204" pitchFamily="34" charset="0"/>
              <a:buChar char="–"/>
            </a:pPr>
            <a:endParaRPr lang="en-US" sz="2025" dirty="0">
              <a:latin typeface="+mj-lt"/>
            </a:endParaRPr>
          </a:p>
          <a:p>
            <a:pPr marL="271463" indent="-271463">
              <a:lnSpc>
                <a:spcPct val="100000"/>
              </a:lnSpc>
              <a:buFont typeface="Calibri Light" panose="020F0302020204030204" pitchFamily="34" charset="0"/>
              <a:buChar char="–"/>
            </a:pPr>
            <a:endParaRPr lang="en-US" sz="2025" dirty="0">
              <a:latin typeface="+mj-lt"/>
            </a:endParaRPr>
          </a:p>
          <a:p>
            <a:pPr marL="271463" indent="-271463">
              <a:lnSpc>
                <a:spcPct val="100000"/>
              </a:lnSpc>
              <a:buFont typeface="Calibri Light" panose="020F0302020204030204" pitchFamily="34" charset="0"/>
              <a:buChar char="–"/>
            </a:pPr>
            <a:endParaRPr lang="en-US" sz="900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198D5F-B26D-4B39-BDED-B5BB8F9C45B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36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794" y="274638"/>
            <a:ext cx="8406580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 svarande som deltagit i någon form av vuxen-utbildning de senaste tolv månaderna, procent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Diagram 1">
            <a:extLst>
              <a:ext uri="{FF2B5EF4-FFF2-40B4-BE49-F238E27FC236}">
                <a16:creationId xmlns:a16="http://schemas.microsoft.com/office/drawing/2014/main" id="{8630A625-07C7-49AE-AA40-2BC40FB03DD2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966828" y="2040757"/>
          <a:ext cx="7200000" cy="3764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9422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05B651B-A2FB-4DA8-9926-EC20FE8791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174935"/>
              </p:ext>
            </p:extLst>
          </p:nvPr>
        </p:nvGraphicFramePr>
        <p:xfrm>
          <a:off x="1872000" y="1808179"/>
          <a:ext cx="5400000" cy="4104000"/>
        </p:xfrm>
        <a:graphic>
          <a:graphicData uri="http://schemas.openxmlformats.org/drawingml/2006/table">
            <a:tbl>
              <a:tblPr firstRow="1" firstCol="1" bandRow="1"/>
              <a:tblGrid>
                <a:gridCol w="2160000">
                  <a:extLst>
                    <a:ext uri="{9D8B030D-6E8A-4147-A177-3AD203B41FA5}">
                      <a16:colId xmlns:a16="http://schemas.microsoft.com/office/drawing/2014/main" val="338456033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58698201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56677595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39454279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Inrikes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födda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Utrikes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födda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Skillnad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90779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265113" indent="-265113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Danmark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5,7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4076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Finland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55,8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89348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Frankrike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52,5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14,5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872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Irland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24,7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13427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Italien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31,9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28,7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14578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Nederländerna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49,8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10,9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1186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Norge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-4,1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69488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Spanien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33,8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76204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Sverige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5449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Tyskland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18,1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4032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Österrike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49,7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008" marR="8300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70627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E4EFFC8C-10B7-4FA4-B39C-99834096C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Deltagande i vuxenutbildning under de senaste 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tolv månaderna efter födelseregion, 2011, procent</a:t>
            </a:r>
          </a:p>
        </p:txBody>
      </p:sp>
    </p:spTree>
    <p:extLst>
      <p:ext uri="{BB962C8B-B14F-4D97-AF65-F5344CB8AC3E}">
        <p14:creationId xmlns:p14="http://schemas.microsoft.com/office/powerpoint/2010/main" val="10835028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Deltagande i </a:t>
            </a:r>
            <a:r>
              <a:rPr lang="sv-SE" sz="2700" b="1" dirty="0">
                <a:solidFill>
                  <a:schemeClr val="accent1">
                    <a:lumMod val="50000"/>
                  </a:schemeClr>
                </a:solidFill>
              </a:rPr>
              <a:t>formell</a:t>
            </a: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 vuxenutbildning under de senaste 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tolv månaderna efter födelseregion, 2011,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C0BA5C9-7990-4FBC-B3B9-9F9CC9C79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272560"/>
              </p:ext>
            </p:extLst>
          </p:nvPr>
        </p:nvGraphicFramePr>
        <p:xfrm>
          <a:off x="1866828" y="1810927"/>
          <a:ext cx="5400000" cy="4102593"/>
        </p:xfrm>
        <a:graphic>
          <a:graphicData uri="http://schemas.openxmlformats.org/drawingml/2006/table">
            <a:tbl>
              <a:tblPr firstRow="1" firstCol="1" bandRow="1"/>
              <a:tblGrid>
                <a:gridCol w="2160000">
                  <a:extLst>
                    <a:ext uri="{9D8B030D-6E8A-4147-A177-3AD203B41FA5}">
                      <a16:colId xmlns:a16="http://schemas.microsoft.com/office/drawing/2014/main" val="149526737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928333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763337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303960341"/>
                    </a:ext>
                  </a:extLst>
                </a:gridCol>
              </a:tblGrid>
              <a:tr h="5385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Inrikes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födda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Utrikes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födda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Skillnad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72876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Danmark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12,3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-3,1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4822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Finland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11,9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13,6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-1,7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56005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Frankrike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-1,3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47534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Irland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8,8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30737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Italien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28545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Nederländerna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11,9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-3,5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2297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Norge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11,9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-5,5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4972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Spanien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04305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Sverige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22,6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42192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Tyskland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44771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Österrike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5,6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7,0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628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3069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Deltagande i </a:t>
            </a:r>
            <a:r>
              <a:rPr lang="sv-SE" sz="2700" b="1" dirty="0">
                <a:solidFill>
                  <a:schemeClr val="accent1">
                    <a:lumMod val="50000"/>
                  </a:schemeClr>
                </a:solidFill>
              </a:rPr>
              <a:t>informell</a:t>
            </a: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 vuxenutbildning under de senaste tolv månaderna efter födelseregion, 2011,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056DAB-F115-4CF9-A17E-75802DF080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933069"/>
              </p:ext>
            </p:extLst>
          </p:nvPr>
        </p:nvGraphicFramePr>
        <p:xfrm>
          <a:off x="1866828" y="1808640"/>
          <a:ext cx="5400000" cy="4104000"/>
        </p:xfrm>
        <a:graphic>
          <a:graphicData uri="http://schemas.openxmlformats.org/drawingml/2006/table">
            <a:tbl>
              <a:tblPr firstRow="1" firstCol="1" bandRow="1"/>
              <a:tblGrid>
                <a:gridCol w="2160000">
                  <a:extLst>
                    <a:ext uri="{9D8B030D-6E8A-4147-A177-3AD203B41FA5}">
                      <a16:colId xmlns:a16="http://schemas.microsoft.com/office/drawing/2014/main" val="285999284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36533117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78703239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85873395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Inrikes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födda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Utrikes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födda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Skillnad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7562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Danmark</a:t>
                      </a: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53,6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26107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Finland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51,7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9,5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79209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Frankrike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51,2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35,9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15,4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9087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Irland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16,8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1242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Italien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30,8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5685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Nederländerna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56,6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42,1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14,6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34046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Norge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54,8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54,9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-0,1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63924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Spanien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34,7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30,6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4,1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45057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Sverige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71,1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21,2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33875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Tyskland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51,7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33,0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18,7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03678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Österrike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38,4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9,1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135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6054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Antal deltagare i Komvux och SFI per år, tusental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Diagram 1">
            <a:extLst>
              <a:ext uri="{FF2B5EF4-FFF2-40B4-BE49-F238E27FC236}">
                <a16:creationId xmlns:a16="http://schemas.microsoft.com/office/drawing/2014/main" id="{DAD3E740-7F4D-4B3E-B25C-13FA21289339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966828" y="2168464"/>
          <a:ext cx="7200000" cy="363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5898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Sambandet mellan deltagande i vuxenutbildning 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och färdigheter enligt PIAAC, 2012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6" name="Diagram 3">
            <a:extLst>
              <a:ext uri="{FF2B5EF4-FFF2-40B4-BE49-F238E27FC236}">
                <a16:creationId xmlns:a16="http://schemas.microsoft.com/office/drawing/2014/main" id="{8DEBCD4B-1A76-43DB-A5F6-CF1FFF3272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864273"/>
              </p:ext>
            </p:extLst>
          </p:nvPr>
        </p:nvGraphicFramePr>
        <p:xfrm>
          <a:off x="246828" y="2600912"/>
          <a:ext cx="4320000" cy="3426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4">
            <a:extLst>
              <a:ext uri="{FF2B5EF4-FFF2-40B4-BE49-F238E27FC236}">
                <a16:creationId xmlns:a16="http://schemas.microsoft.com/office/drawing/2014/main" id="{37041F52-FB7E-47A5-8912-408CDBDB7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314057"/>
              </p:ext>
            </p:extLst>
          </p:nvPr>
        </p:nvGraphicFramePr>
        <p:xfrm>
          <a:off x="4566828" y="2616152"/>
          <a:ext cx="4320000" cy="3411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3E50C0F7-7C69-4B78-81FA-CED2603F5236}"/>
              </a:ext>
            </a:extLst>
          </p:cNvPr>
          <p:cNvSpPr txBox="1">
            <a:spLocks/>
          </p:cNvSpPr>
          <p:nvPr/>
        </p:nvSpPr>
        <p:spPr>
          <a:xfrm>
            <a:off x="457200" y="2396331"/>
            <a:ext cx="4109628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>
                <a:solidFill>
                  <a:srgbClr val="002060"/>
                </a:solidFill>
                <a:latin typeface="Calibri Light" panose="020F0302020204030204" pitchFamily="34" charset="0"/>
              </a:rPr>
              <a:t>Läsfärdigheter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04F37B0-00FB-43DE-8EA5-13295965654E}"/>
              </a:ext>
            </a:extLst>
          </p:cNvPr>
          <p:cNvSpPr txBox="1">
            <a:spLocks/>
          </p:cNvSpPr>
          <p:nvPr/>
        </p:nvSpPr>
        <p:spPr>
          <a:xfrm>
            <a:off x="4777200" y="2411571"/>
            <a:ext cx="4109628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800" dirty="0" err="1">
                <a:solidFill>
                  <a:srgbClr val="002060"/>
                </a:solidFill>
                <a:latin typeface="Calibri Light" panose="020F0302020204030204" pitchFamily="34" charset="0"/>
              </a:rPr>
              <a:t>Räknefärdigheter</a:t>
            </a:r>
            <a:endParaRPr lang="sv-SE" sz="180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14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7A62AE-4FF5-4358-9D21-188BF863D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Olika vägar till jobb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BA55A72-1302-4E0C-97FB-D77AC9E20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2054789"/>
            <a:ext cx="3868340" cy="823912"/>
          </a:xfrm>
        </p:spPr>
        <p:txBody>
          <a:bodyPr>
            <a:noAutofit/>
          </a:bodyPr>
          <a:lstStyle/>
          <a:p>
            <a:r>
              <a:rPr lang="sv-SE" sz="2600" dirty="0">
                <a:latin typeface="+mj-lt"/>
              </a:rPr>
              <a:t>Atypiska sysselsättningsformer</a:t>
            </a:r>
            <a:endParaRPr lang="en-GB" sz="2600" dirty="0">
              <a:latin typeface="+mj-lt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65CD4B3-9D1D-4166-9BBD-B74720623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3006517"/>
            <a:ext cx="3868340" cy="3684588"/>
          </a:xfrm>
        </p:spPr>
        <p:txBody>
          <a:bodyPr/>
          <a:lstStyle/>
          <a:p>
            <a:r>
              <a:rPr lang="sv-SE" dirty="0">
                <a:latin typeface="+mj-lt"/>
              </a:rPr>
              <a:t>Hur har de utvecklats?</a:t>
            </a:r>
          </a:p>
          <a:p>
            <a:r>
              <a:rPr lang="sv-SE" dirty="0">
                <a:latin typeface="+mj-lt"/>
              </a:rPr>
              <a:t>Hur fungerar de?</a:t>
            </a:r>
            <a:endParaRPr lang="en-GB" dirty="0">
              <a:latin typeface="+mj-lt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FFF70DF-E5CE-43BF-AD09-D6CB1DD972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2054789"/>
            <a:ext cx="3887391" cy="823912"/>
          </a:xfrm>
        </p:spPr>
        <p:txBody>
          <a:bodyPr>
            <a:noAutofit/>
          </a:bodyPr>
          <a:lstStyle/>
          <a:p>
            <a:r>
              <a:rPr lang="sv-SE" sz="2600" dirty="0">
                <a:latin typeface="+mj-lt"/>
              </a:rPr>
              <a:t>Lågkvalificerades etablering på arbetsmarknaden</a:t>
            </a:r>
            <a:endParaRPr lang="en-GB" sz="2600" dirty="0">
              <a:latin typeface="+mj-lt"/>
            </a:endParaRP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1612BED-D570-417F-9D93-AC873CBDF3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3006517"/>
            <a:ext cx="3887391" cy="3684588"/>
          </a:xfrm>
        </p:spPr>
        <p:txBody>
          <a:bodyPr/>
          <a:lstStyle/>
          <a:p>
            <a:r>
              <a:rPr lang="sv-SE" dirty="0">
                <a:latin typeface="+mj-lt"/>
              </a:rPr>
              <a:t>Enkla jobb</a:t>
            </a:r>
          </a:p>
          <a:p>
            <a:r>
              <a:rPr lang="sv-SE" dirty="0">
                <a:latin typeface="+mj-lt"/>
              </a:rPr>
              <a:t>Vuxenutbildning</a:t>
            </a:r>
            <a:endParaRPr lang="en-GB" dirty="0"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735EF0-72F5-4858-A7E4-39E4267A688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075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Genomsnittlig arbetsinkomst och inkomstökning för personer som deltog respektive inte deltog i Komvux-utbildning 2004, tusental kronor i 2015 års prisnivå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6" name="Diagram 1">
            <a:extLst>
              <a:ext uri="{FF2B5EF4-FFF2-40B4-BE49-F238E27FC236}">
                <a16:creationId xmlns:a16="http://schemas.microsoft.com/office/drawing/2014/main" id="{F668F5FF-6B65-4D34-9A7E-EA04A4E5DD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27382"/>
              </p:ext>
            </p:extLst>
          </p:nvPr>
        </p:nvGraphicFramePr>
        <p:xfrm>
          <a:off x="1697172" y="1765369"/>
          <a:ext cx="5760000" cy="2958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2">
            <a:extLst>
              <a:ext uri="{FF2B5EF4-FFF2-40B4-BE49-F238E27FC236}">
                <a16:creationId xmlns:a16="http://schemas.microsoft.com/office/drawing/2014/main" id="{DCFEBEFC-4D62-4019-B2C3-90E2D00CF9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912925"/>
              </p:ext>
            </p:extLst>
          </p:nvPr>
        </p:nvGraphicFramePr>
        <p:xfrm>
          <a:off x="1697172" y="4227165"/>
          <a:ext cx="5760000" cy="2958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B6AD27C4-9D09-4994-97FD-265FA340FE7E}"/>
              </a:ext>
            </a:extLst>
          </p:cNvPr>
          <p:cNvSpPr txBox="1">
            <a:spLocks/>
          </p:cNvSpPr>
          <p:nvPr/>
        </p:nvSpPr>
        <p:spPr>
          <a:xfrm>
            <a:off x="2554822" y="1540109"/>
            <a:ext cx="4319999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dirty="0">
                <a:solidFill>
                  <a:srgbClr val="002060"/>
                </a:solidFill>
                <a:latin typeface="Calibri Light" panose="020F0302020204030204" pitchFamily="34" charset="0"/>
              </a:rPr>
              <a:t>Arbetsinkomst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CED9CB8-46A5-4B6B-91ED-4DDEC8EC1167}"/>
              </a:ext>
            </a:extLst>
          </p:cNvPr>
          <p:cNvSpPr txBox="1">
            <a:spLocks/>
          </p:cNvSpPr>
          <p:nvPr/>
        </p:nvSpPr>
        <p:spPr>
          <a:xfrm>
            <a:off x="2100943" y="4031331"/>
            <a:ext cx="5285013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dirty="0">
                <a:solidFill>
                  <a:srgbClr val="002060"/>
                </a:solidFill>
                <a:latin typeface="Calibri Light" panose="020F0302020204030204" pitchFamily="34" charset="0"/>
              </a:rPr>
              <a:t>Arbetsinkomst minus genomsnittlig arbetsinkomst 2000-02</a:t>
            </a:r>
          </a:p>
        </p:txBody>
      </p:sp>
    </p:spTree>
    <p:extLst>
      <p:ext uri="{BB962C8B-B14F-4D97-AF65-F5344CB8AC3E}">
        <p14:creationId xmlns:p14="http://schemas.microsoft.com/office/powerpoint/2010/main" val="20210948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920FC2-28BC-48E4-AD41-E7A00B430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Slutsatser om vuxenutbildningen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0F8FBB-4A37-4001-AFA0-6C690594D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latin typeface="+mj-lt"/>
              </a:rPr>
              <a:t>Det tar tid innan vuxenutbildning ger positiva effekter</a:t>
            </a:r>
          </a:p>
          <a:p>
            <a:r>
              <a:rPr lang="sv-SE" dirty="0">
                <a:latin typeface="+mj-lt"/>
              </a:rPr>
              <a:t>Den samhällsekonomiska avkastningen är osäker när man beaktar kostnaderna för att arrangera utbildningen</a:t>
            </a:r>
          </a:p>
          <a:p>
            <a:r>
              <a:rPr lang="sv-SE" dirty="0">
                <a:latin typeface="+mj-lt"/>
              </a:rPr>
              <a:t>Det gäller särskilt om vuxenutbildningen expanderas kraftigt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   – avtagande marginalavkastning</a:t>
            </a:r>
            <a:endParaRPr lang="en-GB" dirty="0">
              <a:latin typeface="+mj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9D4AE9-BE3D-41BA-9AD8-F9DD3B923DE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4959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E6979D-B6D5-446F-8553-5F9C191C1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Det finns inga mirakelmediciner – nödvändigt kombinera olika åtgärder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C58E3A-1E18-44A1-B4B0-2D451096D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96848"/>
          </a:xfrm>
        </p:spPr>
        <p:txBody>
          <a:bodyPr/>
          <a:lstStyle/>
          <a:p>
            <a:endParaRPr lang="sv-SE" dirty="0"/>
          </a:p>
          <a:p>
            <a:r>
              <a:rPr lang="sv-SE" dirty="0">
                <a:latin typeface="+mj-lt"/>
              </a:rPr>
              <a:t>Vuxenutbildning</a:t>
            </a:r>
          </a:p>
          <a:p>
            <a:pPr marL="0" indent="0">
              <a:buNone/>
            </a:pPr>
            <a:endParaRPr lang="sv-SE" sz="800" dirty="0">
              <a:latin typeface="+mj-lt"/>
            </a:endParaRPr>
          </a:p>
          <a:p>
            <a:r>
              <a:rPr lang="sv-SE" dirty="0">
                <a:latin typeface="+mj-lt"/>
              </a:rPr>
              <a:t>Traditionella arbetsmarknadsprogram</a:t>
            </a:r>
          </a:p>
          <a:p>
            <a:pPr marL="0" indent="0">
              <a:buNone/>
            </a:pPr>
            <a:endParaRPr lang="sv-SE" sz="800" dirty="0">
              <a:latin typeface="+mj-lt"/>
            </a:endParaRPr>
          </a:p>
          <a:p>
            <a:r>
              <a:rPr lang="sv-SE" dirty="0">
                <a:latin typeface="+mj-lt"/>
              </a:rPr>
              <a:t>Tidsbegränsade och lägre </a:t>
            </a:r>
            <a:r>
              <a:rPr lang="sv-SE">
                <a:latin typeface="+mj-lt"/>
              </a:rPr>
              <a:t>betalda jobb</a:t>
            </a:r>
            <a:endParaRPr lang="sv-SE" dirty="0">
              <a:latin typeface="+mj-lt"/>
            </a:endParaRPr>
          </a:p>
          <a:p>
            <a:pPr marL="0" indent="0">
              <a:buNone/>
            </a:pPr>
            <a:endParaRPr lang="sv-SE" sz="800" dirty="0">
              <a:latin typeface="+mj-lt"/>
            </a:endParaRPr>
          </a:p>
          <a:p>
            <a:r>
              <a:rPr lang="sv-SE" dirty="0">
                <a:latin typeface="+mj-lt"/>
              </a:rPr>
              <a:t>Permanenta och lägre betalda nya typer av        enkla jobb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5EC78B-FE32-4B33-B164-930051B1A7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156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Definition av typisk sysselsättning</a:t>
            </a:r>
            <a:endParaRPr lang="en-GB" dirty="0">
              <a:solidFill>
                <a:schemeClr val="accent1">
                  <a:lumMod val="50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>
              <a:latin typeface="+mj-lt"/>
            </a:endParaRPr>
          </a:p>
          <a:p>
            <a:r>
              <a:rPr lang="sv-SE" dirty="0">
                <a:latin typeface="+mj-lt"/>
              </a:rPr>
              <a:t>Anställningskontrakt tills vidare</a:t>
            </a:r>
          </a:p>
          <a:p>
            <a:endParaRPr lang="sv-SE" sz="1200" dirty="0">
              <a:latin typeface="+mj-lt"/>
            </a:endParaRPr>
          </a:p>
          <a:p>
            <a:r>
              <a:rPr lang="sv-SE" dirty="0">
                <a:latin typeface="+mj-lt"/>
              </a:rPr>
              <a:t>Täcks av kollektivavtal</a:t>
            </a:r>
          </a:p>
          <a:p>
            <a:endParaRPr lang="sv-SE" sz="1200" dirty="0">
              <a:latin typeface="+mj-lt"/>
            </a:endParaRPr>
          </a:p>
          <a:p>
            <a:r>
              <a:rPr lang="sv-SE" dirty="0">
                <a:latin typeface="+mj-lt"/>
              </a:rPr>
              <a:t>Utför arbete åt och är anställd av en och samma  arbetsgivare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cs typeface="Calibri Light" panose="020F0302020204030204" pitchFamily="34" charset="0"/>
              </a:rPr>
              <a:t>Atypiska sysselsättningsformer</a:t>
            </a:r>
            <a:endParaRPr lang="en-GB" dirty="0">
              <a:solidFill>
                <a:schemeClr val="accent1">
                  <a:lumMod val="50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3224" y="1825625"/>
            <a:ext cx="8348870" cy="4351338"/>
          </a:xfrm>
        </p:spPr>
        <p:txBody>
          <a:bodyPr>
            <a:normAutofit lnSpcReduction="10000"/>
          </a:bodyPr>
          <a:lstStyle/>
          <a:p>
            <a:r>
              <a:rPr lang="sv-SE" dirty="0">
                <a:latin typeface="+mj-lt"/>
              </a:rPr>
              <a:t>Reguljär anställning utan kollektivavtal</a:t>
            </a:r>
          </a:p>
          <a:p>
            <a:r>
              <a:rPr lang="sv-SE" dirty="0">
                <a:latin typeface="+mj-lt"/>
              </a:rPr>
              <a:t>Visstidsanställning</a:t>
            </a:r>
          </a:p>
          <a:p>
            <a:r>
              <a:rPr lang="sv-SE" dirty="0">
                <a:latin typeface="+mj-lt"/>
              </a:rPr>
              <a:t>Arbete för flera arbetsgivare/företag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	– Bemanningsanställning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	– Egenanställning</a:t>
            </a:r>
          </a:p>
          <a:p>
            <a:pPr marL="0" indent="0">
              <a:buNone/>
            </a:pPr>
            <a:r>
              <a:rPr lang="sv-SE" dirty="0">
                <a:latin typeface="+mj-lt"/>
              </a:rPr>
              <a:t>	– Ha flera anställningar/ kombinera                              	   anställning och företagande</a:t>
            </a:r>
          </a:p>
          <a:p>
            <a:r>
              <a:rPr lang="sv-SE" dirty="0">
                <a:latin typeface="+mj-lt"/>
              </a:rPr>
              <a:t>Eget företagande</a:t>
            </a:r>
          </a:p>
          <a:p>
            <a:pPr lvl="0"/>
            <a:r>
              <a:rPr lang="sv-SE" dirty="0">
                <a:solidFill>
                  <a:prstClr val="black"/>
                </a:solidFill>
                <a:latin typeface="+mj-lt"/>
              </a:rPr>
              <a:t>Svartarbete</a:t>
            </a:r>
            <a:r>
              <a:rPr lang="sv-SE" dirty="0">
                <a:latin typeface="+mj-lt"/>
              </a:rPr>
              <a:t> 		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 sysselsatta i olika atypiska sysselsättnings-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former, procent av alla sysselsatta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716304"/>
              </p:ext>
            </p:extLst>
          </p:nvPr>
        </p:nvGraphicFramePr>
        <p:xfrm>
          <a:off x="966828" y="2083413"/>
          <a:ext cx="7200000" cy="4042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Andelen av alla sysselsatta som jobbar i bemanningsbranschen, 16-64 år, procent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id="{1EF91E79-7150-464D-8A58-9A1F5ABA6F1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966828" y="2108481"/>
          <a:ext cx="7200000" cy="3696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2958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Antalet egenanställda och fakturerat belopp enligt 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 err="1">
                <a:solidFill>
                  <a:schemeClr val="accent1">
                    <a:lumMod val="50000"/>
                  </a:schemeClr>
                </a:solidFill>
              </a:rPr>
              <a:t>Novus</a:t>
            </a: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 branschindikator för egenanställningsföretag 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/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9390A20-F27A-4885-A52D-E27CA4FE50B2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966828" y="1968300"/>
          <a:ext cx="7200000" cy="3913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4338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349343" cy="1143000"/>
          </a:xfrm>
        </p:spPr>
        <p:txBody>
          <a:bodyPr>
            <a:noAutofit/>
          </a:bodyPr>
          <a:lstStyle/>
          <a:p>
            <a:pPr algn="ctr"/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Andelen atypiskt sysselsatta 16-64 år vid olika antag-</a:t>
            </a:r>
            <a:br>
              <a:rPr lang="sv-SE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700" dirty="0">
                <a:solidFill>
                  <a:schemeClr val="accent1">
                    <a:lumMod val="50000"/>
                  </a:schemeClr>
                </a:solidFill>
              </a:rPr>
              <a:t>anden om kollektivavtalens täckningsgrad, procent</a:t>
            </a:r>
            <a:endParaRPr lang="sv-SE" sz="27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974750"/>
              </p:ext>
            </p:extLst>
          </p:nvPr>
        </p:nvGraphicFramePr>
        <p:xfrm>
          <a:off x="972000" y="2205880"/>
          <a:ext cx="7200000" cy="3840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975</Words>
  <Application>Microsoft Office PowerPoint</Application>
  <PresentationFormat>Bildspel på skärmen (4:3)</PresentationFormat>
  <Paragraphs>334</Paragraphs>
  <Slides>32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Office Theme</vt:lpstr>
      <vt:lpstr>Olika vägar till jobb</vt:lpstr>
      <vt:lpstr>Rådets tidigare rapporter</vt:lpstr>
      <vt:lpstr>Olika vägar till jobb</vt:lpstr>
      <vt:lpstr>Definition av typisk sysselsättning</vt:lpstr>
      <vt:lpstr>Atypiska sysselsättningsformer</vt:lpstr>
      <vt:lpstr>Andel sysselsatta i olika atypiska sysselsättnings- former, procent av alla sysselsatta </vt:lpstr>
      <vt:lpstr>Andelen av alla sysselsatta som jobbar i bemanningsbranschen, 16-64 år, procent</vt:lpstr>
      <vt:lpstr>Antalet egenanställda och fakturerat belopp enligt  Novus branschindikator för egenanställningsföretag </vt:lpstr>
      <vt:lpstr>Andelen atypiskt sysselsatta 16-64 år vid olika antag- anden om kollektivavtalens täckningsgrad, procent</vt:lpstr>
      <vt:lpstr>Andra aspekter på atypiska sysselsättningsformer</vt:lpstr>
      <vt:lpstr>Andelen visstidsanställda 16-64 år med  olika typer av visstidskontrakt, procent </vt:lpstr>
      <vt:lpstr>Visstidsanställning – språngbräda eller återvändsgränd för utrikes födda?</vt:lpstr>
      <vt:lpstr>Eget företagande – möjlighet eller nödvändighet?</vt:lpstr>
      <vt:lpstr>Andelen av nya företagare 20-64 år efter tidigare arbetsmarknadsstatus och födelseregion, procent </vt:lpstr>
      <vt:lpstr>PowerPoint-presentation</vt:lpstr>
      <vt:lpstr>PowerPoint-presentation</vt:lpstr>
      <vt:lpstr>Årlig arbetsinkomst för nyanställda på enkla jobb 2005, tusental kronor i 2015 års prisnivå</vt:lpstr>
      <vt:lpstr>Andel anställda i den lägsta tiondelen av löne-fördelningen av nyanställda på enkla jobb 2005  efter födelseregion och kön, procent </vt:lpstr>
      <vt:lpstr>Andel med olika arbetsmarknadstillstånd av nyanställda på enkla jobb 2005, procent</vt:lpstr>
      <vt:lpstr>Årlig arbetsinkomst för lågutbildade nyanställda på enkla jobb och arbetslösa i november 2005 efter matchning, tusental kronor i 2015 års prisnivå</vt:lpstr>
      <vt:lpstr>Ytterligare resultat</vt:lpstr>
      <vt:lpstr>Etableringsanställningarna enligt regeringens och parternas avsiktsförklaring</vt:lpstr>
      <vt:lpstr>Slutsatser om enkla jobb</vt:lpstr>
      <vt:lpstr>Andel svarande som deltagit i någon form av vuxen-utbildning de senaste tolv månaderna, procent</vt:lpstr>
      <vt:lpstr>Deltagande i vuxenutbildning under de senaste  tolv månaderna efter födelseregion, 2011, procent</vt:lpstr>
      <vt:lpstr>Deltagande i formell vuxenutbildning under de senaste  tolv månaderna efter födelseregion, 2011, procent</vt:lpstr>
      <vt:lpstr>Deltagande i informell vuxenutbildning under de senaste tolv månaderna efter födelseregion, 2011, procent</vt:lpstr>
      <vt:lpstr>Antal deltagare i Komvux och SFI per år, tusental</vt:lpstr>
      <vt:lpstr>Sambandet mellan deltagande i vuxenutbildning  och färdigheter enligt PIAAC, 2012</vt:lpstr>
      <vt:lpstr>Genomsnittlig arbetsinkomst och inkomstökning för personer som deltog respektive inte deltog i Komvux-utbildning 2004, tusental kronor i 2015 års prisnivå</vt:lpstr>
      <vt:lpstr>Slutsatser om vuxenutbildningen</vt:lpstr>
      <vt:lpstr>Det finns inga mirakelmediciner – nödvändigt kombinera olika åtgärder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Olika vägar till jobb</dc:title>
  <dc:creator>Simon Ek</dc:creator>
  <cp:lastModifiedBy>Simon Ek</cp:lastModifiedBy>
  <cp:revision>157</cp:revision>
  <cp:lastPrinted>2018-03-19T08:15:55Z</cp:lastPrinted>
  <dcterms:created xsi:type="dcterms:W3CDTF">2018-03-12T10:58:00Z</dcterms:created>
  <dcterms:modified xsi:type="dcterms:W3CDTF">2018-03-19T16:23:07Z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1033-10.2.0.5978</vt:lpwstr>
  </property>
</Properties>
</file>