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3" r:id="rId2"/>
    <p:sldMasterId id="2147483680" r:id="rId3"/>
  </p:sldMasterIdLst>
  <p:notesMasterIdLst>
    <p:notesMasterId r:id="rId59"/>
  </p:notesMasterIdLst>
  <p:sldIdLst>
    <p:sldId id="256" r:id="rId4"/>
    <p:sldId id="351" r:id="rId5"/>
    <p:sldId id="295" r:id="rId6"/>
    <p:sldId id="257" r:id="rId7"/>
    <p:sldId id="258" r:id="rId8"/>
    <p:sldId id="332" r:id="rId9"/>
    <p:sldId id="260" r:id="rId10"/>
    <p:sldId id="261" r:id="rId11"/>
    <p:sldId id="262" r:id="rId12"/>
    <p:sldId id="263" r:id="rId13"/>
    <p:sldId id="333" r:id="rId14"/>
    <p:sldId id="349" r:id="rId15"/>
    <p:sldId id="350" r:id="rId16"/>
    <p:sldId id="334" r:id="rId17"/>
    <p:sldId id="264" r:id="rId18"/>
    <p:sldId id="336" r:id="rId19"/>
    <p:sldId id="338" r:id="rId20"/>
    <p:sldId id="273" r:id="rId21"/>
    <p:sldId id="274" r:id="rId22"/>
    <p:sldId id="337" r:id="rId23"/>
    <p:sldId id="277" r:id="rId24"/>
    <p:sldId id="339" r:id="rId25"/>
    <p:sldId id="280" r:id="rId26"/>
    <p:sldId id="340" r:id="rId27"/>
    <p:sldId id="281" r:id="rId28"/>
    <p:sldId id="282" r:id="rId29"/>
    <p:sldId id="345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79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Ek" initials="SE" lastIdx="4" clrIdx="0">
    <p:extLst>
      <p:ext uri="{19B8F6BF-5375-455C-9EA6-DF929625EA0E}">
        <p15:presenceInfo xmlns:p15="http://schemas.microsoft.com/office/powerpoint/2012/main" userId="e3947977f6617f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0000"/>
    <a:srgbClr val="C00000"/>
    <a:srgbClr val="FF0000"/>
    <a:srgbClr val="FDEADA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7" autoAdjust="0"/>
  </p:normalViewPr>
  <p:slideViewPr>
    <p:cSldViewPr>
      <p:cViewPr varScale="1">
        <p:scale>
          <a:sx n="77" d="100"/>
          <a:sy n="77" d="100"/>
        </p:scale>
        <p:origin x="86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imon%20Ek\Desktop\Material-rapport-1\tabeller%20och%20diagram\Figurer-rapport-1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ifndc02\users$\simone\Desktop\Material%20rapport%201\tabeller%20och%20diagram\Figurer-rapport-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Material%20rapport%201\tabeller%20och%20diagram\Figurer-rapport-1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02912982085801"/>
          <c:y val="6.5289351851851807E-2"/>
          <c:w val="0.83799518581878896"/>
          <c:h val="0.77801190476190496"/>
        </c:manualLayout>
      </c:layout>
      <c:scatterChart>
        <c:scatterStyle val="lineMarker"/>
        <c:varyColors val="0"/>
        <c:ser>
          <c:idx val="0"/>
          <c:order val="0"/>
          <c:spPr>
            <a:ln w="28575" cap="rnd" cmpd="sng" algn="ctr">
              <a:noFill/>
              <a:prstDash val="solid"/>
              <a:round/>
            </a:ln>
          </c:spPr>
          <c:marker>
            <c:symbol val="circle"/>
            <c:size val="7"/>
            <c:spPr>
              <a:solidFill>
                <a:srgbClr val="4F81BD">
                  <a:lumMod val="75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</c:spPr>
          </c:marker>
          <c:dPt>
            <c:idx val="30"/>
            <c:marker>
              <c:spPr>
                <a:solidFill>
                  <a:srgbClr val="C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round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9ED-4C40-9251-CE45BAC4E419}"/>
              </c:ext>
            </c:extLst>
          </c:dPt>
          <c:dLbls>
            <c:dLbl>
              <c:idx val="0"/>
              <c:layout>
                <c:manualLayout>
                  <c:x val="-4.8074769873138502E-2"/>
                  <c:y val="-2.6442129629629701E-2"/>
                </c:manualLayout>
              </c:layout>
              <c:tx>
                <c:rich>
                  <a:bodyPr/>
                  <a:lstStyle/>
                  <a:p>
                    <a:fld id="{987BD3B6-159E-4887-9576-3AB73AF56CF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9ED-4C40-9251-CE45BAC4E419}"/>
                </c:ext>
              </c:extLst>
            </c:dLbl>
            <c:dLbl>
              <c:idx val="1"/>
              <c:layout>
                <c:manualLayout>
                  <c:x val="-3.00903952743642E-2"/>
                  <c:y val="3.1730555555555602E-2"/>
                </c:manualLayout>
              </c:layout>
              <c:tx>
                <c:rich>
                  <a:bodyPr/>
                  <a:lstStyle/>
                  <a:p>
                    <a:fld id="{E0E15395-F60F-43D6-8C0D-A11309894F3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9ED-4C40-9251-CE45BAC4E419}"/>
                </c:ext>
              </c:extLst>
            </c:dLbl>
            <c:dLbl>
              <c:idx val="2"/>
              <c:layout>
                <c:manualLayout>
                  <c:x val="-4.8190824936316804E-3"/>
                  <c:y val="-2.93981481481481E-3"/>
                </c:manualLayout>
              </c:layout>
              <c:tx>
                <c:rich>
                  <a:bodyPr/>
                  <a:lstStyle/>
                  <a:p>
                    <a:fld id="{AE6E5786-53E4-425A-8907-3CB33AE5517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9ED-4C40-9251-CE45BAC4E419}"/>
                </c:ext>
              </c:extLst>
            </c:dLbl>
            <c:dLbl>
              <c:idx val="3"/>
              <c:layout>
                <c:manualLayout>
                  <c:x val="-5.63756477170793E-2"/>
                  <c:y val="-2.93981481481483E-3"/>
                </c:manualLayout>
              </c:layout>
              <c:tx>
                <c:rich>
                  <a:bodyPr/>
                  <a:lstStyle/>
                  <a:p>
                    <a:fld id="{18F8EECA-28CF-499C-8D99-66C0D808C25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9ED-4C40-9251-CE45BAC4E419}"/>
                </c:ext>
              </c:extLst>
            </c:dLbl>
            <c:dLbl>
              <c:idx val="4"/>
              <c:layout>
                <c:manualLayout>
                  <c:x val="-3.8965348188361899E-2"/>
                  <c:y val="3.1730604667896699E-2"/>
                </c:manualLayout>
              </c:layout>
              <c:tx>
                <c:rich>
                  <a:bodyPr/>
                  <a:lstStyle/>
                  <a:p>
                    <a:fld id="{F17F0211-5037-43E5-AD1F-DBA7ED4CCA1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9ED-4C40-9251-CE45BAC4E419}"/>
                </c:ext>
              </c:extLst>
            </c:dLbl>
            <c:dLbl>
              <c:idx val="5"/>
              <c:layout>
                <c:manualLayout>
                  <c:x val="-4.7295235616882897E-2"/>
                  <c:y val="3.5261574074074098E-2"/>
                </c:manualLayout>
              </c:layout>
              <c:tx>
                <c:rich>
                  <a:bodyPr/>
                  <a:lstStyle/>
                  <a:p>
                    <a:fld id="{23CC4B96-75FC-4132-BC83-6D4A6349CDC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B9ED-4C40-9251-CE45BAC4E419}"/>
                </c:ext>
              </c:extLst>
            </c:dLbl>
            <c:dLbl>
              <c:idx val="6"/>
              <c:layout>
                <c:manualLayout>
                  <c:x val="-4.7185779481895201E-2"/>
                  <c:y val="-1.2334259259259401E-2"/>
                </c:manualLayout>
              </c:layout>
              <c:tx>
                <c:rich>
                  <a:bodyPr/>
                  <a:lstStyle/>
                  <a:p>
                    <a:fld id="{288E2462-80FF-40B4-809E-862EC7D4865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9ED-4C40-9251-CE45BAC4E419}"/>
                </c:ext>
              </c:extLst>
            </c:dLbl>
            <c:dLbl>
              <c:idx val="7"/>
              <c:layout>
                <c:manualLayout>
                  <c:x val="-3.7560955805973698E-2"/>
                  <c:y val="-2.93981481481481E-2"/>
                </c:manualLayout>
              </c:layout>
              <c:tx>
                <c:rich>
                  <a:bodyPr/>
                  <a:lstStyle/>
                  <a:p>
                    <a:fld id="{D70D7AC8-7286-4928-83BC-789A40A2843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9ED-4C40-9251-CE45BAC4E419}"/>
                </c:ext>
              </c:extLst>
            </c:dLbl>
            <c:dLbl>
              <c:idx val="8"/>
              <c:layout>
                <c:manualLayout>
                  <c:x val="-3.8436292010157302E-2"/>
                  <c:y val="2.6442170556580501E-2"/>
                </c:manualLayout>
              </c:layout>
              <c:tx>
                <c:rich>
                  <a:bodyPr/>
                  <a:lstStyle/>
                  <a:p>
                    <a:fld id="{C9628200-3162-4090-B377-C300929DD9C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9ED-4C40-9251-CE45BAC4E419}"/>
                </c:ext>
              </c:extLst>
            </c:dLbl>
            <c:dLbl>
              <c:idx val="9"/>
              <c:layout>
                <c:manualLayout>
                  <c:x val="-3.42190153287001E-2"/>
                  <c:y val="-2.6442170556580599E-2"/>
                </c:manualLayout>
              </c:layout>
              <c:tx>
                <c:rich>
                  <a:bodyPr/>
                  <a:lstStyle/>
                  <a:p>
                    <a:fld id="{83204F28-4954-489D-B81C-7B3C6F6DCA7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B9ED-4C40-9251-CE45BAC4E419}"/>
                </c:ext>
              </c:extLst>
            </c:dLbl>
            <c:dLbl>
              <c:idx val="10"/>
              <c:layout>
                <c:manualLayout>
                  <c:x val="-2.27665891675152E-2"/>
                  <c:y val="-3.1730555555555602E-2"/>
                </c:manualLayout>
              </c:layout>
              <c:tx>
                <c:rich>
                  <a:bodyPr/>
                  <a:lstStyle/>
                  <a:p>
                    <a:fld id="{447A3564-9F41-4FE8-8AAB-30C2B691AFA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9ED-4C40-9251-CE45BAC4E419}"/>
                </c:ext>
              </c:extLst>
            </c:dLbl>
            <c:dLbl>
              <c:idx val="11"/>
              <c:layout>
                <c:manualLayout>
                  <c:x val="-2.9972044931815098E-3"/>
                  <c:y val="-5.87962962962966E-3"/>
                </c:manualLayout>
              </c:layout>
              <c:tx>
                <c:rich>
                  <a:bodyPr/>
                  <a:lstStyle/>
                  <a:p>
                    <a:fld id="{76049307-53EF-4CF6-A659-84F494513CF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B9ED-4C40-9251-CE45BAC4E419}"/>
                </c:ext>
              </c:extLst>
            </c:dLbl>
            <c:dLbl>
              <c:idx val="12"/>
              <c:layout>
                <c:manualLayout>
                  <c:x val="-3.1309905894980401E-2"/>
                  <c:y val="3.5277777777777797E-2"/>
                </c:manualLayout>
              </c:layout>
              <c:tx>
                <c:rich>
                  <a:bodyPr/>
                  <a:lstStyle/>
                  <a:p>
                    <a:fld id="{1EC81E52-A50A-491D-952C-67C9C193928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B9ED-4C40-9251-CE45BAC4E419}"/>
                </c:ext>
              </c:extLst>
            </c:dLbl>
            <c:dLbl>
              <c:idx val="13"/>
              <c:layout>
                <c:manualLayout>
                  <c:x val="-8.9556500687623802E-3"/>
                  <c:y val="-9.6953505358961701E-17"/>
                </c:manualLayout>
              </c:layout>
              <c:tx>
                <c:rich>
                  <a:bodyPr/>
                  <a:lstStyle/>
                  <a:p>
                    <a:fld id="{14D6244B-B7AC-44D8-A5D3-88A27201E8E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B9ED-4C40-9251-CE45BAC4E419}"/>
                </c:ext>
              </c:extLst>
            </c:dLbl>
            <c:dLbl>
              <c:idx val="14"/>
              <c:layout>
                <c:manualLayout>
                  <c:x val="-3.8436292010157302E-2"/>
                  <c:y val="-3.70190387792129E-2"/>
                </c:manualLayout>
              </c:layout>
              <c:tx>
                <c:rich>
                  <a:bodyPr/>
                  <a:lstStyle/>
                  <a:p>
                    <a:fld id="{0196FC5C-FB39-42BA-99F4-77F5B51B29D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B9ED-4C40-9251-CE45BAC4E419}"/>
                </c:ext>
              </c:extLst>
            </c:dLbl>
            <c:dLbl>
              <c:idx val="15"/>
              <c:layout>
                <c:manualLayout>
                  <c:x val="-3.8436292010157302E-2"/>
                  <c:y val="-3.1730604667896803E-2"/>
                </c:manualLayout>
              </c:layout>
              <c:tx>
                <c:rich>
                  <a:bodyPr/>
                  <a:lstStyle/>
                  <a:p>
                    <a:fld id="{6DBB9EBA-93E3-4F7E-A835-B9498DC6E88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B9ED-4C40-9251-CE45BAC4E419}"/>
                </c:ext>
              </c:extLst>
            </c:dLbl>
            <c:dLbl>
              <c:idx val="16"/>
              <c:layout>
                <c:manualLayout>
                  <c:x val="-3.7906987098441501E-2"/>
                  <c:y val="2.6442170556580599E-2"/>
                </c:manualLayout>
              </c:layout>
              <c:tx>
                <c:rich>
                  <a:bodyPr/>
                  <a:lstStyle/>
                  <a:p>
                    <a:fld id="{F4EE5CBD-08F0-451D-83B8-11333FF6E0D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B9ED-4C40-9251-CE45BAC4E419}"/>
                </c:ext>
              </c:extLst>
            </c:dLbl>
            <c:dLbl>
              <c:idx val="17"/>
              <c:layout>
                <c:manualLayout>
                  <c:x val="-5.30107681597125E-2"/>
                  <c:y val="2.9398148148148699E-3"/>
                </c:manualLayout>
              </c:layout>
              <c:tx>
                <c:rich>
                  <a:bodyPr/>
                  <a:lstStyle/>
                  <a:p>
                    <a:fld id="{ED063E6E-A5B0-44D0-B36B-9D962CC4802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B9ED-4C40-9251-CE45BAC4E419}"/>
                </c:ext>
              </c:extLst>
            </c:dLbl>
            <c:dLbl>
              <c:idx val="18"/>
              <c:layout>
                <c:manualLayout>
                  <c:x val="-3.7906987098441501E-2"/>
                  <c:y val="3.1730604667896699E-2"/>
                </c:manualLayout>
              </c:layout>
              <c:tx>
                <c:rich>
                  <a:bodyPr/>
                  <a:lstStyle/>
                  <a:p>
                    <a:fld id="{078732AE-D771-437F-AD0C-08EF0B23A65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B9ED-4C40-9251-CE45BAC4E419}"/>
                </c:ext>
              </c:extLst>
            </c:dLbl>
            <c:dLbl>
              <c:idx val="19"/>
              <c:layout>
                <c:manualLayout>
                  <c:x val="-4.0544805984130301E-2"/>
                  <c:y val="2.6442170556580599E-2"/>
                </c:manualLayout>
              </c:layout>
              <c:tx>
                <c:rich>
                  <a:bodyPr/>
                  <a:lstStyle/>
                  <a:p>
                    <a:fld id="{69BB8776-8AFB-420E-82FD-ADDE82E2ED4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B9ED-4C40-9251-CE45BAC4E419}"/>
                </c:ext>
              </c:extLst>
            </c:dLbl>
            <c:dLbl>
              <c:idx val="20"/>
              <c:layout>
                <c:manualLayout>
                  <c:x val="-1.89534935492209E-2"/>
                  <c:y val="-2.6442170556580599E-2"/>
                </c:manualLayout>
              </c:layout>
              <c:tx>
                <c:rich>
                  <a:bodyPr/>
                  <a:lstStyle/>
                  <a:p>
                    <a:fld id="{4D5F68DC-4D4D-483B-B227-119E8F68203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B9ED-4C40-9251-CE45BAC4E419}"/>
                </c:ext>
              </c:extLst>
            </c:dLbl>
            <c:dLbl>
              <c:idx val="21"/>
              <c:layout>
                <c:manualLayout>
                  <c:x val="-3.8965348188361899E-2"/>
                  <c:y val="3.1730604667896699E-2"/>
                </c:manualLayout>
              </c:layout>
              <c:tx>
                <c:rich>
                  <a:bodyPr/>
                  <a:lstStyle/>
                  <a:p>
                    <a:fld id="{9AAF9C64-1BD2-4B5E-A18D-894A0790C81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B9ED-4C40-9251-CE45BAC4E419}"/>
                </c:ext>
              </c:extLst>
            </c:dLbl>
            <c:dLbl>
              <c:idx val="22"/>
              <c:layout>
                <c:manualLayout>
                  <c:x val="-3.7906987098441501E-2"/>
                  <c:y val="2.6442170556580599E-2"/>
                </c:manualLayout>
              </c:layout>
              <c:tx>
                <c:rich>
                  <a:bodyPr/>
                  <a:lstStyle/>
                  <a:p>
                    <a:fld id="{DD5BB0CC-9BBE-422D-8D0C-DA9DB7FCA59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B9ED-4C40-9251-CE45BAC4E419}"/>
                </c:ext>
              </c:extLst>
            </c:dLbl>
            <c:dLbl>
              <c:idx val="23"/>
              <c:layout>
                <c:manualLayout>
                  <c:x val="-3.6327529302673099E-2"/>
                  <c:y val="-3.1730604667896803E-2"/>
                </c:manualLayout>
              </c:layout>
              <c:tx>
                <c:rich>
                  <a:bodyPr/>
                  <a:lstStyle/>
                  <a:p>
                    <a:fld id="{305F8B02-0870-4CC9-ADAA-E31725AA2CF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B9ED-4C40-9251-CE45BAC4E419}"/>
                </c:ext>
              </c:extLst>
            </c:dLbl>
            <c:dLbl>
              <c:idx val="24"/>
              <c:layout>
                <c:manualLayout>
                  <c:x val="-5.1057055050410796E-3"/>
                  <c:y val="5.8796296296296296E-3"/>
                </c:manualLayout>
              </c:layout>
              <c:tx>
                <c:rich>
                  <a:bodyPr/>
                  <a:lstStyle/>
                  <a:p>
                    <a:fld id="{1CC8223F-8C17-4507-8FEE-F1943F11613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B9ED-4C40-9251-CE45BAC4E419}"/>
                </c:ext>
              </c:extLst>
            </c:dLbl>
            <c:dLbl>
              <c:idx val="25"/>
              <c:layout>
                <c:manualLayout>
                  <c:x val="-5.87749319342075E-3"/>
                  <c:y val="0"/>
                </c:manualLayout>
              </c:layout>
              <c:tx>
                <c:rich>
                  <a:bodyPr/>
                  <a:lstStyle/>
                  <a:p>
                    <a:fld id="{EB8FAA92-5680-4390-990E-58A3674ADD7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B9ED-4C40-9251-CE45BAC4E419}"/>
                </c:ext>
              </c:extLst>
            </c:dLbl>
            <c:dLbl>
              <c:idx val="26"/>
              <c:layout>
                <c:manualLayout>
                  <c:x val="-3.2522530677484701E-2"/>
                  <c:y val="3.0564351851851801E-2"/>
                </c:manualLayout>
              </c:layout>
              <c:tx>
                <c:rich>
                  <a:bodyPr/>
                  <a:lstStyle/>
                  <a:p>
                    <a:fld id="{24EFBCFB-ADD4-424D-9C65-636451F28FC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B9ED-4C40-9251-CE45BAC4E419}"/>
                </c:ext>
              </c:extLst>
            </c:dLbl>
            <c:dLbl>
              <c:idx val="27"/>
              <c:layout>
                <c:manualLayout>
                  <c:x val="-6.1199320769450899E-3"/>
                  <c:y val="2.93981481481481E-3"/>
                </c:manualLayout>
              </c:layout>
              <c:tx>
                <c:rich>
                  <a:bodyPr/>
                  <a:lstStyle/>
                  <a:p>
                    <a:fld id="{D84DEC61-B308-4A65-9221-03C16E761A6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9ED-4C40-9251-CE45BAC4E419}"/>
                </c:ext>
              </c:extLst>
            </c:dLbl>
            <c:dLbl>
              <c:idx val="28"/>
              <c:layout>
                <c:manualLayout>
                  <c:x val="-5.2004575065605498E-2"/>
                  <c:y val="0"/>
                </c:manualLayout>
              </c:layout>
              <c:tx>
                <c:rich>
                  <a:bodyPr/>
                  <a:lstStyle/>
                  <a:p>
                    <a:fld id="{2E31E5E5-0A74-4AAA-A10C-605A8D882CB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B9ED-4C40-9251-CE45BAC4E419}"/>
                </c:ext>
              </c:extLst>
            </c:dLbl>
            <c:dLbl>
              <c:idx val="29"/>
              <c:layout>
                <c:manualLayout>
                  <c:x val="-3.8436292010157302E-2"/>
                  <c:y val="3.1730604667896699E-2"/>
                </c:manualLayout>
              </c:layout>
              <c:tx>
                <c:rich>
                  <a:bodyPr/>
                  <a:lstStyle/>
                  <a:p>
                    <a:fld id="{2B6258AC-A68C-487C-85BC-A37CF72AC13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B9ED-4C40-9251-CE45BAC4E419}"/>
                </c:ext>
              </c:extLst>
            </c:dLbl>
            <c:dLbl>
              <c:idx val="30"/>
              <c:layout>
                <c:manualLayout>
                  <c:x val="-4.9815452365852199E-2"/>
                  <c:y val="3.3504166666666599E-2"/>
                </c:manualLayout>
              </c:layout>
              <c:tx>
                <c:rich>
                  <a:bodyPr/>
                  <a:lstStyle/>
                  <a:p>
                    <a:fld id="{FC6E8544-84D2-408D-B889-EA301D7FB1B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9ED-4C40-9251-CE45BAC4E419}"/>
                </c:ext>
              </c:extLst>
            </c:dLbl>
            <c:dLbl>
              <c:idx val="31"/>
              <c:layout>
                <c:manualLayout>
                  <c:x val="-3.7377930920236897E-2"/>
                  <c:y val="-2.6442170556580599E-2"/>
                </c:manualLayout>
              </c:layout>
              <c:tx>
                <c:rich>
                  <a:bodyPr/>
                  <a:lstStyle/>
                  <a:p>
                    <a:fld id="{046B7C1D-1ED3-4404-862E-24F50582C16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B9ED-4C40-9251-CE45BAC4E419}"/>
                </c:ext>
              </c:extLst>
            </c:dLbl>
            <c:dLbl>
              <c:idx val="32"/>
              <c:layout>
                <c:manualLayout>
                  <c:x val="-5.5361708055096499E-2"/>
                  <c:y val="-5.38959823272846E-17"/>
                </c:manualLayout>
              </c:layout>
              <c:tx>
                <c:rich>
                  <a:bodyPr/>
                  <a:lstStyle/>
                  <a:p>
                    <a:fld id="{54244408-9274-48A4-B967-6E60F7A61B9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B9ED-4C40-9251-CE45BAC4E419}"/>
                </c:ext>
              </c:extLst>
            </c:dLbl>
            <c:dLbl>
              <c:idx val="33"/>
              <c:layout>
                <c:manualLayout>
                  <c:x val="-6.6851446219667703E-3"/>
                  <c:y val="1.1168055555555501E-2"/>
                </c:manualLayout>
              </c:layout>
              <c:tx>
                <c:rich>
                  <a:bodyPr/>
                  <a:lstStyle/>
                  <a:p>
                    <a:fld id="{2868DBC0-78F5-409E-8EEE-84689F80FB2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B9ED-4C40-9251-CE45BAC4E419}"/>
                </c:ext>
              </c:extLst>
            </c:dLbl>
            <c:dLbl>
              <c:idx val="34"/>
              <c:layout>
                <c:manualLayout>
                  <c:x val="-4.8442094962972297E-2"/>
                  <c:y val="2.6442170556580599E-2"/>
                </c:manualLayout>
              </c:layout>
              <c:tx>
                <c:rich>
                  <a:bodyPr/>
                  <a:lstStyle/>
                  <a:p>
                    <a:fld id="{AB0DBEA6-9607-4EBA-8B61-529409083A3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B9ED-4C40-9251-CE45BAC4E419}"/>
                </c:ext>
              </c:extLst>
            </c:dLbl>
            <c:dLbl>
              <c:idx val="35"/>
              <c:layout>
                <c:manualLayout>
                  <c:x val="-1.5273481251836E-2"/>
                  <c:y val="-2.6442170556580599E-2"/>
                </c:manualLayout>
              </c:layout>
              <c:tx>
                <c:rich>
                  <a:bodyPr/>
                  <a:lstStyle/>
                  <a:p>
                    <a:fld id="{4880CD47-9CF0-4274-95C6-D3916F4E829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B9ED-4C40-9251-CE45BAC4E419}"/>
                </c:ext>
              </c:extLst>
            </c:dLbl>
            <c:dLbl>
              <c:idx val="36"/>
              <c:layout>
                <c:manualLayout>
                  <c:x val="-3.6510578583981899E-2"/>
                  <c:y val="-2.9398148148148201E-2"/>
                </c:manualLayout>
              </c:layout>
              <c:tx>
                <c:rich>
                  <a:bodyPr/>
                  <a:lstStyle/>
                  <a:p>
                    <a:fld id="{5C9737B0-8550-4D66-8EF2-7C82135BF50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B9ED-4C40-9251-CE45BAC4E4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trendline>
            <c:spPr>
              <a:ln w="15875" cap="rnd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</c:spPr>
            <c:trendlineType val="linear"/>
            <c:dispRSqr val="1"/>
            <c:dispEq val="0"/>
            <c:trendlineLbl>
              <c:layout>
                <c:manualLayout>
                  <c:x val="2.4779591267872901E-2"/>
                  <c:y val="-0.524897619047619"/>
                </c:manualLayout>
              </c:layout>
              <c:numFmt formatCode="#,##0.00" sourceLinked="0"/>
              <c:txPr>
                <a:bodyPr rot="0" spcFirstLastPara="0" vertOverflow="ellipsis" vert="horz" wrap="square" anchor="ctr" anchorCtr="1"/>
                <a:lstStyle/>
                <a:p>
                  <a:pPr>
                    <a:defRPr lang="en-US" sz="16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v-SE"/>
                </a:p>
              </c:txPr>
            </c:trendlineLbl>
          </c:trendline>
          <c:xVal>
            <c:numRef>
              <c:f>[1]Blad1!$AK$8:$AK$44</c:f>
              <c:numCache>
                <c:formatCode>General</c:formatCode>
                <c:ptCount val="37"/>
                <c:pt idx="0">
                  <c:v>59.913727787935997</c:v>
                </c:pt>
                <c:pt idx="1">
                  <c:v>96</c:v>
                </c:pt>
                <c:pt idx="2">
                  <c:v>18.856310417507899</c:v>
                </c:pt>
                <c:pt idx="3">
                  <c:v>9.1998838660461892</c:v>
                </c:pt>
                <c:pt idx="4">
                  <c:v>84</c:v>
                </c:pt>
                <c:pt idx="5">
                  <c:v>19</c:v>
                </c:pt>
                <c:pt idx="6">
                  <c:v>89.3</c:v>
                </c:pt>
                <c:pt idx="7">
                  <c:v>98</c:v>
                </c:pt>
                <c:pt idx="8">
                  <c:v>42</c:v>
                </c:pt>
                <c:pt idx="9">
                  <c:v>40.5</c:v>
                </c:pt>
                <c:pt idx="10">
                  <c:v>89</c:v>
                </c:pt>
                <c:pt idx="11">
                  <c:v>26.1</c:v>
                </c:pt>
                <c:pt idx="12">
                  <c:v>80</c:v>
                </c:pt>
                <c:pt idx="13">
                  <c:v>17.100000000000001</c:v>
                </c:pt>
                <c:pt idx="14">
                  <c:v>28.4</c:v>
                </c:pt>
                <c:pt idx="15">
                  <c:v>11.7</c:v>
                </c:pt>
                <c:pt idx="16">
                  <c:v>15</c:v>
                </c:pt>
                <c:pt idx="17">
                  <c:v>9.9</c:v>
                </c:pt>
                <c:pt idx="18">
                  <c:v>59</c:v>
                </c:pt>
                <c:pt idx="19">
                  <c:v>12.2</c:v>
                </c:pt>
                <c:pt idx="20">
                  <c:v>80</c:v>
                </c:pt>
                <c:pt idx="21">
                  <c:v>67</c:v>
                </c:pt>
                <c:pt idx="22">
                  <c:v>16.600000000000001</c:v>
                </c:pt>
                <c:pt idx="23">
                  <c:v>14.7</c:v>
                </c:pt>
                <c:pt idx="24">
                  <c:v>67</c:v>
                </c:pt>
                <c:pt idx="25">
                  <c:v>48.6</c:v>
                </c:pt>
                <c:pt idx="26">
                  <c:v>24.9</c:v>
                </c:pt>
                <c:pt idx="27">
                  <c:v>65</c:v>
                </c:pt>
                <c:pt idx="28">
                  <c:v>77.599999999999994</c:v>
                </c:pt>
                <c:pt idx="29">
                  <c:v>29.5</c:v>
                </c:pt>
                <c:pt idx="30">
                  <c:v>91</c:v>
                </c:pt>
                <c:pt idx="31">
                  <c:v>47.3</c:v>
                </c:pt>
                <c:pt idx="32">
                  <c:v>6.5</c:v>
                </c:pt>
                <c:pt idx="33">
                  <c:v>57.6</c:v>
                </c:pt>
                <c:pt idx="34">
                  <c:v>23</c:v>
                </c:pt>
                <c:pt idx="35">
                  <c:v>11.8</c:v>
                </c:pt>
                <c:pt idx="36">
                  <c:v>98</c:v>
                </c:pt>
              </c:numCache>
            </c:numRef>
          </c:xVal>
          <c:yVal>
            <c:numRef>
              <c:f>[1]Blad1!$AU$8:$AU$44</c:f>
              <c:numCache>
                <c:formatCode>General</c:formatCode>
                <c:ptCount val="37"/>
                <c:pt idx="0">
                  <c:v>3.4740533</c:v>
                </c:pt>
                <c:pt idx="1">
                  <c:v>2.4587604000000001</c:v>
                </c:pt>
                <c:pt idx="2">
                  <c:v>4.3181817999999996</c:v>
                </c:pt>
                <c:pt idx="3">
                  <c:v>5.1666667000000004</c:v>
                </c:pt>
                <c:pt idx="4">
                  <c:v>2.5557145000000001</c:v>
                </c:pt>
                <c:pt idx="5">
                  <c:v>3.78496868</c:v>
                </c:pt>
                <c:pt idx="6">
                  <c:v>2.5678852000000001</c:v>
                </c:pt>
                <c:pt idx="7">
                  <c:v>2.8064943699999998</c:v>
                </c:pt>
                <c:pt idx="8">
                  <c:v>3.0127757000000002</c:v>
                </c:pt>
                <c:pt idx="9">
                  <c:v>3.9924488</c:v>
                </c:pt>
                <c:pt idx="10">
                  <c:v>2.9766783999999999</c:v>
                </c:pt>
                <c:pt idx="11">
                  <c:v>4.9067086</c:v>
                </c:pt>
                <c:pt idx="12">
                  <c:v>2.1249468999999999</c:v>
                </c:pt>
                <c:pt idx="13">
                  <c:v>2.9569019000000001</c:v>
                </c:pt>
                <c:pt idx="14">
                  <c:v>3.7058333000000001</c:v>
                </c:pt>
                <c:pt idx="15">
                  <c:v>4.6266636999999999</c:v>
                </c:pt>
                <c:pt idx="16">
                  <c:v>4</c:v>
                </c:pt>
                <c:pt idx="17">
                  <c:v>3.78369906</c:v>
                </c:pt>
                <c:pt idx="18">
                  <c:v>3.1466725000000002</c:v>
                </c:pt>
                <c:pt idx="19">
                  <c:v>3.6666666999999999</c:v>
                </c:pt>
                <c:pt idx="20">
                  <c:v>3.0196913300000001</c:v>
                </c:pt>
                <c:pt idx="21">
                  <c:v>2.3991031</c:v>
                </c:pt>
                <c:pt idx="22">
                  <c:v>2.9513332999999999</c:v>
                </c:pt>
                <c:pt idx="23">
                  <c:v>4.1009937000000001</c:v>
                </c:pt>
                <c:pt idx="24">
                  <c:v>3.8864852999999999</c:v>
                </c:pt>
                <c:pt idx="25">
                  <c:v>2.7207718999999999</c:v>
                </c:pt>
                <c:pt idx="26">
                  <c:v>3.6493120000000001</c:v>
                </c:pt>
                <c:pt idx="27">
                  <c:v>3.3307984799999999</c:v>
                </c:pt>
                <c:pt idx="28">
                  <c:v>3.1241007199999999</c:v>
                </c:pt>
                <c:pt idx="29">
                  <c:v>3.5471303999999999</c:v>
                </c:pt>
                <c:pt idx="30">
                  <c:v>2.2843787</c:v>
                </c:pt>
                <c:pt idx="31">
                  <c:v>3.5120936999999999</c:v>
                </c:pt>
                <c:pt idx="32">
                  <c:v>3.5282051299999999</c:v>
                </c:pt>
                <c:pt idx="33">
                  <c:v>3.375</c:v>
                </c:pt>
                <c:pt idx="34">
                  <c:v>3.6934122999999999</c:v>
                </c:pt>
                <c:pt idx="35">
                  <c:v>5.0441558000000004</c:v>
                </c:pt>
                <c:pt idx="36">
                  <c:v>3.3121021000000002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[1]Blad1!$A$8:$A$44</c15:f>
                <c15:dlblRangeCache>
                  <c:ptCount val="37"/>
                  <c:pt idx="0">
                    <c:v>AU</c:v>
                  </c:pt>
                  <c:pt idx="1">
                    <c:v>BE</c:v>
                  </c:pt>
                  <c:pt idx="2">
                    <c:v>CL</c:v>
                  </c:pt>
                  <c:pt idx="3">
                    <c:v>CR</c:v>
                  </c:pt>
                  <c:pt idx="4">
                    <c:v>DK</c:v>
                  </c:pt>
                  <c:pt idx="5">
                    <c:v>EE</c:v>
                  </c:pt>
                  <c:pt idx="6">
                    <c:v>FI</c:v>
                  </c:pt>
                  <c:pt idx="7">
                    <c:v>FR</c:v>
                  </c:pt>
                  <c:pt idx="8">
                    <c:v>GR</c:v>
                  </c:pt>
                  <c:pt idx="9">
                    <c:v>IE</c:v>
                  </c:pt>
                  <c:pt idx="10">
                    <c:v>IS</c:v>
                  </c:pt>
                  <c:pt idx="11">
                    <c:v>IL</c:v>
                  </c:pt>
                  <c:pt idx="12">
                    <c:v>IT</c:v>
                  </c:pt>
                  <c:pt idx="13">
                    <c:v>JP</c:v>
                  </c:pt>
                  <c:pt idx="14">
                    <c:v>CA</c:v>
                  </c:pt>
                  <c:pt idx="15">
                    <c:v>KR</c:v>
                  </c:pt>
                  <c:pt idx="16">
                    <c:v>LV</c:v>
                  </c:pt>
                  <c:pt idx="17">
                    <c:v>LT</c:v>
                  </c:pt>
                  <c:pt idx="18">
                    <c:v>LU</c:v>
                  </c:pt>
                  <c:pt idx="19">
                    <c:v>MX</c:v>
                  </c:pt>
                  <c:pt idx="20">
                    <c:v>NL</c:v>
                  </c:pt>
                  <c:pt idx="21">
                    <c:v>NO</c:v>
                  </c:pt>
                  <c:pt idx="22">
                    <c:v>NZ</c:v>
                  </c:pt>
                  <c:pt idx="23">
                    <c:v>PL</c:v>
                  </c:pt>
                  <c:pt idx="24">
                    <c:v>PT</c:v>
                  </c:pt>
                  <c:pt idx="25">
                    <c:v>CH</c:v>
                  </c:pt>
                  <c:pt idx="26">
                    <c:v>SK</c:v>
                  </c:pt>
                  <c:pt idx="27">
                    <c:v>SI</c:v>
                  </c:pt>
                  <c:pt idx="28">
                    <c:v>ES</c:v>
                  </c:pt>
                  <c:pt idx="29">
                    <c:v>GB</c:v>
                  </c:pt>
                  <c:pt idx="30">
                    <c:v>SE</c:v>
                  </c:pt>
                  <c:pt idx="31">
                    <c:v>CZ</c:v>
                  </c:pt>
                  <c:pt idx="32">
                    <c:v>TR</c:v>
                  </c:pt>
                  <c:pt idx="33">
                    <c:v>DE</c:v>
                  </c:pt>
                  <c:pt idx="34">
                    <c:v>HU</c:v>
                  </c:pt>
                  <c:pt idx="35">
                    <c:v>US</c:v>
                  </c:pt>
                  <c:pt idx="36">
                    <c:v>AT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6-B9ED-4C40-9251-CE45BAC4E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21024"/>
        <c:axId val="34522144"/>
      </c:scatterChart>
      <c:valAx>
        <c:axId val="34521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sv-SE" sz="1600"/>
                  <a:t>Kollektivavtalens täckningsgrad 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low"/>
        <c:txPr>
          <a:bodyPr rot="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34522144"/>
        <c:crosses val="autoZero"/>
        <c:crossBetween val="midCat"/>
      </c:valAx>
      <c:valAx>
        <c:axId val="34522144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sv-SE" sz="1600"/>
                  <a:t>Lönespridning</a:t>
                </a:r>
              </a:p>
            </c:rich>
          </c:tx>
          <c:layout>
            <c:manualLayout>
              <c:xMode val="edge"/>
              <c:yMode val="edge"/>
              <c:x val="3.7687499999999999E-2"/>
              <c:y val="0.31205816942538028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txPr>
          <a:bodyPr rot="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3452102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en-US"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1914454277286"/>
          <c:y val="1.7638888888888898E-2"/>
          <c:w val="0.732390363815143"/>
          <c:h val="0.8817244040504389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Senaste år</c:f>
              <c:strCache>
                <c:ptCount val="1"/>
                <c:pt idx="0">
                  <c:v>Senaste år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22-4C43-A262-0DCCEE36A88B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E822-4C43-A262-0DCCEE36A88B}"/>
              </c:ext>
            </c:extLst>
          </c:dPt>
          <c:cat>
            <c:strRef>
              <c:f>'[5]Figure 4.5.'!$B$78:$B$115</c:f>
              <c:strCache>
                <c:ptCount val="38"/>
                <c:pt idx="0">
                  <c:v>OECD</c:v>
                </c:pt>
                <c:pt idx="2">
                  <c:v>USA</c:v>
                </c:pt>
                <c:pt idx="3">
                  <c:v>Storbritannien</c:v>
                </c:pt>
                <c:pt idx="4">
                  <c:v>Nya Zeeland</c:v>
                </c:pt>
                <c:pt idx="5">
                  <c:v>Korea</c:v>
                </c:pt>
                <c:pt idx="6">
                  <c:v>Kanada</c:v>
                </c:pt>
                <c:pt idx="7">
                  <c:v>Japan</c:v>
                </c:pt>
                <c:pt idx="8">
                  <c:v>Irland</c:v>
                </c:pt>
                <c:pt idx="9">
                  <c:v>Australien</c:v>
                </c:pt>
                <c:pt idx="11">
                  <c:v>Ungern</c:v>
                </c:pt>
                <c:pt idx="12">
                  <c:v>Tjeckien</c:v>
                </c:pt>
                <c:pt idx="13">
                  <c:v>Slovenien</c:v>
                </c:pt>
                <c:pt idx="14">
                  <c:v>Slovakien</c:v>
                </c:pt>
                <c:pt idx="15">
                  <c:v>Polen</c:v>
                </c:pt>
                <c:pt idx="16">
                  <c:v>Litauen</c:v>
                </c:pt>
                <c:pt idx="17">
                  <c:v>Lettland</c:v>
                </c:pt>
                <c:pt idx="18">
                  <c:v>Estland</c:v>
                </c:pt>
                <c:pt idx="20">
                  <c:v>Spanien</c:v>
                </c:pt>
                <c:pt idx="21">
                  <c:v>Portugal</c:v>
                </c:pt>
                <c:pt idx="22">
                  <c:v>Italien</c:v>
                </c:pt>
                <c:pt idx="23">
                  <c:v>Grekland</c:v>
                </c:pt>
                <c:pt idx="24">
                  <c:v>Frankrike</c:v>
                </c:pt>
                <c:pt idx="26">
                  <c:v>Österrike</c:v>
                </c:pt>
                <c:pt idx="27">
                  <c:v>Tyskland</c:v>
                </c:pt>
                <c:pt idx="28">
                  <c:v>Schweiz</c:v>
                </c:pt>
                <c:pt idx="29">
                  <c:v>Nederländerna</c:v>
                </c:pt>
                <c:pt idx="30">
                  <c:v>Luxemburg</c:v>
                </c:pt>
                <c:pt idx="31">
                  <c:v>Belgien</c:v>
                </c:pt>
                <c:pt idx="33">
                  <c:v>Sverige</c:v>
                </c:pt>
                <c:pt idx="34">
                  <c:v>Norge</c:v>
                </c:pt>
                <c:pt idx="35">
                  <c:v>Island</c:v>
                </c:pt>
                <c:pt idx="36">
                  <c:v>Finland</c:v>
                </c:pt>
                <c:pt idx="37">
                  <c:v>Danmark</c:v>
                </c:pt>
              </c:strCache>
            </c:strRef>
          </c:cat>
          <c:val>
            <c:numRef>
              <c:f>'[5]Figure 4.5.'!$AK$78:$AK$115</c:f>
              <c:numCache>
                <c:formatCode>General</c:formatCode>
                <c:ptCount val="38"/>
                <c:pt idx="0">
                  <c:v>32.971313806195703</c:v>
                </c:pt>
                <c:pt idx="2">
                  <c:v>11.8</c:v>
                </c:pt>
                <c:pt idx="3">
                  <c:v>29.5</c:v>
                </c:pt>
                <c:pt idx="4">
                  <c:v>16.600000000000001</c:v>
                </c:pt>
                <c:pt idx="5">
                  <c:v>11.7</c:v>
                </c:pt>
                <c:pt idx="6">
                  <c:v>28.4</c:v>
                </c:pt>
                <c:pt idx="7">
                  <c:v>17.100000000000001</c:v>
                </c:pt>
                <c:pt idx="8">
                  <c:v>40.5</c:v>
                </c:pt>
                <c:pt idx="9">
                  <c:v>59.913727787935997</c:v>
                </c:pt>
                <c:pt idx="11">
                  <c:v>23</c:v>
                </c:pt>
                <c:pt idx="12">
                  <c:v>47.3</c:v>
                </c:pt>
                <c:pt idx="13">
                  <c:v>65</c:v>
                </c:pt>
                <c:pt idx="14">
                  <c:v>24.9</c:v>
                </c:pt>
                <c:pt idx="15">
                  <c:v>14.7</c:v>
                </c:pt>
                <c:pt idx="16">
                  <c:v>9.9</c:v>
                </c:pt>
                <c:pt idx="17">
                  <c:v>15</c:v>
                </c:pt>
                <c:pt idx="18">
                  <c:v>19</c:v>
                </c:pt>
                <c:pt idx="20">
                  <c:v>77.599999999999994</c:v>
                </c:pt>
                <c:pt idx="21">
                  <c:v>67</c:v>
                </c:pt>
                <c:pt idx="22">
                  <c:v>80</c:v>
                </c:pt>
                <c:pt idx="23">
                  <c:v>42</c:v>
                </c:pt>
                <c:pt idx="24">
                  <c:v>98</c:v>
                </c:pt>
                <c:pt idx="26">
                  <c:v>98</c:v>
                </c:pt>
                <c:pt idx="27">
                  <c:v>57.6</c:v>
                </c:pt>
                <c:pt idx="28">
                  <c:v>48.6</c:v>
                </c:pt>
                <c:pt idx="29">
                  <c:v>80</c:v>
                </c:pt>
                <c:pt idx="30">
                  <c:v>59</c:v>
                </c:pt>
                <c:pt idx="31">
                  <c:v>96</c:v>
                </c:pt>
                <c:pt idx="33">
                  <c:v>91</c:v>
                </c:pt>
                <c:pt idx="34">
                  <c:v>67</c:v>
                </c:pt>
                <c:pt idx="35">
                  <c:v>89</c:v>
                </c:pt>
                <c:pt idx="36">
                  <c:v>89.3</c:v>
                </c:pt>
                <c:pt idx="3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22-4C43-A262-0DCCEE36A88B}"/>
            </c:ext>
          </c:extLst>
        </c:ser>
        <c:ser>
          <c:idx val="3"/>
          <c:order val="1"/>
          <c:tx>
            <c:strRef>
              <c:f>Tidigaste år</c:f>
              <c:strCache>
                <c:ptCount val="1"/>
                <c:pt idx="0">
                  <c:v>Tidigaste år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</c:spPr>
          <c:invertIfNegative val="0"/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822-4C43-A262-0DCCEE36A88B}"/>
              </c:ext>
            </c:extLst>
          </c:dPt>
          <c:dPt>
            <c:idx val="33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E822-4C43-A262-0DCCEE36A88B}"/>
              </c:ext>
            </c:extLst>
          </c:dPt>
          <c:cat>
            <c:strRef>
              <c:f>'[5]Figure 4.5.'!$B$78:$B$115</c:f>
              <c:strCache>
                <c:ptCount val="38"/>
                <c:pt idx="0">
                  <c:v>OECD</c:v>
                </c:pt>
                <c:pt idx="2">
                  <c:v>USA</c:v>
                </c:pt>
                <c:pt idx="3">
                  <c:v>Storbritannien</c:v>
                </c:pt>
                <c:pt idx="4">
                  <c:v>Nya Zeeland</c:v>
                </c:pt>
                <c:pt idx="5">
                  <c:v>Korea</c:v>
                </c:pt>
                <c:pt idx="6">
                  <c:v>Kanada</c:v>
                </c:pt>
                <c:pt idx="7">
                  <c:v>Japan</c:v>
                </c:pt>
                <c:pt idx="8">
                  <c:v>Irland</c:v>
                </c:pt>
                <c:pt idx="9">
                  <c:v>Australien</c:v>
                </c:pt>
                <c:pt idx="11">
                  <c:v>Ungern</c:v>
                </c:pt>
                <c:pt idx="12">
                  <c:v>Tjeckien</c:v>
                </c:pt>
                <c:pt idx="13">
                  <c:v>Slovenien</c:v>
                </c:pt>
                <c:pt idx="14">
                  <c:v>Slovakien</c:v>
                </c:pt>
                <c:pt idx="15">
                  <c:v>Polen</c:v>
                </c:pt>
                <c:pt idx="16">
                  <c:v>Litauen</c:v>
                </c:pt>
                <c:pt idx="17">
                  <c:v>Lettland</c:v>
                </c:pt>
                <c:pt idx="18">
                  <c:v>Estland</c:v>
                </c:pt>
                <c:pt idx="20">
                  <c:v>Spanien</c:v>
                </c:pt>
                <c:pt idx="21">
                  <c:v>Portugal</c:v>
                </c:pt>
                <c:pt idx="22">
                  <c:v>Italien</c:v>
                </c:pt>
                <c:pt idx="23">
                  <c:v>Grekland</c:v>
                </c:pt>
                <c:pt idx="24">
                  <c:v>Frankrike</c:v>
                </c:pt>
                <c:pt idx="26">
                  <c:v>Österrike</c:v>
                </c:pt>
                <c:pt idx="27">
                  <c:v>Tyskland</c:v>
                </c:pt>
                <c:pt idx="28">
                  <c:v>Schweiz</c:v>
                </c:pt>
                <c:pt idx="29">
                  <c:v>Nederländerna</c:v>
                </c:pt>
                <c:pt idx="30">
                  <c:v>Luxemburg</c:v>
                </c:pt>
                <c:pt idx="31">
                  <c:v>Belgien</c:v>
                </c:pt>
                <c:pt idx="33">
                  <c:v>Sverige</c:v>
                </c:pt>
                <c:pt idx="34">
                  <c:v>Norge</c:v>
                </c:pt>
                <c:pt idx="35">
                  <c:v>Island</c:v>
                </c:pt>
                <c:pt idx="36">
                  <c:v>Finland</c:v>
                </c:pt>
                <c:pt idx="37">
                  <c:v>Danmark</c:v>
                </c:pt>
              </c:strCache>
            </c:strRef>
          </c:cat>
          <c:val>
            <c:numRef>
              <c:f>'[5]Figure 4.5.'!$AJ$78:$AJ$115</c:f>
              <c:numCache>
                <c:formatCode>General</c:formatCode>
                <c:ptCount val="38"/>
                <c:pt idx="0">
                  <c:v>44.829807386044003</c:v>
                </c:pt>
                <c:pt idx="2">
                  <c:v>19.8</c:v>
                </c:pt>
                <c:pt idx="3">
                  <c:v>64</c:v>
                </c:pt>
                <c:pt idx="4">
                  <c:v>65</c:v>
                </c:pt>
                <c:pt idx="5">
                  <c:v>14.5</c:v>
                </c:pt>
                <c:pt idx="6">
                  <c:v>37.9</c:v>
                </c:pt>
                <c:pt idx="7">
                  <c:v>28.9</c:v>
                </c:pt>
                <c:pt idx="8">
                  <c:v>44.2</c:v>
                </c:pt>
                <c:pt idx="9">
                  <c:v>83.4</c:v>
                </c:pt>
                <c:pt idx="11">
                  <c:v>67.5</c:v>
                </c:pt>
                <c:pt idx="12">
                  <c:v>80</c:v>
                </c:pt>
                <c:pt idx="13">
                  <c:v>100</c:v>
                </c:pt>
                <c:pt idx="14">
                  <c:v>51</c:v>
                </c:pt>
                <c:pt idx="15">
                  <c:v>25</c:v>
                </c:pt>
                <c:pt idx="16">
                  <c:v>15</c:v>
                </c:pt>
                <c:pt idx="17">
                  <c:v>18</c:v>
                </c:pt>
                <c:pt idx="18">
                  <c:v>28</c:v>
                </c:pt>
                <c:pt idx="20">
                  <c:v>86</c:v>
                </c:pt>
                <c:pt idx="21">
                  <c:v>75</c:v>
                </c:pt>
                <c:pt idx="22">
                  <c:v>80</c:v>
                </c:pt>
                <c:pt idx="23">
                  <c:v>85</c:v>
                </c:pt>
                <c:pt idx="24">
                  <c:v>87.8</c:v>
                </c:pt>
                <c:pt idx="26">
                  <c:v>95</c:v>
                </c:pt>
                <c:pt idx="27">
                  <c:v>85</c:v>
                </c:pt>
                <c:pt idx="28">
                  <c:v>50</c:v>
                </c:pt>
                <c:pt idx="29">
                  <c:v>74.900000000000006</c:v>
                </c:pt>
                <c:pt idx="30">
                  <c:v>60</c:v>
                </c:pt>
                <c:pt idx="31">
                  <c:v>96</c:v>
                </c:pt>
                <c:pt idx="33">
                  <c:v>91</c:v>
                </c:pt>
                <c:pt idx="34">
                  <c:v>70</c:v>
                </c:pt>
                <c:pt idx="35">
                  <c:v>94</c:v>
                </c:pt>
                <c:pt idx="36">
                  <c:v>77</c:v>
                </c:pt>
                <c:pt idx="37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22-4C43-A262-0DCCEE36A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423744"/>
        <c:axId val="157424304"/>
      </c:barChart>
      <c:catAx>
        <c:axId val="157423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157424304"/>
        <c:crosses val="autoZero"/>
        <c:auto val="1"/>
        <c:lblAlgn val="ctr"/>
        <c:lblOffset val="100"/>
        <c:noMultiLvlLbl val="0"/>
      </c:catAx>
      <c:valAx>
        <c:axId val="1574243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15742374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360588098977417"/>
          <c:y val="0.94480532768913195"/>
          <c:w val="0.366502716049383"/>
          <c:h val="3.8599616858237498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lang="en-US"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6.5289442986293397E-2"/>
          <c:w val="0.92649483775811203"/>
          <c:h val="0.678660648148147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'C:\simone\Desktop\Material rapport 1\Figurer\[Figurer-enkätkapitel.xlsx]Sheet1'!$C$5</c:f>
              <c:strCache>
                <c:ptCount val="1"/>
                <c:pt idx="0">
                  <c:v>Alla täcks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2225">
              <a:noFill/>
            </a:ln>
          </c:spPr>
          <c:invertIfNegative val="0"/>
          <c:cat>
            <c:strRef>
              <c:f>'C:\simone\Desktop\Material rapport 1\Figurer\[Figurer-enkätkapitel.xlsx]Sheet1'!$B$7:$B$11</c:f>
              <c:strCache>
                <c:ptCount val="5"/>
                <c:pt idx="0">
                  <c:v>1-4</c:v>
                </c:pt>
                <c:pt idx="1">
                  <c:v>5-9</c:v>
                </c:pt>
                <c:pt idx="2">
                  <c:v>10-49 </c:v>
                </c:pt>
                <c:pt idx="3">
                  <c:v>50-249</c:v>
                </c:pt>
                <c:pt idx="4">
                  <c:v>250-</c:v>
                </c:pt>
              </c:strCache>
            </c:strRef>
          </c:cat>
          <c:val>
            <c:numRef>
              <c:f>'C:\simone\Desktop\Material rapport 1\Figurer\[Figurer-enkätkapitel.xlsx]Sheet1'!$C$7:$C$11</c:f>
              <c:numCache>
                <c:formatCode>General</c:formatCode>
                <c:ptCount val="5"/>
                <c:pt idx="0">
                  <c:v>24.8</c:v>
                </c:pt>
                <c:pt idx="1">
                  <c:v>49.9</c:v>
                </c:pt>
                <c:pt idx="2">
                  <c:v>69.8</c:v>
                </c:pt>
                <c:pt idx="3">
                  <c:v>84.5</c:v>
                </c:pt>
                <c:pt idx="4">
                  <c:v>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7-47E2-97B5-6935A47D95F1}"/>
            </c:ext>
          </c:extLst>
        </c:ser>
        <c:ser>
          <c:idx val="2"/>
          <c:order val="1"/>
          <c:tx>
            <c:strRef>
              <c:f>'C:\simone\Desktop\Material rapport 1\Figurer\[Figurer-enkätkapitel.xlsx]Sheet1'!$D$5</c:f>
              <c:strCache>
                <c:ptCount val="1"/>
                <c:pt idx="0">
                  <c:v>En del täcks</c:v>
                </c:pt>
              </c:strCache>
            </c:strRef>
          </c:tx>
          <c:spPr>
            <a:solidFill>
              <a:srgbClr val="C00000"/>
            </a:solidFill>
            <a:ln w="22225">
              <a:noFill/>
              <a:prstDash val="sysDash"/>
            </a:ln>
          </c:spPr>
          <c:invertIfNegative val="0"/>
          <c:cat>
            <c:strRef>
              <c:f>'C:\simone\Desktop\Material rapport 1\Figurer\[Figurer-enkätkapitel.xlsx]Sheet1'!$B$7:$B$11</c:f>
              <c:strCache>
                <c:ptCount val="5"/>
                <c:pt idx="0">
                  <c:v>1-4</c:v>
                </c:pt>
                <c:pt idx="1">
                  <c:v>5-9</c:v>
                </c:pt>
                <c:pt idx="2">
                  <c:v>10-49 </c:v>
                </c:pt>
                <c:pt idx="3">
                  <c:v>50-249</c:v>
                </c:pt>
                <c:pt idx="4">
                  <c:v>250-</c:v>
                </c:pt>
              </c:strCache>
            </c:strRef>
          </c:cat>
          <c:val>
            <c:numRef>
              <c:f>'C:\simone\Desktop\Material rapport 1\Figurer\[Figurer-enkätkapitel.xlsx]Sheet1'!$D$7:$D$11</c:f>
              <c:numCache>
                <c:formatCode>General</c:formatCode>
                <c:ptCount val="5"/>
                <c:pt idx="0">
                  <c:v>6.4</c:v>
                </c:pt>
                <c:pt idx="1">
                  <c:v>7.7</c:v>
                </c:pt>
                <c:pt idx="2">
                  <c:v>6.9</c:v>
                </c:pt>
                <c:pt idx="3">
                  <c:v>3.6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D7-47E2-97B5-6935A47D9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4401800"/>
        <c:axId val="1"/>
      </c:barChart>
      <c:catAx>
        <c:axId val="284401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284401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1484467020752"/>
          <c:y val="0.87744289988396995"/>
          <c:w val="0.370165554457974"/>
          <c:h val="8.8926609177063604E-2"/>
        </c:manualLayout>
      </c:layout>
      <c:overlay val="0"/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lang="en-US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7149231659742"/>
          <c:y val="6.5289442986293397E-2"/>
          <c:w val="0.47272773676615198"/>
          <c:h val="0.746224031220365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[12]Sheet1!$C$18</c:f>
              <c:strCache>
                <c:ptCount val="1"/>
                <c:pt idx="0">
                  <c:v>Alla anställda täcks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</c:spPr>
          <c:invertIfNegative val="0"/>
          <c:cat>
            <c:strRef>
              <c:f>[12]Sheet1!$B$19:$B$30</c:f>
              <c:strCache>
                <c:ptCount val="12"/>
                <c:pt idx="0">
                  <c:v>Information och kommunikation</c:v>
                </c:pt>
                <c:pt idx="1">
                  <c:v>Juridik, ekonomi, vetenskap och teknik</c:v>
                </c:pt>
                <c:pt idx="2">
                  <c:v>Fastighetsverksamhet</c:v>
                </c:pt>
                <c:pt idx="3">
                  <c:v>Uthyrning och fastighetsservice</c:v>
                </c:pt>
                <c:pt idx="4">
                  <c:v>Handel</c:v>
                </c:pt>
                <c:pt idx="5">
                  <c:v>Övriga</c:v>
                </c:pt>
                <c:pt idx="6">
                  <c:v>Vård och omsorg</c:v>
                </c:pt>
                <c:pt idx="7">
                  <c:v>Utbildning</c:v>
                </c:pt>
                <c:pt idx="8">
                  <c:v>Byggverksamhet</c:v>
                </c:pt>
                <c:pt idx="9">
                  <c:v>Transport och magasinering</c:v>
                </c:pt>
                <c:pt idx="10">
                  <c:v>Tillverkning</c:v>
                </c:pt>
                <c:pt idx="11">
                  <c:v>Hotell och restaurang</c:v>
                </c:pt>
              </c:strCache>
            </c:strRef>
          </c:cat>
          <c:val>
            <c:numRef>
              <c:f>[12]Sheet1!$C$19:$C$30</c:f>
              <c:numCache>
                <c:formatCode>General</c:formatCode>
                <c:ptCount val="12"/>
                <c:pt idx="0">
                  <c:v>9.6999999999999993</c:v>
                </c:pt>
                <c:pt idx="1">
                  <c:v>13.9</c:v>
                </c:pt>
                <c:pt idx="2">
                  <c:v>19</c:v>
                </c:pt>
                <c:pt idx="3">
                  <c:v>35.5</c:v>
                </c:pt>
                <c:pt idx="4">
                  <c:v>32.299999999999997</c:v>
                </c:pt>
                <c:pt idx="5">
                  <c:v>35.4</c:v>
                </c:pt>
                <c:pt idx="6">
                  <c:v>44.8</c:v>
                </c:pt>
                <c:pt idx="7">
                  <c:v>52.9</c:v>
                </c:pt>
                <c:pt idx="8">
                  <c:v>50.5</c:v>
                </c:pt>
                <c:pt idx="9">
                  <c:v>56.8</c:v>
                </c:pt>
                <c:pt idx="10">
                  <c:v>51.3</c:v>
                </c:pt>
                <c:pt idx="11">
                  <c:v>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4-42E9-BDFE-74B1A6F61653}"/>
            </c:ext>
          </c:extLst>
        </c:ser>
        <c:ser>
          <c:idx val="1"/>
          <c:order val="1"/>
          <c:tx>
            <c:strRef>
              <c:f>[12]Sheet1!$D$18</c:f>
              <c:strCache>
                <c:ptCount val="1"/>
                <c:pt idx="0">
                  <c:v>En del anställda täcks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[12]Sheet1!$B$19:$B$30</c:f>
              <c:strCache>
                <c:ptCount val="12"/>
                <c:pt idx="0">
                  <c:v>Information och kommunikation</c:v>
                </c:pt>
                <c:pt idx="1">
                  <c:v>Juridik, ekonomi, vetenskap och teknik</c:v>
                </c:pt>
                <c:pt idx="2">
                  <c:v>Fastighetsverksamhet</c:v>
                </c:pt>
                <c:pt idx="3">
                  <c:v>Uthyrning och fastighetsservice</c:v>
                </c:pt>
                <c:pt idx="4">
                  <c:v>Handel</c:v>
                </c:pt>
                <c:pt idx="5">
                  <c:v>Övriga</c:v>
                </c:pt>
                <c:pt idx="6">
                  <c:v>Vård och omsorg</c:v>
                </c:pt>
                <c:pt idx="7">
                  <c:v>Utbildning</c:v>
                </c:pt>
                <c:pt idx="8">
                  <c:v>Byggverksamhet</c:v>
                </c:pt>
                <c:pt idx="9">
                  <c:v>Transport och magasinering</c:v>
                </c:pt>
                <c:pt idx="10">
                  <c:v>Tillverkning</c:v>
                </c:pt>
                <c:pt idx="11">
                  <c:v>Hotell och restaurang</c:v>
                </c:pt>
              </c:strCache>
            </c:strRef>
          </c:cat>
          <c:val>
            <c:numRef>
              <c:f>[12]Sheet1!$D$19:$D$30</c:f>
              <c:numCache>
                <c:formatCode>General</c:formatCode>
                <c:ptCount val="12"/>
                <c:pt idx="0">
                  <c:v>2.4</c:v>
                </c:pt>
                <c:pt idx="1">
                  <c:v>2.8</c:v>
                </c:pt>
                <c:pt idx="2">
                  <c:v>6</c:v>
                </c:pt>
                <c:pt idx="3">
                  <c:v>2</c:v>
                </c:pt>
                <c:pt idx="4">
                  <c:v>7.8</c:v>
                </c:pt>
                <c:pt idx="5">
                  <c:v>6</c:v>
                </c:pt>
                <c:pt idx="6">
                  <c:v>0.7</c:v>
                </c:pt>
                <c:pt idx="7">
                  <c:v>1.9</c:v>
                </c:pt>
                <c:pt idx="8">
                  <c:v>9.1999999999999993</c:v>
                </c:pt>
                <c:pt idx="9">
                  <c:v>4.7</c:v>
                </c:pt>
                <c:pt idx="10">
                  <c:v>13.6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D4-42E9-BDFE-74B1A6F61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607216"/>
        <c:axId val="159607776"/>
      </c:barChart>
      <c:catAx>
        <c:axId val="159607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59607776"/>
        <c:crosses val="autoZero"/>
        <c:auto val="1"/>
        <c:lblAlgn val="ctr"/>
        <c:lblOffset val="100"/>
        <c:noMultiLvlLbl val="0"/>
      </c:catAx>
      <c:valAx>
        <c:axId val="1596077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5960721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43017124856815597"/>
          <c:y val="0.88897758041092401"/>
          <c:w val="0.55351454423091295"/>
          <c:h val="7.4866148591743495E-2"/>
        </c:manualLayout>
      </c:layout>
      <c:overlay val="0"/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lang="en-US" sz="15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6.5289442986293397E-2"/>
          <c:w val="0.92649483775811203"/>
          <c:h val="0.678660648148147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[12]Sheet1!$C$37</c:f>
              <c:strCache>
                <c:ptCount val="1"/>
                <c:pt idx="0">
                  <c:v>Alla anställda täcks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</c:spPr>
          <c:invertIfNegative val="0"/>
          <c:cat>
            <c:strRef>
              <c:f>[12]Sheet1!$B$38:$B$41</c:f>
              <c:strCache>
                <c:ptCount val="4"/>
                <c:pt idx="0">
                  <c:v>Stockholm</c:v>
                </c:pt>
                <c:pt idx="1">
                  <c:v>Malmö och Göteborg</c:v>
                </c:pt>
                <c:pt idx="2">
                  <c:v>Övriga större städer</c:v>
                </c:pt>
                <c:pt idx="3">
                  <c:v>Övriga Sverige</c:v>
                </c:pt>
              </c:strCache>
            </c:strRef>
          </c:cat>
          <c:val>
            <c:numRef>
              <c:f>[12]Sheet1!$C$38:$C$41</c:f>
              <c:numCache>
                <c:formatCode>General</c:formatCode>
                <c:ptCount val="4"/>
                <c:pt idx="0">
                  <c:v>22.1</c:v>
                </c:pt>
                <c:pt idx="1">
                  <c:v>27</c:v>
                </c:pt>
                <c:pt idx="2">
                  <c:v>43.7</c:v>
                </c:pt>
                <c:pt idx="3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0-43B0-8A7A-0F6A9F661D7F}"/>
            </c:ext>
          </c:extLst>
        </c:ser>
        <c:ser>
          <c:idx val="1"/>
          <c:order val="1"/>
          <c:tx>
            <c:strRef>
              <c:f>[12]Sheet1!$D$37</c:f>
              <c:strCache>
                <c:ptCount val="1"/>
                <c:pt idx="0">
                  <c:v>En del anställda täcks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[12]Sheet1!$B$38:$B$41</c:f>
              <c:strCache>
                <c:ptCount val="4"/>
                <c:pt idx="0">
                  <c:v>Stockholm</c:v>
                </c:pt>
                <c:pt idx="1">
                  <c:v>Malmö och Göteborg</c:v>
                </c:pt>
                <c:pt idx="2">
                  <c:v>Övriga större städer</c:v>
                </c:pt>
                <c:pt idx="3">
                  <c:v>Övriga Sverige</c:v>
                </c:pt>
              </c:strCache>
            </c:strRef>
          </c:cat>
          <c:val>
            <c:numRef>
              <c:f>[12]Sheet1!$D$38:$D$41</c:f>
              <c:numCache>
                <c:formatCode>General</c:formatCode>
                <c:ptCount val="4"/>
                <c:pt idx="0">
                  <c:v>5.5</c:v>
                </c:pt>
                <c:pt idx="1">
                  <c:v>6.4</c:v>
                </c:pt>
                <c:pt idx="2">
                  <c:v>6.4</c:v>
                </c:pt>
                <c:pt idx="3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F0-43B0-8A7A-0F6A9F661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610576"/>
        <c:axId val="159611136"/>
      </c:barChart>
      <c:catAx>
        <c:axId val="159610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59611136"/>
        <c:crosses val="autoZero"/>
        <c:auto val="1"/>
        <c:lblAlgn val="ctr"/>
        <c:lblOffset val="100"/>
        <c:noMultiLvlLbl val="0"/>
      </c:catAx>
      <c:valAx>
        <c:axId val="159611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5961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836935118023898"/>
          <c:y val="0.84913609523458999"/>
          <c:w val="0.56026271841272202"/>
          <c:h val="0.15086390476541001"/>
        </c:manualLayout>
      </c:layout>
      <c:overlay val="0"/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lang="en-US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6.5289442986293397E-2"/>
          <c:w val="0.92649483775811203"/>
          <c:h val="0.678660648148147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[12]Sheet1!$C$52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</c:spPr>
          <c:invertIfNegative val="0"/>
          <c:cat>
            <c:strRef>
              <c:f>[12]Sheet1!$B$53:$B$57</c:f>
              <c:strCache>
                <c:ptCount val="5"/>
                <c:pt idx="0">
                  <c:v>1-4</c:v>
                </c:pt>
                <c:pt idx="1">
                  <c:v>5-9</c:v>
                </c:pt>
                <c:pt idx="2">
                  <c:v>10-49</c:v>
                </c:pt>
                <c:pt idx="3">
                  <c:v>50-249</c:v>
                </c:pt>
                <c:pt idx="4">
                  <c:v>250-</c:v>
                </c:pt>
              </c:strCache>
            </c:strRef>
          </c:cat>
          <c:val>
            <c:numRef>
              <c:f>[12]Sheet1!$C$53:$C$57</c:f>
              <c:numCache>
                <c:formatCode>General</c:formatCode>
                <c:ptCount val="5"/>
                <c:pt idx="0">
                  <c:v>58.5</c:v>
                </c:pt>
                <c:pt idx="1">
                  <c:v>59.2</c:v>
                </c:pt>
                <c:pt idx="2">
                  <c:v>66</c:v>
                </c:pt>
                <c:pt idx="3">
                  <c:v>73.099999999999994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F-42E5-B85B-1E861FC44570}"/>
            </c:ext>
          </c:extLst>
        </c:ser>
        <c:ser>
          <c:idx val="1"/>
          <c:order val="1"/>
          <c:tx>
            <c:strRef>
              <c:f>[12]Sheet1!$D$52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[12]Sheet1!$B$53:$B$57</c:f>
              <c:strCache>
                <c:ptCount val="5"/>
                <c:pt idx="0">
                  <c:v>1-4</c:v>
                </c:pt>
                <c:pt idx="1">
                  <c:v>5-9</c:v>
                </c:pt>
                <c:pt idx="2">
                  <c:v>10-49</c:v>
                </c:pt>
                <c:pt idx="3">
                  <c:v>50-249</c:v>
                </c:pt>
                <c:pt idx="4">
                  <c:v>250-</c:v>
                </c:pt>
              </c:strCache>
            </c:strRef>
          </c:cat>
          <c:val>
            <c:numRef>
              <c:f>[12]Sheet1!$D$53:$D$57</c:f>
              <c:numCache>
                <c:formatCode>General</c:formatCode>
                <c:ptCount val="5"/>
                <c:pt idx="0">
                  <c:v>13.8</c:v>
                </c:pt>
                <c:pt idx="1">
                  <c:v>17.8</c:v>
                </c:pt>
                <c:pt idx="2">
                  <c:v>14.3</c:v>
                </c:pt>
                <c:pt idx="3">
                  <c:v>13.6</c:v>
                </c:pt>
                <c:pt idx="4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4F-42E5-B85B-1E861FC44570}"/>
            </c:ext>
          </c:extLst>
        </c:ser>
        <c:ser>
          <c:idx val="2"/>
          <c:order val="2"/>
          <c:tx>
            <c:strRef>
              <c:f>[12]Sheet1!$E$52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>
              <a:noFill/>
            </a:ln>
          </c:spPr>
          <c:invertIfNegative val="0"/>
          <c:cat>
            <c:strRef>
              <c:f>[12]Sheet1!$B$53:$B$57</c:f>
              <c:strCache>
                <c:ptCount val="5"/>
                <c:pt idx="0">
                  <c:v>1-4</c:v>
                </c:pt>
                <c:pt idx="1">
                  <c:v>5-9</c:v>
                </c:pt>
                <c:pt idx="2">
                  <c:v>10-49</c:v>
                </c:pt>
                <c:pt idx="3">
                  <c:v>50-249</c:v>
                </c:pt>
                <c:pt idx="4">
                  <c:v>250-</c:v>
                </c:pt>
              </c:strCache>
            </c:strRef>
          </c:cat>
          <c:val>
            <c:numRef>
              <c:f>[12]Sheet1!$E$53:$E$57</c:f>
              <c:numCache>
                <c:formatCode>General</c:formatCode>
                <c:ptCount val="5"/>
                <c:pt idx="0">
                  <c:v>27.7</c:v>
                </c:pt>
                <c:pt idx="1">
                  <c:v>23</c:v>
                </c:pt>
                <c:pt idx="2">
                  <c:v>19.600000000000001</c:v>
                </c:pt>
                <c:pt idx="3">
                  <c:v>13.3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4F-42E5-B85B-1E861FC44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655600"/>
        <c:axId val="159656160"/>
      </c:barChart>
      <c:catAx>
        <c:axId val="15965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59656160"/>
        <c:crosses val="autoZero"/>
        <c:auto val="1"/>
        <c:lblAlgn val="ctr"/>
        <c:lblOffset val="100"/>
        <c:noMultiLvlLbl val="0"/>
      </c:catAx>
      <c:valAx>
        <c:axId val="1596561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59655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963947413743597"/>
          <c:y val="0.87599233152190203"/>
          <c:w val="0.298432300440858"/>
          <c:h val="8.9979131843609894E-2"/>
        </c:manualLayout>
      </c:layout>
      <c:overlay val="0"/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lang="en-US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6.5289442986293397E-2"/>
          <c:w val="0.92649483775811203"/>
          <c:h val="0.678660648148147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[12]Sheet1!$D$161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</c:spPr>
          <c:invertIfNegative val="0"/>
          <c:cat>
            <c:numRef>
              <c:f>[12]Sheet1!$C$162:$C$168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[12]Sheet1!$D$162:$D$168</c:f>
              <c:numCache>
                <c:formatCode>General</c:formatCode>
                <c:ptCount val="7"/>
                <c:pt idx="0">
                  <c:v>86.3</c:v>
                </c:pt>
                <c:pt idx="1">
                  <c:v>81.099999999999994</c:v>
                </c:pt>
                <c:pt idx="2">
                  <c:v>74.3</c:v>
                </c:pt>
                <c:pt idx="3">
                  <c:v>65.400000000000006</c:v>
                </c:pt>
                <c:pt idx="4">
                  <c:v>62.4</c:v>
                </c:pt>
                <c:pt idx="5">
                  <c:v>68.3</c:v>
                </c:pt>
                <c:pt idx="6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0-451E-97AA-13BF36D2BB66}"/>
            </c:ext>
          </c:extLst>
        </c:ser>
        <c:ser>
          <c:idx val="1"/>
          <c:order val="1"/>
          <c:tx>
            <c:strRef>
              <c:f>[12]Sheet1!$E$161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[12]Sheet1!$C$162:$C$168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[12]Sheet1!$E$162:$E$168</c:f>
              <c:numCache>
                <c:formatCode>General</c:formatCode>
                <c:ptCount val="7"/>
                <c:pt idx="0">
                  <c:v>3.2</c:v>
                </c:pt>
                <c:pt idx="1">
                  <c:v>2.6</c:v>
                </c:pt>
                <c:pt idx="2">
                  <c:v>5.3</c:v>
                </c:pt>
                <c:pt idx="3">
                  <c:v>5.8</c:v>
                </c:pt>
                <c:pt idx="4">
                  <c:v>16.2</c:v>
                </c:pt>
                <c:pt idx="5">
                  <c:v>13.7</c:v>
                </c:pt>
                <c:pt idx="6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80-451E-97AA-13BF36D2BB66}"/>
            </c:ext>
          </c:extLst>
        </c:ser>
        <c:ser>
          <c:idx val="2"/>
          <c:order val="2"/>
          <c:tx>
            <c:strRef>
              <c:f>[12]Sheet1!$F$161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</c:spPr>
          <c:invertIfNegative val="0"/>
          <c:cat>
            <c:numRef>
              <c:f>[12]Sheet1!$C$162:$C$168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[12]Sheet1!$F$162:$F$168</c:f>
              <c:numCache>
                <c:formatCode>General</c:formatCode>
                <c:ptCount val="7"/>
                <c:pt idx="0">
                  <c:v>10.5</c:v>
                </c:pt>
                <c:pt idx="1">
                  <c:v>16.3</c:v>
                </c:pt>
                <c:pt idx="2">
                  <c:v>20.399999999999999</c:v>
                </c:pt>
                <c:pt idx="3">
                  <c:v>28.7</c:v>
                </c:pt>
                <c:pt idx="4">
                  <c:v>21.4</c:v>
                </c:pt>
                <c:pt idx="5">
                  <c:v>18</c:v>
                </c:pt>
                <c:pt idx="6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80-451E-97AA-13BF36D2B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659520"/>
        <c:axId val="159660080"/>
      </c:barChart>
      <c:catAx>
        <c:axId val="15965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59660080"/>
        <c:crosses val="autoZero"/>
        <c:auto val="1"/>
        <c:lblAlgn val="ctr"/>
        <c:lblOffset val="100"/>
        <c:noMultiLvlLbl val="0"/>
      </c:catAx>
      <c:valAx>
        <c:axId val="1596600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5965952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36925155203813698"/>
          <c:y val="0.86685985548236399"/>
          <c:w val="0.29932036439825299"/>
          <c:h val="9.66055951559599E-2"/>
        </c:manualLayout>
      </c:layout>
      <c:overlay val="0"/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lang="en-US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6.5289442986293397E-2"/>
          <c:w val="0.92649483775811203"/>
          <c:h val="0.678660648148147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[12]Sheet1!$B$82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</c:spPr>
          <c:invertIfNegative val="0"/>
          <c:cat>
            <c:strRef>
              <c:f>[12]Sheet1!$C$81:$D$81</c:f>
              <c:strCache>
                <c:ptCount val="2"/>
                <c:pt idx="0">
                  <c:v>Företag med kollektivavtal</c:v>
                </c:pt>
                <c:pt idx="1">
                  <c:v>Företag utan kollektivavtal</c:v>
                </c:pt>
              </c:strCache>
            </c:strRef>
          </c:cat>
          <c:val>
            <c:numRef>
              <c:f>[12]Sheet1!$C$82:$D$82</c:f>
              <c:numCache>
                <c:formatCode>General</c:formatCode>
                <c:ptCount val="2"/>
                <c:pt idx="0">
                  <c:v>50.2</c:v>
                </c:pt>
                <c:pt idx="1">
                  <c:v>61.8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DF-4C25-AFB3-52BC67D27A53}"/>
            </c:ext>
          </c:extLst>
        </c:ser>
        <c:ser>
          <c:idx val="1"/>
          <c:order val="1"/>
          <c:tx>
            <c:strRef>
              <c:f>[12]Sheet1!$B$83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[12]Sheet1!$C$81:$D$81</c:f>
              <c:strCache>
                <c:ptCount val="2"/>
                <c:pt idx="0">
                  <c:v>Företag med kollektivavtal</c:v>
                </c:pt>
                <c:pt idx="1">
                  <c:v>Företag utan kollektivavtal</c:v>
                </c:pt>
              </c:strCache>
            </c:strRef>
          </c:cat>
          <c:val>
            <c:numRef>
              <c:f>[12]Sheet1!$C$83:$D$83</c:f>
              <c:numCache>
                <c:formatCode>General</c:formatCode>
                <c:ptCount val="2"/>
                <c:pt idx="0">
                  <c:v>32.200000000000003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DF-4C25-AFB3-52BC67D27A53}"/>
            </c:ext>
          </c:extLst>
        </c:ser>
        <c:ser>
          <c:idx val="2"/>
          <c:order val="2"/>
          <c:tx>
            <c:strRef>
              <c:f>[12]Sheet1!$B$84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</c:spPr>
          <c:invertIfNegative val="0"/>
          <c:cat>
            <c:strRef>
              <c:f>[12]Sheet1!$C$81:$D$81</c:f>
              <c:strCache>
                <c:ptCount val="2"/>
                <c:pt idx="0">
                  <c:v>Företag med kollektivavtal</c:v>
                </c:pt>
                <c:pt idx="1">
                  <c:v>Företag utan kollektivavtal</c:v>
                </c:pt>
              </c:strCache>
            </c:strRef>
          </c:cat>
          <c:val>
            <c:numRef>
              <c:f>[12]Sheet1!$C$84:$D$84</c:f>
              <c:numCache>
                <c:formatCode>General</c:formatCode>
                <c:ptCount val="2"/>
                <c:pt idx="0">
                  <c:v>17.600000000000001</c:v>
                </c:pt>
                <c:pt idx="1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DF-4C25-AFB3-52BC67D27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4942592"/>
        <c:axId val="254948480"/>
      </c:barChart>
      <c:catAx>
        <c:axId val="25494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254948480"/>
        <c:crosses val="autoZero"/>
        <c:auto val="1"/>
        <c:lblAlgn val="ctr"/>
        <c:lblOffset val="100"/>
        <c:noMultiLvlLbl val="0"/>
      </c:catAx>
      <c:valAx>
        <c:axId val="254948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254942592"/>
        <c:crosses val="autoZero"/>
        <c:crossBetween val="between"/>
      </c:valAx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lang="en-US"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6.5289442986293397E-2"/>
          <c:w val="0.92649483775811203"/>
          <c:h val="0.67805847185768398"/>
        </c:manualLayout>
      </c:layout>
      <c:lineChart>
        <c:grouping val="standard"/>
        <c:varyColors val="0"/>
        <c:ser>
          <c:idx val="0"/>
          <c:order val="0"/>
          <c:tx>
            <c:strRef>
              <c:f>[11]Blad1!$B$149</c:f>
              <c:strCache>
                <c:ptCount val="1"/>
                <c:pt idx="0">
                  <c:v>Helt lokal bestämning</c:v>
                </c:pt>
              </c:strCache>
            </c:strRef>
          </c:tx>
          <c:marker>
            <c:symbol val="none"/>
          </c:marker>
          <c:cat>
            <c:numRef>
              <c:f>[11]Blad1!$D$102:$T$102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[11]Blad1!$D$149:$T$149</c:f>
              <c:numCache>
                <c:formatCode>General</c:formatCode>
                <c:ptCount val="17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10</c:v>
                </c:pt>
                <c:pt idx="5">
                  <c:v>10</c:v>
                </c:pt>
                <c:pt idx="6">
                  <c:v>7</c:v>
                </c:pt>
                <c:pt idx="7">
                  <c:v>7.1428571428571397</c:v>
                </c:pt>
                <c:pt idx="8">
                  <c:v>6.6666666666666696</c:v>
                </c:pt>
                <c:pt idx="9">
                  <c:v>6</c:v>
                </c:pt>
                <c:pt idx="10">
                  <c:v>8</c:v>
                </c:pt>
                <c:pt idx="11">
                  <c:v>5</c:v>
                </c:pt>
                <c:pt idx="12">
                  <c:v>8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72-431C-8CEE-67DAACA510B8}"/>
            </c:ext>
          </c:extLst>
        </c:ser>
        <c:ser>
          <c:idx val="1"/>
          <c:order val="1"/>
          <c:tx>
            <c:strRef>
              <c:f>[11]Blad1!$B$150</c:f>
              <c:strCache>
                <c:ptCount val="1"/>
                <c:pt idx="0">
                  <c:v>Lokal bestämning med stupstock om utrymmet</c:v>
                </c:pt>
              </c:strCache>
            </c:strRef>
          </c:tx>
          <c:marker>
            <c:symbol val="none"/>
          </c:marker>
          <c:cat>
            <c:numRef>
              <c:f>[11]Blad1!$D$102:$T$102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[11]Blad1!$D$150:$T$150</c:f>
              <c:numCache>
                <c:formatCode>General</c:formatCode>
                <c:ptCount val="17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24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  <c:pt idx="7">
                  <c:v>17.8571428571429</c:v>
                </c:pt>
                <c:pt idx="8">
                  <c:v>18.3333333333333</c:v>
                </c:pt>
                <c:pt idx="9">
                  <c:v>10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23</c:v>
                </c:pt>
                <c:pt idx="16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72-431C-8CEE-67DAACA510B8}"/>
            </c:ext>
          </c:extLst>
        </c:ser>
        <c:ser>
          <c:idx val="2"/>
          <c:order val="2"/>
          <c:tx>
            <c:strRef>
              <c:f>[11]Blad1!$B$151</c:f>
              <c:strCache>
                <c:ptCount val="1"/>
                <c:pt idx="0">
                  <c:v>Central bestämning</c:v>
                </c:pt>
              </c:strCache>
            </c:strRef>
          </c:tx>
          <c:marker>
            <c:symbol val="none"/>
          </c:marker>
          <c:cat>
            <c:numRef>
              <c:f>[11]Blad1!$D$102:$T$102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[11]Blad1!$D$151:$T$151</c:f>
              <c:numCache>
                <c:formatCode>General</c:formatCode>
                <c:ptCount val="17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69</c:v>
                </c:pt>
                <c:pt idx="4">
                  <c:v>67</c:v>
                </c:pt>
                <c:pt idx="5">
                  <c:v>67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84</c:v>
                </c:pt>
                <c:pt idx="10">
                  <c:v>76</c:v>
                </c:pt>
                <c:pt idx="11">
                  <c:v>78</c:v>
                </c:pt>
                <c:pt idx="12">
                  <c:v>72</c:v>
                </c:pt>
                <c:pt idx="13">
                  <c:v>72</c:v>
                </c:pt>
                <c:pt idx="14">
                  <c:v>72</c:v>
                </c:pt>
                <c:pt idx="15">
                  <c:v>68</c:v>
                </c:pt>
                <c:pt idx="16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72-431C-8CEE-67DAACA51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052416"/>
        <c:axId val="255062400"/>
      </c:lineChart>
      <c:catAx>
        <c:axId val="25505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255062400"/>
        <c:crosses val="autoZero"/>
        <c:auto val="1"/>
        <c:lblAlgn val="ctr"/>
        <c:lblOffset val="100"/>
        <c:tickLblSkip val="2"/>
        <c:noMultiLvlLbl val="0"/>
      </c:catAx>
      <c:valAx>
        <c:axId val="25506240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2550524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en-US"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6.5289442986293397E-2"/>
          <c:w val="0.92649483775811203"/>
          <c:h val="0.67805847185768398"/>
        </c:manualLayout>
      </c:layout>
      <c:lineChart>
        <c:grouping val="standard"/>
        <c:varyColors val="0"/>
        <c:ser>
          <c:idx val="0"/>
          <c:order val="0"/>
          <c:tx>
            <c:strRef>
              <c:f>[11]Blad1!$B$155</c:f>
              <c:strCache>
                <c:ptCount val="1"/>
                <c:pt idx="0">
                  <c:v>Helt lokal bestämning</c:v>
                </c:pt>
              </c:strCache>
            </c:strRef>
          </c:tx>
          <c:marker>
            <c:symbol val="none"/>
          </c:marker>
          <c:cat>
            <c:numRef>
              <c:f>[11]Blad1!$D$102:$T$102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[11]Blad1!$D$155:$T$155</c:f>
              <c:numCache>
                <c:formatCode>General</c:formatCode>
                <c:ptCount val="17"/>
                <c:pt idx="1">
                  <c:v>32</c:v>
                </c:pt>
                <c:pt idx="2">
                  <c:v>32</c:v>
                </c:pt>
                <c:pt idx="3">
                  <c:v>38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37.5</c:v>
                </c:pt>
                <c:pt idx="8">
                  <c:v>42.857142857142897</c:v>
                </c:pt>
                <c:pt idx="9">
                  <c:v>38</c:v>
                </c:pt>
                <c:pt idx="10">
                  <c:v>38</c:v>
                </c:pt>
                <c:pt idx="11">
                  <c:v>44</c:v>
                </c:pt>
                <c:pt idx="12">
                  <c:v>46</c:v>
                </c:pt>
                <c:pt idx="13">
                  <c:v>46</c:v>
                </c:pt>
                <c:pt idx="14">
                  <c:v>46</c:v>
                </c:pt>
                <c:pt idx="15">
                  <c:v>46</c:v>
                </c:pt>
                <c:pt idx="16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A8-4D3C-964B-63700975BA9E}"/>
            </c:ext>
          </c:extLst>
        </c:ser>
        <c:ser>
          <c:idx val="1"/>
          <c:order val="1"/>
          <c:tx>
            <c:strRef>
              <c:f>[11]Blad1!$B$156</c:f>
              <c:strCache>
                <c:ptCount val="1"/>
                <c:pt idx="0">
                  <c:v>Lokal bestämning med stupstock om utrymmet</c:v>
                </c:pt>
              </c:strCache>
            </c:strRef>
          </c:tx>
          <c:marker>
            <c:symbol val="none"/>
          </c:marker>
          <c:cat>
            <c:numRef>
              <c:f>[11]Blad1!$D$102:$T$102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[11]Blad1!$D$156:$T$156</c:f>
              <c:numCache>
                <c:formatCode>General</c:formatCode>
                <c:ptCount val="17"/>
                <c:pt idx="1">
                  <c:v>68</c:v>
                </c:pt>
                <c:pt idx="2">
                  <c:v>68</c:v>
                </c:pt>
                <c:pt idx="3">
                  <c:v>62</c:v>
                </c:pt>
                <c:pt idx="4">
                  <c:v>62</c:v>
                </c:pt>
                <c:pt idx="5">
                  <c:v>62</c:v>
                </c:pt>
                <c:pt idx="6">
                  <c:v>62</c:v>
                </c:pt>
                <c:pt idx="7">
                  <c:v>62.5</c:v>
                </c:pt>
                <c:pt idx="8">
                  <c:v>57.142857142857103</c:v>
                </c:pt>
                <c:pt idx="9">
                  <c:v>62</c:v>
                </c:pt>
                <c:pt idx="10">
                  <c:v>62</c:v>
                </c:pt>
                <c:pt idx="11">
                  <c:v>56</c:v>
                </c:pt>
                <c:pt idx="12">
                  <c:v>54</c:v>
                </c:pt>
                <c:pt idx="13">
                  <c:v>54</c:v>
                </c:pt>
                <c:pt idx="14">
                  <c:v>54</c:v>
                </c:pt>
                <c:pt idx="15">
                  <c:v>54</c:v>
                </c:pt>
                <c:pt idx="16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A8-4D3C-964B-63700975B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222912"/>
        <c:axId val="255224448"/>
      </c:lineChart>
      <c:catAx>
        <c:axId val="25522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255224448"/>
        <c:crosses val="autoZero"/>
        <c:auto val="1"/>
        <c:lblAlgn val="ctr"/>
        <c:lblOffset val="100"/>
        <c:tickLblSkip val="2"/>
        <c:noMultiLvlLbl val="0"/>
      </c:catAx>
      <c:valAx>
        <c:axId val="2552244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255222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en-US"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6.5289442986293397E-2"/>
          <c:w val="0.92649483775811203"/>
          <c:h val="0.67805847185768398"/>
        </c:manualLayout>
      </c:layout>
      <c:lineChart>
        <c:grouping val="standard"/>
        <c:varyColors val="0"/>
        <c:ser>
          <c:idx val="0"/>
          <c:order val="0"/>
          <c:tx>
            <c:strRef>
              <c:f>[11]Blad1!$B$161</c:f>
              <c:strCache>
                <c:ptCount val="1"/>
                <c:pt idx="0">
                  <c:v>Helt lokal bestämning</c:v>
                </c:pt>
              </c:strCache>
            </c:strRef>
          </c:tx>
          <c:marker>
            <c:symbol val="none"/>
          </c:marker>
          <c:cat>
            <c:numRef>
              <c:f>[11]Blad1!$D$102:$T$102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[11]Blad1!$D$161:$T$161</c:f>
              <c:numCache>
                <c:formatCode>General</c:formatCode>
                <c:ptCount val="17"/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5.4054054054054097</c:v>
                </c:pt>
                <c:pt idx="8">
                  <c:v>6.0606060606060597</c:v>
                </c:pt>
                <c:pt idx="9">
                  <c:v>5</c:v>
                </c:pt>
                <c:pt idx="10">
                  <c:v>17</c:v>
                </c:pt>
                <c:pt idx="11">
                  <c:v>16</c:v>
                </c:pt>
                <c:pt idx="12">
                  <c:v>16</c:v>
                </c:pt>
                <c:pt idx="13">
                  <c:v>34</c:v>
                </c:pt>
                <c:pt idx="14">
                  <c:v>49</c:v>
                </c:pt>
                <c:pt idx="15">
                  <c:v>49</c:v>
                </c:pt>
                <c:pt idx="16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54-492A-85DD-94A9B7E51983}"/>
            </c:ext>
          </c:extLst>
        </c:ser>
        <c:ser>
          <c:idx val="1"/>
          <c:order val="1"/>
          <c:tx>
            <c:strRef>
              <c:f>[11]Blad1!$B$162</c:f>
              <c:strCache>
                <c:ptCount val="1"/>
                <c:pt idx="0">
                  <c:v>Lokal bestämning med stupstock om utrymmet</c:v>
                </c:pt>
              </c:strCache>
            </c:strRef>
          </c:tx>
          <c:marker>
            <c:symbol val="none"/>
          </c:marker>
          <c:cat>
            <c:numRef>
              <c:f>[11]Blad1!$D$102:$T$102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[11]Blad1!$D$162:$T$162</c:f>
              <c:numCache>
                <c:formatCode>General</c:formatCode>
                <c:ptCount val="1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93.939393939393895</c:v>
                </c:pt>
                <c:pt idx="9">
                  <c:v>40</c:v>
                </c:pt>
                <c:pt idx="10">
                  <c:v>42</c:v>
                </c:pt>
                <c:pt idx="11">
                  <c:v>34</c:v>
                </c:pt>
                <c:pt idx="12">
                  <c:v>34</c:v>
                </c:pt>
                <c:pt idx="13">
                  <c:v>15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54-492A-85DD-94A9B7E51983}"/>
            </c:ext>
          </c:extLst>
        </c:ser>
        <c:ser>
          <c:idx val="2"/>
          <c:order val="2"/>
          <c:tx>
            <c:strRef>
              <c:f>[11]Blad1!$B$163</c:f>
              <c:strCache>
                <c:ptCount val="1"/>
                <c:pt idx="0">
                  <c:v>Central bestämning</c:v>
                </c:pt>
              </c:strCache>
            </c:strRef>
          </c:tx>
          <c:marker>
            <c:symbol val="none"/>
          </c:marker>
          <c:cat>
            <c:numRef>
              <c:f>[11]Blad1!$D$102:$T$102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[11]Blad1!$D$163:$T$163</c:f>
              <c:numCache>
                <c:formatCode>General</c:formatCode>
                <c:ptCount val="17"/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95</c:v>
                </c:pt>
                <c:pt idx="5">
                  <c:v>95</c:v>
                </c:pt>
                <c:pt idx="6">
                  <c:v>95</c:v>
                </c:pt>
                <c:pt idx="7">
                  <c:v>94.594594594594597</c:v>
                </c:pt>
                <c:pt idx="8">
                  <c:v>0</c:v>
                </c:pt>
                <c:pt idx="9">
                  <c:v>55</c:v>
                </c:pt>
                <c:pt idx="10">
                  <c:v>41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51</c:v>
                </c:pt>
                <c:pt idx="16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54-492A-85DD-94A9B7E51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537920"/>
        <c:axId val="255539456"/>
      </c:lineChart>
      <c:catAx>
        <c:axId val="25553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255539456"/>
        <c:crosses val="autoZero"/>
        <c:auto val="1"/>
        <c:lblAlgn val="ctr"/>
        <c:lblOffset val="100"/>
        <c:tickLblSkip val="2"/>
        <c:noMultiLvlLbl val="0"/>
      </c:catAx>
      <c:valAx>
        <c:axId val="25553945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255537920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en-US"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6.5289442986293397E-2"/>
          <c:w val="0.92649483775811203"/>
          <c:h val="0.65417619694515095"/>
        </c:manualLayout>
      </c:layout>
      <c:lineChart>
        <c:grouping val="standard"/>
        <c:varyColors val="0"/>
        <c:ser>
          <c:idx val="0"/>
          <c:order val="0"/>
          <c:tx>
            <c:strRef>
              <c:f>[2]data!$B$4</c:f>
              <c:strCache>
                <c:ptCount val="1"/>
                <c:pt idx="0">
                  <c:v>Facklig organisationsgrad</c:v>
                </c:pt>
              </c:strCache>
            </c:strRef>
          </c:tx>
          <c:spPr>
            <a:ln w="38100" cap="rnd" cmpd="sng" algn="ctr">
              <a:solidFill>
                <a:srgbClr val="C00000"/>
              </a:solidFill>
              <a:prstDash val="solid"/>
              <a:round/>
            </a:ln>
          </c:spPr>
          <c:marker>
            <c:symbol val="circle"/>
            <c:size val="6"/>
            <c:spPr>
              <a:solidFill>
                <a:srgbClr val="C00000"/>
              </a:solidFill>
              <a:ln w="9525" cap="flat" cmpd="sng" algn="ctr">
                <a:noFill/>
                <a:prstDash val="solid"/>
                <a:round/>
              </a:ln>
            </c:spPr>
          </c:marker>
          <c:cat>
            <c:numRef>
              <c:f>[2]data!$A$5:$A$28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[2]data!$B$5:$B$28</c:f>
              <c:numCache>
                <c:formatCode>General</c:formatCode>
                <c:ptCount val="24"/>
                <c:pt idx="0">
                  <c:v>84.9</c:v>
                </c:pt>
                <c:pt idx="6">
                  <c:v>82</c:v>
                </c:pt>
                <c:pt idx="7">
                  <c:v>80.599999999999994</c:v>
                </c:pt>
                <c:pt idx="8">
                  <c:v>79.7</c:v>
                </c:pt>
                <c:pt idx="9">
                  <c:v>79.7</c:v>
                </c:pt>
                <c:pt idx="10">
                  <c:v>79.8</c:v>
                </c:pt>
                <c:pt idx="11">
                  <c:v>78.599999999999994</c:v>
                </c:pt>
                <c:pt idx="12">
                  <c:v>77.8</c:v>
                </c:pt>
                <c:pt idx="13">
                  <c:v>76.900000000000006</c:v>
                </c:pt>
                <c:pt idx="14">
                  <c:v>73.400000000000006</c:v>
                </c:pt>
                <c:pt idx="15">
                  <c:v>71.2</c:v>
                </c:pt>
                <c:pt idx="16">
                  <c:v>71.2</c:v>
                </c:pt>
                <c:pt idx="17">
                  <c:v>71.2</c:v>
                </c:pt>
                <c:pt idx="18">
                  <c:v>70.400000000000006</c:v>
                </c:pt>
                <c:pt idx="19">
                  <c:v>70.47</c:v>
                </c:pt>
                <c:pt idx="20">
                  <c:v>70.2</c:v>
                </c:pt>
                <c:pt idx="21">
                  <c:v>69.900000000000006</c:v>
                </c:pt>
                <c:pt idx="22">
                  <c:v>69.489999999999995</c:v>
                </c:pt>
                <c:pt idx="23">
                  <c:v>69.2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17-4A3D-9773-78F1E73F5DF1}"/>
            </c:ext>
          </c:extLst>
        </c:ser>
        <c:ser>
          <c:idx val="1"/>
          <c:order val="1"/>
          <c:tx>
            <c:strRef>
              <c:f>[2]data!$C$4</c:f>
              <c:strCache>
                <c:ptCount val="1"/>
                <c:pt idx="0">
                  <c:v>Arbetsgivarnas organisationsgrad</c:v>
                </c:pt>
              </c:strCache>
            </c:strRef>
          </c:tx>
          <c:spPr>
            <a:ln w="38100" cap="rnd" cmpd="sng" algn="ctr">
              <a:solidFill>
                <a:srgbClr val="5B9BD5">
                  <a:lumMod val="50000"/>
                </a:srgb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5B9BD5">
                  <a:lumMod val="50000"/>
                </a:srgbClr>
              </a:solidFill>
              <a:ln w="9525" cap="flat" cmpd="sng" algn="ctr">
                <a:noFill/>
                <a:prstDash val="solid"/>
                <a:round/>
              </a:ln>
            </c:spPr>
          </c:marker>
          <c:cat>
            <c:numRef>
              <c:f>[2]data!$A$5:$A$28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[2]data!$C$5:$C$28</c:f>
              <c:numCache>
                <c:formatCode>General</c:formatCode>
                <c:ptCount val="24"/>
                <c:pt idx="2">
                  <c:v>86</c:v>
                </c:pt>
                <c:pt idx="7">
                  <c:v>83</c:v>
                </c:pt>
                <c:pt idx="12">
                  <c:v>86</c:v>
                </c:pt>
                <c:pt idx="13">
                  <c:v>85</c:v>
                </c:pt>
                <c:pt idx="14">
                  <c:v>84</c:v>
                </c:pt>
                <c:pt idx="15">
                  <c:v>87</c:v>
                </c:pt>
                <c:pt idx="16">
                  <c:v>88</c:v>
                </c:pt>
                <c:pt idx="17">
                  <c:v>87</c:v>
                </c:pt>
                <c:pt idx="18">
                  <c:v>86</c:v>
                </c:pt>
                <c:pt idx="19">
                  <c:v>87</c:v>
                </c:pt>
                <c:pt idx="20">
                  <c:v>87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17-4A3D-9773-78F1E73F5DF1}"/>
            </c:ext>
          </c:extLst>
        </c:ser>
        <c:ser>
          <c:idx val="2"/>
          <c:order val="2"/>
          <c:tx>
            <c:strRef>
              <c:f>[2]data!$D$4</c:f>
              <c:strCache>
                <c:ptCount val="1"/>
                <c:pt idx="0">
                  <c:v>Täckningsgrad för kollektivavtal</c:v>
                </c:pt>
              </c:strCache>
            </c:strRef>
          </c:tx>
          <c:spPr>
            <a:ln w="38100" cap="rnd" cmpd="sng" algn="ctr">
              <a:solidFill>
                <a:srgbClr val="FFC000">
                  <a:lumMod val="75000"/>
                </a:srgbClr>
              </a:solidFill>
              <a:prstDash val="solid"/>
              <a:round/>
            </a:ln>
          </c:spPr>
          <c:marker>
            <c:symbol val="circle"/>
            <c:size val="6"/>
            <c:spPr>
              <a:solidFill>
                <a:srgbClr val="FFC000">
                  <a:lumMod val="75000"/>
                </a:srgbClr>
              </a:solidFill>
              <a:ln w="9525" cap="flat" cmpd="sng" algn="ctr">
                <a:noFill/>
                <a:prstDash val="solid"/>
                <a:round/>
              </a:ln>
            </c:spPr>
          </c:marker>
          <c:cat>
            <c:numRef>
              <c:f>[2]data!$A$5:$A$28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[2]data!$D$5:$D$28</c:f>
              <c:numCache>
                <c:formatCode>General</c:formatCode>
                <c:ptCount val="24"/>
                <c:pt idx="2">
                  <c:v>94</c:v>
                </c:pt>
                <c:pt idx="12">
                  <c:v>93</c:v>
                </c:pt>
                <c:pt idx="14">
                  <c:v>88</c:v>
                </c:pt>
                <c:pt idx="15">
                  <c:v>90</c:v>
                </c:pt>
                <c:pt idx="16">
                  <c:v>90</c:v>
                </c:pt>
                <c:pt idx="17">
                  <c:v>89</c:v>
                </c:pt>
                <c:pt idx="18">
                  <c:v>89</c:v>
                </c:pt>
                <c:pt idx="19">
                  <c:v>90</c:v>
                </c:pt>
                <c:pt idx="20">
                  <c:v>89</c:v>
                </c:pt>
                <c:pt idx="21">
                  <c:v>90</c:v>
                </c:pt>
                <c:pt idx="22">
                  <c:v>90</c:v>
                </c:pt>
                <c:pt idx="23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17-4A3D-9773-78F1E73F5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73600"/>
        <c:axId val="154025120"/>
      </c:lineChart>
      <c:catAx>
        <c:axId val="3527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54025120"/>
        <c:crosses val="autoZero"/>
        <c:auto val="1"/>
        <c:lblAlgn val="ctr"/>
        <c:lblOffset val="100"/>
        <c:tickLblSkip val="2"/>
        <c:noMultiLvlLbl val="0"/>
      </c:catAx>
      <c:valAx>
        <c:axId val="154025120"/>
        <c:scaling>
          <c:orientation val="minMax"/>
          <c:max val="100"/>
          <c:min val="30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3527360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1.5598495370370374E-2"/>
          <c:y val="0.81312202581915904"/>
          <c:w val="0.95906458333333322"/>
          <c:h val="0.17314305555555601"/>
        </c:manualLayout>
      </c:layout>
      <c:overlay val="0"/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span"/>
    <c:showDLblsOverMax val="0"/>
  </c:chart>
  <c:spPr>
    <a:ln>
      <a:noFill/>
    </a:ln>
  </c:spPr>
  <c:txPr>
    <a:bodyPr/>
    <a:lstStyle/>
    <a:p>
      <a:pPr>
        <a:defRPr lang="en-US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347099184204303"/>
          <c:y val="0.24167824074074101"/>
          <c:w val="0.15684369624132199"/>
          <c:h val="0.34879907407407401"/>
        </c:manualLayout>
      </c:layout>
      <c:lineChart>
        <c:grouping val="standard"/>
        <c:varyColors val="0"/>
        <c:ser>
          <c:idx val="0"/>
          <c:order val="0"/>
          <c:tx>
            <c:strRef>
              <c:f>[11]Blad1!$B$161</c:f>
              <c:strCache>
                <c:ptCount val="1"/>
                <c:pt idx="0">
                  <c:v>Helt lokal bestämning</c:v>
                </c:pt>
              </c:strCache>
            </c:strRef>
          </c:tx>
          <c:marker>
            <c:symbol val="none"/>
          </c:marker>
          <c:cat>
            <c:numRef>
              <c:f>[11]Blad1!$D$102:$T$102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[11]Blad1!$D$161:$T$161</c:f>
              <c:numCache>
                <c:formatCode>General</c:formatCode>
                <c:ptCount val="17"/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5.4054054054054097</c:v>
                </c:pt>
                <c:pt idx="8">
                  <c:v>6.0606060606060597</c:v>
                </c:pt>
                <c:pt idx="9">
                  <c:v>5</c:v>
                </c:pt>
                <c:pt idx="10">
                  <c:v>17</c:v>
                </c:pt>
                <c:pt idx="11">
                  <c:v>16</c:v>
                </c:pt>
                <c:pt idx="12">
                  <c:v>16</c:v>
                </c:pt>
                <c:pt idx="13">
                  <c:v>34</c:v>
                </c:pt>
                <c:pt idx="14">
                  <c:v>49</c:v>
                </c:pt>
                <c:pt idx="15">
                  <c:v>49</c:v>
                </c:pt>
                <c:pt idx="16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12-4A6A-A70C-97636F5F1F0D}"/>
            </c:ext>
          </c:extLst>
        </c:ser>
        <c:ser>
          <c:idx val="1"/>
          <c:order val="1"/>
          <c:tx>
            <c:strRef>
              <c:f>[11]Blad1!$B$162</c:f>
              <c:strCache>
                <c:ptCount val="1"/>
                <c:pt idx="0">
                  <c:v>Lokal bestämning med stupstock om utrymmet</c:v>
                </c:pt>
              </c:strCache>
            </c:strRef>
          </c:tx>
          <c:marker>
            <c:symbol val="none"/>
          </c:marker>
          <c:cat>
            <c:numRef>
              <c:f>[11]Blad1!$D$102:$T$102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[11]Blad1!$D$162:$T$162</c:f>
              <c:numCache>
                <c:formatCode>General</c:formatCode>
                <c:ptCount val="1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93.939393939393895</c:v>
                </c:pt>
                <c:pt idx="9">
                  <c:v>40</c:v>
                </c:pt>
                <c:pt idx="10">
                  <c:v>42</c:v>
                </c:pt>
                <c:pt idx="11">
                  <c:v>34</c:v>
                </c:pt>
                <c:pt idx="12">
                  <c:v>34</c:v>
                </c:pt>
                <c:pt idx="13">
                  <c:v>15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12-4A6A-A70C-97636F5F1F0D}"/>
            </c:ext>
          </c:extLst>
        </c:ser>
        <c:ser>
          <c:idx val="2"/>
          <c:order val="2"/>
          <c:tx>
            <c:strRef>
              <c:f>[11]Blad1!$B$163</c:f>
              <c:strCache>
                <c:ptCount val="1"/>
                <c:pt idx="0">
                  <c:v>Central bestämning</c:v>
                </c:pt>
              </c:strCache>
            </c:strRef>
          </c:tx>
          <c:marker>
            <c:symbol val="none"/>
          </c:marker>
          <c:cat>
            <c:numRef>
              <c:f>[11]Blad1!$D$102:$T$102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[11]Blad1!$D$163:$T$163</c:f>
              <c:numCache>
                <c:formatCode>General</c:formatCode>
                <c:ptCount val="17"/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95</c:v>
                </c:pt>
                <c:pt idx="5">
                  <c:v>95</c:v>
                </c:pt>
                <c:pt idx="6">
                  <c:v>95</c:v>
                </c:pt>
                <c:pt idx="7">
                  <c:v>94.594594594594597</c:v>
                </c:pt>
                <c:pt idx="8">
                  <c:v>0</c:v>
                </c:pt>
                <c:pt idx="9">
                  <c:v>55</c:v>
                </c:pt>
                <c:pt idx="10">
                  <c:v>41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51</c:v>
                </c:pt>
                <c:pt idx="16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12-4A6A-A70C-97636F5F1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394176"/>
        <c:axId val="255395712"/>
      </c:lineChart>
      <c:catAx>
        <c:axId val="255394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255395712"/>
        <c:crosses val="autoZero"/>
        <c:auto val="1"/>
        <c:lblAlgn val="ctr"/>
        <c:lblOffset val="100"/>
        <c:tickLblSkip val="2"/>
        <c:noMultiLvlLbl val="0"/>
      </c:catAx>
      <c:valAx>
        <c:axId val="255395712"/>
        <c:scaling>
          <c:orientation val="minMax"/>
          <c:max val="100"/>
          <c:min val="0"/>
        </c:scaling>
        <c:delete val="1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crossAx val="255394176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</c:legendEntry>
      <c:layout>
        <c:manualLayout>
          <c:xMode val="edge"/>
          <c:yMode val="edge"/>
          <c:x val="7.0832152057884604E-3"/>
          <c:y val="0.64549768518518502"/>
          <c:w val="0.94928815314260395"/>
          <c:h val="0.3486226851851850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lang="en-US"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6.5289442986293397E-2"/>
          <c:w val="0.92649483775811203"/>
          <c:h val="0.65514212962962903"/>
        </c:manualLayout>
      </c:layout>
      <c:lineChart>
        <c:grouping val="standard"/>
        <c:varyColors val="0"/>
        <c:ser>
          <c:idx val="1"/>
          <c:order val="0"/>
          <c:tx>
            <c:strRef>
              <c:f>[15]Sheet1!$D$3</c:f>
              <c:strCache>
                <c:ptCount val="1"/>
                <c:pt idx="0">
                  <c:v>Timlön inklusive tillägg</c:v>
                </c:pt>
              </c:strCache>
            </c:strRef>
          </c:tx>
          <c:spPr>
            <a:ln w="41275" cap="rnd" cmpd="sng" algn="ctr">
              <a:solidFill>
                <a:srgbClr val="5B9BD5">
                  <a:lumMod val="50000"/>
                </a:srgbClr>
              </a:solidFill>
              <a:prstDash val="solid"/>
              <a:round/>
            </a:ln>
          </c:spPr>
          <c:marker>
            <c:symbol val="circle"/>
            <c:size val="6"/>
            <c:spPr>
              <a:solidFill>
                <a:srgbClr val="5B9BD5">
                  <a:lumMod val="50000"/>
                </a:srgbClr>
              </a:solidFill>
              <a:ln w="9525" cap="flat" cmpd="sng" algn="ctr">
                <a:noFill/>
                <a:prstDash val="solid"/>
                <a:round/>
              </a:ln>
            </c:spPr>
          </c:marker>
          <c:cat>
            <c:numRef>
              <c:f>[15]Sheet1!$A$4:$A$14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[15]Sheet1!$I$4:$I$14</c:f>
              <c:numCache>
                <c:formatCode>General</c:formatCode>
                <c:ptCount val="11"/>
                <c:pt idx="1">
                  <c:v>-3.9790740882499098</c:v>
                </c:pt>
                <c:pt idx="2">
                  <c:v>-3.7765348519952102</c:v>
                </c:pt>
                <c:pt idx="3">
                  <c:v>-1.6318203391850601</c:v>
                </c:pt>
                <c:pt idx="4">
                  <c:v>0.70116619273272696</c:v>
                </c:pt>
                <c:pt idx="5">
                  <c:v>3.20820292898454</c:v>
                </c:pt>
                <c:pt idx="6">
                  <c:v>5.3937993935881696</c:v>
                </c:pt>
                <c:pt idx="7">
                  <c:v>7.78685341820775</c:v>
                </c:pt>
                <c:pt idx="8">
                  <c:v>10.0313619762527</c:v>
                </c:pt>
                <c:pt idx="9">
                  <c:v>11.4439076882779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CA-47AB-8FE5-C2CB6DCB0688}"/>
            </c:ext>
          </c:extLst>
        </c:ser>
        <c:ser>
          <c:idx val="0"/>
          <c:order val="1"/>
          <c:tx>
            <c:strRef>
              <c:f>[15]Sheet1!$C$3</c:f>
              <c:strCache>
                <c:ptCount val="1"/>
                <c:pt idx="0">
                  <c:v>Timlön exklusive tillägg</c:v>
                </c:pt>
              </c:strCache>
            </c:strRef>
          </c:tx>
          <c:spPr>
            <a:ln w="41275" cap="rnd" cmpd="sng" algn="ctr">
              <a:solidFill>
                <a:srgbClr val="C00000"/>
              </a:solidFill>
              <a:prstDash val="solid"/>
              <a:round/>
            </a:ln>
          </c:spPr>
          <c:marker>
            <c:symbol val="circle"/>
            <c:size val="6"/>
            <c:spPr>
              <a:solidFill>
                <a:srgbClr val="C00000"/>
              </a:solidFill>
              <a:ln w="9525" cap="flat" cmpd="sng" algn="ctr">
                <a:noFill/>
                <a:prstDash val="solid"/>
                <a:round/>
              </a:ln>
            </c:spPr>
          </c:marker>
          <c:cat>
            <c:numRef>
              <c:f>[15]Sheet1!$A$4:$A$14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[15]Sheet1!$H$4:$H$14</c:f>
              <c:numCache>
                <c:formatCode>General</c:formatCode>
                <c:ptCount val="11"/>
                <c:pt idx="1">
                  <c:v>-1.7152926342214201</c:v>
                </c:pt>
                <c:pt idx="2">
                  <c:v>-1.7502585520896301</c:v>
                </c:pt>
                <c:pt idx="3">
                  <c:v>-7.8102523730894102E-2</c:v>
                </c:pt>
                <c:pt idx="4">
                  <c:v>2.1291724663130598</c:v>
                </c:pt>
                <c:pt idx="5">
                  <c:v>4.4622583721102904</c:v>
                </c:pt>
                <c:pt idx="6">
                  <c:v>6.1127079408056701</c:v>
                </c:pt>
                <c:pt idx="7">
                  <c:v>7.3938642389275602</c:v>
                </c:pt>
                <c:pt idx="8">
                  <c:v>8.0508979854976701</c:v>
                </c:pt>
                <c:pt idx="9">
                  <c:v>8.3515631613147097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CA-47AB-8FE5-C2CB6DCB0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477248"/>
        <c:axId val="255479168"/>
      </c:lineChart>
      <c:catAx>
        <c:axId val="25547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55479168"/>
        <c:crossesAt val="-6"/>
        <c:auto val="1"/>
        <c:lblAlgn val="ctr"/>
        <c:lblOffset val="100"/>
        <c:tickLblSkip val="1"/>
        <c:noMultiLvlLbl val="0"/>
      </c:catAx>
      <c:valAx>
        <c:axId val="255479168"/>
        <c:scaling>
          <c:orientation val="minMax"/>
          <c:max val="14"/>
          <c:min val="-6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255477248"/>
        <c:crossesAt val="1"/>
        <c:crossBetween val="midCat"/>
        <c:majorUnit val="2"/>
      </c:valAx>
    </c:plotArea>
    <c:legend>
      <c:legendPos val="r"/>
      <c:layout>
        <c:manualLayout>
          <c:xMode val="edge"/>
          <c:yMode val="edge"/>
          <c:x val="6.2101975308641998E-2"/>
          <c:y val="0.77190185185185201"/>
          <c:w val="0.89132074074074097"/>
          <c:h val="0.22809814814814799"/>
        </c:manualLayout>
      </c:layout>
      <c:overlay val="0"/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lang="en-US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235181972077294E-2"/>
          <c:y val="6.4675925925925901E-2"/>
          <c:w val="0.85812872368040305"/>
          <c:h val="0.7672448538315169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4472C4">
                  <a:lumMod val="75000"/>
                </a:srgbClr>
              </a:solidFill>
              <a:ln w="6350">
                <a:solidFill>
                  <a:sysClr val="windowText" lastClr="000000"/>
                </a:solidFill>
              </a:ln>
              <a:effectLst/>
            </c:spPr>
          </c:marker>
          <c:trendline>
            <c:spPr>
              <a:ln w="15875" cap="rnd">
                <a:solidFill>
                  <a:sysClr val="windowText" lastClr="00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[15]Sheet1!$E$22:$E$111</c:f>
              <c:numCache>
                <c:formatCode>General</c:formatCode>
                <c:ptCount val="90"/>
                <c:pt idx="0">
                  <c:v>7.7675990107631696</c:v>
                </c:pt>
                <c:pt idx="1">
                  <c:v>6.3863397021212602</c:v>
                </c:pt>
                <c:pt idx="2">
                  <c:v>4.8453778733256199</c:v>
                </c:pt>
                <c:pt idx="3">
                  <c:v>5.72983729369074</c:v>
                </c:pt>
                <c:pt idx="4">
                  <c:v>4.79776104484574</c:v>
                </c:pt>
                <c:pt idx="5">
                  <c:v>5.6857680410727403</c:v>
                </c:pt>
                <c:pt idx="6">
                  <c:v>4.3130559798724004</c:v>
                </c:pt>
                <c:pt idx="7">
                  <c:v>4.5528712037475696</c:v>
                </c:pt>
                <c:pt idx="8">
                  <c:v>4.4900577293136603</c:v>
                </c:pt>
                <c:pt idx="9">
                  <c:v>2.4104068358627702</c:v>
                </c:pt>
                <c:pt idx="10">
                  <c:v>4.1064795707800297</c:v>
                </c:pt>
                <c:pt idx="11">
                  <c:v>2.9177268871925399</c:v>
                </c:pt>
                <c:pt idx="12">
                  <c:v>5.3357865685372596</c:v>
                </c:pt>
                <c:pt idx="13">
                  <c:v>5.1577241178670903</c:v>
                </c:pt>
                <c:pt idx="14">
                  <c:v>4.1011743450767799</c:v>
                </c:pt>
                <c:pt idx="15">
                  <c:v>2.2261798753339299</c:v>
                </c:pt>
                <c:pt idx="16">
                  <c:v>3.92422192151556</c:v>
                </c:pt>
                <c:pt idx="17">
                  <c:v>5.0045773573390298</c:v>
                </c:pt>
                <c:pt idx="18">
                  <c:v>4.8233486943164401</c:v>
                </c:pt>
                <c:pt idx="19">
                  <c:v>5.4379950348741</c:v>
                </c:pt>
                <c:pt idx="20">
                  <c:v>5.25339925834363</c:v>
                </c:pt>
                <c:pt idx="21">
                  <c:v>6.5573770491803298</c:v>
                </c:pt>
                <c:pt idx="22">
                  <c:v>5.4606128021033502</c:v>
                </c:pt>
                <c:pt idx="23">
                  <c:v>4.4851686753618401</c:v>
                </c:pt>
                <c:pt idx="24">
                  <c:v>5.4395493864413602</c:v>
                </c:pt>
                <c:pt idx="25">
                  <c:v>5.2832626464062002</c:v>
                </c:pt>
                <c:pt idx="26">
                  <c:v>5.1083009891072999</c:v>
                </c:pt>
                <c:pt idx="27">
                  <c:v>5.35146347084582</c:v>
                </c:pt>
                <c:pt idx="28">
                  <c:v>5.4262645452386602</c:v>
                </c:pt>
                <c:pt idx="29">
                  <c:v>7.24333211545488</c:v>
                </c:pt>
                <c:pt idx="30">
                  <c:v>3.8220193953222998</c:v>
                </c:pt>
                <c:pt idx="31">
                  <c:v>5.9274700018707103</c:v>
                </c:pt>
                <c:pt idx="32">
                  <c:v>5.4742444402204899</c:v>
                </c:pt>
                <c:pt idx="33">
                  <c:v>4.18048629172731</c:v>
                </c:pt>
                <c:pt idx="34">
                  <c:v>4.4114387053868303</c:v>
                </c:pt>
                <c:pt idx="35">
                  <c:v>4.61141342263151</c:v>
                </c:pt>
                <c:pt idx="36">
                  <c:v>4.1847886695661902</c:v>
                </c:pt>
                <c:pt idx="37">
                  <c:v>1.3202933985330101</c:v>
                </c:pt>
                <c:pt idx="38">
                  <c:v>3.9510818438381898</c:v>
                </c:pt>
                <c:pt idx="39">
                  <c:v>5.58501480614283</c:v>
                </c:pt>
                <c:pt idx="40">
                  <c:v>4.5574387947269299</c:v>
                </c:pt>
                <c:pt idx="41">
                  <c:v>0.97131240117461004</c:v>
                </c:pt>
                <c:pt idx="42">
                  <c:v>2.6718547341115402</c:v>
                </c:pt>
                <c:pt idx="43">
                  <c:v>3.28722296593783</c:v>
                </c:pt>
                <c:pt idx="44">
                  <c:v>5.60283687943262</c:v>
                </c:pt>
                <c:pt idx="45">
                  <c:v>0.56237218813905898</c:v>
                </c:pt>
                <c:pt idx="46">
                  <c:v>5.9894696288686298</c:v>
                </c:pt>
                <c:pt idx="47">
                  <c:v>4.2239288601455103</c:v>
                </c:pt>
                <c:pt idx="48">
                  <c:v>6.2606503419781001</c:v>
                </c:pt>
                <c:pt idx="49">
                  <c:v>4.76657512750098</c:v>
                </c:pt>
                <c:pt idx="50">
                  <c:v>3.17460317460317</c:v>
                </c:pt>
                <c:pt idx="51">
                  <c:v>3.6796536796536801</c:v>
                </c:pt>
                <c:pt idx="52">
                  <c:v>4.5364631412369798</c:v>
                </c:pt>
                <c:pt idx="53">
                  <c:v>6.0047541943707596</c:v>
                </c:pt>
                <c:pt idx="54">
                  <c:v>2.90740288297093</c:v>
                </c:pt>
                <c:pt idx="55">
                  <c:v>4.4425904682448598</c:v>
                </c:pt>
                <c:pt idx="56">
                  <c:v>0.43271311120727002</c:v>
                </c:pt>
                <c:pt idx="57">
                  <c:v>3.6571428571428601</c:v>
                </c:pt>
                <c:pt idx="58">
                  <c:v>5.91645230245281</c:v>
                </c:pt>
                <c:pt idx="59">
                  <c:v>4.6495956873315398</c:v>
                </c:pt>
                <c:pt idx="60">
                  <c:v>4.8525437668899096</c:v>
                </c:pt>
                <c:pt idx="61">
                  <c:v>5.8555290703699896</c:v>
                </c:pt>
                <c:pt idx="62">
                  <c:v>-1.1709601873536299</c:v>
                </c:pt>
                <c:pt idx="63">
                  <c:v>5.1506136110078096</c:v>
                </c:pt>
                <c:pt idx="64">
                  <c:v>4.7121148752265398</c:v>
                </c:pt>
                <c:pt idx="65">
                  <c:v>3.08240721325225</c:v>
                </c:pt>
                <c:pt idx="66">
                  <c:v>1.80640094247006</c:v>
                </c:pt>
                <c:pt idx="67">
                  <c:v>3.4190209552897302</c:v>
                </c:pt>
                <c:pt idx="68">
                  <c:v>0.537974683544304</c:v>
                </c:pt>
                <c:pt idx="69">
                  <c:v>2.6666666666666701</c:v>
                </c:pt>
                <c:pt idx="70">
                  <c:v>4.4182327069172302</c:v>
                </c:pt>
                <c:pt idx="71">
                  <c:v>0.78979343863912499</c:v>
                </c:pt>
                <c:pt idx="72">
                  <c:v>-2.7379400260756199</c:v>
                </c:pt>
                <c:pt idx="73">
                  <c:v>-0.235849056603774</c:v>
                </c:pt>
                <c:pt idx="74">
                  <c:v>1.21138703815869</c:v>
                </c:pt>
                <c:pt idx="75">
                  <c:v>-1.1086474501108601</c:v>
                </c:pt>
                <c:pt idx="76">
                  <c:v>6.4395979177885501</c:v>
                </c:pt>
                <c:pt idx="77">
                  <c:v>2.57510729613734</c:v>
                </c:pt>
                <c:pt idx="78">
                  <c:v>3.5590551181102401</c:v>
                </c:pt>
                <c:pt idx="79">
                  <c:v>2.03227734608488</c:v>
                </c:pt>
                <c:pt idx="80">
                  <c:v>1.1378002528444999</c:v>
                </c:pt>
                <c:pt idx="81">
                  <c:v>2.08667736757624</c:v>
                </c:pt>
                <c:pt idx="82">
                  <c:v>4.35606060606061</c:v>
                </c:pt>
                <c:pt idx="83">
                  <c:v>3.5544430538172702</c:v>
                </c:pt>
                <c:pt idx="84">
                  <c:v>-1.83206106870229</c:v>
                </c:pt>
                <c:pt idx="85">
                  <c:v>-1.0272213662044201</c:v>
                </c:pt>
                <c:pt idx="86">
                  <c:v>2.4769305488100999</c:v>
                </c:pt>
                <c:pt idx="87">
                  <c:v>6.4625478403499201</c:v>
                </c:pt>
                <c:pt idx="88">
                  <c:v>3.71900826446281</c:v>
                </c:pt>
                <c:pt idx="89">
                  <c:v>2.44851258581236</c:v>
                </c:pt>
              </c:numCache>
            </c:numRef>
          </c:xVal>
          <c:yVal>
            <c:numRef>
              <c:f>[15]Sheet1!$G$22:$G$111</c:f>
              <c:numCache>
                <c:formatCode>General</c:formatCode>
                <c:ptCount val="90"/>
                <c:pt idx="0">
                  <c:v>0.60907063445985199</c:v>
                </c:pt>
                <c:pt idx="1">
                  <c:v>1.5553254614510299</c:v>
                </c:pt>
                <c:pt idx="2">
                  <c:v>1.3017764677065899</c:v>
                </c:pt>
                <c:pt idx="3">
                  <c:v>2.2891129929890002</c:v>
                </c:pt>
                <c:pt idx="4">
                  <c:v>0.171816589343154</c:v>
                </c:pt>
                <c:pt idx="5">
                  <c:v>-0.52767484732258996</c:v>
                </c:pt>
                <c:pt idx="6">
                  <c:v>-0.84545215255858996</c:v>
                </c:pt>
                <c:pt idx="7">
                  <c:v>-1.7467773806399001</c:v>
                </c:pt>
                <c:pt idx="8">
                  <c:v>-1.3571352149804401</c:v>
                </c:pt>
                <c:pt idx="9">
                  <c:v>-0.53180181768672796</c:v>
                </c:pt>
                <c:pt idx="10">
                  <c:v>-0.92428599305555104</c:v>
                </c:pt>
                <c:pt idx="11">
                  <c:v>-0.47688586807903599</c:v>
                </c:pt>
                <c:pt idx="12">
                  <c:v>0.52019990658720405</c:v>
                </c:pt>
                <c:pt idx="13">
                  <c:v>0.67884964749704801</c:v>
                </c:pt>
                <c:pt idx="14">
                  <c:v>0.68492562884408004</c:v>
                </c:pt>
                <c:pt idx="15">
                  <c:v>-0.73559000722614998</c:v>
                </c:pt>
                <c:pt idx="16">
                  <c:v>-2.2145738229438101</c:v>
                </c:pt>
                <c:pt idx="17">
                  <c:v>-0.52361232536230995</c:v>
                </c:pt>
                <c:pt idx="18">
                  <c:v>0.11574434379182399</c:v>
                </c:pt>
                <c:pt idx="19">
                  <c:v>9.9576868494799506E-2</c:v>
                </c:pt>
                <c:pt idx="20">
                  <c:v>0.68422830958176895</c:v>
                </c:pt>
                <c:pt idx="21">
                  <c:v>-0.152540207773877</c:v>
                </c:pt>
                <c:pt idx="22">
                  <c:v>-1.2349822554896801</c:v>
                </c:pt>
                <c:pt idx="23">
                  <c:v>-1.76075713681104</c:v>
                </c:pt>
                <c:pt idx="24">
                  <c:v>2.5948620906169699</c:v>
                </c:pt>
                <c:pt idx="25">
                  <c:v>2.8832606559159299</c:v>
                </c:pt>
                <c:pt idx="26">
                  <c:v>-1.49295621941739</c:v>
                </c:pt>
                <c:pt idx="27">
                  <c:v>-0.73948001613737302</c:v>
                </c:pt>
                <c:pt idx="28">
                  <c:v>2.01154589267061E-2</c:v>
                </c:pt>
                <c:pt idx="29">
                  <c:v>-0.390390305165977</c:v>
                </c:pt>
                <c:pt idx="30">
                  <c:v>0.134852813838271</c:v>
                </c:pt>
                <c:pt idx="31">
                  <c:v>-0.90607353386420497</c:v>
                </c:pt>
                <c:pt idx="32">
                  <c:v>0.83230441555754997</c:v>
                </c:pt>
                <c:pt idx="33">
                  <c:v>-0.569394949797564</c:v>
                </c:pt>
                <c:pt idx="34">
                  <c:v>-5.7102774678541302E-2</c:v>
                </c:pt>
                <c:pt idx="35">
                  <c:v>-0.12942942402926999</c:v>
                </c:pt>
                <c:pt idx="36">
                  <c:v>-6.1542082628962498E-2</c:v>
                </c:pt>
                <c:pt idx="37">
                  <c:v>-2.0276449691474201</c:v>
                </c:pt>
                <c:pt idx="38">
                  <c:v>-1.1928645204116699</c:v>
                </c:pt>
                <c:pt idx="39">
                  <c:v>-2.2128598747602499</c:v>
                </c:pt>
                <c:pt idx="40">
                  <c:v>-1.9309439276504199</c:v>
                </c:pt>
                <c:pt idx="41">
                  <c:v>-2.4721312523243602</c:v>
                </c:pt>
                <c:pt idx="42">
                  <c:v>-1.6877327786271501</c:v>
                </c:pt>
                <c:pt idx="43">
                  <c:v>-0.74531622268539899</c:v>
                </c:pt>
                <c:pt idx="44">
                  <c:v>-1.3069807361349099</c:v>
                </c:pt>
                <c:pt idx="45">
                  <c:v>-5.2169659680945099E-2</c:v>
                </c:pt>
                <c:pt idx="46">
                  <c:v>1.1246700746731</c:v>
                </c:pt>
                <c:pt idx="47">
                  <c:v>0.95031115686463596</c:v>
                </c:pt>
                <c:pt idx="48">
                  <c:v>-0.450345673995933</c:v>
                </c:pt>
                <c:pt idx="49">
                  <c:v>-0.42507960992095301</c:v>
                </c:pt>
                <c:pt idx="50">
                  <c:v>-1.91110236536491</c:v>
                </c:pt>
                <c:pt idx="51">
                  <c:v>-0.781325432395508</c:v>
                </c:pt>
                <c:pt idx="52">
                  <c:v>0.45916007011257398</c:v>
                </c:pt>
                <c:pt idx="53">
                  <c:v>0.49023868669046999</c:v>
                </c:pt>
                <c:pt idx="54">
                  <c:v>0.67982461533764305</c:v>
                </c:pt>
                <c:pt idx="55">
                  <c:v>0.46998258442430002</c:v>
                </c:pt>
                <c:pt idx="56">
                  <c:v>-0.23170332626458701</c:v>
                </c:pt>
                <c:pt idx="57">
                  <c:v>-1.2187749692158401</c:v>
                </c:pt>
                <c:pt idx="58">
                  <c:v>-1.6763963940081801</c:v>
                </c:pt>
                <c:pt idx="59">
                  <c:v>-1.33349861340833</c:v>
                </c:pt>
                <c:pt idx="60">
                  <c:v>-1.0698835517305501</c:v>
                </c:pt>
                <c:pt idx="61">
                  <c:v>-1.0346452651492699</c:v>
                </c:pt>
                <c:pt idx="62">
                  <c:v>-0.77017009267347203</c:v>
                </c:pt>
                <c:pt idx="63">
                  <c:v>-0.86019077563009905</c:v>
                </c:pt>
                <c:pt idx="64">
                  <c:v>-1.58887365091598</c:v>
                </c:pt>
                <c:pt idx="65">
                  <c:v>-1.2480543449597501</c:v>
                </c:pt>
                <c:pt idx="66">
                  <c:v>-2.15515588163642</c:v>
                </c:pt>
                <c:pt idx="67">
                  <c:v>-1.8482994150124701</c:v>
                </c:pt>
                <c:pt idx="68">
                  <c:v>-1.9620686947409101</c:v>
                </c:pt>
                <c:pt idx="69">
                  <c:v>-0.92889558287118101</c:v>
                </c:pt>
                <c:pt idx="70">
                  <c:v>-2.0534935007202799</c:v>
                </c:pt>
                <c:pt idx="71">
                  <c:v>-1.93134196009127</c:v>
                </c:pt>
                <c:pt idx="72">
                  <c:v>-1.4678013422913201</c:v>
                </c:pt>
                <c:pt idx="73">
                  <c:v>-2.1181517260307401</c:v>
                </c:pt>
                <c:pt idx="74">
                  <c:v>-0.25446435799163503</c:v>
                </c:pt>
                <c:pt idx="75">
                  <c:v>-1.60793039376472</c:v>
                </c:pt>
                <c:pt idx="76">
                  <c:v>-0.86737480151548596</c:v>
                </c:pt>
                <c:pt idx="77">
                  <c:v>-2.4975714520547601E-2</c:v>
                </c:pt>
                <c:pt idx="78">
                  <c:v>-0.589008611932473</c:v>
                </c:pt>
                <c:pt idx="79">
                  <c:v>0.266455271348565</c:v>
                </c:pt>
                <c:pt idx="80">
                  <c:v>-0.83802337600634702</c:v>
                </c:pt>
                <c:pt idx="81">
                  <c:v>2.1005319686203898</c:v>
                </c:pt>
                <c:pt idx="82">
                  <c:v>0.74280983343120199</c:v>
                </c:pt>
                <c:pt idx="83">
                  <c:v>0.91602482721253597</c:v>
                </c:pt>
                <c:pt idx="84">
                  <c:v>0.83766526206599001</c:v>
                </c:pt>
                <c:pt idx="85">
                  <c:v>0.95641108979818101</c:v>
                </c:pt>
                <c:pt idx="86">
                  <c:v>0.33255685984625599</c:v>
                </c:pt>
                <c:pt idx="87">
                  <c:v>-0.125302083325907</c:v>
                </c:pt>
                <c:pt idx="88">
                  <c:v>0.99258887078808</c:v>
                </c:pt>
                <c:pt idx="89">
                  <c:v>-0.104570902707879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22-494A-B108-7586015E1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944576"/>
        <c:axId val="255954944"/>
      </c:scatterChart>
      <c:valAx>
        <c:axId val="255944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5B9BD5">
                  <a:lumMod val="60000"/>
                  <a:lumOff val="40000"/>
                </a:srgb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sv-SE" b="1"/>
                  <a:t>Befolkningstillväxt</a:t>
                </a:r>
              </a:p>
            </c:rich>
          </c:tx>
          <c:layout>
            <c:manualLayout>
              <c:xMode val="edge"/>
              <c:yMode val="edge"/>
              <c:x val="0.41974856815578498"/>
              <c:y val="0.91195607145262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255954944"/>
        <c:crossesAt val="-5"/>
        <c:crossBetween val="midCat"/>
      </c:valAx>
      <c:valAx>
        <c:axId val="255954944"/>
        <c:scaling>
          <c:orientation val="minMax"/>
          <c:max val="4"/>
          <c:min val="-4"/>
        </c:scaling>
        <c:delete val="0"/>
        <c:axPos val="l"/>
        <c:majorGridlines>
          <c:spPr>
            <a:ln w="9525" cap="flat" cmpd="sng" algn="ctr">
              <a:solidFill>
                <a:srgbClr val="5B9BD5">
                  <a:lumMod val="60000"/>
                  <a:lumOff val="40000"/>
                </a:srgb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sv-SE" b="1"/>
                  <a:t>Skattad lönepremie</a:t>
                </a:r>
              </a:p>
            </c:rich>
          </c:tx>
          <c:layout>
            <c:manualLayout>
              <c:xMode val="edge"/>
              <c:yMode val="edge"/>
              <c:x val="7.4577605956471903E-3"/>
              <c:y val="0.26844949167367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255944576"/>
        <c:crossesAt val="-4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3.8012779209621997E-2"/>
          <c:w val="0.92649483775811203"/>
          <c:h val="0.65159901202749104"/>
        </c:manualLayout>
      </c:layout>
      <c:lineChart>
        <c:grouping val="standard"/>
        <c:varyColors val="0"/>
        <c:ser>
          <c:idx val="5"/>
          <c:order val="0"/>
          <c:tx>
            <c:strRef>
              <c:f>[3]Blad1!$F$2</c:f>
              <c:strCache>
                <c:ptCount val="1"/>
                <c:pt idx="0">
                  <c:v>Tillverkningsindustri</c:v>
                </c:pt>
              </c:strCache>
            </c:strRef>
          </c:tx>
          <c:spPr>
            <a:ln w="34925" cap="rnd" cmpd="sng" algn="ctr">
              <a:solidFill>
                <a:srgbClr val="4F81BD">
                  <a:lumMod val="50000"/>
                </a:srgbClr>
              </a:solidFill>
              <a:prstDash val="solid"/>
              <a:round/>
            </a:ln>
          </c:spPr>
          <c:marker>
            <c:symbol val="none"/>
          </c:marker>
          <c:cat>
            <c:numRef>
              <c:f>[3]Blad1!$A$3:$A$22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[3]Blad1!$F$3:$F$22</c:f>
              <c:numCache>
                <c:formatCode>General</c:formatCode>
                <c:ptCount val="20"/>
                <c:pt idx="0">
                  <c:v>87.627902727017101</c:v>
                </c:pt>
                <c:pt idx="1">
                  <c:v>87.325013950892895</c:v>
                </c:pt>
                <c:pt idx="2">
                  <c:v>87.233524877365099</c:v>
                </c:pt>
                <c:pt idx="3">
                  <c:v>86.628008385744195</c:v>
                </c:pt>
                <c:pt idx="4">
                  <c:v>85.873590589585405</c:v>
                </c:pt>
                <c:pt idx="5">
                  <c:v>85.999657636201306</c:v>
                </c:pt>
                <c:pt idx="6">
                  <c:v>86.211585365853693</c:v>
                </c:pt>
                <c:pt idx="7">
                  <c:v>85.278557052175202</c:v>
                </c:pt>
                <c:pt idx="8">
                  <c:v>84.589705171580505</c:v>
                </c:pt>
                <c:pt idx="9">
                  <c:v>83.548183019491304</c:v>
                </c:pt>
                <c:pt idx="10">
                  <c:v>80.666540797898506</c:v>
                </c:pt>
                <c:pt idx="11">
                  <c:v>80.333047917009694</c:v>
                </c:pt>
                <c:pt idx="12">
                  <c:v>80.546322463768107</c:v>
                </c:pt>
                <c:pt idx="13">
                  <c:v>79.603093738421606</c:v>
                </c:pt>
                <c:pt idx="14">
                  <c:v>79.209123563218398</c:v>
                </c:pt>
                <c:pt idx="15">
                  <c:v>79.886849870896398</c:v>
                </c:pt>
                <c:pt idx="16">
                  <c:v>80.058883632923397</c:v>
                </c:pt>
                <c:pt idx="17">
                  <c:v>79.296339563862901</c:v>
                </c:pt>
                <c:pt idx="18">
                  <c:v>79.285941747572807</c:v>
                </c:pt>
                <c:pt idx="19">
                  <c:v>78.966954135633102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0B-476B-BC1B-23C4AB3CA9C7}"/>
            </c:ext>
          </c:extLst>
        </c:ser>
        <c:ser>
          <c:idx val="1"/>
          <c:order val="1"/>
          <c:tx>
            <c:strRef>
              <c:f>[3]Blad1!$B$2</c:f>
              <c:strCache>
                <c:ptCount val="1"/>
                <c:pt idx="0">
                  <c:v>Byggnadsverksamhet</c:v>
                </c:pt>
              </c:strCache>
            </c:strRef>
          </c:tx>
          <c:spPr>
            <a:ln w="3492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[3]Blad1!$A$3:$A$22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[3]Blad1!$B$3:$B$22</c:f>
              <c:numCache>
                <c:formatCode>General</c:formatCode>
                <c:ptCount val="20"/>
                <c:pt idx="0">
                  <c:v>84.903882099209198</c:v>
                </c:pt>
                <c:pt idx="1">
                  <c:v>85.630326162387206</c:v>
                </c:pt>
                <c:pt idx="2">
                  <c:v>85.562866449511404</c:v>
                </c:pt>
                <c:pt idx="3">
                  <c:v>82.8768694550063</c:v>
                </c:pt>
                <c:pt idx="4">
                  <c:v>82.696101594802101</c:v>
                </c:pt>
                <c:pt idx="5">
                  <c:v>82.704926686216993</c:v>
                </c:pt>
                <c:pt idx="6">
                  <c:v>83.690023474178403</c:v>
                </c:pt>
                <c:pt idx="7">
                  <c:v>80.264066193853395</c:v>
                </c:pt>
                <c:pt idx="8">
                  <c:v>78.597307908020198</c:v>
                </c:pt>
                <c:pt idx="9">
                  <c:v>78.832614413466601</c:v>
                </c:pt>
                <c:pt idx="10">
                  <c:v>74.059384164222905</c:v>
                </c:pt>
                <c:pt idx="11">
                  <c:v>69.5986175115207</c:v>
                </c:pt>
                <c:pt idx="12">
                  <c:v>70.871873502635395</c:v>
                </c:pt>
                <c:pt idx="13">
                  <c:v>68.819305555555601</c:v>
                </c:pt>
                <c:pt idx="14">
                  <c:v>67.5985352862849</c:v>
                </c:pt>
                <c:pt idx="15">
                  <c:v>67.026789541363101</c:v>
                </c:pt>
                <c:pt idx="16">
                  <c:v>66.840326741186601</c:v>
                </c:pt>
                <c:pt idx="17">
                  <c:v>65.706115417743305</c:v>
                </c:pt>
                <c:pt idx="18">
                  <c:v>64.359020618556698</c:v>
                </c:pt>
                <c:pt idx="19">
                  <c:v>65.279540795407996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0B-476B-BC1B-23C4AB3CA9C7}"/>
            </c:ext>
          </c:extLst>
        </c:ser>
        <c:ser>
          <c:idx val="3"/>
          <c:order val="2"/>
          <c:tx>
            <c:strRef>
              <c:f>[3]Blad1!$D$2</c:f>
              <c:strCache>
                <c:ptCount val="1"/>
                <c:pt idx="0">
                  <c:v>Parti- och detaljhandel</c:v>
                </c:pt>
              </c:strCache>
            </c:strRef>
          </c:tx>
          <c:spPr>
            <a:ln w="34925" cap="rnd" cmpd="sng" algn="ctr">
              <a:solidFill>
                <a:srgbClr val="F79646">
                  <a:lumMod val="75000"/>
                </a:srgbClr>
              </a:solidFill>
              <a:prstDash val="solid"/>
              <a:round/>
            </a:ln>
          </c:spPr>
          <c:marker>
            <c:symbol val="none"/>
          </c:marker>
          <c:cat>
            <c:numRef>
              <c:f>[3]Blad1!$A$3:$A$22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[3]Blad1!$D$3:$D$22</c:f>
              <c:numCache>
                <c:formatCode>General</c:formatCode>
                <c:ptCount val="20"/>
                <c:pt idx="0">
                  <c:v>67.380465116279098</c:v>
                </c:pt>
                <c:pt idx="1">
                  <c:v>66.219969666329604</c:v>
                </c:pt>
                <c:pt idx="2">
                  <c:v>66.020168902136106</c:v>
                </c:pt>
                <c:pt idx="3">
                  <c:v>64.923514912496898</c:v>
                </c:pt>
                <c:pt idx="4">
                  <c:v>63.749359605911302</c:v>
                </c:pt>
                <c:pt idx="5">
                  <c:v>63.9619024027743</c:v>
                </c:pt>
                <c:pt idx="6">
                  <c:v>64.776538185300495</c:v>
                </c:pt>
                <c:pt idx="7">
                  <c:v>64.5430373720543</c:v>
                </c:pt>
                <c:pt idx="8">
                  <c:v>64.368416119962504</c:v>
                </c:pt>
                <c:pt idx="9">
                  <c:v>62.9829262508893</c:v>
                </c:pt>
                <c:pt idx="10">
                  <c:v>59.786965711601702</c:v>
                </c:pt>
                <c:pt idx="11">
                  <c:v>56.791125343092403</c:v>
                </c:pt>
                <c:pt idx="12">
                  <c:v>57.076701509872201</c:v>
                </c:pt>
                <c:pt idx="13">
                  <c:v>57.392039011113603</c:v>
                </c:pt>
                <c:pt idx="14">
                  <c:v>56.328000000000003</c:v>
                </c:pt>
                <c:pt idx="15">
                  <c:v>57.045458663646698</c:v>
                </c:pt>
                <c:pt idx="16">
                  <c:v>58.449648286816398</c:v>
                </c:pt>
                <c:pt idx="17">
                  <c:v>57.870988618611896</c:v>
                </c:pt>
                <c:pt idx="18">
                  <c:v>57.829803662034003</c:v>
                </c:pt>
                <c:pt idx="19">
                  <c:v>59.720026263952697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0B-476B-BC1B-23C4AB3CA9C7}"/>
            </c:ext>
          </c:extLst>
        </c:ser>
        <c:ser>
          <c:idx val="0"/>
          <c:order val="3"/>
          <c:tx>
            <c:strRef>
              <c:f>[3]Blad1!$G$2</c:f>
              <c:strCache>
                <c:ptCount val="1"/>
                <c:pt idx="0">
                  <c:v>Övriga privata tjänster</c:v>
                </c:pt>
              </c:strCache>
            </c:strRef>
          </c:tx>
          <c:spPr>
            <a:ln w="34925" cap="rnd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  <a:round/>
            </a:ln>
          </c:spPr>
          <c:marker>
            <c:symbol val="none"/>
          </c:marker>
          <c:cat>
            <c:numRef>
              <c:f>[3]Blad1!$A$3:$A$22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[3]Blad1!$G$3:$G$22</c:f>
              <c:numCache>
                <c:formatCode>General</c:formatCode>
                <c:ptCount val="20"/>
                <c:pt idx="0">
                  <c:v>71.993483543185306</c:v>
                </c:pt>
                <c:pt idx="1">
                  <c:v>71.369911313000202</c:v>
                </c:pt>
                <c:pt idx="2">
                  <c:v>70.205706887622995</c:v>
                </c:pt>
                <c:pt idx="3">
                  <c:v>68.437030667813104</c:v>
                </c:pt>
                <c:pt idx="4">
                  <c:v>68.436926200564997</c:v>
                </c:pt>
                <c:pt idx="5">
                  <c:v>69.257471264367794</c:v>
                </c:pt>
                <c:pt idx="6">
                  <c:v>69.375674260277606</c:v>
                </c:pt>
                <c:pt idx="7">
                  <c:v>67.237968667488104</c:v>
                </c:pt>
                <c:pt idx="8">
                  <c:v>66.593273542600897</c:v>
                </c:pt>
                <c:pt idx="9">
                  <c:v>65.792152851648794</c:v>
                </c:pt>
                <c:pt idx="10">
                  <c:v>62.146153846153901</c:v>
                </c:pt>
                <c:pt idx="11">
                  <c:v>59.393287228444699</c:v>
                </c:pt>
                <c:pt idx="12">
                  <c:v>60.028965361785303</c:v>
                </c:pt>
                <c:pt idx="13">
                  <c:v>59.3329271873165</c:v>
                </c:pt>
                <c:pt idx="14">
                  <c:v>59.3970186072738</c:v>
                </c:pt>
                <c:pt idx="15">
                  <c:v>60.185590718747903</c:v>
                </c:pt>
                <c:pt idx="16">
                  <c:v>60.315824735361097</c:v>
                </c:pt>
                <c:pt idx="17">
                  <c:v>60.5270882740448</c:v>
                </c:pt>
                <c:pt idx="18">
                  <c:v>60.310509265258503</c:v>
                </c:pt>
                <c:pt idx="19">
                  <c:v>60.273693911274897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0B-476B-BC1B-23C4AB3CA9C7}"/>
            </c:ext>
          </c:extLst>
        </c:ser>
        <c:ser>
          <c:idx val="2"/>
          <c:order val="4"/>
          <c:tx>
            <c:strRef>
              <c:f>[3]Blad1!$C$2</c:f>
              <c:strCache>
                <c:ptCount val="1"/>
                <c:pt idx="0">
                  <c:v>Kommuner och landsting</c:v>
                </c:pt>
              </c:strCache>
            </c:strRef>
          </c:tx>
          <c:spPr>
            <a:ln w="31750" cap="rnd" cmpd="sng" algn="ctr">
              <a:solidFill>
                <a:srgbClr val="1F497D">
                  <a:lumMod val="60000"/>
                  <a:lumOff val="40000"/>
                </a:srgbClr>
              </a:solidFill>
              <a:prstDash val="sysDash"/>
              <a:round/>
            </a:ln>
          </c:spPr>
          <c:marker>
            <c:symbol val="none"/>
          </c:marker>
          <c:cat>
            <c:numRef>
              <c:f>[3]Blad1!$A$3:$A$22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[3]Blad1!$C$3:$C$22</c:f>
              <c:numCache>
                <c:formatCode>General</c:formatCode>
                <c:ptCount val="20"/>
                <c:pt idx="0">
                  <c:v>94.038686839297796</c:v>
                </c:pt>
                <c:pt idx="1">
                  <c:v>92.810577846035699</c:v>
                </c:pt>
                <c:pt idx="2">
                  <c:v>92.517323877068506</c:v>
                </c:pt>
                <c:pt idx="3">
                  <c:v>91.745392361770897</c:v>
                </c:pt>
                <c:pt idx="4">
                  <c:v>90.857724355904594</c:v>
                </c:pt>
                <c:pt idx="5">
                  <c:v>90.539452419431498</c:v>
                </c:pt>
                <c:pt idx="6">
                  <c:v>90.242527327553702</c:v>
                </c:pt>
                <c:pt idx="7">
                  <c:v>89.641697277950499</c:v>
                </c:pt>
                <c:pt idx="8">
                  <c:v>88.914441287878802</c:v>
                </c:pt>
                <c:pt idx="9">
                  <c:v>88.276578546975998</c:v>
                </c:pt>
                <c:pt idx="10">
                  <c:v>86.013239490203503</c:v>
                </c:pt>
                <c:pt idx="11">
                  <c:v>84.664085793978998</c:v>
                </c:pt>
                <c:pt idx="12">
                  <c:v>84.533720701201503</c:v>
                </c:pt>
                <c:pt idx="13">
                  <c:v>84.297929936305707</c:v>
                </c:pt>
                <c:pt idx="14">
                  <c:v>83.089815541601297</c:v>
                </c:pt>
                <c:pt idx="15">
                  <c:v>82.326617485794003</c:v>
                </c:pt>
                <c:pt idx="16">
                  <c:v>82.487403624712101</c:v>
                </c:pt>
                <c:pt idx="17">
                  <c:v>82.096502259776003</c:v>
                </c:pt>
                <c:pt idx="18">
                  <c:v>81.436592015579393</c:v>
                </c:pt>
                <c:pt idx="19">
                  <c:v>79.6619495958155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0B-476B-BC1B-23C4AB3CA9C7}"/>
            </c:ext>
          </c:extLst>
        </c:ser>
        <c:ser>
          <c:idx val="4"/>
          <c:order val="5"/>
          <c:tx>
            <c:strRef>
              <c:f>[3]Blad1!$E$2</c:f>
              <c:strCache>
                <c:ptCount val="1"/>
                <c:pt idx="0">
                  <c:v>Stat</c:v>
                </c:pt>
              </c:strCache>
            </c:strRef>
          </c:tx>
          <c:spPr>
            <a:ln w="31750" cap="rnd" cmpd="sng" algn="ctr">
              <a:solidFill>
                <a:srgbClr val="4F81BD">
                  <a:lumMod val="50000"/>
                </a:srgbClr>
              </a:solidFill>
              <a:prstDash val="sysDash"/>
              <a:round/>
            </a:ln>
          </c:spPr>
          <c:marker>
            <c:symbol val="none"/>
          </c:marker>
          <c:cat>
            <c:numRef>
              <c:f>[3]Blad1!$A$3:$A$22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[3]Blad1!$E$3:$E$22</c:f>
              <c:numCache>
                <c:formatCode>General</c:formatCode>
                <c:ptCount val="20"/>
                <c:pt idx="0">
                  <c:v>92.706808510638297</c:v>
                </c:pt>
                <c:pt idx="1">
                  <c:v>92.221459412780604</c:v>
                </c:pt>
                <c:pt idx="2">
                  <c:v>92.385563380281695</c:v>
                </c:pt>
                <c:pt idx="3">
                  <c:v>91.023673827268695</c:v>
                </c:pt>
                <c:pt idx="4">
                  <c:v>90.249270234409593</c:v>
                </c:pt>
                <c:pt idx="5">
                  <c:v>89.213944396177197</c:v>
                </c:pt>
                <c:pt idx="6">
                  <c:v>88.1793409378961</c:v>
                </c:pt>
                <c:pt idx="7">
                  <c:v>88.023544093178003</c:v>
                </c:pt>
                <c:pt idx="8">
                  <c:v>89.686327433628307</c:v>
                </c:pt>
                <c:pt idx="9">
                  <c:v>88.225161290322603</c:v>
                </c:pt>
                <c:pt idx="10">
                  <c:v>84.688209796272204</c:v>
                </c:pt>
                <c:pt idx="11">
                  <c:v>83.934597806215706</c:v>
                </c:pt>
                <c:pt idx="12">
                  <c:v>82.6881715575621</c:v>
                </c:pt>
                <c:pt idx="13">
                  <c:v>83.476746242263502</c:v>
                </c:pt>
                <c:pt idx="14">
                  <c:v>81.453395061728401</c:v>
                </c:pt>
                <c:pt idx="15">
                  <c:v>81.776853836262305</c:v>
                </c:pt>
                <c:pt idx="16">
                  <c:v>82.648707427164496</c:v>
                </c:pt>
                <c:pt idx="17">
                  <c:v>81.817188755020098</c:v>
                </c:pt>
                <c:pt idx="18">
                  <c:v>81.359239543726204</c:v>
                </c:pt>
                <c:pt idx="19">
                  <c:v>80.568371073776504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0B-476B-BC1B-23C4AB3CA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020240"/>
        <c:axId val="157020800"/>
      </c:lineChart>
      <c:catAx>
        <c:axId val="15702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57020800"/>
        <c:crosses val="autoZero"/>
        <c:auto val="1"/>
        <c:lblAlgn val="ctr"/>
        <c:lblOffset val="100"/>
        <c:tickLblSkip val="2"/>
        <c:noMultiLvlLbl val="0"/>
      </c:catAx>
      <c:valAx>
        <c:axId val="157020800"/>
        <c:scaling>
          <c:orientation val="minMax"/>
          <c:max val="100"/>
          <c:min val="30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5702024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15133012345679001"/>
          <c:y val="0.80039223319045905"/>
          <c:w val="0.79866600986393499"/>
          <c:h val="0.167356372120152"/>
        </c:manualLayout>
      </c:layout>
      <c:overlay val="0"/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lang="en-US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3.2194463482070002E-2"/>
          <c:w val="0.92649483775811203"/>
          <c:h val="0.63901778012888799"/>
        </c:manualLayout>
      </c:layout>
      <c:lineChart>
        <c:grouping val="standard"/>
        <c:varyColors val="0"/>
        <c:ser>
          <c:idx val="0"/>
          <c:order val="0"/>
          <c:tx>
            <c:strRef>
              <c:f>[2]data!$B$90</c:f>
              <c:strCache>
                <c:ptCount val="1"/>
                <c:pt idx="0">
                  <c:v>Samtliga arbetare</c:v>
                </c:pt>
              </c:strCache>
            </c:strRef>
          </c:tx>
          <c:spPr>
            <a:ln w="31750" cap="rnd" cmpd="sng" algn="ctr">
              <a:solidFill>
                <a:srgbClr val="C00000"/>
              </a:solidFill>
              <a:prstDash val="solid"/>
              <a:round/>
            </a:ln>
          </c:spPr>
          <c:marker>
            <c:symbol val="none"/>
          </c:marker>
          <c:cat>
            <c:numRef>
              <c:f>[2]data!$A$91:$A$114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[2]data!$B$91:$B$114</c:f>
              <c:numCache>
                <c:formatCode>General</c:formatCode>
                <c:ptCount val="24"/>
                <c:pt idx="0">
                  <c:v>86.49</c:v>
                </c:pt>
                <c:pt idx="6">
                  <c:v>83.8</c:v>
                </c:pt>
                <c:pt idx="7">
                  <c:v>82.6</c:v>
                </c:pt>
                <c:pt idx="8">
                  <c:v>81.400000000000006</c:v>
                </c:pt>
                <c:pt idx="9">
                  <c:v>80.900000000000006</c:v>
                </c:pt>
                <c:pt idx="10">
                  <c:v>80.3</c:v>
                </c:pt>
                <c:pt idx="11">
                  <c:v>78.900000000000006</c:v>
                </c:pt>
                <c:pt idx="12">
                  <c:v>77.400000000000006</c:v>
                </c:pt>
                <c:pt idx="13">
                  <c:v>77</c:v>
                </c:pt>
                <c:pt idx="14">
                  <c:v>73.52</c:v>
                </c:pt>
                <c:pt idx="15">
                  <c:v>70.7</c:v>
                </c:pt>
                <c:pt idx="16">
                  <c:v>69.8</c:v>
                </c:pt>
                <c:pt idx="17">
                  <c:v>69</c:v>
                </c:pt>
                <c:pt idx="18">
                  <c:v>67.47</c:v>
                </c:pt>
                <c:pt idx="19">
                  <c:v>67.3</c:v>
                </c:pt>
                <c:pt idx="20">
                  <c:v>65.8</c:v>
                </c:pt>
                <c:pt idx="21">
                  <c:v>64.45</c:v>
                </c:pt>
                <c:pt idx="22">
                  <c:v>62.9</c:v>
                </c:pt>
                <c:pt idx="23">
                  <c:v>62.1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32-4660-9BDA-8D0C0F6EFA43}"/>
            </c:ext>
          </c:extLst>
        </c:ser>
        <c:ser>
          <c:idx val="1"/>
          <c:order val="1"/>
          <c:tx>
            <c:strRef>
              <c:f>[2]data!$C$90</c:f>
              <c:strCache>
                <c:ptCount val="1"/>
                <c:pt idx="0">
                  <c:v>Samtliga tjänstemän</c:v>
                </c:pt>
              </c:strCache>
            </c:strRef>
          </c:tx>
          <c:spPr>
            <a:ln w="31750" cap="rnd" cmpd="sng" algn="ctr">
              <a:solidFill>
                <a:srgbClr val="5B9BD5">
                  <a:lumMod val="5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[2]data!$A$91:$A$114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[2]data!$C$91:$C$114</c:f>
              <c:numCache>
                <c:formatCode>General</c:formatCode>
                <c:ptCount val="24"/>
                <c:pt idx="0">
                  <c:v>83.49</c:v>
                </c:pt>
                <c:pt idx="6">
                  <c:v>80.099999999999994</c:v>
                </c:pt>
                <c:pt idx="7">
                  <c:v>79</c:v>
                </c:pt>
                <c:pt idx="8">
                  <c:v>78.2</c:v>
                </c:pt>
                <c:pt idx="9">
                  <c:v>78.7</c:v>
                </c:pt>
                <c:pt idx="10">
                  <c:v>79.2</c:v>
                </c:pt>
                <c:pt idx="11">
                  <c:v>78.3</c:v>
                </c:pt>
                <c:pt idx="12">
                  <c:v>78.099999999999994</c:v>
                </c:pt>
                <c:pt idx="13">
                  <c:v>76.8</c:v>
                </c:pt>
                <c:pt idx="14">
                  <c:v>73.400000000000006</c:v>
                </c:pt>
                <c:pt idx="15">
                  <c:v>71.52</c:v>
                </c:pt>
                <c:pt idx="16">
                  <c:v>72.3</c:v>
                </c:pt>
                <c:pt idx="17">
                  <c:v>72.900000000000006</c:v>
                </c:pt>
                <c:pt idx="18">
                  <c:v>72.599999999999994</c:v>
                </c:pt>
                <c:pt idx="19">
                  <c:v>72.8</c:v>
                </c:pt>
                <c:pt idx="20">
                  <c:v>73.400000000000006</c:v>
                </c:pt>
                <c:pt idx="21">
                  <c:v>73.599999999999994</c:v>
                </c:pt>
                <c:pt idx="22">
                  <c:v>73.8</c:v>
                </c:pt>
                <c:pt idx="23">
                  <c:v>73.8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32-4660-9BDA-8D0C0F6EFA43}"/>
            </c:ext>
          </c:extLst>
        </c:ser>
        <c:ser>
          <c:idx val="2"/>
          <c:order val="2"/>
          <c:tx>
            <c:strRef>
              <c:f>[2]data!$D$90</c:f>
              <c:strCache>
                <c:ptCount val="1"/>
                <c:pt idx="0">
                  <c:v>Arbetare privat sektor</c:v>
                </c:pt>
              </c:strCache>
            </c:strRef>
          </c:tx>
          <c:spPr>
            <a:ln w="31750" cap="rnd" cmpd="sng" algn="ctr">
              <a:solidFill>
                <a:srgbClr val="C00000"/>
              </a:solidFill>
              <a:prstDash val="sysDash"/>
              <a:round/>
            </a:ln>
          </c:spPr>
          <c:marker>
            <c:symbol val="none"/>
          </c:marker>
          <c:cat>
            <c:numRef>
              <c:f>[2]data!$A$91:$A$114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[2]data!$D$91:$D$114</c:f>
              <c:numCache>
                <c:formatCode>General</c:formatCode>
                <c:ptCount val="24"/>
                <c:pt idx="0">
                  <c:v>82</c:v>
                </c:pt>
                <c:pt idx="6">
                  <c:v>81</c:v>
                </c:pt>
                <c:pt idx="7">
                  <c:v>79</c:v>
                </c:pt>
                <c:pt idx="8">
                  <c:v>78</c:v>
                </c:pt>
                <c:pt idx="9">
                  <c:v>78</c:v>
                </c:pt>
                <c:pt idx="10">
                  <c:v>77</c:v>
                </c:pt>
                <c:pt idx="11">
                  <c:v>75</c:v>
                </c:pt>
                <c:pt idx="12">
                  <c:v>74</c:v>
                </c:pt>
                <c:pt idx="13">
                  <c:v>74</c:v>
                </c:pt>
                <c:pt idx="14">
                  <c:v>70</c:v>
                </c:pt>
                <c:pt idx="15">
                  <c:v>67</c:v>
                </c:pt>
                <c:pt idx="16">
                  <c:v>66</c:v>
                </c:pt>
                <c:pt idx="17">
                  <c:v>65</c:v>
                </c:pt>
                <c:pt idx="18">
                  <c:v>64</c:v>
                </c:pt>
                <c:pt idx="19">
                  <c:v>63</c:v>
                </c:pt>
                <c:pt idx="20">
                  <c:v>62</c:v>
                </c:pt>
                <c:pt idx="21">
                  <c:v>61</c:v>
                </c:pt>
                <c:pt idx="22">
                  <c:v>59</c:v>
                </c:pt>
                <c:pt idx="23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32-4660-9BDA-8D0C0F6EFA43}"/>
            </c:ext>
          </c:extLst>
        </c:ser>
        <c:ser>
          <c:idx val="3"/>
          <c:order val="3"/>
          <c:tx>
            <c:strRef>
              <c:f>[2]data!$E$90</c:f>
              <c:strCache>
                <c:ptCount val="1"/>
                <c:pt idx="0">
                  <c:v>Tjänstemän privat sektor</c:v>
                </c:pt>
              </c:strCache>
            </c:strRef>
          </c:tx>
          <c:spPr>
            <a:ln w="31750" cap="rnd" cmpd="sng" algn="ctr">
              <a:solidFill>
                <a:srgbClr val="5B9BD5">
                  <a:lumMod val="50000"/>
                </a:srgbClr>
              </a:solidFill>
              <a:prstDash val="sysDash"/>
              <a:round/>
            </a:ln>
          </c:spPr>
          <c:marker>
            <c:symbol val="none"/>
          </c:marker>
          <c:cat>
            <c:numRef>
              <c:f>[2]data!$A$91:$A$114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[2]data!$E$91:$E$114</c:f>
              <c:numCache>
                <c:formatCode>General</c:formatCode>
                <c:ptCount val="24"/>
                <c:pt idx="0">
                  <c:v>74</c:v>
                </c:pt>
                <c:pt idx="6">
                  <c:v>71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71</c:v>
                </c:pt>
                <c:pt idx="11">
                  <c:v>70</c:v>
                </c:pt>
                <c:pt idx="12">
                  <c:v>70</c:v>
                </c:pt>
                <c:pt idx="13">
                  <c:v>69</c:v>
                </c:pt>
                <c:pt idx="14">
                  <c:v>65</c:v>
                </c:pt>
                <c:pt idx="15">
                  <c:v>63</c:v>
                </c:pt>
                <c:pt idx="16">
                  <c:v>65</c:v>
                </c:pt>
                <c:pt idx="17">
                  <c:v>65</c:v>
                </c:pt>
                <c:pt idx="18">
                  <c:v>65</c:v>
                </c:pt>
                <c:pt idx="19">
                  <c:v>67</c:v>
                </c:pt>
                <c:pt idx="20">
                  <c:v>67</c:v>
                </c:pt>
                <c:pt idx="21">
                  <c:v>68</c:v>
                </c:pt>
                <c:pt idx="22">
                  <c:v>68</c:v>
                </c:pt>
                <c:pt idx="23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32-4660-9BDA-8D0C0F6EF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024720"/>
        <c:axId val="157025280"/>
      </c:lineChart>
      <c:catAx>
        <c:axId val="15702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57025280"/>
        <c:crosses val="autoZero"/>
        <c:auto val="1"/>
        <c:lblAlgn val="ctr"/>
        <c:lblOffset val="100"/>
        <c:tickLblSkip val="2"/>
        <c:noMultiLvlLbl val="0"/>
      </c:catAx>
      <c:valAx>
        <c:axId val="157025280"/>
        <c:scaling>
          <c:orientation val="minMax"/>
          <c:max val="100"/>
          <c:min val="30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5702472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3840392325315001"/>
          <c:y val="0.80115442876953602"/>
          <c:w val="0.78340306414662098"/>
          <c:h val="0.16138362593918701"/>
        </c:manualLayout>
      </c:layout>
      <c:overlay val="0"/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span"/>
    <c:showDLblsOverMax val="0"/>
  </c:chart>
  <c:spPr>
    <a:ln>
      <a:noFill/>
    </a:ln>
  </c:spPr>
  <c:txPr>
    <a:bodyPr/>
    <a:lstStyle/>
    <a:p>
      <a:pPr>
        <a:defRPr lang="en-US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4.0597711365403799E-2"/>
          <c:w val="0.92649483775811203"/>
          <c:h val="0.680160815464948"/>
        </c:manualLayout>
      </c:layout>
      <c:lineChart>
        <c:grouping val="standard"/>
        <c:varyColors val="0"/>
        <c:ser>
          <c:idx val="0"/>
          <c:order val="0"/>
          <c:tx>
            <c:strRef>
              <c:f>[2]data!$B$150</c:f>
              <c:strCache>
                <c:ptCount val="1"/>
                <c:pt idx="0">
                  <c:v>Inrikes födda</c:v>
                </c:pt>
              </c:strCache>
            </c:strRef>
          </c:tx>
          <c:spPr>
            <a:ln w="38100" cap="rnd" cmpd="sng" algn="ctr">
              <a:solidFill>
                <a:srgbClr val="5B9BD5">
                  <a:lumMod val="50000"/>
                </a:srgbClr>
              </a:solidFill>
              <a:prstDash val="solid"/>
              <a:round/>
            </a:ln>
          </c:spPr>
          <c:marker>
            <c:symbol val="none"/>
          </c:marker>
          <c:dPt>
            <c:idx val="7"/>
            <c:bubble3D val="0"/>
            <c:spPr>
              <a:ln w="38100" cap="rnd" cmpd="sng" algn="ctr">
                <a:solidFill>
                  <a:srgbClr val="5B9BD5">
                    <a:lumMod val="50000"/>
                  </a:srgbClr>
                </a:solidFill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1-BB25-420C-A992-348219E48CCA}"/>
              </c:ext>
            </c:extLst>
          </c:dPt>
          <c:cat>
            <c:numRef>
              <c:f>[2]data!$A$151:$A$161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[2]data!$B$151:$B$161</c:f>
              <c:numCache>
                <c:formatCode>General</c:formatCode>
                <c:ptCount val="11"/>
                <c:pt idx="0">
                  <c:v>77</c:v>
                </c:pt>
                <c:pt idx="1">
                  <c:v>74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  <c:pt idx="5">
                  <c:v>71</c:v>
                </c:pt>
                <c:pt idx="6">
                  <c:v>72</c:v>
                </c:pt>
                <c:pt idx="7">
                  <c:v>72</c:v>
                </c:pt>
                <c:pt idx="8">
                  <c:v>71</c:v>
                </c:pt>
                <c:pt idx="9">
                  <c:v>71</c:v>
                </c:pt>
                <c:pt idx="10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25-420C-A992-348219E48CCA}"/>
            </c:ext>
          </c:extLst>
        </c:ser>
        <c:ser>
          <c:idx val="1"/>
          <c:order val="1"/>
          <c:tx>
            <c:strRef>
              <c:f>[2]data!$C$150</c:f>
              <c:strCache>
                <c:ptCount val="1"/>
                <c:pt idx="0">
                  <c:v>Utrikes födda</c:v>
                </c:pt>
              </c:strCache>
            </c:strRef>
          </c:tx>
          <c:spPr>
            <a:ln w="3810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[2]data!$A$151:$A$161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[2]data!$C$151:$C$161</c:f>
              <c:numCache>
                <c:formatCode>General</c:formatCode>
                <c:ptCount val="11"/>
                <c:pt idx="0">
                  <c:v>74</c:v>
                </c:pt>
                <c:pt idx="1">
                  <c:v>71</c:v>
                </c:pt>
                <c:pt idx="2">
                  <c:v>67</c:v>
                </c:pt>
                <c:pt idx="3">
                  <c:v>66</c:v>
                </c:pt>
                <c:pt idx="4">
                  <c:v>67</c:v>
                </c:pt>
                <c:pt idx="5">
                  <c:v>66</c:v>
                </c:pt>
                <c:pt idx="6">
                  <c:v>65</c:v>
                </c:pt>
                <c:pt idx="7">
                  <c:v>63</c:v>
                </c:pt>
                <c:pt idx="8">
                  <c:v>62</c:v>
                </c:pt>
                <c:pt idx="9">
                  <c:v>61</c:v>
                </c:pt>
                <c:pt idx="1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25-420C-A992-348219E48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105616"/>
        <c:axId val="157106176"/>
      </c:lineChart>
      <c:catAx>
        <c:axId val="15710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57106176"/>
        <c:crosses val="autoZero"/>
        <c:auto val="1"/>
        <c:lblAlgn val="ctr"/>
        <c:lblOffset val="100"/>
        <c:tickLblSkip val="2"/>
        <c:noMultiLvlLbl val="0"/>
      </c:catAx>
      <c:valAx>
        <c:axId val="157106176"/>
        <c:scaling>
          <c:orientation val="minMax"/>
          <c:max val="100"/>
          <c:min val="30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5710561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3092783505154601"/>
          <c:y val="0.83462296706261696"/>
          <c:w val="0.72157603092783495"/>
          <c:h val="0.16138362593918701"/>
        </c:manualLayout>
      </c:layout>
      <c:overlay val="0"/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span"/>
    <c:showDLblsOverMax val="0"/>
  </c:chart>
  <c:spPr>
    <a:ln>
      <a:noFill/>
    </a:ln>
  </c:spPr>
  <c:txPr>
    <a:bodyPr/>
    <a:lstStyle/>
    <a:p>
      <a:pPr>
        <a:defRPr lang="en-US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6.5289442986293397E-2"/>
          <c:w val="0.92649483775811203"/>
          <c:h val="0.655189083293927"/>
        </c:manualLayout>
      </c:layout>
      <c:lineChart>
        <c:grouping val="standard"/>
        <c:varyColors val="0"/>
        <c:ser>
          <c:idx val="4"/>
          <c:order val="0"/>
          <c:tx>
            <c:strRef>
              <c:f>Total förändring</c:f>
              <c:strCache>
                <c:ptCount val="1"/>
                <c:pt idx="0">
                  <c:v>Total förändring</c:v>
                </c:pt>
              </c:strCache>
            </c:strRef>
          </c:tx>
          <c:spPr>
            <a:ln w="38100" cap="rnd" cmpd="sng" algn="ctr">
              <a:solidFill>
                <a:srgbClr val="4472C4">
                  <a:lumMod val="50000"/>
                </a:srgbClr>
              </a:solidFill>
              <a:prstDash val="solid"/>
              <a:round/>
            </a:ln>
          </c:spPr>
          <c:marker>
            <c:symbol val="circle"/>
            <c:size val="6"/>
            <c:spPr>
              <a:solidFill>
                <a:srgbClr val="4472C4">
                  <a:lumMod val="50000"/>
                </a:srgbClr>
              </a:solidFill>
              <a:ln w="9525" cap="flat" cmpd="sng" algn="ctr">
                <a:noFill/>
                <a:prstDash val="solid"/>
                <a:round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B69A-4840-B9A7-6C3683EBF98B}"/>
              </c:ext>
            </c:extLst>
          </c:dPt>
          <c:cat>
            <c:numRef>
              <c:f>'[4]1997-2016'!$A$2:$A$21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'[4]1997-2016'!$G$2:$G$21</c:f>
              <c:numCache>
                <c:formatCode>General</c:formatCode>
                <c:ptCount val="20"/>
                <c:pt idx="0">
                  <c:v>0</c:v>
                </c:pt>
                <c:pt idx="1">
                  <c:v>-0.82707977294921897</c:v>
                </c:pt>
                <c:pt idx="2">
                  <c:v>-1.3268585205078101</c:v>
                </c:pt>
                <c:pt idx="3">
                  <c:v>-2.86468505859375</c:v>
                </c:pt>
                <c:pt idx="4">
                  <c:v>-3.7579040527343701</c:v>
                </c:pt>
                <c:pt idx="5">
                  <c:v>-3.7066268920898402</c:v>
                </c:pt>
                <c:pt idx="6">
                  <c:v>-3.6279449462890598</c:v>
                </c:pt>
                <c:pt idx="7">
                  <c:v>-4.7558670043945304</c:v>
                </c:pt>
                <c:pt idx="8">
                  <c:v>-5.67108154296875</c:v>
                </c:pt>
                <c:pt idx="9">
                  <c:v>-6.6773834228515598</c:v>
                </c:pt>
                <c:pt idx="10">
                  <c:v>-9.96966552734375</c:v>
                </c:pt>
                <c:pt idx="11">
                  <c:v>-12.1855163574219</c:v>
                </c:pt>
                <c:pt idx="12">
                  <c:v>-12.1498565673828</c:v>
                </c:pt>
                <c:pt idx="13">
                  <c:v>-12.8651428222656</c:v>
                </c:pt>
                <c:pt idx="14">
                  <c:v>-13.6406097412109</c:v>
                </c:pt>
                <c:pt idx="15">
                  <c:v>-13.5377349853516</c:v>
                </c:pt>
                <c:pt idx="16">
                  <c:v>-13.317710876464799</c:v>
                </c:pt>
                <c:pt idx="17">
                  <c:v>-13.6680603027344</c:v>
                </c:pt>
                <c:pt idx="18">
                  <c:v>-13.944679260253899</c:v>
                </c:pt>
                <c:pt idx="19">
                  <c:v>-14.311408996581999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9A-4840-B9A7-6C3683EBF98B}"/>
            </c:ext>
          </c:extLst>
        </c:ser>
        <c:ser>
          <c:idx val="0"/>
          <c:order val="1"/>
          <c:tx>
            <c:strRef>
              <c:f>Förklarad förändring</c:f>
              <c:strCache>
                <c:ptCount val="1"/>
                <c:pt idx="0">
                  <c:v>Förklarad förändring</c:v>
                </c:pt>
              </c:strCache>
            </c:strRef>
          </c:tx>
          <c:spPr>
            <a:ln w="38100" cap="rnd" cmpd="sng" algn="ctr">
              <a:solidFill>
                <a:srgbClr val="C00000"/>
              </a:solidFill>
              <a:prstDash val="lgDash"/>
              <a:round/>
            </a:ln>
          </c:spPr>
          <c:marker>
            <c:symbol val="circle"/>
            <c:size val="6"/>
            <c:spPr>
              <a:solidFill>
                <a:srgbClr val="C00000"/>
              </a:solidFill>
              <a:ln w="9525" cap="flat" cmpd="sng" algn="ctr">
                <a:noFill/>
                <a:prstDash val="solid"/>
                <a:round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B69A-4840-B9A7-6C3683EBF98B}"/>
              </c:ext>
            </c:extLst>
          </c:dPt>
          <c:cat>
            <c:numRef>
              <c:f>'[4]1997-2016'!$A$2:$A$21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'[4]1997-2016'!$B$2:$B$21</c:f>
              <c:numCache>
                <c:formatCode>General</c:formatCode>
                <c:ptCount val="20"/>
                <c:pt idx="0">
                  <c:v>0</c:v>
                </c:pt>
                <c:pt idx="1">
                  <c:v>-0.120918706059456</c:v>
                </c:pt>
                <c:pt idx="2">
                  <c:v>-0.25390917062759399</c:v>
                </c:pt>
                <c:pt idx="3">
                  <c:v>-0.57067531347274802</c:v>
                </c:pt>
                <c:pt idx="4">
                  <c:v>-0.895874083042145</c:v>
                </c:pt>
                <c:pt idx="5">
                  <c:v>-0.80234891176223799</c:v>
                </c:pt>
                <c:pt idx="6">
                  <c:v>-0.731359243392944</c:v>
                </c:pt>
                <c:pt idx="7">
                  <c:v>-0.73421090841293302</c:v>
                </c:pt>
                <c:pt idx="8">
                  <c:v>-1.0768889188766499</c:v>
                </c:pt>
                <c:pt idx="9">
                  <c:v>-1.11647820472717</c:v>
                </c:pt>
                <c:pt idx="10">
                  <c:v>-1.4734032154083301</c:v>
                </c:pt>
                <c:pt idx="11">
                  <c:v>-1.7818907499313399</c:v>
                </c:pt>
                <c:pt idx="12">
                  <c:v>-1.6860955953598</c:v>
                </c:pt>
                <c:pt idx="13">
                  <c:v>-2.1668224334716801</c:v>
                </c:pt>
                <c:pt idx="14">
                  <c:v>-2.3300695419311501</c:v>
                </c:pt>
                <c:pt idx="15">
                  <c:v>-2.2277882099151598</c:v>
                </c:pt>
                <c:pt idx="16">
                  <c:v>-2.3913707733154301</c:v>
                </c:pt>
                <c:pt idx="17">
                  <c:v>-2.3549990653991699</c:v>
                </c:pt>
                <c:pt idx="18">
                  <c:v>-2.1869974136352499</c:v>
                </c:pt>
                <c:pt idx="19">
                  <c:v>-1.9964827299118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9A-4840-B9A7-6C3683EBF98B}"/>
            </c:ext>
          </c:extLst>
        </c:ser>
        <c:ser>
          <c:idx val="1"/>
          <c:order val="2"/>
          <c:tx>
            <c:strRef>
              <c:f>Oförklarad förändring</c:f>
              <c:strCache>
                <c:ptCount val="1"/>
                <c:pt idx="0">
                  <c:v>Oförklarad förändring</c:v>
                </c:pt>
              </c:strCache>
            </c:strRef>
          </c:tx>
          <c:spPr>
            <a:ln w="38100" cap="rnd" cmpd="sng" algn="ctr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circle"/>
            <c:size val="6"/>
            <c:spPr>
              <a:solidFill>
                <a:srgbClr val="0070C0"/>
              </a:solidFill>
              <a:ln w="9525" cap="flat" cmpd="sng" algn="ctr">
                <a:noFill/>
                <a:prstDash val="solid"/>
                <a:round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B69A-4840-B9A7-6C3683EBF98B}"/>
              </c:ext>
            </c:extLst>
          </c:dPt>
          <c:cat>
            <c:numRef>
              <c:f>'[4]1997-2016'!$A$2:$A$21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'[4]1997-2016'!$C$2:$C$21</c:f>
              <c:numCache>
                <c:formatCode>General</c:formatCode>
                <c:ptCount val="20"/>
                <c:pt idx="0">
                  <c:v>0</c:v>
                </c:pt>
                <c:pt idx="1">
                  <c:v>-0.706160187721252</c:v>
                </c:pt>
                <c:pt idx="2">
                  <c:v>-1.0729521512985201</c:v>
                </c:pt>
                <c:pt idx="3">
                  <c:v>-2.2940115928649898</c:v>
                </c:pt>
                <c:pt idx="4">
                  <c:v>-2.8620297908782999</c:v>
                </c:pt>
                <c:pt idx="5">
                  <c:v>-2.9042787551879901</c:v>
                </c:pt>
                <c:pt idx="6">
                  <c:v>-2.8965914249420202</c:v>
                </c:pt>
                <c:pt idx="7">
                  <c:v>-4.0216555595397896</c:v>
                </c:pt>
                <c:pt idx="8">
                  <c:v>-4.5941953659057599</c:v>
                </c:pt>
                <c:pt idx="9">
                  <c:v>-5.5609064102172896</c:v>
                </c:pt>
                <c:pt idx="10">
                  <c:v>-8.4962644577026403</c:v>
                </c:pt>
                <c:pt idx="11">
                  <c:v>-10.4036293029785</c:v>
                </c:pt>
                <c:pt idx="12">
                  <c:v>-10.4637641906738</c:v>
                </c:pt>
                <c:pt idx="13">
                  <c:v>-10.698326110839799</c:v>
                </c:pt>
                <c:pt idx="14">
                  <c:v>-11.310540199279799</c:v>
                </c:pt>
                <c:pt idx="15">
                  <c:v>-11.3099517822266</c:v>
                </c:pt>
                <c:pt idx="16">
                  <c:v>-10.926342964172401</c:v>
                </c:pt>
                <c:pt idx="17">
                  <c:v>-11.3130655288696</c:v>
                </c:pt>
                <c:pt idx="18">
                  <c:v>-11.7576818466187</c:v>
                </c:pt>
                <c:pt idx="19">
                  <c:v>-12.3149261474609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69A-4840-B9A7-6C3683EBF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109536"/>
        <c:axId val="157110096"/>
      </c:lineChart>
      <c:catAx>
        <c:axId val="15710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57110096"/>
        <c:crossesAt val="-16"/>
        <c:auto val="1"/>
        <c:lblAlgn val="ctr"/>
        <c:lblOffset val="100"/>
        <c:tickLblSkip val="2"/>
        <c:noMultiLvlLbl val="0"/>
      </c:catAx>
      <c:valAx>
        <c:axId val="157110096"/>
        <c:scaling>
          <c:orientation val="minMax"/>
          <c:max val="0"/>
          <c:min val="-16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57109536"/>
        <c:crossesAt val="1"/>
        <c:crossBetween val="between"/>
        <c:majorUnit val="2"/>
      </c:valAx>
      <c:spPr>
        <a:noFill/>
      </c:spPr>
    </c:plotArea>
    <c:legend>
      <c:legendPos val="r"/>
      <c:layout>
        <c:manualLayout>
          <c:xMode val="edge"/>
          <c:yMode val="edge"/>
          <c:x val="4.4496706758304701E-2"/>
          <c:y val="0.79682145511045099"/>
          <c:w val="0.92470588235294104"/>
          <c:h val="0.17351675547925399"/>
        </c:manualLayout>
      </c:layout>
      <c:overlay val="0"/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en-US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6.5289442986293397E-2"/>
          <c:w val="0.92649483775811203"/>
          <c:h val="0.65417619694515095"/>
        </c:manualLayout>
      </c:layout>
      <c:lineChart>
        <c:grouping val="standard"/>
        <c:varyColors val="0"/>
        <c:ser>
          <c:idx val="0"/>
          <c:order val="0"/>
          <c:tx>
            <c:strRef>
              <c:f>[2]data!$B$4</c:f>
              <c:strCache>
                <c:ptCount val="1"/>
                <c:pt idx="0">
                  <c:v>Facklig organisationsgrad</c:v>
                </c:pt>
              </c:strCache>
            </c:strRef>
          </c:tx>
          <c:spPr>
            <a:ln w="38100" cap="rnd" cmpd="sng" algn="ctr">
              <a:solidFill>
                <a:srgbClr val="C00000"/>
              </a:solidFill>
              <a:prstDash val="solid"/>
              <a:round/>
            </a:ln>
          </c:spPr>
          <c:marker>
            <c:symbol val="circle"/>
            <c:size val="6"/>
            <c:spPr>
              <a:solidFill>
                <a:srgbClr val="C00000"/>
              </a:solidFill>
              <a:ln w="9525" cap="flat" cmpd="sng" algn="ctr">
                <a:noFill/>
                <a:prstDash val="solid"/>
                <a:round/>
              </a:ln>
            </c:spPr>
          </c:marker>
          <c:cat>
            <c:numRef>
              <c:f>[2]data!$A$5:$A$28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[2]data!$B$5:$B$28</c:f>
              <c:numCache>
                <c:formatCode>General</c:formatCode>
                <c:ptCount val="24"/>
                <c:pt idx="0">
                  <c:v>84.9</c:v>
                </c:pt>
                <c:pt idx="6">
                  <c:v>82</c:v>
                </c:pt>
                <c:pt idx="7">
                  <c:v>80.599999999999994</c:v>
                </c:pt>
                <c:pt idx="8">
                  <c:v>79.7</c:v>
                </c:pt>
                <c:pt idx="9">
                  <c:v>79.7</c:v>
                </c:pt>
                <c:pt idx="10">
                  <c:v>79.8</c:v>
                </c:pt>
                <c:pt idx="11">
                  <c:v>78.599999999999994</c:v>
                </c:pt>
                <c:pt idx="12">
                  <c:v>77.8</c:v>
                </c:pt>
                <c:pt idx="13">
                  <c:v>76.900000000000006</c:v>
                </c:pt>
                <c:pt idx="14">
                  <c:v>73.400000000000006</c:v>
                </c:pt>
                <c:pt idx="15">
                  <c:v>71.2</c:v>
                </c:pt>
                <c:pt idx="16">
                  <c:v>71.2</c:v>
                </c:pt>
                <c:pt idx="17">
                  <c:v>71.2</c:v>
                </c:pt>
                <c:pt idx="18">
                  <c:v>70.400000000000006</c:v>
                </c:pt>
                <c:pt idx="19">
                  <c:v>70.47</c:v>
                </c:pt>
                <c:pt idx="20">
                  <c:v>70.2</c:v>
                </c:pt>
                <c:pt idx="21">
                  <c:v>69.900000000000006</c:v>
                </c:pt>
                <c:pt idx="22">
                  <c:v>69.489999999999995</c:v>
                </c:pt>
                <c:pt idx="23">
                  <c:v>69.2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17-4A3D-9773-78F1E73F5DF1}"/>
            </c:ext>
          </c:extLst>
        </c:ser>
        <c:ser>
          <c:idx val="1"/>
          <c:order val="1"/>
          <c:tx>
            <c:strRef>
              <c:f>[2]data!$C$4</c:f>
              <c:strCache>
                <c:ptCount val="1"/>
                <c:pt idx="0">
                  <c:v>Arbetsgivarnas organisationsgrad</c:v>
                </c:pt>
              </c:strCache>
            </c:strRef>
          </c:tx>
          <c:spPr>
            <a:ln w="38100" cap="rnd" cmpd="sng" algn="ctr">
              <a:solidFill>
                <a:srgbClr val="5B9BD5">
                  <a:lumMod val="50000"/>
                </a:srgb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5B9BD5">
                  <a:lumMod val="50000"/>
                </a:srgbClr>
              </a:solidFill>
              <a:ln w="9525" cap="flat" cmpd="sng" algn="ctr">
                <a:noFill/>
                <a:prstDash val="solid"/>
                <a:round/>
              </a:ln>
            </c:spPr>
          </c:marker>
          <c:cat>
            <c:numRef>
              <c:f>[2]data!$A$5:$A$28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[2]data!$C$5:$C$28</c:f>
              <c:numCache>
                <c:formatCode>General</c:formatCode>
                <c:ptCount val="24"/>
                <c:pt idx="2">
                  <c:v>86</c:v>
                </c:pt>
                <c:pt idx="7">
                  <c:v>83</c:v>
                </c:pt>
                <c:pt idx="12">
                  <c:v>86</c:v>
                </c:pt>
                <c:pt idx="13">
                  <c:v>85</c:v>
                </c:pt>
                <c:pt idx="14">
                  <c:v>84</c:v>
                </c:pt>
                <c:pt idx="15">
                  <c:v>87</c:v>
                </c:pt>
                <c:pt idx="16">
                  <c:v>88</c:v>
                </c:pt>
                <c:pt idx="17">
                  <c:v>87</c:v>
                </c:pt>
                <c:pt idx="18">
                  <c:v>86</c:v>
                </c:pt>
                <c:pt idx="19">
                  <c:v>87</c:v>
                </c:pt>
                <c:pt idx="20">
                  <c:v>87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17-4A3D-9773-78F1E73F5DF1}"/>
            </c:ext>
          </c:extLst>
        </c:ser>
        <c:ser>
          <c:idx val="2"/>
          <c:order val="2"/>
          <c:tx>
            <c:strRef>
              <c:f>[2]data!$D$4</c:f>
              <c:strCache>
                <c:ptCount val="1"/>
                <c:pt idx="0">
                  <c:v>Täckningsgrad för kollektivavtal</c:v>
                </c:pt>
              </c:strCache>
            </c:strRef>
          </c:tx>
          <c:spPr>
            <a:ln w="38100" cap="rnd" cmpd="sng" algn="ctr">
              <a:solidFill>
                <a:srgbClr val="FFC000">
                  <a:lumMod val="75000"/>
                </a:srgbClr>
              </a:solidFill>
              <a:prstDash val="solid"/>
              <a:round/>
            </a:ln>
          </c:spPr>
          <c:marker>
            <c:symbol val="circle"/>
            <c:size val="6"/>
            <c:spPr>
              <a:solidFill>
                <a:srgbClr val="FFC000">
                  <a:lumMod val="75000"/>
                </a:srgbClr>
              </a:solidFill>
              <a:ln w="9525" cap="flat" cmpd="sng" algn="ctr">
                <a:noFill/>
                <a:prstDash val="solid"/>
                <a:round/>
              </a:ln>
            </c:spPr>
          </c:marker>
          <c:cat>
            <c:numRef>
              <c:f>[2]data!$A$5:$A$28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[2]data!$D$5:$D$28</c:f>
              <c:numCache>
                <c:formatCode>General</c:formatCode>
                <c:ptCount val="24"/>
                <c:pt idx="2">
                  <c:v>94</c:v>
                </c:pt>
                <c:pt idx="12">
                  <c:v>93</c:v>
                </c:pt>
                <c:pt idx="14">
                  <c:v>88</c:v>
                </c:pt>
                <c:pt idx="15">
                  <c:v>90</c:v>
                </c:pt>
                <c:pt idx="16">
                  <c:v>90</c:v>
                </c:pt>
                <c:pt idx="17">
                  <c:v>89</c:v>
                </c:pt>
                <c:pt idx="18">
                  <c:v>89</c:v>
                </c:pt>
                <c:pt idx="19">
                  <c:v>90</c:v>
                </c:pt>
                <c:pt idx="20">
                  <c:v>89</c:v>
                </c:pt>
                <c:pt idx="21">
                  <c:v>90</c:v>
                </c:pt>
                <c:pt idx="22">
                  <c:v>90</c:v>
                </c:pt>
                <c:pt idx="23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17-4A3D-9773-78F1E73F5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73600"/>
        <c:axId val="154025120"/>
      </c:lineChart>
      <c:catAx>
        <c:axId val="3527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54025120"/>
        <c:crosses val="autoZero"/>
        <c:auto val="1"/>
        <c:lblAlgn val="ctr"/>
        <c:lblOffset val="100"/>
        <c:tickLblSkip val="2"/>
        <c:noMultiLvlLbl val="0"/>
      </c:catAx>
      <c:valAx>
        <c:axId val="154025120"/>
        <c:scaling>
          <c:orientation val="minMax"/>
          <c:max val="100"/>
          <c:min val="30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3527360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2.2948032407407407E-2"/>
          <c:y val="0.81312202581915904"/>
          <c:w val="0.93260624999999986"/>
          <c:h val="0.17314305555555601"/>
        </c:manualLayout>
      </c:layout>
      <c:overlay val="0"/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span"/>
    <c:showDLblsOverMax val="0"/>
  </c:chart>
  <c:spPr>
    <a:ln>
      <a:noFill/>
    </a:ln>
  </c:spPr>
  <c:txPr>
    <a:bodyPr/>
    <a:lstStyle/>
    <a:p>
      <a:pPr>
        <a:defRPr lang="en-US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81170108161302E-2"/>
          <c:y val="3.2194463482070002E-2"/>
          <c:w val="0.92649483775811203"/>
          <c:h val="0.63901778012888799"/>
        </c:manualLayout>
      </c:layout>
      <c:lineChart>
        <c:grouping val="standard"/>
        <c:varyColors val="0"/>
        <c:ser>
          <c:idx val="0"/>
          <c:order val="0"/>
          <c:tx>
            <c:strRef>
              <c:f>[2]data!$B$90</c:f>
              <c:strCache>
                <c:ptCount val="1"/>
                <c:pt idx="0">
                  <c:v>Samtliga arbetare</c:v>
                </c:pt>
              </c:strCache>
            </c:strRef>
          </c:tx>
          <c:spPr>
            <a:ln w="31750" cap="rnd" cmpd="sng" algn="ctr">
              <a:solidFill>
                <a:srgbClr val="C00000"/>
              </a:solidFill>
              <a:prstDash val="solid"/>
              <a:round/>
            </a:ln>
          </c:spPr>
          <c:marker>
            <c:symbol val="none"/>
          </c:marker>
          <c:cat>
            <c:numRef>
              <c:f>[2]data!$A$91:$A$114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[2]data!$B$91:$B$114</c:f>
              <c:numCache>
                <c:formatCode>General</c:formatCode>
                <c:ptCount val="24"/>
                <c:pt idx="0">
                  <c:v>86.49</c:v>
                </c:pt>
                <c:pt idx="6">
                  <c:v>83.8</c:v>
                </c:pt>
                <c:pt idx="7">
                  <c:v>82.6</c:v>
                </c:pt>
                <c:pt idx="8">
                  <c:v>81.400000000000006</c:v>
                </c:pt>
                <c:pt idx="9">
                  <c:v>80.900000000000006</c:v>
                </c:pt>
                <c:pt idx="10">
                  <c:v>80.3</c:v>
                </c:pt>
                <c:pt idx="11">
                  <c:v>78.900000000000006</c:v>
                </c:pt>
                <c:pt idx="12">
                  <c:v>77.400000000000006</c:v>
                </c:pt>
                <c:pt idx="13">
                  <c:v>77</c:v>
                </c:pt>
                <c:pt idx="14">
                  <c:v>73.52</c:v>
                </c:pt>
                <c:pt idx="15">
                  <c:v>70.7</c:v>
                </c:pt>
                <c:pt idx="16">
                  <c:v>69.8</c:v>
                </c:pt>
                <c:pt idx="17">
                  <c:v>69</c:v>
                </c:pt>
                <c:pt idx="18">
                  <c:v>67.47</c:v>
                </c:pt>
                <c:pt idx="19">
                  <c:v>67.3</c:v>
                </c:pt>
                <c:pt idx="20">
                  <c:v>65.8</c:v>
                </c:pt>
                <c:pt idx="21">
                  <c:v>64.45</c:v>
                </c:pt>
                <c:pt idx="22">
                  <c:v>62.9</c:v>
                </c:pt>
                <c:pt idx="23">
                  <c:v>62.1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32-4660-9BDA-8D0C0F6EFA43}"/>
            </c:ext>
          </c:extLst>
        </c:ser>
        <c:ser>
          <c:idx val="1"/>
          <c:order val="1"/>
          <c:tx>
            <c:strRef>
              <c:f>[2]data!$C$90</c:f>
              <c:strCache>
                <c:ptCount val="1"/>
                <c:pt idx="0">
                  <c:v>Samtliga tjänstemän</c:v>
                </c:pt>
              </c:strCache>
            </c:strRef>
          </c:tx>
          <c:spPr>
            <a:ln w="31750" cap="rnd" cmpd="sng" algn="ctr">
              <a:solidFill>
                <a:srgbClr val="5B9BD5">
                  <a:lumMod val="5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[2]data!$A$91:$A$114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[2]data!$C$91:$C$114</c:f>
              <c:numCache>
                <c:formatCode>General</c:formatCode>
                <c:ptCount val="24"/>
                <c:pt idx="0">
                  <c:v>83.49</c:v>
                </c:pt>
                <c:pt idx="6">
                  <c:v>80.099999999999994</c:v>
                </c:pt>
                <c:pt idx="7">
                  <c:v>79</c:v>
                </c:pt>
                <c:pt idx="8">
                  <c:v>78.2</c:v>
                </c:pt>
                <c:pt idx="9">
                  <c:v>78.7</c:v>
                </c:pt>
                <c:pt idx="10">
                  <c:v>79.2</c:v>
                </c:pt>
                <c:pt idx="11">
                  <c:v>78.3</c:v>
                </c:pt>
                <c:pt idx="12">
                  <c:v>78.099999999999994</c:v>
                </c:pt>
                <c:pt idx="13">
                  <c:v>76.8</c:v>
                </c:pt>
                <c:pt idx="14">
                  <c:v>73.400000000000006</c:v>
                </c:pt>
                <c:pt idx="15">
                  <c:v>71.52</c:v>
                </c:pt>
                <c:pt idx="16">
                  <c:v>72.3</c:v>
                </c:pt>
                <c:pt idx="17">
                  <c:v>72.900000000000006</c:v>
                </c:pt>
                <c:pt idx="18">
                  <c:v>72.599999999999994</c:v>
                </c:pt>
                <c:pt idx="19">
                  <c:v>72.8</c:v>
                </c:pt>
                <c:pt idx="20">
                  <c:v>73.400000000000006</c:v>
                </c:pt>
                <c:pt idx="21">
                  <c:v>73.599999999999994</c:v>
                </c:pt>
                <c:pt idx="22">
                  <c:v>73.8</c:v>
                </c:pt>
                <c:pt idx="23">
                  <c:v>73.8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32-4660-9BDA-8D0C0F6EFA43}"/>
            </c:ext>
          </c:extLst>
        </c:ser>
        <c:ser>
          <c:idx val="2"/>
          <c:order val="2"/>
          <c:tx>
            <c:strRef>
              <c:f>[2]data!$D$90</c:f>
              <c:strCache>
                <c:ptCount val="1"/>
                <c:pt idx="0">
                  <c:v>Arbetare privat sektor</c:v>
                </c:pt>
              </c:strCache>
            </c:strRef>
          </c:tx>
          <c:spPr>
            <a:ln w="31750" cap="rnd" cmpd="sng" algn="ctr">
              <a:solidFill>
                <a:srgbClr val="C00000"/>
              </a:solidFill>
              <a:prstDash val="sysDash"/>
              <a:round/>
            </a:ln>
          </c:spPr>
          <c:marker>
            <c:symbol val="none"/>
          </c:marker>
          <c:cat>
            <c:numRef>
              <c:f>[2]data!$A$91:$A$114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[2]data!$D$91:$D$114</c:f>
              <c:numCache>
                <c:formatCode>General</c:formatCode>
                <c:ptCount val="24"/>
                <c:pt idx="0">
                  <c:v>82</c:v>
                </c:pt>
                <c:pt idx="6">
                  <c:v>81</c:v>
                </c:pt>
                <c:pt idx="7">
                  <c:v>79</c:v>
                </c:pt>
                <c:pt idx="8">
                  <c:v>78</c:v>
                </c:pt>
                <c:pt idx="9">
                  <c:v>78</c:v>
                </c:pt>
                <c:pt idx="10">
                  <c:v>77</c:v>
                </c:pt>
                <c:pt idx="11">
                  <c:v>75</c:v>
                </c:pt>
                <c:pt idx="12">
                  <c:v>74</c:v>
                </c:pt>
                <c:pt idx="13">
                  <c:v>74</c:v>
                </c:pt>
                <c:pt idx="14">
                  <c:v>70</c:v>
                </c:pt>
                <c:pt idx="15">
                  <c:v>67</c:v>
                </c:pt>
                <c:pt idx="16">
                  <c:v>66</c:v>
                </c:pt>
                <c:pt idx="17">
                  <c:v>65</c:v>
                </c:pt>
                <c:pt idx="18">
                  <c:v>64</c:v>
                </c:pt>
                <c:pt idx="19">
                  <c:v>63</c:v>
                </c:pt>
                <c:pt idx="20">
                  <c:v>62</c:v>
                </c:pt>
                <c:pt idx="21">
                  <c:v>61</c:v>
                </c:pt>
                <c:pt idx="22">
                  <c:v>59</c:v>
                </c:pt>
                <c:pt idx="23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32-4660-9BDA-8D0C0F6EFA43}"/>
            </c:ext>
          </c:extLst>
        </c:ser>
        <c:ser>
          <c:idx val="3"/>
          <c:order val="3"/>
          <c:tx>
            <c:strRef>
              <c:f>[2]data!$E$90</c:f>
              <c:strCache>
                <c:ptCount val="1"/>
                <c:pt idx="0">
                  <c:v>Tjänstemän privat sektor</c:v>
                </c:pt>
              </c:strCache>
            </c:strRef>
          </c:tx>
          <c:spPr>
            <a:ln w="31750" cap="rnd" cmpd="sng" algn="ctr">
              <a:solidFill>
                <a:srgbClr val="5B9BD5">
                  <a:lumMod val="50000"/>
                </a:srgbClr>
              </a:solidFill>
              <a:prstDash val="sysDash"/>
              <a:round/>
            </a:ln>
          </c:spPr>
          <c:marker>
            <c:symbol val="none"/>
          </c:marker>
          <c:cat>
            <c:numRef>
              <c:f>[2]data!$A$91:$A$114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[2]data!$E$91:$E$114</c:f>
              <c:numCache>
                <c:formatCode>General</c:formatCode>
                <c:ptCount val="24"/>
                <c:pt idx="0">
                  <c:v>74</c:v>
                </c:pt>
                <c:pt idx="6">
                  <c:v>71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71</c:v>
                </c:pt>
                <c:pt idx="11">
                  <c:v>70</c:v>
                </c:pt>
                <c:pt idx="12">
                  <c:v>70</c:v>
                </c:pt>
                <c:pt idx="13">
                  <c:v>69</c:v>
                </c:pt>
                <c:pt idx="14">
                  <c:v>65</c:v>
                </c:pt>
                <c:pt idx="15">
                  <c:v>63</c:v>
                </c:pt>
                <c:pt idx="16">
                  <c:v>65</c:v>
                </c:pt>
                <c:pt idx="17">
                  <c:v>65</c:v>
                </c:pt>
                <c:pt idx="18">
                  <c:v>65</c:v>
                </c:pt>
                <c:pt idx="19">
                  <c:v>67</c:v>
                </c:pt>
                <c:pt idx="20">
                  <c:v>67</c:v>
                </c:pt>
                <c:pt idx="21">
                  <c:v>68</c:v>
                </c:pt>
                <c:pt idx="22">
                  <c:v>68</c:v>
                </c:pt>
                <c:pt idx="23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32-4660-9BDA-8D0C0F6EF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024720"/>
        <c:axId val="157025280"/>
      </c:lineChart>
      <c:catAx>
        <c:axId val="15702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57025280"/>
        <c:crosses val="autoZero"/>
        <c:auto val="1"/>
        <c:lblAlgn val="ctr"/>
        <c:lblOffset val="100"/>
        <c:tickLblSkip val="2"/>
        <c:noMultiLvlLbl val="0"/>
      </c:catAx>
      <c:valAx>
        <c:axId val="157025280"/>
        <c:scaling>
          <c:orientation val="minMax"/>
          <c:max val="100"/>
          <c:min val="30"/>
        </c:scaling>
        <c:delete val="0"/>
        <c:axPos val="l"/>
        <c:majorGridlines>
          <c:spPr>
            <a:ln w="952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v-SE"/>
          </a:p>
        </c:txPr>
        <c:crossAx val="15702472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3840392325315001"/>
          <c:y val="0.80115442876953602"/>
          <c:w val="0.78340306414662098"/>
          <c:h val="0.16138362593918701"/>
        </c:manualLayout>
      </c:layout>
      <c:overlay val="0"/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span"/>
    <c:showDLblsOverMax val="0"/>
  </c:chart>
  <c:spPr>
    <a:ln>
      <a:noFill/>
    </a:ln>
  </c:spPr>
  <c:txPr>
    <a:bodyPr/>
    <a:lstStyle/>
    <a:p>
      <a:pPr>
        <a:defRPr lang="en-US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6996031746032"/>
          <c:y val="1.7638888888888898E-2"/>
          <c:w val="0.71256527777777801"/>
          <c:h val="0.8817244040504389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Senaste år</c:f>
              <c:strCache>
                <c:ptCount val="1"/>
                <c:pt idx="0">
                  <c:v>Senaste år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AA-44F6-A190-D2458606B036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BDAA-44F6-A190-D2458606B036}"/>
              </c:ext>
            </c:extLst>
          </c:dPt>
          <c:cat>
            <c:strRef>
              <c:f>'[6]Figure 4.2.'!$B$82:$B$119</c:f>
              <c:strCache>
                <c:ptCount val="38"/>
                <c:pt idx="0">
                  <c:v>OECD</c:v>
                </c:pt>
                <c:pt idx="2">
                  <c:v>USA</c:v>
                </c:pt>
                <c:pt idx="3">
                  <c:v>Storbritannien</c:v>
                </c:pt>
                <c:pt idx="4">
                  <c:v>Nya Zeeland</c:v>
                </c:pt>
                <c:pt idx="5">
                  <c:v>Korea</c:v>
                </c:pt>
                <c:pt idx="6">
                  <c:v>Kanada</c:v>
                </c:pt>
                <c:pt idx="7">
                  <c:v>Japan</c:v>
                </c:pt>
                <c:pt idx="8">
                  <c:v>Irland</c:v>
                </c:pt>
                <c:pt idx="9">
                  <c:v>Australien</c:v>
                </c:pt>
                <c:pt idx="11">
                  <c:v>Ungern</c:v>
                </c:pt>
                <c:pt idx="12">
                  <c:v>Tjeckien</c:v>
                </c:pt>
                <c:pt idx="13">
                  <c:v>Slovenien</c:v>
                </c:pt>
                <c:pt idx="14">
                  <c:v>Slovakien</c:v>
                </c:pt>
                <c:pt idx="15">
                  <c:v>Polen</c:v>
                </c:pt>
                <c:pt idx="16">
                  <c:v>Litauen</c:v>
                </c:pt>
                <c:pt idx="17">
                  <c:v>Lettland</c:v>
                </c:pt>
                <c:pt idx="18">
                  <c:v>Estland</c:v>
                </c:pt>
                <c:pt idx="20">
                  <c:v>Spanien</c:v>
                </c:pt>
                <c:pt idx="21">
                  <c:v>Portugal</c:v>
                </c:pt>
                <c:pt idx="22">
                  <c:v>Italien</c:v>
                </c:pt>
                <c:pt idx="23">
                  <c:v>Grekland</c:v>
                </c:pt>
                <c:pt idx="24">
                  <c:v>Frankrike</c:v>
                </c:pt>
                <c:pt idx="26">
                  <c:v>Österrike</c:v>
                </c:pt>
                <c:pt idx="27">
                  <c:v>Tyskland</c:v>
                </c:pt>
                <c:pt idx="28">
                  <c:v>Schweiz</c:v>
                </c:pt>
                <c:pt idx="29">
                  <c:v>Nederländerna</c:v>
                </c:pt>
                <c:pt idx="30">
                  <c:v>Luxemburg</c:v>
                </c:pt>
                <c:pt idx="31">
                  <c:v>Belgien</c:v>
                </c:pt>
                <c:pt idx="33">
                  <c:v>Sverige</c:v>
                </c:pt>
                <c:pt idx="34">
                  <c:v>Norge</c:v>
                </c:pt>
                <c:pt idx="35">
                  <c:v>Island</c:v>
                </c:pt>
                <c:pt idx="36">
                  <c:v>Finland</c:v>
                </c:pt>
                <c:pt idx="37">
                  <c:v>Danmark</c:v>
                </c:pt>
              </c:strCache>
            </c:strRef>
          </c:cat>
          <c:val>
            <c:numRef>
              <c:f>'[6]Figure 4.2.'!$AJ$82:$AJ$119</c:f>
              <c:numCache>
                <c:formatCode>General</c:formatCode>
                <c:ptCount val="38"/>
                <c:pt idx="0">
                  <c:v>17.088131463308301</c:v>
                </c:pt>
                <c:pt idx="2">
                  <c:v>10.6</c:v>
                </c:pt>
                <c:pt idx="3">
                  <c:v>24.7</c:v>
                </c:pt>
                <c:pt idx="4">
                  <c:v>18.5</c:v>
                </c:pt>
                <c:pt idx="5">
                  <c:v>10.199999999999999</c:v>
                </c:pt>
                <c:pt idx="6">
                  <c:v>26.473929999999999</c:v>
                </c:pt>
                <c:pt idx="7">
                  <c:v>17.44042</c:v>
                </c:pt>
                <c:pt idx="8">
                  <c:v>26.485150000000001</c:v>
                </c:pt>
                <c:pt idx="9">
                  <c:v>17.035630000000001</c:v>
                </c:pt>
                <c:pt idx="11">
                  <c:v>9</c:v>
                </c:pt>
                <c:pt idx="12">
                  <c:v>12.7</c:v>
                </c:pt>
                <c:pt idx="13">
                  <c:v>21.2</c:v>
                </c:pt>
                <c:pt idx="14">
                  <c:v>13.3</c:v>
                </c:pt>
                <c:pt idx="15">
                  <c:v>12.7</c:v>
                </c:pt>
                <c:pt idx="16">
                  <c:v>7.8558620000000001</c:v>
                </c:pt>
                <c:pt idx="17">
                  <c:v>13.1</c:v>
                </c:pt>
                <c:pt idx="18">
                  <c:v>4.5</c:v>
                </c:pt>
                <c:pt idx="20">
                  <c:v>16.899999999999999</c:v>
                </c:pt>
                <c:pt idx="21">
                  <c:v>18.5</c:v>
                </c:pt>
                <c:pt idx="22">
                  <c:v>37.299999999999997</c:v>
                </c:pt>
                <c:pt idx="23">
                  <c:v>21.5</c:v>
                </c:pt>
                <c:pt idx="24">
                  <c:v>11.2</c:v>
                </c:pt>
                <c:pt idx="26">
                  <c:v>27.836504500943999</c:v>
                </c:pt>
                <c:pt idx="27">
                  <c:v>17.7</c:v>
                </c:pt>
                <c:pt idx="28">
                  <c:v>16.2</c:v>
                </c:pt>
                <c:pt idx="29">
                  <c:v>17.600000000000001</c:v>
                </c:pt>
                <c:pt idx="30">
                  <c:v>32.799999999999997</c:v>
                </c:pt>
                <c:pt idx="31">
                  <c:v>55.1</c:v>
                </c:pt>
                <c:pt idx="33">
                  <c:v>66.966920000000002</c:v>
                </c:pt>
                <c:pt idx="34">
                  <c:v>52.1</c:v>
                </c:pt>
                <c:pt idx="35">
                  <c:v>91.828460000000007</c:v>
                </c:pt>
                <c:pt idx="36">
                  <c:v>64.5</c:v>
                </c:pt>
                <c:pt idx="37">
                  <c:v>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AA-44F6-A190-D2458606B036}"/>
            </c:ext>
          </c:extLst>
        </c:ser>
        <c:ser>
          <c:idx val="0"/>
          <c:order val="1"/>
          <c:tx>
            <c:strRef>
              <c:f>Tidigaste år</c:f>
              <c:strCache>
                <c:ptCount val="1"/>
                <c:pt idx="0">
                  <c:v>Tidigaste år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DAA-44F6-A190-D2458606B036}"/>
              </c:ext>
            </c:extLst>
          </c:dPt>
          <c:dPt>
            <c:idx val="33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6-BDAA-44F6-A190-D2458606B036}"/>
              </c:ext>
            </c:extLst>
          </c:dPt>
          <c:cat>
            <c:strRef>
              <c:f>'[6]Figure 4.2.'!$B$82:$B$119</c:f>
              <c:strCache>
                <c:ptCount val="38"/>
                <c:pt idx="0">
                  <c:v>OECD</c:v>
                </c:pt>
                <c:pt idx="2">
                  <c:v>USA</c:v>
                </c:pt>
                <c:pt idx="3">
                  <c:v>Storbritannien</c:v>
                </c:pt>
                <c:pt idx="4">
                  <c:v>Nya Zeeland</c:v>
                </c:pt>
                <c:pt idx="5">
                  <c:v>Korea</c:v>
                </c:pt>
                <c:pt idx="6">
                  <c:v>Kanada</c:v>
                </c:pt>
                <c:pt idx="7">
                  <c:v>Japan</c:v>
                </c:pt>
                <c:pt idx="8">
                  <c:v>Irland</c:v>
                </c:pt>
                <c:pt idx="9">
                  <c:v>Australien</c:v>
                </c:pt>
                <c:pt idx="11">
                  <c:v>Ungern</c:v>
                </c:pt>
                <c:pt idx="12">
                  <c:v>Tjeckien</c:v>
                </c:pt>
                <c:pt idx="13">
                  <c:v>Slovenien</c:v>
                </c:pt>
                <c:pt idx="14">
                  <c:v>Slovakien</c:v>
                </c:pt>
                <c:pt idx="15">
                  <c:v>Polen</c:v>
                </c:pt>
                <c:pt idx="16">
                  <c:v>Litauen</c:v>
                </c:pt>
                <c:pt idx="17">
                  <c:v>Lettland</c:v>
                </c:pt>
                <c:pt idx="18">
                  <c:v>Estland</c:v>
                </c:pt>
                <c:pt idx="20">
                  <c:v>Spanien</c:v>
                </c:pt>
                <c:pt idx="21">
                  <c:v>Portugal</c:v>
                </c:pt>
                <c:pt idx="22">
                  <c:v>Italien</c:v>
                </c:pt>
                <c:pt idx="23">
                  <c:v>Grekland</c:v>
                </c:pt>
                <c:pt idx="24">
                  <c:v>Frankrike</c:v>
                </c:pt>
                <c:pt idx="26">
                  <c:v>Österrike</c:v>
                </c:pt>
                <c:pt idx="27">
                  <c:v>Tyskland</c:v>
                </c:pt>
                <c:pt idx="28">
                  <c:v>Schweiz</c:v>
                </c:pt>
                <c:pt idx="29">
                  <c:v>Nederländerna</c:v>
                </c:pt>
                <c:pt idx="30">
                  <c:v>Luxemburg</c:v>
                </c:pt>
                <c:pt idx="31">
                  <c:v>Belgien</c:v>
                </c:pt>
                <c:pt idx="33">
                  <c:v>Sverige</c:v>
                </c:pt>
                <c:pt idx="34">
                  <c:v>Norge</c:v>
                </c:pt>
                <c:pt idx="35">
                  <c:v>Island</c:v>
                </c:pt>
                <c:pt idx="36">
                  <c:v>Finland</c:v>
                </c:pt>
                <c:pt idx="37">
                  <c:v>Danmark</c:v>
                </c:pt>
              </c:strCache>
            </c:strRef>
          </c:cat>
          <c:val>
            <c:numRef>
              <c:f>'[6]Figure 4.2.'!$AI$82:$AI$119</c:f>
              <c:numCache>
                <c:formatCode>General</c:formatCode>
                <c:ptCount val="38"/>
                <c:pt idx="0">
                  <c:v>29.2346884082671</c:v>
                </c:pt>
                <c:pt idx="2">
                  <c:v>17.5</c:v>
                </c:pt>
                <c:pt idx="3">
                  <c:v>46</c:v>
                </c:pt>
                <c:pt idx="4">
                  <c:v>56</c:v>
                </c:pt>
                <c:pt idx="5">
                  <c:v>12.4</c:v>
                </c:pt>
                <c:pt idx="6">
                  <c:v>35.28783</c:v>
                </c:pt>
                <c:pt idx="7">
                  <c:v>28.871259999999999</c:v>
                </c:pt>
                <c:pt idx="8">
                  <c:v>54.181469999999997</c:v>
                </c:pt>
                <c:pt idx="9">
                  <c:v>45.63993</c:v>
                </c:pt>
                <c:pt idx="11">
                  <c:v>49.1</c:v>
                </c:pt>
                <c:pt idx="12">
                  <c:v>43.5</c:v>
                </c:pt>
                <c:pt idx="13">
                  <c:v>50.5</c:v>
                </c:pt>
                <c:pt idx="14">
                  <c:v>56.1</c:v>
                </c:pt>
                <c:pt idx="15">
                  <c:v>20.2</c:v>
                </c:pt>
                <c:pt idx="16">
                  <c:v>31.34676</c:v>
                </c:pt>
                <c:pt idx="17">
                  <c:v>27.4</c:v>
                </c:pt>
                <c:pt idx="18">
                  <c:v>32.4</c:v>
                </c:pt>
                <c:pt idx="20">
                  <c:v>12.6</c:v>
                </c:pt>
                <c:pt idx="21">
                  <c:v>44.6</c:v>
                </c:pt>
                <c:pt idx="22">
                  <c:v>42.5</c:v>
                </c:pt>
                <c:pt idx="23">
                  <c:v>37.5</c:v>
                </c:pt>
                <c:pt idx="24">
                  <c:v>12.5945249958014</c:v>
                </c:pt>
                <c:pt idx="26">
                  <c:v>52.055336011860099</c:v>
                </c:pt>
                <c:pt idx="27">
                  <c:v>34.700000000000003</c:v>
                </c:pt>
                <c:pt idx="28">
                  <c:v>24.8</c:v>
                </c:pt>
                <c:pt idx="29">
                  <c:v>28</c:v>
                </c:pt>
                <c:pt idx="30">
                  <c:v>50.519738452690603</c:v>
                </c:pt>
                <c:pt idx="31">
                  <c:v>49.7</c:v>
                </c:pt>
                <c:pt idx="33">
                  <c:v>81.289180000000002</c:v>
                </c:pt>
                <c:pt idx="34">
                  <c:v>57.5</c:v>
                </c:pt>
                <c:pt idx="35">
                  <c:v>78.524119999999996</c:v>
                </c:pt>
                <c:pt idx="36">
                  <c:v>69.099999999999994</c:v>
                </c:pt>
                <c:pt idx="37">
                  <c:v>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AA-44F6-A190-D2458606B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427104"/>
        <c:axId val="157427664"/>
      </c:barChart>
      <c:catAx>
        <c:axId val="157427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157427664"/>
        <c:crosses val="autoZero"/>
        <c:auto val="1"/>
        <c:lblAlgn val="ctr"/>
        <c:lblOffset val="100"/>
        <c:noMultiLvlLbl val="0"/>
      </c:catAx>
      <c:valAx>
        <c:axId val="15742766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15742710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36064987654321001"/>
          <c:y val="0.94490277777777798"/>
          <c:w val="0.366502716049383"/>
          <c:h val="3.9978174603174599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lang="en-US"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0.12026</cdr:x>
      <cdr:y>0.20829</cdr:y>
    </cdr:from>
    <cdr:to>
      <cdr:x>0.63943</cdr:x>
      <cdr:y>0.60833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290C7E-763F-4685-8609-A11CF7BD8D6F}"/>
            </a:ext>
          </a:extLst>
        </cdr:cNvPr>
        <cdr:cNvSpPr txBox="1"/>
      </cdr:nvSpPr>
      <cdr:spPr>
        <a:xfrm xmlns:a="http://schemas.openxmlformats.org/drawingml/2006/main">
          <a:off x="485990" y="449899"/>
          <a:ext cx="2098099" cy="8640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FDDF9-3266-4382-B702-751759F6A0FD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011D7-9454-489F-9C17-E550FA115153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3E070-2A55-474E-A69B-CBF831696FFE}" type="slidenum">
              <a:rPr lang="sv-SE" smtClean="0"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5F362-0224-4CFC-A261-7185B7E75F3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12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3E070-2A55-474E-A69B-CBF831696FF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35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sdsss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3CE25-3DE6-4913-9866-C3D1A1563E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69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sv-SE" dirty="0"/>
              <a:t>Syftet  är att analysera akademikernas erfarenheter av och uppfattningar om lokal lönebildning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sv-SE" dirty="0"/>
              <a:t>Oberoende av vad avtalet föreskriv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sdsss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3CE25-3DE6-4913-9866-C3D1A1563E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7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sdsss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3CE25-3DE6-4913-9866-C3D1A1563E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2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sdsss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3CE25-3DE6-4913-9866-C3D1A1563E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95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sdsss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3CE25-3DE6-4913-9866-C3D1A1563E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66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sdsss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3CE25-3DE6-4913-9866-C3D1A1563E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884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sdsss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3CE25-3DE6-4913-9866-C3D1A1563E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48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5F362-0224-4CFC-A261-7185B7E75F3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1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996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28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7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sida och 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" y="0"/>
            <a:ext cx="12194847" cy="6879600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935009" y="4816502"/>
            <a:ext cx="10363200" cy="1470025"/>
          </a:xfrm>
        </p:spPr>
        <p:txBody>
          <a:bodyPr anchor="b">
            <a:normAutofit/>
          </a:bodyPr>
          <a:lstStyle>
            <a:lvl1pPr algn="l">
              <a:spcAft>
                <a:spcPts val="0"/>
              </a:spcAft>
              <a:defRPr sz="4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Rektangel 3"/>
          <p:cNvSpPr/>
          <p:nvPr userDrawn="1"/>
        </p:nvSpPr>
        <p:spPr>
          <a:xfrm>
            <a:off x="447204" y="1340768"/>
            <a:ext cx="960107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" y="1444306"/>
            <a:ext cx="7183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01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sida och Illustration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Georgia" pitchFamily="18" charset="0"/>
              <a:buNone/>
              <a:defRPr/>
            </a:lvl1pPr>
            <a:lvl3pPr marL="1143000" indent="-228600">
              <a:buFont typeface="Georgia" pitchFamily="18" charset="0"/>
              <a:buChar char="−"/>
              <a:defRPr/>
            </a:lvl3pPr>
            <a:lvl4pPr marL="1600200" indent="-228600">
              <a:buFont typeface="Georgia" pitchFamily="18" charset="0"/>
              <a:buChar char="−"/>
              <a:defRPr/>
            </a:lvl4pPr>
            <a:lvl5pPr marL="2057400" indent="-228600">
              <a:buFont typeface="Georgia" pitchFamily="18" charset="0"/>
              <a:buChar char="−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E8D6-8542-4474-BE87-D54B920C141A}" type="datetime3">
              <a:rPr lang="sv-SE" smtClean="0"/>
              <a:pPr/>
              <a:t>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Föredragsnamn, Föredragshållare, Datum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F9CC74-3796-4656-98F7-7A491F16B325}" type="slidenum">
              <a:rPr lang="sv-SE" smtClean="0"/>
              <a:pPr/>
              <a:t>‹#›</a:t>
            </a:fld>
            <a:r>
              <a:rPr lang="sv-SE"/>
              <a:t>  |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128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listsida och Illustration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Georgia" pitchFamily="18" charset="0"/>
              <a:buChar char="−"/>
              <a:defRPr/>
            </a:lvl1pPr>
            <a:lvl3pPr marL="1143000" indent="-228600">
              <a:buFont typeface="Georgia" pitchFamily="18" charset="0"/>
              <a:buChar char="−"/>
              <a:defRPr/>
            </a:lvl3pPr>
            <a:lvl4pPr marL="1600200" indent="-228600">
              <a:buFont typeface="Georgia" pitchFamily="18" charset="0"/>
              <a:buChar char="−"/>
              <a:defRPr/>
            </a:lvl4pPr>
            <a:lvl5pPr marL="2057400" indent="-228600">
              <a:buFont typeface="Georgia" pitchFamily="18" charset="0"/>
              <a:buChar char="−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9509-4292-4EBF-8281-A8886B7E025C}" type="datetime3">
              <a:rPr lang="sv-SE" smtClean="0"/>
              <a:pPr/>
              <a:t>18-02-15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Föredragsnamn, Föredragshållare, Datum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F9CC74-3796-4656-98F7-7A491F16B325}" type="slidenum">
              <a:rPr lang="sv-SE" smtClean="0"/>
              <a:pPr/>
              <a:t>‹#›</a:t>
            </a:fld>
            <a:r>
              <a:rPr lang="sv-SE"/>
              <a:t>  |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117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9E0-821B-4719-83DE-38E131093B7A}" type="datetime3">
              <a:rPr lang="sv-SE" smtClean="0"/>
              <a:pPr/>
              <a:t>18-02-15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Föredragsnamn, Föredragshållare, Datum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F9CC74-3796-4656-98F7-7A491F16B325}" type="slidenum">
              <a:rPr lang="sv-SE" smtClean="0"/>
              <a:pPr/>
              <a:t>‹#›</a:t>
            </a:fld>
            <a:r>
              <a:rPr lang="sv-SE"/>
              <a:t>  |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3556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1972" y="1700808"/>
            <a:ext cx="4672000" cy="405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11957" y="1700808"/>
            <a:ext cx="4672000" cy="405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B7D9-3A58-4BBC-A84A-FAA95B1A6F3F}" type="datetime3">
              <a:rPr lang="sv-SE" smtClean="0"/>
              <a:pPr/>
              <a:t>18-02-15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Föredragsnamn, Föredragshållare, Datum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F9CC74-3796-4656-98F7-7A491F16B325}" type="slidenum">
              <a:rPr lang="sv-SE" smtClean="0"/>
              <a:pPr/>
              <a:t>‹#›</a:t>
            </a:fld>
            <a:r>
              <a:rPr lang="sv-SE"/>
              <a:t>  |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6528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Georgia" pitchFamily="18" charset="0"/>
              <a:buChar char="−"/>
              <a:defRPr/>
            </a:lvl1pPr>
            <a:lvl3pPr marL="1143000" indent="-228600">
              <a:buFont typeface="Georgia" pitchFamily="18" charset="0"/>
              <a:buChar char="−"/>
              <a:defRPr/>
            </a:lvl3pPr>
            <a:lvl4pPr marL="1600200" indent="-228600">
              <a:buFont typeface="Georgia" pitchFamily="18" charset="0"/>
              <a:buChar char="−"/>
              <a:defRPr/>
            </a:lvl4pPr>
            <a:lvl5pPr marL="2057400" indent="-228600">
              <a:buFont typeface="Georgia" pitchFamily="18" charset="0"/>
              <a:buChar char="−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3339-9638-4340-AC37-1EABE5ECD18E}" type="datetime3">
              <a:rPr lang="sv-SE" smtClean="0"/>
              <a:pPr/>
              <a:t>18-02-15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Föredragsnamn, Föredragshållare, Datum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F9CC74-3796-4656-98F7-7A491F16B325}" type="slidenum">
              <a:rPr lang="sv-SE" smtClean="0"/>
              <a:pPr/>
              <a:t>‹#›</a:t>
            </a:fld>
            <a:r>
              <a:rPr lang="sv-SE"/>
              <a:t>  |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4124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3439561-D1D4-40EC-888D-7F28D97CDD0B}"/>
              </a:ext>
            </a:extLst>
          </p:cNvPr>
          <p:cNvSpPr txBox="1">
            <a:spLocks/>
          </p:cNvSpPr>
          <p:nvPr userDrawn="1"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Franklin Gothic Medium"/>
                <a:ea typeface="+mn-ea"/>
                <a:cs typeface="Franklin Gothic Medium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Franklin Gothic Medium"/>
                <a:ea typeface="+mn-ea"/>
                <a:cs typeface="Franklin Gothic Medium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Franklin Gothic Medium"/>
                <a:ea typeface="+mn-ea"/>
                <a:cs typeface="Franklin Gothic Medium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200"/>
              <a:t>Click to edit Master subtitle style</a:t>
            </a:r>
            <a:endParaRPr lang="en-US" sz="320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0E3471-A989-4360-933C-B262061BDE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494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A08847F-0D1F-48BD-B427-4C10BF1CE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13486" b="-1"/>
          <a:stretch/>
        </p:blipFill>
        <p:spPr>
          <a:xfrm>
            <a:off x="1644197" y="6675526"/>
            <a:ext cx="10547803" cy="182475"/>
          </a:xfrm>
          <a:prstGeom prst="rect">
            <a:avLst/>
          </a:prstGeom>
        </p:spPr>
      </p:pic>
      <p:pic>
        <p:nvPicPr>
          <p:cNvPr id="6" name="Picture 8" descr="Ratio Logo nr1 White.ai">
            <a:extLst>
              <a:ext uri="{FF2B5EF4-FFF2-40B4-BE49-F238E27FC236}">
                <a16:creationId xmlns:a16="http://schemas.microsoft.com/office/drawing/2014/main" id="{9419F642-0993-44C3-AC03-754E75250E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6" y="2130425"/>
            <a:ext cx="4038483" cy="236853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4C30AFAC-3494-4A9D-B285-DB0FAFC254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7219" y="3006203"/>
            <a:ext cx="3586517" cy="8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55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kgrun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r="15960"/>
          <a:stretch/>
        </p:blipFill>
        <p:spPr>
          <a:xfrm>
            <a:off x="0" y="1"/>
            <a:ext cx="12192000" cy="686675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465610" y="1390212"/>
            <a:ext cx="1226207" cy="365126"/>
          </a:xfrm>
          <a:prstGeom prst="rect">
            <a:avLst/>
          </a:prstGeom>
          <a:solidFill>
            <a:srgbClr val="BCBC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2014484"/>
            <a:ext cx="8737600" cy="3182122"/>
          </a:xfrm>
          <a:prstGeom prst="rect">
            <a:avLst/>
          </a:prstGeom>
          <a:solidFill>
            <a:srgbClr val="0F49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9834" y="2986319"/>
            <a:ext cx="6655433" cy="0"/>
          </a:xfrm>
          <a:prstGeom prst="line">
            <a:avLst/>
          </a:prstGeom>
          <a:ln w="38100" cmpd="sng">
            <a:solidFill>
              <a:srgbClr val="F295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10076885" y="6252798"/>
            <a:ext cx="1550895" cy="605203"/>
          </a:xfrm>
          <a:prstGeom prst="rect">
            <a:avLst/>
          </a:prstGeom>
          <a:solidFill>
            <a:srgbClr val="0F2F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9" name="Picture 28" descr="Ratio Logo nr1 White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35" y="6096000"/>
            <a:ext cx="1754389" cy="94374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E1669E6-FA08-42F4-BE95-6FDEDC10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335" y="2277243"/>
            <a:ext cx="6851629" cy="671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5B57AF5A-74DA-4BDE-AC7A-013DD0C8B5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5033" y="3132139"/>
            <a:ext cx="6851651" cy="50342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33" name="Platshållare för text 18">
            <a:extLst>
              <a:ext uri="{FF2B5EF4-FFF2-40B4-BE49-F238E27FC236}">
                <a16:creationId xmlns:a16="http://schemas.microsoft.com/office/drawing/2014/main" id="{A462519A-92D4-4B8B-8B1C-8D595FE1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5033" y="3713341"/>
            <a:ext cx="6851651" cy="1211199"/>
          </a:xfrm>
        </p:spPr>
        <p:txBody>
          <a:bodyPr>
            <a:normAutofit/>
          </a:bodyPr>
          <a:lstStyle>
            <a:lvl1pPr>
              <a:defRPr sz="13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388737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679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kgrund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r="14803"/>
          <a:stretch/>
        </p:blipFill>
        <p:spPr>
          <a:xfrm>
            <a:off x="1" y="-40240"/>
            <a:ext cx="12192001" cy="68982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014484"/>
            <a:ext cx="8737600" cy="31821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9834" y="2986319"/>
            <a:ext cx="6655433" cy="0"/>
          </a:xfrm>
          <a:prstGeom prst="line">
            <a:avLst/>
          </a:prstGeom>
          <a:ln w="38100" cmpd="sng">
            <a:solidFill>
              <a:srgbClr val="F295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10076885" y="6252798"/>
            <a:ext cx="1550895" cy="605203"/>
          </a:xfrm>
          <a:prstGeom prst="rect">
            <a:avLst/>
          </a:prstGeom>
          <a:solidFill>
            <a:srgbClr val="0F2F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9" name="Picture 28" descr="Ratio Logo nr1 White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35" y="6096000"/>
            <a:ext cx="1754389" cy="94374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F904C69-B364-4437-8B7C-9596B6F5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335" y="2277243"/>
            <a:ext cx="6851629" cy="671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17" name="Platshållare för text 18">
            <a:extLst>
              <a:ext uri="{FF2B5EF4-FFF2-40B4-BE49-F238E27FC236}">
                <a16:creationId xmlns:a16="http://schemas.microsoft.com/office/drawing/2014/main" id="{C93CEDA0-138A-44B5-A711-DB8E89E9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5033" y="3132139"/>
            <a:ext cx="6851651" cy="45201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</a:t>
            </a:r>
            <a:endParaRPr lang="sv-SE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B9BDBFB5-C727-4EA5-A3A3-4511F50BB4C8}"/>
              </a:ext>
            </a:extLst>
          </p:cNvPr>
          <p:cNvSpPr/>
          <p:nvPr userDrawn="1"/>
        </p:nvSpPr>
        <p:spPr>
          <a:xfrm>
            <a:off x="1465610" y="1390212"/>
            <a:ext cx="1226207" cy="365126"/>
          </a:xfrm>
          <a:prstGeom prst="rect">
            <a:avLst/>
          </a:prstGeom>
          <a:solidFill>
            <a:srgbClr val="BCBC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5514F40-892E-4663-B85F-0E9D9224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5609" y="1390213"/>
            <a:ext cx="1226207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cs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2039278-6A12-4152-81D8-3D4FB9EF0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5033" y="3713341"/>
            <a:ext cx="6851651" cy="1211199"/>
          </a:xfrm>
        </p:spPr>
        <p:txBody>
          <a:bodyPr>
            <a:normAutofit/>
          </a:bodyPr>
          <a:lstStyle>
            <a:lvl1pPr>
              <a:defRPr sz="13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346611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15" y="6764562"/>
            <a:ext cx="12192000" cy="1023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87284" y="1488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latin typeface="Franklin Gothic Medium"/>
                <a:cs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14886"/>
            <a:ext cx="3860800" cy="365125"/>
          </a:xfrm>
        </p:spPr>
        <p:txBody>
          <a:bodyPr/>
          <a:lstStyle>
            <a:lvl1pPr>
              <a:defRPr sz="1000" b="0" i="0">
                <a:latin typeface="Franklin Gothic Medium"/>
                <a:cs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5643" y="14886"/>
            <a:ext cx="2844800" cy="365125"/>
          </a:xfrm>
        </p:spPr>
        <p:txBody>
          <a:bodyPr/>
          <a:lstStyle>
            <a:lvl1pPr algn="l">
              <a:defRPr sz="1000" b="0" i="0">
                <a:latin typeface="Franklin Gothic Medium"/>
                <a:cs typeface="Franklin Gothic Medium"/>
              </a:defRPr>
            </a:lvl1pPr>
          </a:lstStyle>
          <a:p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presentation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585911" y="2665175"/>
            <a:ext cx="2159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b="0" i="0" dirty="0">
                <a:solidFill>
                  <a:schemeClr val="tx1"/>
                </a:solidFill>
                <a:latin typeface="Franklin Gothic Medium"/>
                <a:cs typeface="Franklin Gothic Medium"/>
              </a:rPr>
              <a:t>Faktaruta</a:t>
            </a:r>
            <a:endParaRPr lang="en-US" sz="900" b="0" i="0" dirty="0">
              <a:solidFill>
                <a:schemeClr val="tx1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54897" y="380010"/>
            <a:ext cx="11657935" cy="0"/>
          </a:xfrm>
          <a:prstGeom prst="line">
            <a:avLst/>
          </a:prstGeom>
          <a:ln w="19050" cmpd="sng">
            <a:solidFill>
              <a:srgbClr val="0F49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D6E30F0A-1804-4749-B799-81F235921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733" y="2328575"/>
            <a:ext cx="6851651" cy="45201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</a:t>
            </a:r>
            <a:endParaRPr lang="sv-SE" dirty="0"/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40887D16-E301-4813-8C99-015E83E0B7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733" y="3131449"/>
            <a:ext cx="6851651" cy="1211199"/>
          </a:xfrm>
        </p:spPr>
        <p:txBody>
          <a:bodyPr>
            <a:normAutofit/>
          </a:bodyPr>
          <a:lstStyle>
            <a:lvl1pPr>
              <a:defRPr sz="13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F6D93A8-74EA-40C7-86E2-4636498B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34" y="1695351"/>
            <a:ext cx="9489941" cy="671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 b="1" i="0">
                <a:solidFill>
                  <a:srgbClr val="EB595B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A545C5-34D0-4AB2-9052-F1480F80FC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85419" y="2956409"/>
            <a:ext cx="2159965" cy="1809266"/>
          </a:xfrm>
        </p:spPr>
        <p:txBody>
          <a:bodyPr>
            <a:normAutofit/>
          </a:bodyPr>
          <a:lstStyle>
            <a:lvl1pPr>
              <a:buFontTx/>
              <a:buNone/>
              <a:defRPr sz="900">
                <a:latin typeface="Franklin Gothic Book" panose="020B0503020102020204" pitchFamily="34" charset="0"/>
              </a:defRPr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Faktatext</a:t>
            </a:r>
          </a:p>
        </p:txBody>
      </p: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982290C8-C76A-428A-8566-DD9CA8F34821}"/>
              </a:ext>
            </a:extLst>
          </p:cNvPr>
          <p:cNvCxnSpPr/>
          <p:nvPr userDrawn="1"/>
        </p:nvCxnSpPr>
        <p:spPr>
          <a:xfrm>
            <a:off x="681234" y="2986319"/>
            <a:ext cx="6655433" cy="0"/>
          </a:xfrm>
          <a:prstGeom prst="line">
            <a:avLst/>
          </a:prstGeom>
          <a:ln w="38100" cmpd="sng">
            <a:solidFill>
              <a:srgbClr val="F294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 userDrawn="1"/>
        </p:nvSpPr>
        <p:spPr>
          <a:xfrm>
            <a:off x="10076885" y="6252798"/>
            <a:ext cx="1550895" cy="605203"/>
          </a:xfrm>
          <a:prstGeom prst="rect">
            <a:avLst/>
          </a:prstGeom>
          <a:solidFill>
            <a:srgbClr val="0F2F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8" name="Picture 27" descr="Ratio Logo nr1 White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35" y="6096000"/>
            <a:ext cx="1754389" cy="9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74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87284" y="1488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latin typeface="Franklin Gothic Medium"/>
                <a:cs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14886"/>
            <a:ext cx="3860800" cy="365125"/>
          </a:xfrm>
        </p:spPr>
        <p:txBody>
          <a:bodyPr/>
          <a:lstStyle>
            <a:lvl1pPr>
              <a:defRPr sz="1000" b="0" i="0">
                <a:latin typeface="Franklin Gothic Medium"/>
                <a:cs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5643" y="14886"/>
            <a:ext cx="2844800" cy="365125"/>
          </a:xfrm>
        </p:spPr>
        <p:txBody>
          <a:bodyPr/>
          <a:lstStyle>
            <a:lvl1pPr algn="l">
              <a:defRPr sz="1000" b="0" i="0">
                <a:latin typeface="Franklin Gothic Medium"/>
                <a:cs typeface="Franklin Gothic Medium"/>
              </a:defRPr>
            </a:lvl1pPr>
          </a:lstStyle>
          <a:p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presentation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54897" y="380010"/>
            <a:ext cx="11657935" cy="0"/>
          </a:xfrm>
          <a:prstGeom prst="line">
            <a:avLst/>
          </a:prstGeom>
          <a:ln w="19050" cmpd="sng">
            <a:solidFill>
              <a:srgbClr val="0F49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4">
            <a:extLst>
              <a:ext uri="{FF2B5EF4-FFF2-40B4-BE49-F238E27FC236}">
                <a16:creationId xmlns:a16="http://schemas.microsoft.com/office/drawing/2014/main" id="{C6889ED8-DFDB-4FE5-AD77-E55D55605A2C}"/>
              </a:ext>
            </a:extLst>
          </p:cNvPr>
          <p:cNvSpPr txBox="1"/>
          <p:nvPr userDrawn="1"/>
        </p:nvSpPr>
        <p:spPr>
          <a:xfrm>
            <a:off x="9585911" y="2665175"/>
            <a:ext cx="2159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b="0" i="0" dirty="0">
                <a:solidFill>
                  <a:schemeClr val="tx1"/>
                </a:solidFill>
                <a:latin typeface="Franklin Gothic Medium"/>
                <a:cs typeface="Franklin Gothic Medium"/>
              </a:rPr>
              <a:t>Faktaruta</a:t>
            </a:r>
            <a:endParaRPr lang="en-US" sz="900" b="0" i="0" dirty="0">
              <a:solidFill>
                <a:schemeClr val="tx1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A753F9C3-39AF-42A3-BF9C-90745DA237EE}"/>
              </a:ext>
            </a:extLst>
          </p:cNvPr>
          <p:cNvCxnSpPr/>
          <p:nvPr userDrawn="1"/>
        </p:nvCxnSpPr>
        <p:spPr>
          <a:xfrm>
            <a:off x="681234" y="2986319"/>
            <a:ext cx="6655433" cy="0"/>
          </a:xfrm>
          <a:prstGeom prst="line">
            <a:avLst/>
          </a:prstGeom>
          <a:ln w="38100" cmpd="sng">
            <a:solidFill>
              <a:srgbClr val="F294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5609C5AD-F168-4A2E-8F82-746CD54030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733" y="2328575"/>
            <a:ext cx="6851651" cy="45201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</a:t>
            </a:r>
            <a:endParaRPr lang="sv-SE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DC057DDA-085D-4518-9F3C-E0258F93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34" y="1695351"/>
            <a:ext cx="9489941" cy="671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 b="1" i="0">
                <a:solidFill>
                  <a:srgbClr val="EB595B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B4AA728A-72E9-4E7E-9C8A-37B1F57A75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733" y="3131449"/>
            <a:ext cx="7447667" cy="1211199"/>
          </a:xfrm>
        </p:spPr>
        <p:txBody>
          <a:bodyPr numCol="2" spcCol="216000"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F8277ADF-8728-4C63-A4F5-64D33E7A2F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85419" y="2956409"/>
            <a:ext cx="2159965" cy="1809266"/>
          </a:xfrm>
        </p:spPr>
        <p:txBody>
          <a:bodyPr>
            <a:normAutofit/>
          </a:bodyPr>
          <a:lstStyle>
            <a:lvl1pPr>
              <a:buFontTx/>
              <a:buNone/>
              <a:defRPr sz="900">
                <a:latin typeface="Franklin Gothic Book" panose="020B0503020102020204" pitchFamily="34" charset="0"/>
              </a:defRPr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Faktatext</a:t>
            </a: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7E6D801-49E1-4D29-900E-FDA2996C88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15" y="6764562"/>
            <a:ext cx="12192000" cy="10238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10076885" y="6252798"/>
            <a:ext cx="1550895" cy="605203"/>
          </a:xfrm>
          <a:prstGeom prst="rect">
            <a:avLst/>
          </a:prstGeom>
          <a:solidFill>
            <a:srgbClr val="0F2F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4" descr="Ratio Logo nr1 White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35" y="6096000"/>
            <a:ext cx="1754389" cy="9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82CE5D-EE80-4AFD-8CD1-25DD7B19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CD9410-53B2-4DA9-B09B-F994F2799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233754-CCC0-4CD0-A084-7F49A55A1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A7BD4D-EEC6-46DB-B8D9-AA0A806A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FB3C-6E6A-4D62-8D3C-11E4B4E5E78C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97E2BB5-3839-4563-99D4-A7DCB68E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CC97CC-E27E-40BE-999A-573CCAE3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5EE3-D577-4AA1-830D-57CAD2CC8C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69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05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85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035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74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73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55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95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8.png"/><Relationship Id="rId7" Type="http://schemas.openxmlformats.org/officeDocument/2006/relationships/theme" Target="../theme/theme3.xml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8.png"/><Relationship Id="rId24" Type="http://schemas.openxmlformats.org/officeDocument/2006/relationships/image" Target="../media/image21.svg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16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" y="0"/>
            <a:ext cx="12194847" cy="68796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08800" y="143100"/>
            <a:ext cx="9472000" cy="150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08800" y="1903500"/>
            <a:ext cx="9472000" cy="411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19403" y="6037929"/>
            <a:ext cx="72683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F9CC74-3796-4656-98F7-7A491F16B325}" type="slidenum">
              <a:rPr lang="sv-SE" smtClean="0"/>
              <a:pPr/>
              <a:t>‹#›</a:t>
            </a:fld>
            <a:r>
              <a:rPr lang="sv-SE"/>
              <a:t>  |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302729" y="6153127"/>
            <a:ext cx="4956139" cy="4857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Föredragsnamn, Föredragshållare, Datum</a:t>
            </a:r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32808" y="6373167"/>
            <a:ext cx="1632181" cy="36820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F262808-A1F6-4412-879D-C7CF75945960}" type="datetime3">
              <a:rPr lang="sv-SE" smtClean="0"/>
              <a:pPr/>
              <a:t>18-02-15</a:t>
            </a:fld>
            <a:endParaRPr lang="sv-SE"/>
          </a:p>
        </p:txBody>
      </p:sp>
      <p:sp>
        <p:nvSpPr>
          <p:cNvPr id="12" name="Rektangel 11"/>
          <p:cNvSpPr/>
          <p:nvPr userDrawn="1"/>
        </p:nvSpPr>
        <p:spPr>
          <a:xfrm>
            <a:off x="10320469" y="5733256"/>
            <a:ext cx="960107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00" y="5626800"/>
            <a:ext cx="7183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8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Georgia" pitchFamily="18" charset="0"/>
        <a:buChar char="−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Georgia" pitchFamily="18" charset="0"/>
        <a:buChar char="−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Georgia" pitchFamily="18" charset="0"/>
        <a:buChar char="−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Georgia" pitchFamily="18" charset="0"/>
        <a:buChar char="−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5335" y="2277242"/>
            <a:ext cx="10152567" cy="1125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333" y="3573515"/>
            <a:ext cx="10152568" cy="423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5335" y="317058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Franklin Gothic Medium"/>
                <a:cs typeface="Franklin Gothic Medium"/>
              </a:defRPr>
            </a:lvl1pPr>
          </a:lstStyle>
          <a:p>
            <a:fld id="{4D38B125-6841-834C-B397-7F6579085E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A91FF9A3-FCA1-4C9F-B7C1-CF8BA0939CCD}"/>
              </a:ext>
            </a:extLst>
          </p:cNvPr>
          <p:cNvCxnSpPr/>
          <p:nvPr userDrawn="1"/>
        </p:nvCxnSpPr>
        <p:spPr>
          <a:xfrm>
            <a:off x="1429834" y="2986319"/>
            <a:ext cx="6655433" cy="0"/>
          </a:xfrm>
          <a:prstGeom prst="line">
            <a:avLst/>
          </a:prstGeom>
          <a:ln w="38100" cmpd="sng">
            <a:solidFill>
              <a:srgbClr val="F294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C0469D2-C628-4934-BCAA-2FD6D54973AC}"/>
              </a:ext>
            </a:extLst>
          </p:cNvPr>
          <p:cNvSpPr/>
          <p:nvPr userDrawn="1"/>
        </p:nvSpPr>
        <p:spPr>
          <a:xfrm>
            <a:off x="10076885" y="6252798"/>
            <a:ext cx="1550895" cy="605203"/>
          </a:xfrm>
          <a:prstGeom prst="rect">
            <a:avLst/>
          </a:prstGeom>
          <a:solidFill>
            <a:srgbClr val="0F2F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28" descr="Ratio Logo nr1 White.ai">
            <a:extLst>
              <a:ext uri="{FF2B5EF4-FFF2-40B4-BE49-F238E27FC236}">
                <a16:creationId xmlns:a16="http://schemas.microsoft.com/office/drawing/2014/main" id="{0F222387-F0AD-44B8-9678-C0E84805675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35" y="6096000"/>
            <a:ext cx="1754389" cy="94374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2193A22C-63EE-41CD-9AF4-7D9466AFF60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625801" y="835983"/>
            <a:ext cx="496288" cy="372216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5A9A27E5-35AC-4C4C-A484-35DCD9A02E4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625795" y="1208199"/>
            <a:ext cx="496288" cy="372216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660F6A22-A778-4AF4-8AD8-D6B8313EFF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625808" y="2042237"/>
            <a:ext cx="496288" cy="372216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AF9006DD-AAAE-4353-92FF-F0731361594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625795" y="1673566"/>
            <a:ext cx="496288" cy="372216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0AE3EE46-7578-4F85-8903-E1E8387AA65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625795" y="2507604"/>
            <a:ext cx="496288" cy="372216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A46FA527-894A-4CB8-9812-4F73E6E41AD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625795" y="2879820"/>
            <a:ext cx="496288" cy="372216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26DB50F1-5168-4A01-BA5F-9E3EA25EB9A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615005" y="372216"/>
            <a:ext cx="496288" cy="372216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D8B3FAF5-25DF-4D1C-9B58-6C6070E0DF4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615005" y="0"/>
            <a:ext cx="496288" cy="3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5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000" b="0" i="1" kern="1200">
          <a:solidFill>
            <a:schemeClr val="tx1"/>
          </a:solidFill>
          <a:latin typeface="Franklin Gothic Medium"/>
          <a:ea typeface="+mj-ea"/>
          <a:cs typeface="Franklin Gothic Medium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300" b="0" i="0" kern="1200">
          <a:solidFill>
            <a:schemeClr val="tx1"/>
          </a:solidFill>
          <a:latin typeface="+mn-lt"/>
          <a:ea typeface="+mn-ea"/>
          <a:cs typeface="Franklin Gothic Medium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300" b="0" i="0" kern="1200">
          <a:solidFill>
            <a:schemeClr val="tx1"/>
          </a:solidFill>
          <a:latin typeface="+mn-lt"/>
          <a:ea typeface="+mn-ea"/>
          <a:cs typeface="Franklin Gothic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Franklin Gothic Medium"/>
          <a:ea typeface="+mn-ea"/>
          <a:cs typeface="Franklin Gothic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Franklin Gothic Medium"/>
          <a:ea typeface="+mn-ea"/>
          <a:cs typeface="Franklin Gothic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ranklin Gothic Medium"/>
          <a:ea typeface="+mn-ea"/>
          <a:cs typeface="Franklin Gothic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2247008"/>
            <a:ext cx="7772400" cy="1470025"/>
          </a:xfrm>
        </p:spPr>
        <p:txBody>
          <a:bodyPr>
            <a:normAutofit/>
          </a:bodyPr>
          <a:lstStyle/>
          <a:p>
            <a:r>
              <a:rPr lang="sv-SE" sz="4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Hur fungerar kollektivavtalen?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795" y="4005064"/>
            <a:ext cx="6400800" cy="276987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Lars Calmfors och Per </a:t>
            </a:r>
            <a:r>
              <a:rPr lang="sv-SE" dirty="0" err="1">
                <a:solidFill>
                  <a:schemeClr val="tx1"/>
                </a:solidFill>
              </a:rPr>
              <a:t>Skedinger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Arbetsmarknadsekonomiska rådet</a:t>
            </a:r>
          </a:p>
          <a:p>
            <a:r>
              <a:rPr lang="sv-SE" dirty="0">
                <a:solidFill>
                  <a:schemeClr val="tx1"/>
                </a:solidFill>
              </a:rPr>
              <a:t>15/2-2018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47" y="-99392"/>
            <a:ext cx="1780959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Förklarad och oförklarad förändring i facklig organisationsgrad, procentenheter</a:t>
            </a:r>
          </a:p>
        </p:txBody>
      </p:sp>
      <p:graphicFrame>
        <p:nvGraphicFramePr>
          <p:cNvPr id="6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649995"/>
              </p:ext>
            </p:extLst>
          </p:nvPr>
        </p:nvGraphicFramePr>
        <p:xfrm>
          <a:off x="1770828" y="1700808"/>
          <a:ext cx="8640000" cy="457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44DB9E2-AFD9-43F3-8E2A-07BF8747A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5FF62D-2CB0-44B3-973A-2DEA9822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Orsaker till den minskade fackliga organisationsgraden i Sverige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3D1F05-ECDF-4336-9EAF-5403F5FCA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825625"/>
            <a:ext cx="8568952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>
                <a:latin typeface="+mj-lt"/>
              </a:rPr>
              <a:t>Strukturella förändringar av arbetskraftens fördelning mellan olika sektorer/branscher och sammansättning kan bara förklara en liten del</a:t>
            </a:r>
          </a:p>
          <a:p>
            <a:r>
              <a:rPr lang="sv-SE" dirty="0">
                <a:latin typeface="+mj-lt"/>
              </a:rPr>
              <a:t>Alliansregeringens arbetsmarknadsreformer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- Avskaffad avdragsrätt för fackavgifter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- Lägre a-kassa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- Höjda a-kasseavgifter</a:t>
            </a:r>
          </a:p>
          <a:p>
            <a:r>
              <a:rPr lang="sv-SE" dirty="0">
                <a:latin typeface="+mj-lt"/>
              </a:rPr>
              <a:t>Långsiktig trend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- Förskjutning från kollektivistiska till </a:t>
            </a:r>
            <a:r>
              <a:rPr lang="sv-SE" dirty="0" err="1">
                <a:latin typeface="+mj-lt"/>
              </a:rPr>
              <a:t>individua</a:t>
            </a:r>
            <a:r>
              <a:rPr lang="sv-SE" dirty="0">
                <a:latin typeface="+mj-lt"/>
              </a:rPr>
              <a:t>-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 </a:t>
            </a:r>
            <a:r>
              <a:rPr lang="sv-SE" dirty="0" err="1">
                <a:latin typeface="+mj-lt"/>
              </a:rPr>
              <a:t>listiska</a:t>
            </a:r>
            <a:r>
              <a:rPr lang="sv-SE" dirty="0">
                <a:latin typeface="+mj-lt"/>
              </a:rPr>
              <a:t> värderingar</a:t>
            </a:r>
            <a:endParaRPr lang="en-GB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CFFFD-7E13-48F1-A9FB-1FCED8AC19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0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354162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Kollektivavtalens täckningsgrad och organisationsgraden för fack och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arbetsgivare, hela ekonomin </a:t>
            </a:r>
          </a:p>
        </p:txBody>
      </p:sp>
      <p:graphicFrame>
        <p:nvGraphicFramePr>
          <p:cNvPr id="4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9367"/>
              </p:ext>
            </p:extLst>
          </p:nvPr>
        </p:nvGraphicFramePr>
        <p:xfrm>
          <a:off x="1770828" y="1772816"/>
          <a:ext cx="8640000" cy="463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529734-5D72-4434-91A0-4EE3159750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9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04664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Facklig organisationsgrad bland arbetare och tjänstemän i privat sektor respektive hela ekonomin </a:t>
            </a: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188033"/>
              </p:ext>
            </p:extLst>
          </p:nvPr>
        </p:nvGraphicFramePr>
        <p:xfrm>
          <a:off x="1770828" y="1916832"/>
          <a:ext cx="8640000" cy="474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0053D42-3C55-4296-A322-B11CB32F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5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47297"/>
              </p:ext>
            </p:extLst>
          </p:nvPr>
        </p:nvGraphicFramePr>
        <p:xfrm>
          <a:off x="1055440" y="332657"/>
          <a:ext cx="5184576" cy="652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60096" y="253752"/>
            <a:ext cx="4464496" cy="2311152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Facklig organisationsgrad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i olika länder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63909-335B-4C8C-8A13-A738D8A625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9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8048" y="253752"/>
            <a:ext cx="5256024" cy="2311152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Täckningsgrad för kollektivavtal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i olika länder</a:t>
            </a: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55990"/>
              </p:ext>
            </p:extLst>
          </p:nvPr>
        </p:nvGraphicFramePr>
        <p:xfrm>
          <a:off x="1127448" y="332657"/>
          <a:ext cx="5040000" cy="652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1159C1F-9FB4-4669-BD64-C4624B5B9D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119B2A-D45A-4DF5-9E8E-C35C4262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Intressant jämföra med Tyskland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578190-A010-4543-8087-88F359834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825625"/>
            <a:ext cx="8856984" cy="4351338"/>
          </a:xfrm>
        </p:spPr>
        <p:txBody>
          <a:bodyPr>
            <a:normAutofit lnSpcReduction="10000"/>
          </a:bodyPr>
          <a:lstStyle/>
          <a:p>
            <a:r>
              <a:rPr lang="sv-SE" dirty="0">
                <a:latin typeface="+mj-lt"/>
              </a:rPr>
              <a:t>Exempel på att ett väletablerat kollektivavtalssystem liknande det svenska kan genomgå mycket stora förändringar</a:t>
            </a:r>
          </a:p>
          <a:p>
            <a:r>
              <a:rPr lang="sv-SE" dirty="0">
                <a:latin typeface="+mj-lt"/>
              </a:rPr>
              <a:t>Ekonomisk kris i Tyskland efter återföreningen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- Tyskland var ”Europas sjuke man”</a:t>
            </a:r>
          </a:p>
          <a:p>
            <a:r>
              <a:rPr lang="sv-SE" dirty="0">
                <a:latin typeface="+mj-lt"/>
              </a:rPr>
              <a:t>Företagen krävde större löneflexibilitet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- Många företag övergav kollektivavtalen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- Facket kunde inte stå emot</a:t>
            </a:r>
          </a:p>
          <a:p>
            <a:r>
              <a:rPr lang="sv-SE" dirty="0">
                <a:latin typeface="+mj-lt"/>
              </a:rPr>
              <a:t>Den fackliga organisationsgraden kan ha fallit under en </a:t>
            </a:r>
            <a:r>
              <a:rPr lang="sv-SE" b="1" dirty="0">
                <a:latin typeface="+mj-lt"/>
              </a:rPr>
              <a:t>kritisk nivå (</a:t>
            </a:r>
            <a:r>
              <a:rPr lang="sv-SE" b="1" dirty="0" err="1">
                <a:latin typeface="+mj-lt"/>
              </a:rPr>
              <a:t>tipping</a:t>
            </a:r>
            <a:r>
              <a:rPr lang="sv-SE" b="1" dirty="0">
                <a:latin typeface="+mj-lt"/>
              </a:rPr>
              <a:t> </a:t>
            </a:r>
            <a:r>
              <a:rPr lang="sv-SE" b="1" dirty="0" err="1">
                <a:latin typeface="+mj-lt"/>
              </a:rPr>
              <a:t>point</a:t>
            </a:r>
            <a:r>
              <a:rPr lang="sv-SE" b="1" dirty="0">
                <a:latin typeface="+mj-lt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27D9D-453D-4C80-9924-08E91C3BBD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51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274639"/>
            <a:ext cx="8424936" cy="974459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Kollektivavtalens täckningsgrad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efter antal anställda i företagen</a:t>
            </a: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252632"/>
              </p:ext>
            </p:extLst>
          </p:nvPr>
        </p:nvGraphicFramePr>
        <p:xfrm>
          <a:off x="1739996" y="1700808"/>
          <a:ext cx="8640000" cy="442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B341A83-6CC4-4ED5-9C2C-7B1E1A4BF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0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274639"/>
            <a:ext cx="8424936" cy="974459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Kollektivavtalens täckningsgrad efter bransch</a:t>
            </a:r>
          </a:p>
        </p:txBody>
      </p:sp>
      <p:graphicFrame>
        <p:nvGraphicFramePr>
          <p:cNvPr id="4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18945"/>
              </p:ext>
            </p:extLst>
          </p:nvPr>
        </p:nvGraphicFramePr>
        <p:xfrm>
          <a:off x="1559496" y="980728"/>
          <a:ext cx="7560000" cy="607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4FE8E92-160C-45B6-81BF-41D7251265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7528" y="274639"/>
            <a:ext cx="8424936" cy="974459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Kollektivavtalens täckningsgrad efter region</a:t>
            </a:r>
          </a:p>
        </p:txBody>
      </p:sp>
      <p:graphicFrame>
        <p:nvGraphicFramePr>
          <p:cNvPr id="8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90838"/>
              </p:ext>
            </p:extLst>
          </p:nvPr>
        </p:nvGraphicFramePr>
        <p:xfrm>
          <a:off x="1776000" y="1620387"/>
          <a:ext cx="8640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BCBC88E-9233-4F69-A754-F4BCCF794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3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Schema för dagen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584" y="1484784"/>
            <a:ext cx="9002216" cy="4692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09.15-09.55 </a:t>
            </a:r>
            <a:r>
              <a:rPr lang="sv-SE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Lars Calmfors </a:t>
            </a: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och </a:t>
            </a:r>
            <a:r>
              <a:rPr lang="sv-SE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Per </a:t>
            </a:r>
            <a:r>
              <a:rPr lang="sv-SE" sz="19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Skedinger</a:t>
            </a:r>
            <a:r>
              <a:rPr lang="sv-SE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presenterar rapporten.</a:t>
            </a:r>
          </a:p>
          <a:p>
            <a:pPr marL="0" indent="0">
              <a:buNone/>
            </a:pPr>
            <a:endParaRPr lang="sv-SE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09.55-10.25 Rapporten kommenteras av:</a:t>
            </a:r>
          </a:p>
          <a:p>
            <a:pPr marL="0" indent="0">
              <a:buNone/>
            </a:pP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sv-SE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Lena Granqvist</a:t>
            </a: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(samhällspolitisk chef Saco),</a:t>
            </a:r>
          </a:p>
          <a:p>
            <a:pPr marL="0" indent="0">
              <a:buNone/>
            </a:pPr>
            <a:r>
              <a:rPr lang="sv-SE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Åsa Olli </a:t>
            </a:r>
            <a:r>
              <a:rPr lang="sv-SE" sz="19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Segendorf</a:t>
            </a: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(enhetschef Sveriges Riksbank),</a:t>
            </a:r>
          </a:p>
          <a:p>
            <a:pPr marL="0" indent="0">
              <a:buNone/>
            </a:pPr>
            <a:r>
              <a:rPr lang="sv-SE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Charlotta Stern</a:t>
            </a: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(vice vd </a:t>
            </a:r>
            <a:r>
              <a:rPr lang="sv-SE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Ratio</a:t>
            </a: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0" indent="0">
              <a:buNone/>
            </a:pPr>
            <a:endParaRPr lang="sv-SE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10.25-11.30   Panelsamtal med:</a:t>
            </a:r>
          </a:p>
          <a:p>
            <a:pPr marL="0" indent="0">
              <a:buNone/>
            </a:pPr>
            <a:r>
              <a:rPr lang="sv-SE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Lars Calmfors</a:t>
            </a: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(ordförande Arbetsmarknadsekonomiska rådet),</a:t>
            </a:r>
          </a:p>
          <a:p>
            <a:pPr marL="0" indent="0">
              <a:buNone/>
            </a:pPr>
            <a:r>
              <a:rPr lang="sv-SE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Tobias </a:t>
            </a:r>
            <a:r>
              <a:rPr lang="sv-SE" sz="19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Baudin</a:t>
            </a: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(förbundsordförande Kommunal),</a:t>
            </a:r>
          </a:p>
          <a:p>
            <a:pPr marL="0" indent="0">
              <a:buNone/>
            </a:pPr>
            <a:r>
              <a:rPr lang="sv-SE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Anna-Karin Hatt</a:t>
            </a: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(vd Almega),</a:t>
            </a:r>
          </a:p>
          <a:p>
            <a:pPr marL="0" indent="0">
              <a:buNone/>
            </a:pPr>
            <a:r>
              <a:rPr lang="sv-SE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Karin Johansson</a:t>
            </a: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(vd Svensk Handel),</a:t>
            </a:r>
          </a:p>
          <a:p>
            <a:pPr marL="0" indent="0">
              <a:buNone/>
            </a:pPr>
            <a:r>
              <a:rPr lang="sv-SE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Martin Linder</a:t>
            </a:r>
            <a:r>
              <a:rPr lang="sv-S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(förbundsordförande Unionen).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B4633-E9CD-40B5-AC82-36E5122483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17232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12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84976" cy="1354162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Andel företag med avtal som fortsatt skulle vilja ha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det om fackets möjligheter att tvinga fram avtal försvagades, efter antal anställda</a:t>
            </a:r>
          </a:p>
        </p:txBody>
      </p:sp>
      <p:graphicFrame>
        <p:nvGraphicFramePr>
          <p:cNvPr id="4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498862"/>
              </p:ext>
            </p:extLst>
          </p:nvPr>
        </p:nvGraphicFramePr>
        <p:xfrm>
          <a:off x="1776000" y="1958729"/>
          <a:ext cx="8640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BFA3DD-1EB3-482D-98EC-C73DA3BC5F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9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60096" y="116632"/>
            <a:ext cx="3600400" cy="1224136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Företagens syn på kollektivavtalen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44174"/>
              </p:ext>
            </p:extLst>
          </p:nvPr>
        </p:nvGraphicFramePr>
        <p:xfrm>
          <a:off x="767408" y="271042"/>
          <a:ext cx="5976664" cy="6419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Företag med kollektivavtal</a:t>
                      </a:r>
                      <a:endParaRPr lang="sv-SE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Företag utan kollektivavtal</a:t>
                      </a:r>
                      <a:endParaRPr lang="sv-SE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Påstående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Kollektivavtalet…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Ett kollektivavtal skulle…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...innehåller/innebära ett färdigt paket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...förbättrar/förbättra relationen mellan företaget och de anställda.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...gör/göra det lättare att sätta olika löner för olika anställda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...ger/ge företaget ett bra anseende.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...är/vara krångligt och kräver/kräva mycket administration.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0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...gör/göra det svårt att anpassa lönerna till hur bra det går för företaget.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...gör/göra det svårt att sätta olika löner för olika anställda.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...ger/ge en för hög kostnadsnivå i företaget.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...innebär/innebära för höga minimilöner.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5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...gör/göra det svårt att anpassa arbetstidens längd och förläggning.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5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...gör/göra det svårt att bestämma andra anställningsvillkor.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47" marR="3184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23D86F1-81CE-4152-91EE-F60BCA7EF572}"/>
              </a:ext>
            </a:extLst>
          </p:cNvPr>
          <p:cNvSpPr txBox="1"/>
          <p:nvPr/>
        </p:nvSpPr>
        <p:spPr>
          <a:xfrm>
            <a:off x="6854024" y="6005947"/>
            <a:ext cx="1906272" cy="651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Stämmer mycket bra</a:t>
            </a:r>
          </a:p>
          <a:p>
            <a:pPr algn="l"/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Varken eller</a:t>
            </a:r>
          </a:p>
          <a:p>
            <a:pPr algn="l"/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Stämmer inte alls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96F20-29A2-49C5-83E9-F7AAA46183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7528" y="274639"/>
            <a:ext cx="8424936" cy="974459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Synen på kollektivavtalen i företag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med avtal efter bransch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40776"/>
              </p:ext>
            </p:extLst>
          </p:nvPr>
        </p:nvGraphicFramePr>
        <p:xfrm>
          <a:off x="1046709" y="1606298"/>
          <a:ext cx="10098581" cy="389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0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815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33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Bransch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Erbjuder ett färdigt paket.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Förbättrar relationerna till de anställda.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Lättare att sätta olika löner.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 företaget ett bra anseende.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Krångligt och administrationskrävande.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Svårt att anpassa löner till hur bra det går.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Svårt att sätta olika löner.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 en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 hög kostnads-nivå.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 för höga minimi-löner.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Svårt att anpassa arbets-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tiden.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Svårt att bestämma andra anställnings-villkor.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Byggverksamhet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r>
                        <a:rPr lang="sv-SE" sz="12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Handel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r>
                        <a:rPr lang="sv-SE" sz="1200" b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Hotell och restaurang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r>
                        <a:rPr lang="sv-SE" sz="1200" b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sv-SE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och kommunikation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Juridik, ekonomi, vetenskap och teknik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r>
                        <a:rPr lang="sv-SE" sz="1200" b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sv-SE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sv-SE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r>
                        <a:rPr lang="sv-SE" sz="1200" b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Tillverkning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r>
                        <a:rPr lang="sv-SE" sz="1200" b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r>
                        <a:rPr lang="sv-SE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r>
                        <a:rPr lang="sv-SE" sz="12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57" marR="4025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1868801-D3E0-498F-8344-C9DBCC1D7ED1}"/>
              </a:ext>
            </a:extLst>
          </p:cNvPr>
          <p:cNvSpPr txBox="1"/>
          <p:nvPr/>
        </p:nvSpPr>
        <p:spPr>
          <a:xfrm>
            <a:off x="983432" y="5544616"/>
            <a:ext cx="1906272" cy="801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Stämmer mycket bra</a:t>
            </a:r>
          </a:p>
          <a:p>
            <a:pPr algn="l"/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Varken eller</a:t>
            </a:r>
          </a:p>
          <a:p>
            <a:pPr algn="l"/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Stämmer inte alls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CAA103-623D-4A0C-898C-BCF69E79A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81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07422"/>
              </p:ext>
            </p:extLst>
          </p:nvPr>
        </p:nvGraphicFramePr>
        <p:xfrm>
          <a:off x="3072000" y="2132856"/>
          <a:ext cx="6048000" cy="3937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Bransch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Nej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8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Hotell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restaurang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8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kommunikation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8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Juridik, ekonomi, vetenskap och teknik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8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Tillverkning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8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Handel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8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Byggverksamhet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33" marR="51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84976" cy="1354162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Andel företag med avtal som fortsatt skulle vilja ha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det om fackets möjligheter att tvinga fram avtal försvagades, efter bransch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C0A91-6A1B-46CF-840A-D64699EC51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4D34BD-CDE2-4373-BA7B-76CC70F39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65125"/>
            <a:ext cx="9505056" cy="1325563"/>
          </a:xfrm>
        </p:spPr>
        <p:txBody>
          <a:bodyPr>
            <a:noAutofit/>
          </a:bodyPr>
          <a:lstStyle/>
          <a:p>
            <a:pPr algn="ctr"/>
            <a:r>
              <a:rPr lang="sv-SE" sz="36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Vilka aspekter betyder mest för företagens övergripande inställning till kollektivavtal?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D68DCD-ADB9-4BF0-86FC-B65DC0DF6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7568" y="1681163"/>
            <a:ext cx="3790007" cy="823912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+mj-lt"/>
              </a:rPr>
              <a:t>Företag med avtal</a:t>
            </a:r>
            <a:endParaRPr lang="en-GB" sz="2800" dirty="0">
              <a:latin typeface="+mj-lt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3FB41DA-7E93-49C0-9E2C-E8EF8727C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7568" y="2505075"/>
            <a:ext cx="3790007" cy="3684588"/>
          </a:xfrm>
        </p:spPr>
        <p:txBody>
          <a:bodyPr/>
          <a:lstStyle/>
          <a:p>
            <a:r>
              <a:rPr lang="sv-SE" dirty="0">
                <a:latin typeface="+mj-lt"/>
              </a:rPr>
              <a:t>Bra anseende</a:t>
            </a:r>
          </a:p>
          <a:p>
            <a:r>
              <a:rPr lang="sv-SE" dirty="0">
                <a:latin typeface="+mj-lt"/>
              </a:rPr>
              <a:t>Bra relationer med de anställda</a:t>
            </a:r>
            <a:endParaRPr lang="en-GB" dirty="0">
              <a:latin typeface="+mj-lt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EEBC560-C5E3-45D0-AEAB-84F74219D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7654" y="1681163"/>
            <a:ext cx="4637734" cy="823912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+mj-lt"/>
              </a:rPr>
              <a:t>Företag utan avtal</a:t>
            </a:r>
            <a:endParaRPr lang="en-GB" sz="2800" dirty="0">
              <a:latin typeface="+mj-lt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2CADA96-5CE6-46E9-A332-616C683FC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7654" y="2505075"/>
            <a:ext cx="4637733" cy="3684588"/>
          </a:xfrm>
        </p:spPr>
        <p:txBody>
          <a:bodyPr/>
          <a:lstStyle/>
          <a:p>
            <a:r>
              <a:rPr lang="sv-SE" dirty="0">
                <a:latin typeface="+mj-lt"/>
              </a:rPr>
              <a:t>Standardiserat paket</a:t>
            </a:r>
          </a:p>
          <a:p>
            <a:r>
              <a:rPr lang="sv-SE" dirty="0">
                <a:latin typeface="+mj-lt"/>
              </a:rPr>
              <a:t>Differentiera lönerna</a:t>
            </a:r>
          </a:p>
          <a:p>
            <a:r>
              <a:rPr lang="sv-SE" dirty="0">
                <a:latin typeface="+mj-lt"/>
              </a:rPr>
              <a:t>Krångliga avtal</a:t>
            </a:r>
          </a:p>
          <a:p>
            <a:r>
              <a:rPr lang="sv-SE" dirty="0">
                <a:latin typeface="+mj-lt"/>
              </a:rPr>
              <a:t>Höga kostnader</a:t>
            </a:r>
          </a:p>
          <a:p>
            <a:r>
              <a:rPr lang="sv-SE" dirty="0">
                <a:latin typeface="+mj-lt"/>
              </a:rPr>
              <a:t>Bestämma arbetstiden </a:t>
            </a:r>
            <a:endParaRPr lang="en-GB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1E46B4-3258-4F4A-9327-62717C01E4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53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84976" cy="1354162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Andel företag med avtal som fortsatt skulle vilja ha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det om fackets möjligheter att tvinga fram avtal försvagades, efter avtalskonstruktion</a:t>
            </a:r>
          </a:p>
        </p:txBody>
      </p:sp>
      <p:graphicFrame>
        <p:nvGraphicFramePr>
          <p:cNvPr id="9" name="Char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981344"/>
              </p:ext>
            </p:extLst>
          </p:nvPr>
        </p:nvGraphicFramePr>
        <p:xfrm>
          <a:off x="2604000" y="2368496"/>
          <a:ext cx="6984000" cy="37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4F14911-BD23-4D85-BE81-9B3652CA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34891"/>
              </p:ext>
            </p:extLst>
          </p:nvPr>
        </p:nvGraphicFramePr>
        <p:xfrm>
          <a:off x="965708" y="2209834"/>
          <a:ext cx="10331999" cy="268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7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8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54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9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44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85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90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Avtalskonstruktion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4" marR="47234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Erbjuder ett färdigt paket.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4" marR="472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Förbättrar relationerna till de anställda.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4" marR="472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Lättare att sätta olika löner.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4" marR="472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 företaget ett bra anseende.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4" marR="4723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Krångligt och administrations-krävande.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4" marR="472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Svårt att anpassa löner till hur bra det går.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4" marR="472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Svårt att sätta olika löner.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4" marR="472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 en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 hög kostnads-nivå.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4" marR="472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 för höga minimi-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löner.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4" marR="472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Svårt att anpassa arbets-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tiden.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4" marR="472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Svårt att bestämma andra anställningsvillkor.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4" marR="4723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sv-SE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Lokal löne-bildning utan centralt angivet utrymme</a:t>
                      </a: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4" marR="4723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r>
                        <a:rPr lang="en-GB" sz="12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sv-SE" sz="12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r>
                        <a:rPr lang="en-GB" sz="12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200" b="1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r>
                        <a:rPr lang="en-GB" sz="12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sv-SE" sz="12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r>
                        <a:rPr lang="en-GB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r>
                        <a:rPr lang="en-GB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r>
                        <a:rPr lang="en-GB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r>
                        <a:rPr lang="en-GB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r>
                        <a:rPr lang="en-GB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Generell höjning</a:t>
                      </a:r>
                    </a:p>
                  </a:txBody>
                  <a:tcPr marL="47234" marR="4723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en-GB" sz="1200" b="1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sv-SE" sz="1200" b="1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r>
                        <a:rPr lang="en-GB" sz="12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r>
                        <a:rPr lang="en-GB" sz="12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r>
                        <a:rPr lang="en-GB" sz="12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en-GB" sz="12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sv-SE" sz="1200" b="1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r>
                        <a:rPr lang="en-GB" sz="1200" b="1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r>
                        <a:rPr lang="en-GB" sz="12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r>
                        <a:rPr lang="en-GB" sz="12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r>
                        <a:rPr lang="en-GB" sz="12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r>
                        <a:rPr lang="en-GB" sz="12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r>
                        <a:rPr lang="en-GB" sz="12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200" b="1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30" marR="521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47528" y="274639"/>
            <a:ext cx="8424936" cy="974459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Synen på kollektivavtalen i företag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med avtal, efter avtalskonstruktion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3F8856-9691-4BD0-94D8-2485A48A39C4}"/>
              </a:ext>
            </a:extLst>
          </p:cNvPr>
          <p:cNvSpPr txBox="1"/>
          <p:nvPr/>
        </p:nvSpPr>
        <p:spPr>
          <a:xfrm>
            <a:off x="911424" y="4880145"/>
            <a:ext cx="1906272" cy="781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Stämmer mycket bra</a:t>
            </a:r>
          </a:p>
          <a:p>
            <a:pPr algn="l"/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Varken eller</a:t>
            </a:r>
          </a:p>
          <a:p>
            <a:pPr algn="l"/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Stämmer inte alls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B9640-64D3-4618-86EA-B34357F5D2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3DAF46-E08D-42E2-9F4D-578A1AD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Huvudbudskap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6A9C56-E0E8-42B9-ADC6-053FDC4BB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9324528" cy="4351338"/>
          </a:xfrm>
        </p:spPr>
        <p:txBody>
          <a:bodyPr>
            <a:normAutofit fontScale="92500" lnSpcReduction="20000"/>
          </a:bodyPr>
          <a:lstStyle/>
          <a:p>
            <a:r>
              <a:rPr lang="sv-SE" dirty="0">
                <a:latin typeface="+mj-lt"/>
              </a:rPr>
              <a:t>Sjunkande facklig organisationsgrad utgör ett potentiellt hot mot kollektivavtalssystemet på lång sikt</a:t>
            </a:r>
          </a:p>
          <a:p>
            <a:r>
              <a:rPr lang="sv-SE" dirty="0">
                <a:latin typeface="+mj-lt"/>
              </a:rPr>
              <a:t>Företagens inställning till kollektivavtalen kan därmed bli allt viktigare för systemets långsiktiga fortlevnad</a:t>
            </a:r>
          </a:p>
          <a:p>
            <a:r>
              <a:rPr lang="sv-SE" dirty="0">
                <a:latin typeface="+mj-lt"/>
              </a:rPr>
              <a:t>Företagen har i allmänhet en positiv syn på kollektivavtalen</a:t>
            </a:r>
          </a:p>
          <a:p>
            <a:r>
              <a:rPr lang="sv-SE" dirty="0">
                <a:latin typeface="+mj-lt"/>
              </a:rPr>
              <a:t>Den grundas inte främst på något inneboende värde för avtalen i sig utan på att avtalen ger </a:t>
            </a:r>
            <a:r>
              <a:rPr lang="sv-SE" b="1" dirty="0">
                <a:latin typeface="+mj-lt"/>
              </a:rPr>
              <a:t>bra anseende </a:t>
            </a:r>
            <a:r>
              <a:rPr lang="sv-SE" dirty="0">
                <a:latin typeface="+mj-lt"/>
              </a:rPr>
              <a:t>och </a:t>
            </a:r>
            <a:r>
              <a:rPr lang="sv-SE" b="1" dirty="0">
                <a:latin typeface="+mj-lt"/>
              </a:rPr>
              <a:t>goda relationer </a:t>
            </a:r>
            <a:r>
              <a:rPr lang="sv-SE" dirty="0">
                <a:latin typeface="+mj-lt"/>
              </a:rPr>
              <a:t>till de anställda</a:t>
            </a:r>
          </a:p>
          <a:p>
            <a:r>
              <a:rPr lang="sv-SE" dirty="0">
                <a:latin typeface="+mj-lt"/>
              </a:rPr>
              <a:t>Det hänger ihop med </a:t>
            </a:r>
            <a:r>
              <a:rPr lang="sv-SE" b="1" dirty="0">
                <a:latin typeface="+mj-lt"/>
              </a:rPr>
              <a:t>sociala normer</a:t>
            </a:r>
            <a:r>
              <a:rPr lang="sv-SE" dirty="0">
                <a:latin typeface="+mj-lt"/>
              </a:rPr>
              <a:t> om att företag ”ska ha kollektivavtal”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- men sociala normer kan förändras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- alltså osäkert fundament på lång sikt för kollektivavtalen</a:t>
            </a:r>
          </a:p>
          <a:p>
            <a:endParaRPr lang="sv-SE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18CFC-FA06-4A6C-9D73-C0CCED3DDC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3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7528" y="274639"/>
            <a:ext cx="8424936" cy="974459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Företagens rekryteringsbeteende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60893"/>
              </p:ext>
            </p:extLst>
          </p:nvPr>
        </p:nvGraphicFramePr>
        <p:xfrm>
          <a:off x="2676000" y="1916832"/>
          <a:ext cx="6840000" cy="3549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5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Svar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Företag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med </a:t>
                      </a:r>
                      <a:r>
                        <a:rPr lang="en-GB" sz="14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kollektivavtal</a:t>
                      </a:r>
                      <a:endParaRPr lang="sv-SE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Företag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utan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kollektivavtal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v-SE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 vi har svårt att rekrytera, så erbjuder vi högre löner vid nyrekryteringar.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 vi har svårt att rekrytera, så erbjuder vi inte högre löner utan försöker vara attraktiva på andra sätt.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Företaget har inga svårigheter att rekrytera.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4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Företaget har inga rekryteringsbehov under överskådlig framtid.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37" marR="534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2C683E9-4CED-4308-A066-18433BCD4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84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84976" cy="1354162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Andel av företag som uppger att den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anställdas arbetsinsats och prestation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påverkar den årliga löneökningen</a:t>
            </a:r>
          </a:p>
        </p:txBody>
      </p:sp>
      <p:graphicFrame>
        <p:nvGraphicFramePr>
          <p:cNvPr id="5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26650"/>
              </p:ext>
            </p:extLst>
          </p:nvPr>
        </p:nvGraphicFramePr>
        <p:xfrm>
          <a:off x="1776000" y="1700808"/>
          <a:ext cx="8640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E2E5453-D020-4922-8E19-4A301E686D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6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Två synsätt på kollektivavtal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825625"/>
            <a:ext cx="8352928" cy="4351338"/>
          </a:xfrm>
        </p:spPr>
        <p:txBody>
          <a:bodyPr>
            <a:normAutofit fontScale="97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>
                <a:latin typeface="+mj-lt"/>
              </a:rPr>
              <a:t>Ekonomisk snedvridning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 - Icke marknadskonform lönenivå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 - Icke marknadskonform lönesammanpressning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2.  Effektivitetshöjande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 - Motverka arbetsgivares marknadsmakt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 - Jämn spelplan för företag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 - Kollektiv försäkringsinstitution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 - Standardiserade paketlösningar som sänker 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   transaktionskostnaderna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F3AB6-0F33-4B2C-B3EC-5E177F3579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17232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84976" cy="1354162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Skäl till varför anställda får lika höga löneökningar oberoende av arbetsinsats och prestation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95904"/>
              </p:ext>
            </p:extLst>
          </p:nvPr>
        </p:nvGraphicFramePr>
        <p:xfrm>
          <a:off x="2766000" y="1805520"/>
          <a:ext cx="6660000" cy="4768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Svar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Företag med kollektivavtal</a:t>
                      </a:r>
                      <a:endParaRPr lang="sv-SE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Företag utan kollektivavtal</a:t>
                      </a:r>
                      <a:endParaRPr lang="sv-SE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 är svårt att förklara varför löneökningarna ska vara olika höga.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Olika höga löneökningar upplevs som orättvisa och försämrar arbetsmoralen.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Fördelarna med olika höga löneökningar är inte tillräckligt stora.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Kollektivavtalet tillåter inte olika höga löneökningar.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 är svårt att mäta individuell arbetsinsats och prestation.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Olika höga löneökningar kräver för mycket administrativt arbete i företaget.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52" marR="50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246DD5A-72AA-4565-8E9F-F742E9D884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80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2279576" y="260648"/>
            <a:ext cx="76328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Företagens syn på lokala fackklubbar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898"/>
              </p:ext>
            </p:extLst>
          </p:nvPr>
        </p:nvGraphicFramePr>
        <p:xfrm>
          <a:off x="2136000" y="1676247"/>
          <a:ext cx="7920000" cy="3832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8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26" marR="3742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Företag med fackklubb</a:t>
                      </a:r>
                      <a:endParaRPr lang="sv-SE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26" marR="3742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26" marR="3742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Företag utan fackklubb</a:t>
                      </a:r>
                      <a:endParaRPr lang="sv-SE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26" marR="3742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Påstående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26" marR="3742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Gör den lokala fackklubben det lättare eller svårare att…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26" marR="3742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26" marR="3742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Skulle en lokal fackklubb göra det lättare eller svårare att…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26" marR="3742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...sätta olika löner för olika anställda?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8" marR="5222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r>
                        <a:rPr lang="sv-SE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sv-SE" sz="14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8" marR="5222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26" marR="3742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r>
                        <a:rPr lang="sv-SE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4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8" marR="5222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...anpassa arbetstidens längd och förläggning efter företagets behov?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8" marR="5222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v-SE" sz="14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8" marR="5222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26" marR="3742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r>
                        <a:rPr lang="sv-SE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4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8" marR="5222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...kommunicera med de anställda och att förankra olika beslut?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8" marR="5222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r>
                        <a:rPr lang="sv-SE" sz="1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400" b="1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8" marR="5222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26" marR="3742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r>
                        <a:rPr lang="sv-SE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4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8" marR="5222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...hitta lösningar som passar både företag och anställda?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8" marR="5222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sv-SE" sz="1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400" b="1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8" marR="5222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26" marR="3742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r>
                        <a:rPr lang="sv-SE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sv-SE" sz="14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8" marR="5222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1E60116-79CC-43BC-8B62-19DA306AE13D}"/>
              </a:ext>
            </a:extLst>
          </p:cNvPr>
          <p:cNvSpPr txBox="1"/>
          <p:nvPr/>
        </p:nvSpPr>
        <p:spPr>
          <a:xfrm>
            <a:off x="2063552" y="5373216"/>
            <a:ext cx="76328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FAAD76-2570-4B5A-B29B-907F5A64BCA3}"/>
              </a:ext>
            </a:extLst>
          </p:cNvPr>
          <p:cNvSpPr txBox="1"/>
          <p:nvPr/>
        </p:nvSpPr>
        <p:spPr>
          <a:xfrm>
            <a:off x="2063552" y="5537418"/>
            <a:ext cx="142506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Mycket lättare;</a:t>
            </a:r>
          </a:p>
          <a:p>
            <a:pPr algn="l"/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Varken eller;</a:t>
            </a:r>
          </a:p>
          <a:p>
            <a:pPr algn="l"/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Mycket svårare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ECA574-94B6-4D9B-ACB6-B689931B51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91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210146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Graden av central styrning av det totala utrymmet, efter sektor</a:t>
            </a: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/>
        </p:nvGraphicFramePr>
        <p:xfrm>
          <a:off x="1631504" y="1893096"/>
          <a:ext cx="4500000" cy="2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 noChangeAspect="1"/>
          </p:cNvGraphicFramePr>
          <p:nvPr/>
        </p:nvGraphicFramePr>
        <p:xfrm>
          <a:off x="6090828" y="1893096"/>
          <a:ext cx="4500000" cy="2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>
            <a:graphicFrameLocks noChangeAspect="1"/>
          </p:cNvGraphicFramePr>
          <p:nvPr/>
        </p:nvGraphicFramePr>
        <p:xfrm>
          <a:off x="1631504" y="4269360"/>
          <a:ext cx="4500000" cy="2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/>
          <p:cNvSpPr txBox="1"/>
          <p:nvPr/>
        </p:nvSpPr>
        <p:spPr>
          <a:xfrm>
            <a:off x="2450708" y="4077072"/>
            <a:ext cx="3069229" cy="393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dirty="0">
                <a:latin typeface="Calibri Light" panose="020F0302020204030204" pitchFamily="34" charset="0"/>
              </a:rPr>
              <a:t>Kommuner och landsting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2522716" y="1700808"/>
            <a:ext cx="3069229" cy="393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dirty="0">
                <a:latin typeface="Calibri Light" panose="020F0302020204030204" pitchFamily="34" charset="0"/>
              </a:rPr>
              <a:t>Privat sektor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6915204" y="1700808"/>
            <a:ext cx="3069229" cy="393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dirty="0">
                <a:latin typeface="Calibri Light" panose="020F0302020204030204" pitchFamily="34" charset="0"/>
              </a:rPr>
              <a:t>Staten</a:t>
            </a: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6320223" y="3555165"/>
          <a:ext cx="4041208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87A0746-BE7A-4FAF-8FD6-DA8793B901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95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A64E67B0-1CBF-411D-9AB4-FAF69B88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Synen på sifferlösa avtal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9DD245F-2F2D-4AD0-86E2-D5C2250A2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1504" y="1825625"/>
            <a:ext cx="4388296" cy="4351338"/>
          </a:xfrm>
        </p:spPr>
        <p:txBody>
          <a:bodyPr/>
          <a:lstStyle/>
          <a:p>
            <a:r>
              <a:rPr lang="sv-SE" dirty="0">
                <a:latin typeface="+mj-lt"/>
              </a:rPr>
              <a:t>Ett sätt att höja lönerna för eftersatta grupper (grupper med arbetskraftsbrist)</a:t>
            </a:r>
            <a:endParaRPr lang="en-GB" dirty="0">
              <a:latin typeface="+mj-lt"/>
            </a:endParaRP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4D3E474F-5B1A-4ED6-AB5A-EA7F32ED3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495800" cy="4351338"/>
          </a:xfrm>
        </p:spPr>
        <p:txBody>
          <a:bodyPr/>
          <a:lstStyle/>
          <a:p>
            <a:r>
              <a:rPr lang="sv-SE" dirty="0">
                <a:latin typeface="+mj-lt"/>
              </a:rPr>
              <a:t>Ett hot mot det nuvarande avtalssystemet och industrins märkessättning</a:t>
            </a:r>
            <a:endParaRPr lang="en-GB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F6D75-1D5F-41EA-82CA-52C6D9CA69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1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1AFD2D-0431-48A4-9DA3-2A856EC2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Tidigare kunskap om decentraliserad lönebildning/sifferlösa avtal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A1C415-7368-4D1F-B6C0-FDEE4499A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2132856"/>
            <a:ext cx="9001000" cy="4044106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sv-SE" dirty="0">
                <a:latin typeface="+mj-lt"/>
              </a:rPr>
              <a:t>Utländska studier finner att decentraliserad lönebildning på företagsnivå leder till högre löner (positiv lönepremie)</a:t>
            </a:r>
          </a:p>
          <a:p>
            <a:r>
              <a:rPr lang="sv-SE" dirty="0">
                <a:latin typeface="+mj-lt"/>
              </a:rPr>
              <a:t>Tidigare svenska studier har inte funnit sådana effekter av sifferlösa avtal</a:t>
            </a:r>
            <a:endParaRPr lang="en-GB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FB06B-479D-488B-953A-C3CF306089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59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E43391-0502-49B4-AC7F-DBA5EFDB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Egen empirisk studie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BB8A75-DE04-413B-92D4-4A6C1FAB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600" y="1825625"/>
            <a:ext cx="8858200" cy="4351338"/>
          </a:xfrm>
        </p:spPr>
        <p:txBody>
          <a:bodyPr>
            <a:normAutofit fontScale="85000" lnSpcReduction="20000"/>
          </a:bodyPr>
          <a:lstStyle/>
          <a:p>
            <a:r>
              <a:rPr lang="sv-SE" dirty="0">
                <a:latin typeface="+mj-lt"/>
              </a:rPr>
              <a:t>Offentlig sektor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- Sjuksköterskor som gått över till sifferlösa avtal 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 2011 jämfört med dem som inte gjort det</a:t>
            </a:r>
          </a:p>
          <a:p>
            <a:r>
              <a:rPr lang="sv-SE" dirty="0">
                <a:latin typeface="+mj-lt"/>
              </a:rPr>
              <a:t>Ingen effekt på genomsnittlig </a:t>
            </a:r>
            <a:r>
              <a:rPr lang="sv-SE" b="1" dirty="0">
                <a:latin typeface="+mj-lt"/>
              </a:rPr>
              <a:t>månadslön</a:t>
            </a:r>
          </a:p>
          <a:p>
            <a:r>
              <a:rPr lang="sv-SE" dirty="0">
                <a:latin typeface="+mj-lt"/>
              </a:rPr>
              <a:t>2-3 procent högre </a:t>
            </a:r>
            <a:r>
              <a:rPr lang="sv-SE" b="1" dirty="0">
                <a:latin typeface="+mj-lt"/>
              </a:rPr>
              <a:t>timlön</a:t>
            </a:r>
          </a:p>
          <a:p>
            <a:r>
              <a:rPr lang="sv-SE" dirty="0">
                <a:latin typeface="+mj-lt"/>
              </a:rPr>
              <a:t>Cirka 2 procent kortare arbetstid</a:t>
            </a:r>
          </a:p>
          <a:p>
            <a:r>
              <a:rPr lang="sv-SE" dirty="0">
                <a:latin typeface="+mj-lt"/>
              </a:rPr>
              <a:t>Fler nyanställningar</a:t>
            </a:r>
          </a:p>
          <a:p>
            <a:r>
              <a:rPr lang="sv-SE" dirty="0">
                <a:latin typeface="+mj-lt"/>
              </a:rPr>
              <a:t>Större lönespridning</a:t>
            </a:r>
          </a:p>
          <a:p>
            <a:r>
              <a:rPr lang="sv-SE" dirty="0">
                <a:latin typeface="+mj-lt"/>
              </a:rPr>
              <a:t>Oklar effekt på arbetskraftsbristen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- Högre lön och fler nyrekryteringar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- Kortare arbetstid</a:t>
            </a:r>
            <a:endParaRPr lang="en-GB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CE3CF-1A9D-48F1-9408-F50F32A5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8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84976" cy="1354162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Lönepremie vid sifferlösa avtal i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olika delar av lönefördelningen</a:t>
            </a:r>
          </a:p>
        </p:txBody>
      </p:sp>
      <p:graphicFrame>
        <p:nvGraphicFramePr>
          <p:cNvPr id="4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611251"/>
              </p:ext>
            </p:extLst>
          </p:nvPr>
        </p:nvGraphicFramePr>
        <p:xfrm>
          <a:off x="1776000" y="1628800"/>
          <a:ext cx="8640000" cy="481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3C3A9DB-005A-452C-AED5-38A8F195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55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84976" cy="1354162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Regionala lönepremier vid sifferlösa avtal och befolkningstillväxt i åldersgruppen 65 år eller äldre</a:t>
            </a: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605298"/>
              </p:ext>
            </p:extLst>
          </p:nvPr>
        </p:nvGraphicFramePr>
        <p:xfrm>
          <a:off x="1776000" y="1494614"/>
          <a:ext cx="8640000" cy="536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930245C-DA33-4FFF-9700-3F465284F0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74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E43391-0502-49B4-AC7F-DBA5EFDB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Egen empirisk studie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BB8A75-DE04-413B-92D4-4A6C1FAB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600" y="1825625"/>
            <a:ext cx="8858200" cy="4351338"/>
          </a:xfrm>
        </p:spPr>
        <p:txBody>
          <a:bodyPr>
            <a:normAutofit fontScale="85000" lnSpcReduction="20000"/>
          </a:bodyPr>
          <a:lstStyle/>
          <a:p>
            <a:r>
              <a:rPr lang="sv-SE" dirty="0">
                <a:latin typeface="+mj-lt"/>
              </a:rPr>
              <a:t>Offentlig sektor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- Sjuksköterskor som gått över till sifferlösa avtal 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 2011 jämfört med dem som inte gjort det</a:t>
            </a:r>
          </a:p>
          <a:p>
            <a:r>
              <a:rPr lang="sv-SE" dirty="0">
                <a:latin typeface="+mj-lt"/>
              </a:rPr>
              <a:t>Ingen effekt på genomsnittlig </a:t>
            </a:r>
            <a:r>
              <a:rPr lang="sv-SE" b="1" dirty="0">
                <a:latin typeface="+mj-lt"/>
              </a:rPr>
              <a:t>månadslön</a:t>
            </a:r>
          </a:p>
          <a:p>
            <a:r>
              <a:rPr lang="sv-SE" dirty="0">
                <a:latin typeface="+mj-lt"/>
              </a:rPr>
              <a:t>2-3 procent högre </a:t>
            </a:r>
            <a:r>
              <a:rPr lang="sv-SE" b="1" dirty="0">
                <a:latin typeface="+mj-lt"/>
              </a:rPr>
              <a:t>timlön</a:t>
            </a:r>
          </a:p>
          <a:p>
            <a:r>
              <a:rPr lang="sv-SE" dirty="0">
                <a:latin typeface="+mj-lt"/>
              </a:rPr>
              <a:t>Cirka 2 procent kortare arbetstid</a:t>
            </a:r>
          </a:p>
          <a:p>
            <a:r>
              <a:rPr lang="sv-SE" dirty="0">
                <a:latin typeface="+mj-lt"/>
              </a:rPr>
              <a:t>Fler nyanställningar</a:t>
            </a:r>
          </a:p>
          <a:p>
            <a:r>
              <a:rPr lang="sv-SE" dirty="0">
                <a:latin typeface="+mj-lt"/>
              </a:rPr>
              <a:t>Större lönespridning</a:t>
            </a:r>
          </a:p>
          <a:p>
            <a:r>
              <a:rPr lang="sv-SE" dirty="0">
                <a:latin typeface="+mj-lt"/>
              </a:rPr>
              <a:t>Oklar effekt på arbetskraftsbristen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- Högre lön och fler nyrekryteringar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- Kortare arbetstid</a:t>
            </a:r>
            <a:endParaRPr lang="en-GB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064FB-D128-4591-9585-D187BCCFE2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89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6020F4-ED17-4E05-9945-0C694D0E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Några sätt att göra kollektivavtalen </a:t>
            </a:r>
            <a:br>
              <a:rPr lang="sv-SE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mer attraktiva för företagen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8F55E5-0C2A-4749-9E4A-16B60FA6F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825625"/>
            <a:ext cx="9289032" cy="4351338"/>
          </a:xfrm>
        </p:spPr>
        <p:txBody>
          <a:bodyPr>
            <a:normAutofit fontScale="85000" lnSpcReduction="10000"/>
          </a:bodyPr>
          <a:lstStyle/>
          <a:p>
            <a:r>
              <a:rPr lang="sv-SE" dirty="0">
                <a:latin typeface="+mj-lt"/>
              </a:rPr>
              <a:t>Fler sifferlösa avtal också i privat sektor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- Den främsta nackdelen med kollektivavtalen enligt företagen i enkäten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latin typeface="+mj-lt"/>
              </a:rPr>
              <a:t>      är svårigheterna att anpassa lönerna till hur bra det går för företaget</a:t>
            </a:r>
          </a:p>
          <a:p>
            <a:pPr>
              <a:lnSpc>
                <a:spcPct val="120000"/>
              </a:lnSpc>
            </a:pPr>
            <a:r>
              <a:rPr lang="sv-SE" dirty="0">
                <a:latin typeface="+mj-lt"/>
              </a:rPr>
              <a:t>Möjligheter till enklare och mindre omfattande kollektivavtal (kollektivavtal </a:t>
            </a:r>
            <a:r>
              <a:rPr lang="sv-SE" i="1" dirty="0" err="1">
                <a:latin typeface="+mj-lt"/>
              </a:rPr>
              <a:t>light</a:t>
            </a:r>
            <a:r>
              <a:rPr lang="sv-SE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- Småföretag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dirty="0">
                <a:latin typeface="+mj-lt"/>
              </a:rPr>
              <a:t>    - Internationella koncerner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v-SE" dirty="0">
                <a:latin typeface="+mj-lt"/>
              </a:rPr>
              <a:t>Möjligheter för anställda att inom given kostnadsram välja olika kompensationspaket 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     - Olika kombinationer av anställningsvillkor</a:t>
            </a:r>
            <a:endParaRPr lang="en-GB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B94F3-C8ED-4DA7-81E7-85DA2A5805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2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Lönespridning (P90/P10) och kollektivavtalens täckningsgrad i olika länder</a:t>
            </a:r>
          </a:p>
        </p:txBody>
      </p:sp>
      <p:graphicFrame>
        <p:nvGraphicFramePr>
          <p:cNvPr id="9" name="Diagra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472502"/>
              </p:ext>
            </p:extLst>
          </p:nvPr>
        </p:nvGraphicFramePr>
        <p:xfrm>
          <a:off x="1770828" y="1228934"/>
          <a:ext cx="8640000" cy="535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E460408-A3AA-4026-AFE9-BB6278EF9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17232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o0"/>
          <p:cNvSpPr>
            <a:spLocks noGrp="1"/>
          </p:cNvSpPr>
          <p:nvPr>
            <p:ph type="ctrTitle"/>
          </p:nvPr>
        </p:nvSpPr>
        <p:spPr>
          <a:xfrm>
            <a:off x="935009" y="3429000"/>
            <a:ext cx="10363200" cy="2857527"/>
          </a:xfrm>
        </p:spPr>
        <p:txBody>
          <a:bodyPr>
            <a:normAutofit/>
          </a:bodyPr>
          <a:lstStyle/>
          <a:p>
            <a:r>
              <a:rPr lang="sv-SE" dirty="0"/>
              <a:t>Kommentar på AER-rapport</a:t>
            </a:r>
            <a:br>
              <a:rPr lang="sv-SE" dirty="0"/>
            </a:br>
            <a:r>
              <a:rPr lang="sv-SE" dirty="0"/>
              <a:t>Hur fungerar kollektivavtalen?</a:t>
            </a:r>
            <a:br>
              <a:rPr lang="sv-SE" dirty="0"/>
            </a:br>
            <a:r>
              <a:rPr lang="sv-SE" sz="3600" dirty="0"/>
              <a:t>Lena Granqvist, samhällspolitisk chef </a:t>
            </a:r>
            <a:br>
              <a:rPr lang="sv-SE" sz="3600" dirty="0"/>
            </a:br>
            <a:r>
              <a:rPr lang="sv-SE" sz="3600" dirty="0"/>
              <a:t>2018-02-15</a:t>
            </a:r>
          </a:p>
        </p:txBody>
      </p:sp>
    </p:spTree>
    <p:extLst>
      <p:ext uri="{BB962C8B-B14F-4D97-AF65-F5344CB8AC3E}">
        <p14:creationId xmlns:p14="http://schemas.microsoft.com/office/powerpoint/2010/main" val="1562073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Allmänt om rapporten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6693" y="1916832"/>
            <a:ext cx="8891715" cy="37392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Viktigt bidrag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Många olika intressanta analysingångar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Kollektivavtalen har ett starkt stöd bland de undersökta företagen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Men modellen behöver försvaras och utvecklas för att gå i takt med omvärldsförändringar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Att upprätthålla en hög facklig organisationsgrad  viktig för modellens legitimitet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1770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5520" y="143099"/>
            <a:ext cx="8064896" cy="1037795"/>
          </a:xfrm>
        </p:spPr>
        <p:txBody>
          <a:bodyPr>
            <a:noAutofit/>
          </a:bodyPr>
          <a:lstStyle/>
          <a:p>
            <a:r>
              <a:rPr lang="sv-SE" sz="2800" dirty="0"/>
              <a:t>Andel anställda som täcks av olika avtal, per centralorganisation, 2016, %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/>
          </p:nvPr>
        </p:nvGraphicFramePr>
        <p:xfrm>
          <a:off x="2135562" y="1340768"/>
          <a:ext cx="6768751" cy="444047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3456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endParaRPr lang="sv-SE" sz="180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1615" algn="l"/>
                          <a:tab pos="541020" algn="ctr"/>
                        </a:tabLst>
                      </a:pPr>
                      <a:r>
                        <a:rPr lang="sv-SE" sz="1800" dirty="0"/>
                        <a:t>LO</a:t>
                      </a:r>
                      <a:endParaRPr lang="sv-SE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1615" algn="l"/>
                          <a:tab pos="541020" algn="ctr"/>
                        </a:tabLst>
                      </a:pPr>
                      <a:r>
                        <a:rPr lang="sv-SE" sz="1800" dirty="0"/>
                        <a:t>TCO</a:t>
                      </a:r>
                      <a:endParaRPr lang="sv-SE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1615" algn="l"/>
                          <a:tab pos="541020" algn="ctr"/>
                        </a:tabLst>
                      </a:pPr>
                      <a:r>
                        <a:rPr lang="sv-SE" sz="1800" dirty="0"/>
                        <a:t>Saco</a:t>
                      </a:r>
                      <a:endParaRPr lang="sv-SE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1. Lokal lönebildning utan centralt angivet utrymme (sifferlösa avtal)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0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38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68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2. Lokal lönebildning med stupstock om utrymmets storlek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2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23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24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3. Lokal lönebildning med stupstock om utrymmets storlek och någon form av individgaranti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3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8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4. Lönepott utan individgaranti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40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10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2416" marR="3241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5. Lönepott med individgaranti alt. stupstock om individgaranti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13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20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0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6. Generell utläggning och lönepott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27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0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0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7. Generell utläggning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15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1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040" algn="l"/>
                        </a:tabLst>
                      </a:pPr>
                      <a:r>
                        <a:rPr lang="sv-SE" sz="1800" dirty="0"/>
                        <a:t>0</a:t>
                      </a:r>
                      <a:endParaRPr lang="sv-SE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2063553" y="6021289"/>
            <a:ext cx="3118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Källa: tabell 19.4 , Medlingsinstitutet , 2017</a:t>
            </a:r>
          </a:p>
        </p:txBody>
      </p:sp>
    </p:spTree>
    <p:extLst>
      <p:ext uri="{BB962C8B-B14F-4D97-AF65-F5344CB8AC3E}">
        <p14:creationId xmlns:p14="http://schemas.microsoft.com/office/powerpoint/2010/main" val="500696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71464" y="143100"/>
            <a:ext cx="8038136" cy="765620"/>
          </a:xfrm>
        </p:spPr>
        <p:txBody>
          <a:bodyPr>
            <a:normAutofit/>
          </a:bodyPr>
          <a:lstStyle/>
          <a:p>
            <a:r>
              <a:rPr lang="sv-SE" sz="3600" dirty="0"/>
              <a:t>Analysen av sifferlösa avtal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87488" y="1268760"/>
            <a:ext cx="8280920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400" dirty="0" err="1"/>
              <a:t>Sacorapport</a:t>
            </a:r>
            <a:r>
              <a:rPr lang="sv-SE" sz="2400" dirty="0"/>
              <a:t> av Granqvist och Regnér (2016): </a:t>
            </a:r>
          </a:p>
          <a:p>
            <a:pPr marL="0" indent="0">
              <a:buNone/>
            </a:pPr>
            <a:r>
              <a:rPr lang="sv-SE" sz="2400" i="1" dirty="0"/>
              <a:t>Sifferlösa avtal och andra avtalskonstruktioner. En del av akademikernas arbetsmarknad</a:t>
            </a:r>
          </a:p>
          <a:p>
            <a:pPr marL="0" indent="0">
              <a:buNone/>
            </a:pPr>
            <a:endParaRPr lang="sv-S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Merparten av de anställda omfattas av någon form av lokal lönebildning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Finns få analyser av olika avtalskonstruktioner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Många uppfattningar men lite fakta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Avviker sifferlösa avtal från avtal med siffror?</a:t>
            </a:r>
          </a:p>
          <a:p>
            <a:pPr>
              <a:buFont typeface="Arial" charset="0"/>
              <a:buChar char="•"/>
            </a:pPr>
            <a:r>
              <a:rPr lang="sv-SE" sz="2400" dirty="0"/>
              <a:t>Samma löneutveckling för akademiker som täcks av olika avtalskonstruktioner</a:t>
            </a:r>
          </a:p>
          <a:p>
            <a:pPr>
              <a:buFont typeface="Arial" charset="0"/>
              <a:buChar char="•"/>
            </a:pPr>
            <a:r>
              <a:rPr lang="sv-SE" sz="2400" dirty="0"/>
              <a:t>Andra lönepåverkande faktorer är viktigare än själva avtalskonstruktionen, t ex byte av jobb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400" dirty="0"/>
          </a:p>
          <a:p>
            <a:pPr>
              <a:buFont typeface="Arial" panose="020B0604020202020204" pitchFamily="34" charset="0"/>
              <a:buChar char="•"/>
            </a:pPr>
            <a:endParaRPr lang="sv-SE" sz="2400" dirty="0"/>
          </a:p>
          <a:p>
            <a:pPr>
              <a:buFont typeface="Arial" panose="020B0604020202020204" pitchFamily="34" charset="0"/>
              <a:buChar char="•"/>
            </a:pPr>
            <a:endParaRPr lang="sv-SE" sz="2400" dirty="0"/>
          </a:p>
          <a:p>
            <a:pPr>
              <a:buFont typeface="Arial" panose="020B0604020202020204" pitchFamily="34" charset="0"/>
              <a:buChar char="•"/>
            </a:pPr>
            <a:endParaRPr lang="sv-SE" sz="2400" dirty="0"/>
          </a:p>
          <a:p>
            <a:pPr>
              <a:buFont typeface="Arial" panose="020B0604020202020204" pitchFamily="34" charset="0"/>
              <a:buChar char="•"/>
            </a:pPr>
            <a:endParaRPr lang="sv-SE" sz="2400" dirty="0"/>
          </a:p>
          <a:p>
            <a:pPr>
              <a:buFont typeface="Arial" panose="020B0604020202020204" pitchFamily="34" charset="0"/>
              <a:buChar char="•"/>
            </a:pPr>
            <a:endParaRPr lang="sv-SE" sz="2400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8233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E3D47C-7AFC-4FAB-8A7C-423F9BA6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00" y="260648"/>
            <a:ext cx="9472000" cy="1152128"/>
          </a:xfrm>
        </p:spPr>
        <p:txBody>
          <a:bodyPr/>
          <a:lstStyle/>
          <a:p>
            <a:r>
              <a:rPr lang="sv-SE" dirty="0"/>
              <a:t>Sifferlösa avtal i lönebildningen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7CA18A-0677-4C55-A777-0C8268DF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800" y="1700808"/>
            <a:ext cx="9460685" cy="4549163"/>
          </a:xfrm>
        </p:spPr>
        <p:txBody>
          <a:bodyPr>
            <a:normAutofit fontScale="92500"/>
          </a:bodyPr>
          <a:lstStyle/>
          <a:p>
            <a:r>
              <a:rPr lang="sv-SE" dirty="0"/>
              <a:t>AER-studien visar att sifferlösa avtal inte generellt är förknippade med högre löneökningar, men det finns ett litet samband med timlön</a:t>
            </a:r>
          </a:p>
          <a:p>
            <a:r>
              <a:rPr lang="sv-SE" dirty="0"/>
              <a:t>Den sifferlösa konstruktionen bidrar till en väl fungerande lönebildning - behov av löneglidning inbakat i systemet</a:t>
            </a:r>
          </a:p>
          <a:p>
            <a:r>
              <a:rPr lang="sv-SE" dirty="0"/>
              <a:t>Gett viss löneflexibilitet för regionala variationer </a:t>
            </a:r>
          </a:p>
          <a:p>
            <a:r>
              <a:rPr lang="sv-SE" dirty="0"/>
              <a:t>Tanken med den sifferlösa och andra avtalskonstruktioner med lokala inslag är att få till en väl fungerande lokal och individuell lönesättning</a:t>
            </a:r>
          </a:p>
          <a:p>
            <a:r>
              <a:rPr lang="sv-SE" dirty="0"/>
              <a:t>Tillämpningen av avtalen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3437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E17875-A2AB-466B-BEF2-75F3E415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00" y="333238"/>
            <a:ext cx="9472000" cy="1311062"/>
          </a:xfrm>
        </p:spPr>
        <p:txBody>
          <a:bodyPr/>
          <a:lstStyle/>
          <a:p>
            <a:r>
              <a:rPr lang="sv-SE" dirty="0"/>
              <a:t>Slutord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4D9F4C-EEA6-40E2-BFD1-B9DCFCA36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800" y="1772816"/>
            <a:ext cx="9472000" cy="4194351"/>
          </a:xfrm>
        </p:spPr>
        <p:txBody>
          <a:bodyPr>
            <a:normAutofit/>
          </a:bodyPr>
          <a:lstStyle/>
          <a:p>
            <a:r>
              <a:rPr lang="sv-SE" dirty="0"/>
              <a:t>”Lönebildningen är en produkt av sin tid. Den är formad av historien och utvecklas i takt med förändringar i omvärlden. Det gör också synen på vad som är en välfungerande lönebildning”</a:t>
            </a:r>
          </a:p>
          <a:p>
            <a:r>
              <a:rPr lang="sv-SE" dirty="0"/>
              <a:t>Decentralisering inom ramen för kollektivavtalssystemet</a:t>
            </a:r>
          </a:p>
          <a:p>
            <a:r>
              <a:rPr lang="sv-SE" dirty="0"/>
              <a:t>Svensk pragmatism – att den svenska kollektivavtalsmodellen utvecklas</a:t>
            </a:r>
          </a:p>
          <a:p>
            <a:endParaRPr lang="sv-SE" dirty="0"/>
          </a:p>
          <a:p>
            <a:endParaRPr lang="sv-SE" i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7246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79EB17-ABAE-429F-B513-73E4DD96D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4061804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295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FC8189-413A-4297-A57C-8E5EBB66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Hur fungerar kollektivavtalen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01AEEA-B00B-4D09-8235-BE5EDA38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dirty="0"/>
              <a:t>Kommentarer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CA555E-0642-481A-BA81-7C8948885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Charlotta Stern </a:t>
            </a:r>
          </a:p>
          <a:p>
            <a:r>
              <a:rPr lang="sv-SE" dirty="0"/>
              <a:t>Docent i Sociologi</a:t>
            </a:r>
          </a:p>
          <a:p>
            <a:r>
              <a:rPr lang="sv-SE" dirty="0"/>
              <a:t>Vice VD </a:t>
            </a:r>
            <a:r>
              <a:rPr lang="sv-SE" dirty="0" err="1"/>
              <a:t>Ratio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4463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461B3B3-CB86-4BC9-8AE9-B6ACBB990E7C}"/>
              </a:ext>
            </a:extLst>
          </p:cNvPr>
          <p:cNvSpPr/>
          <p:nvPr/>
        </p:nvSpPr>
        <p:spPr>
          <a:xfrm>
            <a:off x="2429070" y="2733869"/>
            <a:ext cx="5346441" cy="6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94A8251-B813-4D1E-9254-DE093EB8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892" y="697272"/>
            <a:ext cx="7614425" cy="1125498"/>
          </a:xfrm>
        </p:spPr>
        <p:txBody>
          <a:bodyPr/>
          <a:lstStyle/>
          <a:p>
            <a:r>
              <a:rPr lang="sv-SE" dirty="0"/>
              <a:t>Utmanas den svenska modellen?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54C0E9B-4653-4B7F-A2EB-810F93D7E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50" y="1825625"/>
            <a:ext cx="8051116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Facklig organiseringsgrad sjunker, särskilt bland arbetare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Små företag ökar i omfattning och de är mer skeptiska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Kollektivavtals fördel – främst legitimitetsskapande (OBS! Weber)</a:t>
            </a:r>
          </a:p>
          <a:p>
            <a:pPr marL="800100" lvl="1" indent="-342900">
              <a:buFont typeface="+mj-lt"/>
              <a:buAutoNum type="arabicPeriod"/>
            </a:pPr>
            <a:endParaRPr lang="sv-SE" sz="1600" dirty="0"/>
          </a:p>
          <a:p>
            <a:pPr marL="800100" lvl="1" indent="-342900">
              <a:buFont typeface="+mj-lt"/>
              <a:buAutoNum type="arabicPeriod"/>
            </a:pPr>
            <a:endParaRPr lang="sv-SE" sz="1600" dirty="0"/>
          </a:p>
          <a:p>
            <a:pPr marL="800100" lvl="1" indent="-342900">
              <a:buFont typeface="+mj-lt"/>
              <a:buAutoNum type="arabicPeriod"/>
            </a:pPr>
            <a:endParaRPr lang="sv-SE" sz="1600" dirty="0"/>
          </a:p>
          <a:p>
            <a:r>
              <a:rPr lang="sv-SE" sz="2000" dirty="0"/>
              <a:t>Risk att kollektivavtalens legitimitet eroderar</a:t>
            </a:r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29C24E86-EA22-45F8-AE49-893431BF08D8}"/>
              </a:ext>
            </a:extLst>
          </p:cNvPr>
          <p:cNvSpPr txBox="1">
            <a:spLocks/>
          </p:cNvSpPr>
          <p:nvPr/>
        </p:nvSpPr>
        <p:spPr>
          <a:xfrm>
            <a:off x="1158304" y="2865406"/>
            <a:ext cx="1296144" cy="2043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E14CBC00-50F0-4D64-817B-CF4D1F6D33D8}"/>
              </a:ext>
            </a:extLst>
          </p:cNvPr>
          <p:cNvSpPr txBox="1">
            <a:spLocks/>
          </p:cNvSpPr>
          <p:nvPr/>
        </p:nvSpPr>
        <p:spPr>
          <a:xfrm>
            <a:off x="7320136" y="2843988"/>
            <a:ext cx="1296144" cy="2043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99108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354162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Kollektivavtalens täckningsgrad och organisationsgraden för fack och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arbetsgivare, hela ekonomin </a:t>
            </a:r>
          </a:p>
        </p:txBody>
      </p:sp>
      <p:graphicFrame>
        <p:nvGraphicFramePr>
          <p:cNvPr id="4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102"/>
              </p:ext>
            </p:extLst>
          </p:nvPr>
        </p:nvGraphicFramePr>
        <p:xfrm>
          <a:off x="1770828" y="1772816"/>
          <a:ext cx="8640000" cy="463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AC1A770-CFDE-474F-842D-015098B000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4DB9165-2CB0-4128-BBA4-676618AC3DFB}"/>
              </a:ext>
            </a:extLst>
          </p:cNvPr>
          <p:cNvSpPr/>
          <p:nvPr/>
        </p:nvSpPr>
        <p:spPr>
          <a:xfrm>
            <a:off x="2429070" y="2733869"/>
            <a:ext cx="5346441" cy="6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2C1737E-D416-4825-86D5-C820EF3C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728844"/>
            <a:ext cx="7614425" cy="1125498"/>
          </a:xfrm>
        </p:spPr>
        <p:txBody>
          <a:bodyPr>
            <a:normAutofit/>
          </a:bodyPr>
          <a:lstStyle/>
          <a:p>
            <a:r>
              <a:rPr lang="sv-SE" dirty="0"/>
              <a:t>Kollektivavtal och företagande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4494A7-DFF9-45C9-9500-6D213CCC6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9576" y="1340768"/>
            <a:ext cx="705231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Kan mer attraktiva (flexibla) avtal öka attraktionsgrad?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Hotbild: Storstäderna som trendbärare? lägre anslutningsgrad –individualiserade, bättre arbetsmarknad och svagare normer…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endParaRPr lang="sv-SE" sz="1600" b="1" dirty="0"/>
          </a:p>
          <a:p>
            <a:r>
              <a:rPr lang="sv-SE" sz="1600" b="1" dirty="0"/>
              <a:t>Men även om företagen är med, är kollektivavtal ”</a:t>
            </a:r>
            <a:r>
              <a:rPr lang="sv-SE" sz="1600" b="1" dirty="0" err="1"/>
              <a:t>light</a:t>
            </a:r>
            <a:r>
              <a:rPr lang="sv-SE" sz="1600" b="1" dirty="0"/>
              <a:t>” en långsiktig lösning?</a:t>
            </a:r>
          </a:p>
          <a:p>
            <a:r>
              <a:rPr lang="sv-SE" sz="1600" dirty="0"/>
              <a:t>	Modellen bygger på två starka parter</a:t>
            </a:r>
          </a:p>
          <a:p>
            <a:r>
              <a:rPr lang="sv-SE" sz="1600" dirty="0"/>
              <a:t>		Utan facklig motpart ökar risken för ”arbetsgivarkarteller”</a:t>
            </a:r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Framtida forskning (storlek på företag):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Ålder på företag och attityd till kollektivavtal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Ideologisk komponent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endParaRPr lang="sv-SE" sz="1600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138EDE7-FF36-4255-A3B7-EDFF690A0A86}"/>
              </a:ext>
            </a:extLst>
          </p:cNvPr>
          <p:cNvSpPr txBox="1">
            <a:spLocks/>
          </p:cNvSpPr>
          <p:nvPr/>
        </p:nvSpPr>
        <p:spPr>
          <a:xfrm>
            <a:off x="1196314" y="2793193"/>
            <a:ext cx="1296144" cy="347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E3D619CE-8F89-4D70-A619-8E35E5426704}"/>
              </a:ext>
            </a:extLst>
          </p:cNvPr>
          <p:cNvSpPr txBox="1">
            <a:spLocks/>
          </p:cNvSpPr>
          <p:nvPr/>
        </p:nvSpPr>
        <p:spPr>
          <a:xfrm>
            <a:off x="7345034" y="2780928"/>
            <a:ext cx="1296144" cy="347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547835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4DB9165-2CB0-4128-BBA4-676618AC3DFB}"/>
              </a:ext>
            </a:extLst>
          </p:cNvPr>
          <p:cNvSpPr/>
          <p:nvPr/>
        </p:nvSpPr>
        <p:spPr>
          <a:xfrm>
            <a:off x="2429070" y="2733869"/>
            <a:ext cx="5346441" cy="6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2C1737E-D416-4825-86D5-C820EF3C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728844"/>
            <a:ext cx="7614425" cy="1125498"/>
          </a:xfrm>
        </p:spPr>
        <p:txBody>
          <a:bodyPr>
            <a:normAutofit/>
          </a:bodyPr>
          <a:lstStyle/>
          <a:p>
            <a:r>
              <a:rPr lang="sv-SE" dirty="0"/>
              <a:t>Kollektivavtal och facket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4494A7-DFF9-45C9-9500-6D213CCC6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50" y="1825625"/>
            <a:ext cx="705231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Facklig organiseringsgrad sjunker, särskilt bland arbetare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Framförallt </a:t>
            </a:r>
            <a:r>
              <a:rPr lang="sv-SE" sz="1600" dirty="0" err="1"/>
              <a:t>pga</a:t>
            </a:r>
            <a:r>
              <a:rPr lang="sv-SE" sz="1600" dirty="0"/>
              <a:t> beteendeförändringar (från solidaritet till individualisering)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Kanske intertemporal fripassagerarproblematik, dock internationell trend . .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Kan mer attraktiva avtal öka medlemskap i facket?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Centraliserade avtal (arbetare) samvarierar negativt med andelen medlemmar (arbetare)?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endParaRPr lang="sv-SE" sz="1600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C0247B1-308C-477B-8589-B953E54FB100}"/>
              </a:ext>
            </a:extLst>
          </p:cNvPr>
          <p:cNvSpPr txBox="1">
            <a:spLocks/>
          </p:cNvSpPr>
          <p:nvPr/>
        </p:nvSpPr>
        <p:spPr>
          <a:xfrm>
            <a:off x="1158304" y="2865406"/>
            <a:ext cx="1296144" cy="2043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7011552E-9AE0-45D1-9330-4B0773D6A97D}"/>
              </a:ext>
            </a:extLst>
          </p:cNvPr>
          <p:cNvSpPr txBox="1">
            <a:spLocks/>
          </p:cNvSpPr>
          <p:nvPr/>
        </p:nvSpPr>
        <p:spPr>
          <a:xfrm>
            <a:off x="7118110" y="2944995"/>
            <a:ext cx="1296144" cy="2043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043832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5B0EC44-BFFE-40C7-A831-580CD03C0EDF}"/>
              </a:ext>
            </a:extLst>
          </p:cNvPr>
          <p:cNvSpPr/>
          <p:nvPr/>
        </p:nvSpPr>
        <p:spPr>
          <a:xfrm>
            <a:off x="2429070" y="2733869"/>
            <a:ext cx="5346441" cy="6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E17C47-CB8F-4B14-BBDE-793B83C6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904" y="700127"/>
            <a:ext cx="7614425" cy="1125498"/>
          </a:xfrm>
        </p:spPr>
        <p:txBody>
          <a:bodyPr/>
          <a:lstStyle/>
          <a:p>
            <a:r>
              <a:rPr lang="sv-SE" dirty="0"/>
              <a:t>Hur åstadkomma mer attraktiva avtal?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67EF37-2A0B-4CDD-BA93-8E2D1DD3C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50" y="1825625"/>
            <a:ext cx="7192987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Centraliserade avtal verkar problematiska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Gör det svårt för anställda att göra lönekarriär (problematiskt ur ett klassperspektiv men diskuteras sällan)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Gör det svårt för arbetsgivare att arbeta strategiskt med lön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Konfliktreglernas betydelse för att bibehålla centraliseringen diskuteras inte ingående i rapporten men är ”systembevarande”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800100" lvl="1" indent="-342900">
              <a:buFont typeface="+mj-lt"/>
              <a:buAutoNum type="arabicPeriod"/>
            </a:pPr>
            <a:endParaRPr lang="sv-SE" sz="1600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D0B7440-60AD-4324-BCEE-0CFEAF86B15D}"/>
              </a:ext>
            </a:extLst>
          </p:cNvPr>
          <p:cNvSpPr txBox="1">
            <a:spLocks/>
          </p:cNvSpPr>
          <p:nvPr/>
        </p:nvSpPr>
        <p:spPr>
          <a:xfrm>
            <a:off x="1158304" y="2865406"/>
            <a:ext cx="1296144" cy="2043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3F5E9EF7-70B6-4084-A69B-C74B72A7BCD6}"/>
              </a:ext>
            </a:extLst>
          </p:cNvPr>
          <p:cNvSpPr txBox="1">
            <a:spLocks/>
          </p:cNvSpPr>
          <p:nvPr/>
        </p:nvSpPr>
        <p:spPr>
          <a:xfrm>
            <a:off x="7403859" y="2929029"/>
            <a:ext cx="1296144" cy="2043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0779330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4DB9165-2CB0-4128-BBA4-676618AC3DFB}"/>
              </a:ext>
            </a:extLst>
          </p:cNvPr>
          <p:cNvSpPr/>
          <p:nvPr/>
        </p:nvSpPr>
        <p:spPr>
          <a:xfrm>
            <a:off x="2429070" y="2733869"/>
            <a:ext cx="5346441" cy="6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2C1737E-D416-4825-86D5-C820EF3C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728844"/>
            <a:ext cx="7614425" cy="1125498"/>
          </a:xfrm>
        </p:spPr>
        <p:txBody>
          <a:bodyPr>
            <a:normAutofit/>
          </a:bodyPr>
          <a:lstStyle/>
          <a:p>
            <a:r>
              <a:rPr lang="sv-SE" dirty="0"/>
              <a:t>Tolkningar och </a:t>
            </a:r>
            <a:r>
              <a:rPr lang="sv-SE" dirty="0" err="1"/>
              <a:t>kontextualisering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4494A7-DFF9-45C9-9500-6D213CCC6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50" y="1825625"/>
            <a:ext cx="705231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Analysen av sifferlösa avtal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Sjuksköterskor är starkt kvinnodominerat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Diskussion av urvalets sammansättning och hur de kan tänkas påverka resultaten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Rekryteringsproblem och lönehöjningar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Rättvisa – förhållanden inom personalgruppen är viktigare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Enkätmaterialets resultat visavi </a:t>
            </a:r>
            <a:r>
              <a:rPr lang="sv-SE" sz="1600" dirty="0" err="1"/>
              <a:t>Ratio:s</a:t>
            </a:r>
            <a:r>
              <a:rPr lang="sv-SE" sz="1600" dirty="0"/>
              <a:t> intervjuer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VD visavi lönesättande chef kan ge skillnader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800100" lvl="1" indent="-342900">
              <a:buFont typeface="+mj-lt"/>
              <a:buAutoNum type="arabicPeriod"/>
            </a:pPr>
            <a:endParaRPr lang="sv-SE" sz="1600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33540DE-CD63-4EBE-B4BA-CFF16A786D26}"/>
              </a:ext>
            </a:extLst>
          </p:cNvPr>
          <p:cNvSpPr txBox="1">
            <a:spLocks/>
          </p:cNvSpPr>
          <p:nvPr/>
        </p:nvSpPr>
        <p:spPr>
          <a:xfrm>
            <a:off x="1158304" y="2865406"/>
            <a:ext cx="1296144" cy="2043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9778CB4D-D6CB-4BC9-AA82-E7B6D7AAEDD5}"/>
              </a:ext>
            </a:extLst>
          </p:cNvPr>
          <p:cNvSpPr txBox="1">
            <a:spLocks/>
          </p:cNvSpPr>
          <p:nvPr/>
        </p:nvSpPr>
        <p:spPr>
          <a:xfrm>
            <a:off x="7032104" y="2848940"/>
            <a:ext cx="1296144" cy="2043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603393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461B3B3-CB86-4BC9-8AE9-B6ACBB990E7C}"/>
              </a:ext>
            </a:extLst>
          </p:cNvPr>
          <p:cNvSpPr/>
          <p:nvPr/>
        </p:nvSpPr>
        <p:spPr>
          <a:xfrm>
            <a:off x="2429070" y="2733869"/>
            <a:ext cx="5346441" cy="6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94A8251-B813-4D1E-9254-DE093EB8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892" y="697272"/>
            <a:ext cx="7614425" cy="1125498"/>
          </a:xfrm>
        </p:spPr>
        <p:txBody>
          <a:bodyPr/>
          <a:lstStyle/>
          <a:p>
            <a:r>
              <a:rPr lang="sv-SE" dirty="0"/>
              <a:t>Tack för en väldigt bra rapport!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54C0E9B-4653-4B7F-A2EB-810F93D7E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50" y="1825625"/>
            <a:ext cx="8051116" cy="435133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1600" dirty="0"/>
              <a:t>Intressant, viktig och pedagogisk</a:t>
            </a:r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Särskild eloge för lösningen med fördjupningar!</a:t>
            </a:r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Mer forskning behövs!</a:t>
            </a:r>
          </a:p>
          <a:p>
            <a:pPr marL="800100" lvl="1" indent="-342900">
              <a:buFont typeface="+mj-lt"/>
              <a:buAutoNum type="arabicPeriod"/>
            </a:pPr>
            <a:r>
              <a:rPr lang="sv-SE" sz="1600" dirty="0"/>
              <a:t>Framtidens arbetsmarknad och den svenska modellens utmaningar </a:t>
            </a:r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3FA91007-1A39-4AE6-B17D-9620F8C56EB2}"/>
              </a:ext>
            </a:extLst>
          </p:cNvPr>
          <p:cNvSpPr txBox="1">
            <a:spLocks/>
          </p:cNvSpPr>
          <p:nvPr/>
        </p:nvSpPr>
        <p:spPr>
          <a:xfrm>
            <a:off x="1158304" y="2865406"/>
            <a:ext cx="1296144" cy="2043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1F9336C5-C4C7-4916-B851-E04C7014F119}"/>
              </a:ext>
            </a:extLst>
          </p:cNvPr>
          <p:cNvSpPr txBox="1">
            <a:spLocks/>
          </p:cNvSpPr>
          <p:nvPr/>
        </p:nvSpPr>
        <p:spPr>
          <a:xfrm>
            <a:off x="6960096" y="2865406"/>
            <a:ext cx="1296144" cy="2043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+mn-lt"/>
                <a:ea typeface="+mn-ea"/>
                <a:cs typeface="Franklin Gothic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7068801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2247008"/>
            <a:ext cx="7772400" cy="1470025"/>
          </a:xfrm>
        </p:spPr>
        <p:txBody>
          <a:bodyPr>
            <a:normAutofit/>
          </a:bodyPr>
          <a:lstStyle/>
          <a:p>
            <a:r>
              <a:rPr lang="sv-SE" sz="4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Hur fungerar kollektivavtalen?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795" y="4005064"/>
            <a:ext cx="6400800" cy="2769870"/>
          </a:xfrm>
        </p:spPr>
        <p:txBody>
          <a:bodyPr>
            <a:normAutofit/>
          </a:bodyPr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Arbetsmarknadsekonomiska rådet</a:t>
            </a:r>
          </a:p>
          <a:p>
            <a:r>
              <a:rPr lang="sv-SE" dirty="0">
                <a:solidFill>
                  <a:schemeClr val="tx1"/>
                </a:solidFill>
              </a:rPr>
              <a:t>15/2-2018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47" y="-99392"/>
            <a:ext cx="178095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4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dirty="0" err="1">
                <a:ln/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Rapportens</a:t>
            </a:r>
            <a:r>
              <a:rPr lang="en-US" dirty="0">
                <a:ln/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n/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utgångspunkt</a:t>
            </a:r>
            <a:endParaRPr lang="en-US" dirty="0">
              <a:ln/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584" y="1825625"/>
            <a:ext cx="8316416" cy="435133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j-lt"/>
              </a:rPr>
              <a:t>Sjunkande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facklig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organisationsgrad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minskar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sikt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fackets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möjligheter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tvinga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fram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kollektivavtal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Det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är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växande</a:t>
            </a:r>
            <a:r>
              <a:rPr lang="en-US" dirty="0">
                <a:latin typeface="+mj-lt"/>
              </a:rPr>
              <a:t> grad </a:t>
            </a:r>
            <a:r>
              <a:rPr lang="en-US" dirty="0" err="1">
                <a:latin typeface="+mj-lt"/>
              </a:rPr>
              <a:t>arbetsgivarsidan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upprätthåller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kollektivavtalssystemet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Därför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allt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viktigare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företagen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kollektivavtalen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attraktiva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Därför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fokuserar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rapporten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företagens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syn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kollektivavtalen</a:t>
            </a:r>
            <a:endParaRPr lang="en-US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42669-5A9B-4C19-ABBE-F8987CD14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Facklig organisationsgrad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efter sektor och bransch</a:t>
            </a: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644425"/>
              </p:ext>
            </p:extLst>
          </p:nvPr>
        </p:nvGraphicFramePr>
        <p:xfrm>
          <a:off x="1770828" y="1607000"/>
          <a:ext cx="8640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CC8C4C-25BB-4AA0-A992-38BBD66CA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348" y="404664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Facklig organisationsgrad bland arbetare och tjänstemän i privat sektor respektive hela ekonomin </a:t>
            </a: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99391"/>
              </p:ext>
            </p:extLst>
          </p:nvPr>
        </p:nvGraphicFramePr>
        <p:xfrm>
          <a:off x="1770348" y="1844824"/>
          <a:ext cx="8640000" cy="474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0946201-E788-4D6E-8EC8-B241823294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Facklig organisationsgrad bland inrikes </a:t>
            </a:r>
            <a:b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och utrikes födda, hela ekonomin </a:t>
            </a:r>
          </a:p>
        </p:txBody>
      </p:sp>
      <p:graphicFrame>
        <p:nvGraphicFramePr>
          <p:cNvPr id="5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662277"/>
              </p:ext>
            </p:extLst>
          </p:nvPr>
        </p:nvGraphicFramePr>
        <p:xfrm>
          <a:off x="1770828" y="1754406"/>
          <a:ext cx="8640000" cy="4454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7CD8903-BD66-4611-8C9D-91595714B7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0815579" y="5544616"/>
            <a:ext cx="1401101" cy="1340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co liggande">
  <a:themeElements>
    <a:clrScheme name="SACO">
      <a:dk1>
        <a:sysClr val="windowText" lastClr="000000"/>
      </a:dk1>
      <a:lt1>
        <a:sysClr val="window" lastClr="FFFFFF"/>
      </a:lt1>
      <a:dk2>
        <a:srgbClr val="008EA1"/>
      </a:dk2>
      <a:lt2>
        <a:srgbClr val="FFFFFF"/>
      </a:lt2>
      <a:accent1>
        <a:srgbClr val="008EA1"/>
      </a:accent1>
      <a:accent2>
        <a:srgbClr val="E27648"/>
      </a:accent2>
      <a:accent3>
        <a:srgbClr val="C13D8C"/>
      </a:accent3>
      <a:accent4>
        <a:srgbClr val="FFDE34"/>
      </a:accent4>
      <a:accent5>
        <a:srgbClr val="383F82"/>
      </a:accent5>
      <a:accent6>
        <a:srgbClr val="000000"/>
      </a:accent6>
      <a:hlink>
        <a:srgbClr val="383F82"/>
      </a:hlink>
      <a:folHlink>
        <a:srgbClr val="E27648"/>
      </a:folHlink>
    </a:clrScheme>
    <a:fontScheme name="SACO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aco 16-9.potx" id="{A8739AC3-3B9C-421A-9CC9-FB590540D753}" vid="{81463D5D-D8DB-4C83-BDF1-EF34F5D81847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tio typsnitt">
      <a:majorFont>
        <a:latin typeface="Franklin Gothic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800" i="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4848</TotalTime>
  <Words>2300</Words>
  <Application>Microsoft Office PowerPoint</Application>
  <PresentationFormat>Widescreen</PresentationFormat>
  <Paragraphs>601</Paragraphs>
  <Slides>55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Calibri Light</vt:lpstr>
      <vt:lpstr>Franklin Gothic Book</vt:lpstr>
      <vt:lpstr>Franklin Gothic Medium</vt:lpstr>
      <vt:lpstr>Georgia</vt:lpstr>
      <vt:lpstr>Times New Roman</vt:lpstr>
      <vt:lpstr>Office-tema</vt:lpstr>
      <vt:lpstr>Saco liggande</vt:lpstr>
      <vt:lpstr>1_Office Theme</vt:lpstr>
      <vt:lpstr>Hur fungerar kollektivavtalen?</vt:lpstr>
      <vt:lpstr>Schema för dagen</vt:lpstr>
      <vt:lpstr>Två synsätt på kollektivavtal</vt:lpstr>
      <vt:lpstr>Lönespridning (P90/P10) och kollektivavtalens täckningsgrad i olika länder</vt:lpstr>
      <vt:lpstr>Kollektivavtalens täckningsgrad och organisationsgraden för fack och  arbetsgivare, hela ekonomin </vt:lpstr>
      <vt:lpstr>Rapportens utgångspunkt</vt:lpstr>
      <vt:lpstr>Facklig organisationsgrad  efter sektor och bransch</vt:lpstr>
      <vt:lpstr>Facklig organisationsgrad bland arbetare och tjänstemän i privat sektor respektive hela ekonomin </vt:lpstr>
      <vt:lpstr>Facklig organisationsgrad bland inrikes  och utrikes födda, hela ekonomin </vt:lpstr>
      <vt:lpstr>Förklarad och oförklarad förändring i facklig organisationsgrad, procentenheter</vt:lpstr>
      <vt:lpstr>Orsaker till den minskade fackliga organisationsgraden i Sverige</vt:lpstr>
      <vt:lpstr>Kollektivavtalens täckningsgrad och organisationsgraden för fack och  arbetsgivare, hela ekonomin </vt:lpstr>
      <vt:lpstr>Facklig organisationsgrad bland arbetare och tjänstemän i privat sektor respektive hela ekonomin </vt:lpstr>
      <vt:lpstr>Facklig organisationsgrad  i olika länder</vt:lpstr>
      <vt:lpstr>Täckningsgrad för kollektivavtal  i olika länder</vt:lpstr>
      <vt:lpstr>Intressant jämföra med Tyskland</vt:lpstr>
      <vt:lpstr>Kollektivavtalens täckningsgrad  efter antal anställda i företagen</vt:lpstr>
      <vt:lpstr>Kollektivavtalens täckningsgrad efter bransch</vt:lpstr>
      <vt:lpstr>Kollektivavtalens täckningsgrad efter region</vt:lpstr>
      <vt:lpstr>Andel företag med avtal som fortsatt skulle vilja ha  det om fackets möjligheter att tvinga fram avtal försvagades, efter antal anställda</vt:lpstr>
      <vt:lpstr>Företagens syn på kollektivavtalen</vt:lpstr>
      <vt:lpstr>Synen på kollektivavtalen i företag  med avtal efter bransch</vt:lpstr>
      <vt:lpstr>Andel företag med avtal som fortsatt skulle vilja ha  det om fackets möjligheter att tvinga fram avtal försvagades, efter bransch</vt:lpstr>
      <vt:lpstr>Vilka aspekter betyder mest för företagens övergripande inställning till kollektivavtal?</vt:lpstr>
      <vt:lpstr>Andel företag med avtal som fortsatt skulle vilja ha  det om fackets möjligheter att tvinga fram avtal försvagades, efter avtalskonstruktion</vt:lpstr>
      <vt:lpstr>Synen på kollektivavtalen i företag  med avtal, efter avtalskonstruktion</vt:lpstr>
      <vt:lpstr>Huvudbudskap</vt:lpstr>
      <vt:lpstr>Företagens rekryteringsbeteende</vt:lpstr>
      <vt:lpstr>Andel av företag som uppger att den  anställdas arbetsinsats och prestation  påverkar den årliga löneökningen</vt:lpstr>
      <vt:lpstr>Skäl till varför anställda får lika höga löneökningar oberoende av arbetsinsats och prestation</vt:lpstr>
      <vt:lpstr>PowerPoint Presentation</vt:lpstr>
      <vt:lpstr>Graden av central styrning av det totala utrymmet, efter sektor</vt:lpstr>
      <vt:lpstr>Synen på sifferlösa avtal</vt:lpstr>
      <vt:lpstr>Tidigare kunskap om decentraliserad lönebildning/sifferlösa avtal</vt:lpstr>
      <vt:lpstr>Egen empirisk studie</vt:lpstr>
      <vt:lpstr>Lönepremie vid sifferlösa avtal i  olika delar av lönefördelningen</vt:lpstr>
      <vt:lpstr>Regionala lönepremier vid sifferlösa avtal och befolkningstillväxt i åldersgruppen 65 år eller äldre</vt:lpstr>
      <vt:lpstr>Egen empirisk studie</vt:lpstr>
      <vt:lpstr>Några sätt att göra kollektivavtalen  mer attraktiva för företagen</vt:lpstr>
      <vt:lpstr>Kommentar på AER-rapport Hur fungerar kollektivavtalen? Lena Granqvist, samhällspolitisk chef  2018-02-15</vt:lpstr>
      <vt:lpstr>Allmänt om rapporten</vt:lpstr>
      <vt:lpstr>Andel anställda som täcks av olika avtal, per centralorganisation, 2016, %</vt:lpstr>
      <vt:lpstr>Analysen av sifferlösa avtal</vt:lpstr>
      <vt:lpstr>Sifferlösa avtal i lönebildningen</vt:lpstr>
      <vt:lpstr>Slutord</vt:lpstr>
      <vt:lpstr>Tack!</vt:lpstr>
      <vt:lpstr>PowerPoint Presentation</vt:lpstr>
      <vt:lpstr>Hur fungerar kollektivavtalen</vt:lpstr>
      <vt:lpstr>Utmanas den svenska modellen?</vt:lpstr>
      <vt:lpstr>Kollektivavtal och företagande</vt:lpstr>
      <vt:lpstr>Kollektivavtal och facket</vt:lpstr>
      <vt:lpstr>Hur åstadkomma mer attraktiva avtal?</vt:lpstr>
      <vt:lpstr>Tolkningar och kontextualisering</vt:lpstr>
      <vt:lpstr>Tack för en väldigt bra rapport!</vt:lpstr>
      <vt:lpstr>Hur fungerar kollektivavtalen?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Tudelningarna i kollektivavtalen</dc:title>
  <dc:creator>Simon Ek</dc:creator>
  <cp:lastModifiedBy>Simon Ek</cp:lastModifiedBy>
  <cp:revision>149</cp:revision>
  <dcterms:created xsi:type="dcterms:W3CDTF">2018-02-08T11:00:00Z</dcterms:created>
  <dcterms:modified xsi:type="dcterms:W3CDTF">2018-02-15T10:42:42Z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