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drawings/drawing1.xml" ContentType="application/vnd.openxmlformats-officedocument.drawingml.chartshapes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charts/chart2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2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8"/>
  </p:notesMasterIdLst>
  <p:sldIdLst>
    <p:sldId id="256" r:id="rId2"/>
    <p:sldId id="294" r:id="rId3"/>
    <p:sldId id="295" r:id="rId4"/>
    <p:sldId id="257" r:id="rId5"/>
    <p:sldId id="258" r:id="rId6"/>
    <p:sldId id="332" r:id="rId7"/>
    <p:sldId id="260" r:id="rId8"/>
    <p:sldId id="261" r:id="rId9"/>
    <p:sldId id="262" r:id="rId10"/>
    <p:sldId id="263" r:id="rId11"/>
    <p:sldId id="333" r:id="rId12"/>
    <p:sldId id="334" r:id="rId13"/>
    <p:sldId id="264" r:id="rId14"/>
    <p:sldId id="336" r:id="rId15"/>
    <p:sldId id="338" r:id="rId16"/>
    <p:sldId id="273" r:id="rId17"/>
    <p:sldId id="274" r:id="rId18"/>
    <p:sldId id="337" r:id="rId19"/>
    <p:sldId id="277" r:id="rId20"/>
    <p:sldId id="339" r:id="rId21"/>
    <p:sldId id="280" r:id="rId22"/>
    <p:sldId id="340" r:id="rId23"/>
    <p:sldId id="281" r:id="rId24"/>
    <p:sldId id="282" r:id="rId25"/>
    <p:sldId id="283" r:id="rId26"/>
    <p:sldId id="285" r:id="rId27"/>
    <p:sldId id="288" r:id="rId28"/>
    <p:sldId id="348" r:id="rId29"/>
    <p:sldId id="341" r:id="rId30"/>
    <p:sldId id="342" r:id="rId31"/>
    <p:sldId id="343" r:id="rId32"/>
    <p:sldId id="344" r:id="rId33"/>
    <p:sldId id="292" r:id="rId34"/>
    <p:sldId id="293" r:id="rId35"/>
    <p:sldId id="345" r:id="rId36"/>
    <p:sldId id="347" r:id="rId3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 Ek" initials="SE" lastIdx="4" clrIdx="0">
    <p:extLst>
      <p:ext uri="{19B8F6BF-5375-455C-9EA6-DF929625EA0E}">
        <p15:presenceInfo xmlns:p15="http://schemas.microsoft.com/office/powerpoint/2012/main" userId="e3947977f6617f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000000"/>
    <a:srgbClr val="C00000"/>
    <a:srgbClr val="FF0000"/>
    <a:srgbClr val="FDEADA"/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27" autoAdjust="0"/>
  </p:normalViewPr>
  <p:slideViewPr>
    <p:cSldViewPr>
      <p:cViewPr varScale="1">
        <p:scale>
          <a:sx n="104" d="100"/>
          <a:sy n="104" d="100"/>
        </p:scale>
        <p:origin x="10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ifndc02\users$\simone\Desktop\Material%20rapport%201\tabeller%20och%20diagram\Figurer-rapport-1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simone\Desktop\Material%20rapport%201\tabeller%20och%20diagram\Figurer-rapport-1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imon%20Ek\Desktop\Material-rapport-1\tabeller%20och%20diagram\Figurer-rapport-1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902912982085801"/>
          <c:y val="6.5289351851851807E-2"/>
          <c:w val="0.83799518581878896"/>
          <c:h val="0.77801190476190496"/>
        </c:manualLayout>
      </c:layout>
      <c:scatterChart>
        <c:scatterStyle val="lineMarker"/>
        <c:varyColors val="0"/>
        <c:ser>
          <c:idx val="0"/>
          <c:order val="0"/>
          <c:spPr>
            <a:ln w="28575" cap="rnd" cmpd="sng" algn="ctr">
              <a:noFill/>
              <a:prstDash val="solid"/>
              <a:round/>
            </a:ln>
          </c:spPr>
          <c:marker>
            <c:symbol val="circle"/>
            <c:size val="7"/>
            <c:spPr>
              <a:solidFill>
                <a:srgbClr val="4F81BD">
                  <a:lumMod val="75000"/>
                </a:srgbClr>
              </a:solidFill>
              <a:ln w="6350" cap="flat" cmpd="sng" algn="ctr">
                <a:solidFill>
                  <a:sysClr val="windowText" lastClr="000000"/>
                </a:solidFill>
                <a:prstDash val="solid"/>
                <a:round/>
              </a:ln>
            </c:spPr>
          </c:marker>
          <c:dPt>
            <c:idx val="30"/>
            <c:marker>
              <c:spPr>
                <a:solidFill>
                  <a:srgbClr val="C00000"/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  <a:round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9ED-4C40-9251-CE45BAC4E419}"/>
              </c:ext>
            </c:extLst>
          </c:dPt>
          <c:dLbls>
            <c:dLbl>
              <c:idx val="0"/>
              <c:layout>
                <c:manualLayout>
                  <c:x val="-4.8074769873138502E-2"/>
                  <c:y val="-2.6442129629629701E-2"/>
                </c:manualLayout>
              </c:layout>
              <c:tx>
                <c:rich>
                  <a:bodyPr/>
                  <a:lstStyle/>
                  <a:p>
                    <a:fld id="{D99B15CB-58B1-42A8-8ADF-3F299D072434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B9ED-4C40-9251-CE45BAC4E419}"/>
                </c:ext>
              </c:extLst>
            </c:dLbl>
            <c:dLbl>
              <c:idx val="1"/>
              <c:layout>
                <c:manualLayout>
                  <c:x val="-3.00903952743642E-2"/>
                  <c:y val="3.1730555555555602E-2"/>
                </c:manualLayout>
              </c:layout>
              <c:tx>
                <c:rich>
                  <a:bodyPr/>
                  <a:lstStyle/>
                  <a:p>
                    <a:fld id="{4CAB73ED-FE03-4BE7-8849-2857E1B36361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B9ED-4C40-9251-CE45BAC4E419}"/>
                </c:ext>
              </c:extLst>
            </c:dLbl>
            <c:dLbl>
              <c:idx val="2"/>
              <c:layout>
                <c:manualLayout>
                  <c:x val="-4.8190824936316804E-3"/>
                  <c:y val="-2.93981481481481E-3"/>
                </c:manualLayout>
              </c:layout>
              <c:tx>
                <c:rich>
                  <a:bodyPr/>
                  <a:lstStyle/>
                  <a:p>
                    <a:fld id="{28CBA86F-601A-41F0-BEB5-F88A61EAF02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B9ED-4C40-9251-CE45BAC4E419}"/>
                </c:ext>
              </c:extLst>
            </c:dLbl>
            <c:dLbl>
              <c:idx val="3"/>
              <c:layout>
                <c:manualLayout>
                  <c:x val="-5.63756477170793E-2"/>
                  <c:y val="-2.93981481481483E-3"/>
                </c:manualLayout>
              </c:layout>
              <c:tx>
                <c:rich>
                  <a:bodyPr/>
                  <a:lstStyle/>
                  <a:p>
                    <a:fld id="{1EDC1627-11F9-4CC7-9BE1-1755A812143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B9ED-4C40-9251-CE45BAC4E419}"/>
                </c:ext>
              </c:extLst>
            </c:dLbl>
            <c:dLbl>
              <c:idx val="4"/>
              <c:layout>
                <c:manualLayout>
                  <c:x val="-3.8965348188361899E-2"/>
                  <c:y val="3.1730604667896699E-2"/>
                </c:manualLayout>
              </c:layout>
              <c:tx>
                <c:rich>
                  <a:bodyPr/>
                  <a:lstStyle/>
                  <a:p>
                    <a:fld id="{17589663-C583-4391-9B69-A113223DE86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9ED-4C40-9251-CE45BAC4E419}"/>
                </c:ext>
              </c:extLst>
            </c:dLbl>
            <c:dLbl>
              <c:idx val="5"/>
              <c:layout>
                <c:manualLayout>
                  <c:x val="-4.7295235616882897E-2"/>
                  <c:y val="3.5261574074074098E-2"/>
                </c:manualLayout>
              </c:layout>
              <c:tx>
                <c:rich>
                  <a:bodyPr/>
                  <a:lstStyle/>
                  <a:p>
                    <a:fld id="{EB92492A-9F1D-4D18-B35C-7D4A8209F71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B9ED-4C40-9251-CE45BAC4E419}"/>
                </c:ext>
              </c:extLst>
            </c:dLbl>
            <c:dLbl>
              <c:idx val="6"/>
              <c:layout>
                <c:manualLayout>
                  <c:x val="-4.7185779481895201E-2"/>
                  <c:y val="-1.2334259259259401E-2"/>
                </c:manualLayout>
              </c:layout>
              <c:tx>
                <c:rich>
                  <a:bodyPr/>
                  <a:lstStyle/>
                  <a:p>
                    <a:fld id="{AB7584C2-D1A0-45BA-9D97-E80FD027932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B9ED-4C40-9251-CE45BAC4E419}"/>
                </c:ext>
              </c:extLst>
            </c:dLbl>
            <c:dLbl>
              <c:idx val="7"/>
              <c:layout>
                <c:manualLayout>
                  <c:x val="-3.7560955805973698E-2"/>
                  <c:y val="-2.93981481481481E-2"/>
                </c:manualLayout>
              </c:layout>
              <c:tx>
                <c:rich>
                  <a:bodyPr/>
                  <a:lstStyle/>
                  <a:p>
                    <a:fld id="{05C69CBC-6F63-448D-BCF3-CDDCA1865F69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B9ED-4C40-9251-CE45BAC4E419}"/>
                </c:ext>
              </c:extLst>
            </c:dLbl>
            <c:dLbl>
              <c:idx val="8"/>
              <c:layout>
                <c:manualLayout>
                  <c:x val="-3.8436292010157302E-2"/>
                  <c:y val="2.6442170556580501E-2"/>
                </c:manualLayout>
              </c:layout>
              <c:tx>
                <c:rich>
                  <a:bodyPr/>
                  <a:lstStyle/>
                  <a:p>
                    <a:fld id="{AE521832-DE54-49D1-A775-818D7A687AD8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B9ED-4C40-9251-CE45BAC4E419}"/>
                </c:ext>
              </c:extLst>
            </c:dLbl>
            <c:dLbl>
              <c:idx val="9"/>
              <c:layout>
                <c:manualLayout>
                  <c:x val="-3.42190153287001E-2"/>
                  <c:y val="-2.6442170556580599E-2"/>
                </c:manualLayout>
              </c:layout>
              <c:tx>
                <c:rich>
                  <a:bodyPr/>
                  <a:lstStyle/>
                  <a:p>
                    <a:fld id="{A5BB3619-52A3-4D6D-BAAA-C4DF696C262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B9ED-4C40-9251-CE45BAC4E419}"/>
                </c:ext>
              </c:extLst>
            </c:dLbl>
            <c:dLbl>
              <c:idx val="10"/>
              <c:layout>
                <c:manualLayout>
                  <c:x val="-2.27665891675152E-2"/>
                  <c:y val="-3.1730555555555602E-2"/>
                </c:manualLayout>
              </c:layout>
              <c:tx>
                <c:rich>
                  <a:bodyPr/>
                  <a:lstStyle/>
                  <a:p>
                    <a:fld id="{33D51FF8-A0C2-426F-9376-2158277ECCE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B9ED-4C40-9251-CE45BAC4E419}"/>
                </c:ext>
              </c:extLst>
            </c:dLbl>
            <c:dLbl>
              <c:idx val="11"/>
              <c:layout>
                <c:manualLayout>
                  <c:x val="-2.9972044931815098E-3"/>
                  <c:y val="-5.87962962962966E-3"/>
                </c:manualLayout>
              </c:layout>
              <c:tx>
                <c:rich>
                  <a:bodyPr/>
                  <a:lstStyle/>
                  <a:p>
                    <a:fld id="{C3D2F129-0BA9-4E4C-AA8E-3B0222203CBB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B9ED-4C40-9251-CE45BAC4E419}"/>
                </c:ext>
              </c:extLst>
            </c:dLbl>
            <c:dLbl>
              <c:idx val="12"/>
              <c:layout>
                <c:manualLayout>
                  <c:x val="-3.1309905894980401E-2"/>
                  <c:y val="3.5277777777777797E-2"/>
                </c:manualLayout>
              </c:layout>
              <c:tx>
                <c:rich>
                  <a:bodyPr/>
                  <a:lstStyle/>
                  <a:p>
                    <a:fld id="{70AA54B4-68C5-46FD-B1F1-59E97141C86F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B9ED-4C40-9251-CE45BAC4E419}"/>
                </c:ext>
              </c:extLst>
            </c:dLbl>
            <c:dLbl>
              <c:idx val="13"/>
              <c:layout>
                <c:manualLayout>
                  <c:x val="-8.9556500687623802E-3"/>
                  <c:y val="-9.6953505358961701E-17"/>
                </c:manualLayout>
              </c:layout>
              <c:tx>
                <c:rich>
                  <a:bodyPr/>
                  <a:lstStyle/>
                  <a:p>
                    <a:fld id="{CF528939-AE9D-4C83-BEF6-38168306C77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B9ED-4C40-9251-CE45BAC4E419}"/>
                </c:ext>
              </c:extLst>
            </c:dLbl>
            <c:dLbl>
              <c:idx val="14"/>
              <c:layout>
                <c:manualLayout>
                  <c:x val="-3.8436292010157302E-2"/>
                  <c:y val="-3.70190387792129E-2"/>
                </c:manualLayout>
              </c:layout>
              <c:tx>
                <c:rich>
                  <a:bodyPr/>
                  <a:lstStyle/>
                  <a:p>
                    <a:fld id="{356A7652-DCDC-414B-808F-2F0C5B2AAF12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B9ED-4C40-9251-CE45BAC4E419}"/>
                </c:ext>
              </c:extLst>
            </c:dLbl>
            <c:dLbl>
              <c:idx val="15"/>
              <c:layout>
                <c:manualLayout>
                  <c:x val="-3.8436292010157302E-2"/>
                  <c:y val="-3.1730604667896803E-2"/>
                </c:manualLayout>
              </c:layout>
              <c:tx>
                <c:rich>
                  <a:bodyPr/>
                  <a:lstStyle/>
                  <a:p>
                    <a:fld id="{5413254D-614E-4116-906D-786AD8A748D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B9ED-4C40-9251-CE45BAC4E419}"/>
                </c:ext>
              </c:extLst>
            </c:dLbl>
            <c:dLbl>
              <c:idx val="16"/>
              <c:layout>
                <c:manualLayout>
                  <c:x val="-3.7906987098441501E-2"/>
                  <c:y val="2.6442170556580599E-2"/>
                </c:manualLayout>
              </c:layout>
              <c:tx>
                <c:rich>
                  <a:bodyPr/>
                  <a:lstStyle/>
                  <a:p>
                    <a:fld id="{DF730F14-278E-4DE6-8BD9-0BCFB612C6F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B9ED-4C40-9251-CE45BAC4E419}"/>
                </c:ext>
              </c:extLst>
            </c:dLbl>
            <c:dLbl>
              <c:idx val="17"/>
              <c:layout>
                <c:manualLayout>
                  <c:x val="-5.30107681597125E-2"/>
                  <c:y val="2.9398148148148699E-3"/>
                </c:manualLayout>
              </c:layout>
              <c:tx>
                <c:rich>
                  <a:bodyPr/>
                  <a:lstStyle/>
                  <a:p>
                    <a:fld id="{FCE03EF7-DE5B-4EE2-AD05-061FB6AC9B21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B9ED-4C40-9251-CE45BAC4E419}"/>
                </c:ext>
              </c:extLst>
            </c:dLbl>
            <c:dLbl>
              <c:idx val="18"/>
              <c:layout>
                <c:manualLayout>
                  <c:x val="-3.7906987098441501E-2"/>
                  <c:y val="3.1730604667896699E-2"/>
                </c:manualLayout>
              </c:layout>
              <c:tx>
                <c:rich>
                  <a:bodyPr/>
                  <a:lstStyle/>
                  <a:p>
                    <a:fld id="{7AE6B810-601C-4E18-AF03-597301CC7C38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B9ED-4C40-9251-CE45BAC4E419}"/>
                </c:ext>
              </c:extLst>
            </c:dLbl>
            <c:dLbl>
              <c:idx val="19"/>
              <c:layout>
                <c:manualLayout>
                  <c:x val="-4.0544805984130301E-2"/>
                  <c:y val="2.6442170556580599E-2"/>
                </c:manualLayout>
              </c:layout>
              <c:tx>
                <c:rich>
                  <a:bodyPr/>
                  <a:lstStyle/>
                  <a:p>
                    <a:fld id="{135A87D9-74A8-413C-A32A-5AC067C12BF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B9ED-4C40-9251-CE45BAC4E419}"/>
                </c:ext>
              </c:extLst>
            </c:dLbl>
            <c:dLbl>
              <c:idx val="20"/>
              <c:layout>
                <c:manualLayout>
                  <c:x val="-1.89534935492209E-2"/>
                  <c:y val="-2.6442170556580599E-2"/>
                </c:manualLayout>
              </c:layout>
              <c:tx>
                <c:rich>
                  <a:bodyPr/>
                  <a:lstStyle/>
                  <a:p>
                    <a:fld id="{FFE5F315-6BF0-4126-A37C-E6682776516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B9ED-4C40-9251-CE45BAC4E419}"/>
                </c:ext>
              </c:extLst>
            </c:dLbl>
            <c:dLbl>
              <c:idx val="21"/>
              <c:layout>
                <c:manualLayout>
                  <c:x val="-3.8965348188361899E-2"/>
                  <c:y val="3.1730604667896699E-2"/>
                </c:manualLayout>
              </c:layout>
              <c:tx>
                <c:rich>
                  <a:bodyPr/>
                  <a:lstStyle/>
                  <a:p>
                    <a:fld id="{756E1FB0-504F-4486-A5B7-D8AC682AF1C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B9ED-4C40-9251-CE45BAC4E419}"/>
                </c:ext>
              </c:extLst>
            </c:dLbl>
            <c:dLbl>
              <c:idx val="22"/>
              <c:layout>
                <c:manualLayout>
                  <c:x val="-3.7906987098441501E-2"/>
                  <c:y val="2.6442170556580599E-2"/>
                </c:manualLayout>
              </c:layout>
              <c:tx>
                <c:rich>
                  <a:bodyPr/>
                  <a:lstStyle/>
                  <a:p>
                    <a:fld id="{7344E577-AD3B-4922-B057-DAE8A807C4D1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B9ED-4C40-9251-CE45BAC4E419}"/>
                </c:ext>
              </c:extLst>
            </c:dLbl>
            <c:dLbl>
              <c:idx val="23"/>
              <c:layout>
                <c:manualLayout>
                  <c:x val="-3.6327529302673099E-2"/>
                  <c:y val="-3.1730604667896803E-2"/>
                </c:manualLayout>
              </c:layout>
              <c:tx>
                <c:rich>
                  <a:bodyPr/>
                  <a:lstStyle/>
                  <a:p>
                    <a:fld id="{EC6E3B95-9D5F-49EE-AD8C-7380BA76CAE6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8-B9ED-4C40-9251-CE45BAC4E419}"/>
                </c:ext>
              </c:extLst>
            </c:dLbl>
            <c:dLbl>
              <c:idx val="24"/>
              <c:layout>
                <c:manualLayout>
                  <c:x val="-5.1057055050410796E-3"/>
                  <c:y val="5.8796296296296296E-3"/>
                </c:manualLayout>
              </c:layout>
              <c:tx>
                <c:rich>
                  <a:bodyPr/>
                  <a:lstStyle/>
                  <a:p>
                    <a:fld id="{FB2DE0C9-BAD6-4D2A-AEA8-5B60EDCBCF5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9-B9ED-4C40-9251-CE45BAC4E419}"/>
                </c:ext>
              </c:extLst>
            </c:dLbl>
            <c:dLbl>
              <c:idx val="25"/>
              <c:layout>
                <c:manualLayout>
                  <c:x val="-5.87749319342075E-3"/>
                  <c:y val="0"/>
                </c:manualLayout>
              </c:layout>
              <c:tx>
                <c:rich>
                  <a:bodyPr/>
                  <a:lstStyle/>
                  <a:p>
                    <a:fld id="{6EB2E3E6-41A4-4E29-95BA-C8F70321CA2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A-B9ED-4C40-9251-CE45BAC4E419}"/>
                </c:ext>
              </c:extLst>
            </c:dLbl>
            <c:dLbl>
              <c:idx val="26"/>
              <c:layout>
                <c:manualLayout>
                  <c:x val="-3.2522530677484701E-2"/>
                  <c:y val="3.0564351851851801E-2"/>
                </c:manualLayout>
              </c:layout>
              <c:tx>
                <c:rich>
                  <a:bodyPr/>
                  <a:lstStyle/>
                  <a:p>
                    <a:fld id="{DAB6E064-28C5-4DA5-9EE1-A0DA99500CD7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B-B9ED-4C40-9251-CE45BAC4E419}"/>
                </c:ext>
              </c:extLst>
            </c:dLbl>
            <c:dLbl>
              <c:idx val="27"/>
              <c:layout>
                <c:manualLayout>
                  <c:x val="-6.1199320769450899E-3"/>
                  <c:y val="2.93981481481481E-3"/>
                </c:manualLayout>
              </c:layout>
              <c:tx>
                <c:rich>
                  <a:bodyPr/>
                  <a:lstStyle/>
                  <a:p>
                    <a:fld id="{BA4F96CC-644D-4F13-BD7C-2601838A702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C-B9ED-4C40-9251-CE45BAC4E419}"/>
                </c:ext>
              </c:extLst>
            </c:dLbl>
            <c:dLbl>
              <c:idx val="28"/>
              <c:layout>
                <c:manualLayout>
                  <c:x val="-5.2004575065605498E-2"/>
                  <c:y val="0"/>
                </c:manualLayout>
              </c:layout>
              <c:tx>
                <c:rich>
                  <a:bodyPr/>
                  <a:lstStyle/>
                  <a:p>
                    <a:fld id="{8B91CDD7-63D0-4223-9795-48AFF3F18714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D-B9ED-4C40-9251-CE45BAC4E419}"/>
                </c:ext>
              </c:extLst>
            </c:dLbl>
            <c:dLbl>
              <c:idx val="29"/>
              <c:layout>
                <c:manualLayout>
                  <c:x val="-3.8436292010157302E-2"/>
                  <c:y val="3.1730604667896699E-2"/>
                </c:manualLayout>
              </c:layout>
              <c:tx>
                <c:rich>
                  <a:bodyPr/>
                  <a:lstStyle/>
                  <a:p>
                    <a:fld id="{646AB9AD-2C5B-4320-B91E-ED640CF1408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E-B9ED-4C40-9251-CE45BAC4E419}"/>
                </c:ext>
              </c:extLst>
            </c:dLbl>
            <c:dLbl>
              <c:idx val="30"/>
              <c:layout>
                <c:manualLayout>
                  <c:x val="-4.9815452365852199E-2"/>
                  <c:y val="3.3504166666666599E-2"/>
                </c:manualLayout>
              </c:layout>
              <c:tx>
                <c:rich>
                  <a:bodyPr/>
                  <a:lstStyle/>
                  <a:p>
                    <a:fld id="{0EE053AD-2809-41B1-8914-27F0F5B68ECA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9ED-4C40-9251-CE45BAC4E419}"/>
                </c:ext>
              </c:extLst>
            </c:dLbl>
            <c:dLbl>
              <c:idx val="31"/>
              <c:layout>
                <c:manualLayout>
                  <c:x val="-3.7377930920236897E-2"/>
                  <c:y val="-2.6442170556580599E-2"/>
                </c:manualLayout>
              </c:layout>
              <c:tx>
                <c:rich>
                  <a:bodyPr/>
                  <a:lstStyle/>
                  <a:p>
                    <a:fld id="{02A3577E-A118-4539-80EF-C1967C9F08A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F-B9ED-4C40-9251-CE45BAC4E419}"/>
                </c:ext>
              </c:extLst>
            </c:dLbl>
            <c:dLbl>
              <c:idx val="32"/>
              <c:layout>
                <c:manualLayout>
                  <c:x val="-5.5361708055096499E-2"/>
                  <c:y val="-5.38959823272846E-17"/>
                </c:manualLayout>
              </c:layout>
              <c:tx>
                <c:rich>
                  <a:bodyPr/>
                  <a:lstStyle/>
                  <a:p>
                    <a:fld id="{478743AA-46B4-4422-9EA5-8EC7B66F225E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0-B9ED-4C40-9251-CE45BAC4E419}"/>
                </c:ext>
              </c:extLst>
            </c:dLbl>
            <c:dLbl>
              <c:idx val="33"/>
              <c:layout>
                <c:manualLayout>
                  <c:x val="-6.6851446219667703E-3"/>
                  <c:y val="1.1168055555555501E-2"/>
                </c:manualLayout>
              </c:layout>
              <c:tx>
                <c:rich>
                  <a:bodyPr/>
                  <a:lstStyle/>
                  <a:p>
                    <a:fld id="{BFF4346C-9966-43F2-B384-28503A0E2F3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1-B9ED-4C40-9251-CE45BAC4E419}"/>
                </c:ext>
              </c:extLst>
            </c:dLbl>
            <c:dLbl>
              <c:idx val="34"/>
              <c:layout>
                <c:manualLayout>
                  <c:x val="-4.8442094962972297E-2"/>
                  <c:y val="2.6442170556580599E-2"/>
                </c:manualLayout>
              </c:layout>
              <c:tx>
                <c:rich>
                  <a:bodyPr/>
                  <a:lstStyle/>
                  <a:p>
                    <a:fld id="{22604F89-91F0-42DE-A117-7499994CAECB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2-B9ED-4C40-9251-CE45BAC4E419}"/>
                </c:ext>
              </c:extLst>
            </c:dLbl>
            <c:dLbl>
              <c:idx val="35"/>
              <c:layout>
                <c:manualLayout>
                  <c:x val="-1.5273481251836E-2"/>
                  <c:y val="-2.6442170556580599E-2"/>
                </c:manualLayout>
              </c:layout>
              <c:tx>
                <c:rich>
                  <a:bodyPr/>
                  <a:lstStyle/>
                  <a:p>
                    <a:fld id="{05782835-A1A5-42DD-84DB-C12657275E02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3-B9ED-4C40-9251-CE45BAC4E419}"/>
                </c:ext>
              </c:extLst>
            </c:dLbl>
            <c:dLbl>
              <c:idx val="36"/>
              <c:layout>
                <c:manualLayout>
                  <c:x val="-3.6510578583981899E-2"/>
                  <c:y val="-2.9398148148148201E-2"/>
                </c:manualLayout>
              </c:layout>
              <c:tx>
                <c:rich>
                  <a:bodyPr/>
                  <a:lstStyle/>
                  <a:p>
                    <a:fld id="{CF852D4D-012A-43D2-A12E-7DF06EE1DC3C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dLblPos val="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24-B9ED-4C40-9251-CE45BAC4E4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en-US" sz="11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</c:ext>
            </c:extLst>
          </c:dLbls>
          <c:trendline>
            <c:spPr>
              <a:ln w="15875" cap="rnd" cmpd="sng" algn="ctr">
                <a:solidFill>
                  <a:schemeClr val="tx1">
                    <a:shade val="95000"/>
                    <a:satMod val="105000"/>
                  </a:schemeClr>
                </a:solidFill>
                <a:prstDash val="solid"/>
                <a:round/>
              </a:ln>
            </c:spPr>
            <c:trendlineType val="linear"/>
            <c:dispRSqr val="1"/>
            <c:dispEq val="0"/>
            <c:trendlineLbl>
              <c:layout>
                <c:manualLayout>
                  <c:x val="2.4779591267872901E-2"/>
                  <c:y val="-0.524897619047619"/>
                </c:manualLayout>
              </c:layout>
              <c:numFmt formatCode="#,##0.00" sourceLinked="0"/>
              <c:txPr>
                <a:bodyPr rot="0" spcFirstLastPara="0" vertOverflow="ellipsis" vert="horz" wrap="square" anchor="ctr" anchorCtr="1"/>
                <a:lstStyle/>
                <a:p>
                  <a:pPr>
                    <a:defRPr lang="en-US" sz="1400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</c:trendlineLbl>
          </c:trendline>
          <c:xVal>
            <c:numRef>
              <c:f>[1]Blad1!$AK$8:$AK$44</c:f>
              <c:numCache>
                <c:formatCode>General</c:formatCode>
                <c:ptCount val="37"/>
                <c:pt idx="0">
                  <c:v>59.913727787935997</c:v>
                </c:pt>
                <c:pt idx="1">
                  <c:v>96</c:v>
                </c:pt>
                <c:pt idx="2">
                  <c:v>18.856310417507899</c:v>
                </c:pt>
                <c:pt idx="3">
                  <c:v>9.1998838660461892</c:v>
                </c:pt>
                <c:pt idx="4">
                  <c:v>84</c:v>
                </c:pt>
                <c:pt idx="5">
                  <c:v>19</c:v>
                </c:pt>
                <c:pt idx="6">
                  <c:v>89.3</c:v>
                </c:pt>
                <c:pt idx="7">
                  <c:v>98</c:v>
                </c:pt>
                <c:pt idx="8">
                  <c:v>42</c:v>
                </c:pt>
                <c:pt idx="9">
                  <c:v>40.5</c:v>
                </c:pt>
                <c:pt idx="10">
                  <c:v>89</c:v>
                </c:pt>
                <c:pt idx="11">
                  <c:v>26.1</c:v>
                </c:pt>
                <c:pt idx="12">
                  <c:v>80</c:v>
                </c:pt>
                <c:pt idx="13">
                  <c:v>17.100000000000001</c:v>
                </c:pt>
                <c:pt idx="14">
                  <c:v>28.4</c:v>
                </c:pt>
                <c:pt idx="15">
                  <c:v>11.7</c:v>
                </c:pt>
                <c:pt idx="16">
                  <c:v>15</c:v>
                </c:pt>
                <c:pt idx="17">
                  <c:v>9.9</c:v>
                </c:pt>
                <c:pt idx="18">
                  <c:v>59</c:v>
                </c:pt>
                <c:pt idx="19">
                  <c:v>12.2</c:v>
                </c:pt>
                <c:pt idx="20">
                  <c:v>80</c:v>
                </c:pt>
                <c:pt idx="21">
                  <c:v>67</c:v>
                </c:pt>
                <c:pt idx="22">
                  <c:v>16.600000000000001</c:v>
                </c:pt>
                <c:pt idx="23">
                  <c:v>14.7</c:v>
                </c:pt>
                <c:pt idx="24">
                  <c:v>67</c:v>
                </c:pt>
                <c:pt idx="25">
                  <c:v>48.6</c:v>
                </c:pt>
                <c:pt idx="26">
                  <c:v>24.9</c:v>
                </c:pt>
                <c:pt idx="27">
                  <c:v>65</c:v>
                </c:pt>
                <c:pt idx="28">
                  <c:v>77.599999999999994</c:v>
                </c:pt>
                <c:pt idx="29">
                  <c:v>29.5</c:v>
                </c:pt>
                <c:pt idx="30">
                  <c:v>91</c:v>
                </c:pt>
                <c:pt idx="31">
                  <c:v>47.3</c:v>
                </c:pt>
                <c:pt idx="32">
                  <c:v>6.5</c:v>
                </c:pt>
                <c:pt idx="33">
                  <c:v>57.6</c:v>
                </c:pt>
                <c:pt idx="34">
                  <c:v>23</c:v>
                </c:pt>
                <c:pt idx="35">
                  <c:v>11.8</c:v>
                </c:pt>
                <c:pt idx="36">
                  <c:v>98</c:v>
                </c:pt>
              </c:numCache>
            </c:numRef>
          </c:xVal>
          <c:yVal>
            <c:numRef>
              <c:f>[1]Blad1!$AU$8:$AU$44</c:f>
              <c:numCache>
                <c:formatCode>General</c:formatCode>
                <c:ptCount val="37"/>
                <c:pt idx="0">
                  <c:v>3.4740533</c:v>
                </c:pt>
                <c:pt idx="1">
                  <c:v>2.4587604000000001</c:v>
                </c:pt>
                <c:pt idx="2">
                  <c:v>4.3181817999999996</c:v>
                </c:pt>
                <c:pt idx="3">
                  <c:v>5.1666667000000004</c:v>
                </c:pt>
                <c:pt idx="4">
                  <c:v>2.5557145000000001</c:v>
                </c:pt>
                <c:pt idx="5">
                  <c:v>3.78496868</c:v>
                </c:pt>
                <c:pt idx="6">
                  <c:v>2.5678852000000001</c:v>
                </c:pt>
                <c:pt idx="7">
                  <c:v>2.8064943699999998</c:v>
                </c:pt>
                <c:pt idx="8">
                  <c:v>3.0127757000000002</c:v>
                </c:pt>
                <c:pt idx="9">
                  <c:v>3.9924488</c:v>
                </c:pt>
                <c:pt idx="10">
                  <c:v>2.9766783999999999</c:v>
                </c:pt>
                <c:pt idx="11">
                  <c:v>4.9067086</c:v>
                </c:pt>
                <c:pt idx="12">
                  <c:v>2.1249468999999999</c:v>
                </c:pt>
                <c:pt idx="13">
                  <c:v>2.9569019000000001</c:v>
                </c:pt>
                <c:pt idx="14">
                  <c:v>3.7058333000000001</c:v>
                </c:pt>
                <c:pt idx="15">
                  <c:v>4.6266636999999999</c:v>
                </c:pt>
                <c:pt idx="16">
                  <c:v>4</c:v>
                </c:pt>
                <c:pt idx="17">
                  <c:v>3.78369906</c:v>
                </c:pt>
                <c:pt idx="18">
                  <c:v>3.1466725000000002</c:v>
                </c:pt>
                <c:pt idx="19">
                  <c:v>3.6666666999999999</c:v>
                </c:pt>
                <c:pt idx="20">
                  <c:v>3.0196913300000001</c:v>
                </c:pt>
                <c:pt idx="21">
                  <c:v>2.3991031</c:v>
                </c:pt>
                <c:pt idx="22">
                  <c:v>2.9513332999999999</c:v>
                </c:pt>
                <c:pt idx="23">
                  <c:v>4.1009937000000001</c:v>
                </c:pt>
                <c:pt idx="24">
                  <c:v>3.8864852999999999</c:v>
                </c:pt>
                <c:pt idx="25">
                  <c:v>2.7207718999999999</c:v>
                </c:pt>
                <c:pt idx="26">
                  <c:v>3.6493120000000001</c:v>
                </c:pt>
                <c:pt idx="27">
                  <c:v>3.3307984799999999</c:v>
                </c:pt>
                <c:pt idx="28">
                  <c:v>3.1241007199999999</c:v>
                </c:pt>
                <c:pt idx="29">
                  <c:v>3.5471303999999999</c:v>
                </c:pt>
                <c:pt idx="30">
                  <c:v>2.2843787</c:v>
                </c:pt>
                <c:pt idx="31">
                  <c:v>3.5120936999999999</c:v>
                </c:pt>
                <c:pt idx="32">
                  <c:v>3.5282051299999999</c:v>
                </c:pt>
                <c:pt idx="33">
                  <c:v>3.375</c:v>
                </c:pt>
                <c:pt idx="34">
                  <c:v>3.6934122999999999</c:v>
                </c:pt>
                <c:pt idx="35">
                  <c:v>5.0441558000000004</c:v>
                </c:pt>
                <c:pt idx="36">
                  <c:v>3.3121021000000002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[1]Blad1!$A$8:$A$44</c15:f>
                <c15:dlblRangeCache>
                  <c:ptCount val="37"/>
                  <c:pt idx="0">
                    <c:v>AU</c:v>
                  </c:pt>
                  <c:pt idx="1">
                    <c:v>BE</c:v>
                  </c:pt>
                  <c:pt idx="2">
                    <c:v>CL</c:v>
                  </c:pt>
                  <c:pt idx="3">
                    <c:v>CR</c:v>
                  </c:pt>
                  <c:pt idx="4">
                    <c:v>DK</c:v>
                  </c:pt>
                  <c:pt idx="5">
                    <c:v>EE</c:v>
                  </c:pt>
                  <c:pt idx="6">
                    <c:v>FI</c:v>
                  </c:pt>
                  <c:pt idx="7">
                    <c:v>FR</c:v>
                  </c:pt>
                  <c:pt idx="8">
                    <c:v>GR</c:v>
                  </c:pt>
                  <c:pt idx="9">
                    <c:v>IE</c:v>
                  </c:pt>
                  <c:pt idx="10">
                    <c:v>IS</c:v>
                  </c:pt>
                  <c:pt idx="11">
                    <c:v>IL</c:v>
                  </c:pt>
                  <c:pt idx="12">
                    <c:v>IT</c:v>
                  </c:pt>
                  <c:pt idx="13">
                    <c:v>JP</c:v>
                  </c:pt>
                  <c:pt idx="14">
                    <c:v>CA</c:v>
                  </c:pt>
                  <c:pt idx="15">
                    <c:v>KR</c:v>
                  </c:pt>
                  <c:pt idx="16">
                    <c:v>LV</c:v>
                  </c:pt>
                  <c:pt idx="17">
                    <c:v>LT</c:v>
                  </c:pt>
                  <c:pt idx="18">
                    <c:v>LU</c:v>
                  </c:pt>
                  <c:pt idx="19">
                    <c:v>MX</c:v>
                  </c:pt>
                  <c:pt idx="20">
                    <c:v>NL</c:v>
                  </c:pt>
                  <c:pt idx="21">
                    <c:v>NO</c:v>
                  </c:pt>
                  <c:pt idx="22">
                    <c:v>NZ</c:v>
                  </c:pt>
                  <c:pt idx="23">
                    <c:v>PL</c:v>
                  </c:pt>
                  <c:pt idx="24">
                    <c:v>PT</c:v>
                  </c:pt>
                  <c:pt idx="25">
                    <c:v>CH</c:v>
                  </c:pt>
                  <c:pt idx="26">
                    <c:v>SK</c:v>
                  </c:pt>
                  <c:pt idx="27">
                    <c:v>SI</c:v>
                  </c:pt>
                  <c:pt idx="28">
                    <c:v>ES</c:v>
                  </c:pt>
                  <c:pt idx="29">
                    <c:v>GB</c:v>
                  </c:pt>
                  <c:pt idx="30">
                    <c:v>SE</c:v>
                  </c:pt>
                  <c:pt idx="31">
                    <c:v>CZ</c:v>
                  </c:pt>
                  <c:pt idx="32">
                    <c:v>TR</c:v>
                  </c:pt>
                  <c:pt idx="33">
                    <c:v>DE</c:v>
                  </c:pt>
                  <c:pt idx="34">
                    <c:v>HU</c:v>
                  </c:pt>
                  <c:pt idx="35">
                    <c:v>US</c:v>
                  </c:pt>
                  <c:pt idx="36">
                    <c:v>AT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26-B9ED-4C40-9251-CE45BAC4E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521024"/>
        <c:axId val="34522144"/>
      </c:scatterChart>
      <c:valAx>
        <c:axId val="34521024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title>
          <c:tx>
            <c:rich>
              <a:bodyPr rot="0" spcFirstLastPara="0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sv-SE" sz="1400"/>
                  <a:t>Kollektivavtalens täckningsgrad 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4522144"/>
        <c:crosses val="autoZero"/>
        <c:crossBetween val="midCat"/>
      </c:valAx>
      <c:valAx>
        <c:axId val="34522144"/>
        <c:scaling>
          <c:orientation val="minMax"/>
          <c:min val="1.5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title>
          <c:tx>
            <c:rich>
              <a:bodyPr rot="-5400000" spcFirstLastPara="0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sv-SE" sz="1400"/>
                  <a:t>Lönespridning</a:t>
                </a:r>
              </a:p>
            </c:rich>
          </c:tx>
          <c:layout>
            <c:manualLayout>
              <c:xMode val="edge"/>
              <c:yMode val="edge"/>
              <c:x val="2.1518531009726401E-2"/>
              <c:y val="0.31917384259259302"/>
            </c:manualLayout>
          </c:layout>
          <c:overlay val="0"/>
        </c:title>
        <c:numFmt formatCode="General" sourceLinked="0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452102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87149231659742"/>
          <c:y val="6.5289442986293397E-2"/>
          <c:w val="0.47272773676615198"/>
          <c:h val="0.746224031220365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[12]Sheet1!$C$18</c:f>
              <c:strCache>
                <c:ptCount val="1"/>
                <c:pt idx="0">
                  <c:v>Alla anställda täcks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</c:spPr>
          <c:invertIfNegative val="0"/>
          <c:cat>
            <c:strRef>
              <c:f>[12]Sheet1!$B$19:$B$30</c:f>
              <c:strCache>
                <c:ptCount val="12"/>
                <c:pt idx="0">
                  <c:v>Information och kommunikation</c:v>
                </c:pt>
                <c:pt idx="1">
                  <c:v>Juridik, ekonomi, vetenskap och teknik</c:v>
                </c:pt>
                <c:pt idx="2">
                  <c:v>Fastighetsverksamhet</c:v>
                </c:pt>
                <c:pt idx="3">
                  <c:v>Uthyrning och fastighetsservice</c:v>
                </c:pt>
                <c:pt idx="4">
                  <c:v>Handel</c:v>
                </c:pt>
                <c:pt idx="5">
                  <c:v>Övriga</c:v>
                </c:pt>
                <c:pt idx="6">
                  <c:v>Vård och omsorg</c:v>
                </c:pt>
                <c:pt idx="7">
                  <c:v>Utbildning</c:v>
                </c:pt>
                <c:pt idx="8">
                  <c:v>Byggverksamhet</c:v>
                </c:pt>
                <c:pt idx="9">
                  <c:v>Transport och magasinering</c:v>
                </c:pt>
                <c:pt idx="10">
                  <c:v>Tillverkning</c:v>
                </c:pt>
                <c:pt idx="11">
                  <c:v>Hotell och restaurang</c:v>
                </c:pt>
              </c:strCache>
            </c:strRef>
          </c:cat>
          <c:val>
            <c:numRef>
              <c:f>[12]Sheet1!$C$19:$C$30</c:f>
              <c:numCache>
                <c:formatCode>General</c:formatCode>
                <c:ptCount val="12"/>
                <c:pt idx="0">
                  <c:v>9.6999999999999993</c:v>
                </c:pt>
                <c:pt idx="1">
                  <c:v>13.9</c:v>
                </c:pt>
                <c:pt idx="2">
                  <c:v>19</c:v>
                </c:pt>
                <c:pt idx="3">
                  <c:v>35.5</c:v>
                </c:pt>
                <c:pt idx="4">
                  <c:v>32.299999999999997</c:v>
                </c:pt>
                <c:pt idx="5">
                  <c:v>35.4</c:v>
                </c:pt>
                <c:pt idx="6">
                  <c:v>44.8</c:v>
                </c:pt>
                <c:pt idx="7">
                  <c:v>52.9</c:v>
                </c:pt>
                <c:pt idx="8">
                  <c:v>50.5</c:v>
                </c:pt>
                <c:pt idx="9">
                  <c:v>56.8</c:v>
                </c:pt>
                <c:pt idx="10">
                  <c:v>51.3</c:v>
                </c:pt>
                <c:pt idx="11">
                  <c:v>55.4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D4-42E9-BDFE-74B1A6F61653}"/>
            </c:ext>
          </c:extLst>
        </c:ser>
        <c:ser>
          <c:idx val="1"/>
          <c:order val="1"/>
          <c:tx>
            <c:strRef>
              <c:f>[12]Sheet1!$D$18</c:f>
              <c:strCache>
                <c:ptCount val="1"/>
                <c:pt idx="0">
                  <c:v>En del anställda täcks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[12]Sheet1!$B$19:$B$30</c:f>
              <c:strCache>
                <c:ptCount val="12"/>
                <c:pt idx="0">
                  <c:v>Information och kommunikation</c:v>
                </c:pt>
                <c:pt idx="1">
                  <c:v>Juridik, ekonomi, vetenskap och teknik</c:v>
                </c:pt>
                <c:pt idx="2">
                  <c:v>Fastighetsverksamhet</c:v>
                </c:pt>
                <c:pt idx="3">
                  <c:v>Uthyrning och fastighetsservice</c:v>
                </c:pt>
                <c:pt idx="4">
                  <c:v>Handel</c:v>
                </c:pt>
                <c:pt idx="5">
                  <c:v>Övriga</c:v>
                </c:pt>
                <c:pt idx="6">
                  <c:v>Vård och omsorg</c:v>
                </c:pt>
                <c:pt idx="7">
                  <c:v>Utbildning</c:v>
                </c:pt>
                <c:pt idx="8">
                  <c:v>Byggverksamhet</c:v>
                </c:pt>
                <c:pt idx="9">
                  <c:v>Transport och magasinering</c:v>
                </c:pt>
                <c:pt idx="10">
                  <c:v>Tillverkning</c:v>
                </c:pt>
                <c:pt idx="11">
                  <c:v>Hotell och restaurang</c:v>
                </c:pt>
              </c:strCache>
            </c:strRef>
          </c:cat>
          <c:val>
            <c:numRef>
              <c:f>[12]Sheet1!$D$19:$D$30</c:f>
              <c:numCache>
                <c:formatCode>General</c:formatCode>
                <c:ptCount val="12"/>
                <c:pt idx="0">
                  <c:v>2.4</c:v>
                </c:pt>
                <c:pt idx="1">
                  <c:v>2.8</c:v>
                </c:pt>
                <c:pt idx="2">
                  <c:v>6</c:v>
                </c:pt>
                <c:pt idx="3">
                  <c:v>2</c:v>
                </c:pt>
                <c:pt idx="4">
                  <c:v>7.8</c:v>
                </c:pt>
                <c:pt idx="5">
                  <c:v>6</c:v>
                </c:pt>
                <c:pt idx="6">
                  <c:v>0.7</c:v>
                </c:pt>
                <c:pt idx="7">
                  <c:v>1.9</c:v>
                </c:pt>
                <c:pt idx="8">
                  <c:v>9.1999999999999993</c:v>
                </c:pt>
                <c:pt idx="9">
                  <c:v>4.7</c:v>
                </c:pt>
                <c:pt idx="10">
                  <c:v>13.6</c:v>
                </c:pt>
                <c:pt idx="1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D4-42E9-BDFE-74B1A6F61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607216"/>
        <c:axId val="159607776"/>
      </c:barChart>
      <c:catAx>
        <c:axId val="1596072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3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07776"/>
        <c:crosses val="autoZero"/>
        <c:auto val="1"/>
        <c:lblAlgn val="ctr"/>
        <c:lblOffset val="100"/>
        <c:noMultiLvlLbl val="0"/>
      </c:catAx>
      <c:valAx>
        <c:axId val="159607776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3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07216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43017124856815597"/>
          <c:y val="0.88897758041092401"/>
          <c:w val="0.55351454423091295"/>
          <c:h val="7.4866148591743495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3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3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6606481481479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[12]Sheet1!$C$37</c:f>
              <c:strCache>
                <c:ptCount val="1"/>
                <c:pt idx="0">
                  <c:v>Alla anställda täcks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</c:spPr>
          <c:invertIfNegative val="0"/>
          <c:cat>
            <c:strRef>
              <c:f>[12]Sheet1!$B$38:$B$41</c:f>
              <c:strCache>
                <c:ptCount val="4"/>
                <c:pt idx="0">
                  <c:v>Stockholm</c:v>
                </c:pt>
                <c:pt idx="1">
                  <c:v>Malmö och Göteborg</c:v>
                </c:pt>
                <c:pt idx="2">
                  <c:v>Övriga större städer</c:v>
                </c:pt>
                <c:pt idx="3">
                  <c:v>Övriga Sverige</c:v>
                </c:pt>
              </c:strCache>
            </c:strRef>
          </c:cat>
          <c:val>
            <c:numRef>
              <c:f>[12]Sheet1!$C$38:$C$41</c:f>
              <c:numCache>
                <c:formatCode>General</c:formatCode>
                <c:ptCount val="4"/>
                <c:pt idx="0">
                  <c:v>22.1</c:v>
                </c:pt>
                <c:pt idx="1">
                  <c:v>27</c:v>
                </c:pt>
                <c:pt idx="2">
                  <c:v>43.7</c:v>
                </c:pt>
                <c:pt idx="3">
                  <c:v>43.3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F0-43B0-8A7A-0F6A9F661D7F}"/>
            </c:ext>
          </c:extLst>
        </c:ser>
        <c:ser>
          <c:idx val="1"/>
          <c:order val="1"/>
          <c:tx>
            <c:strRef>
              <c:f>[12]Sheet1!$D$37</c:f>
              <c:strCache>
                <c:ptCount val="1"/>
                <c:pt idx="0">
                  <c:v>En del anställda täcks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[12]Sheet1!$B$38:$B$41</c:f>
              <c:strCache>
                <c:ptCount val="4"/>
                <c:pt idx="0">
                  <c:v>Stockholm</c:v>
                </c:pt>
                <c:pt idx="1">
                  <c:v>Malmö och Göteborg</c:v>
                </c:pt>
                <c:pt idx="2">
                  <c:v>Övriga större städer</c:v>
                </c:pt>
                <c:pt idx="3">
                  <c:v>Övriga Sverige</c:v>
                </c:pt>
              </c:strCache>
            </c:strRef>
          </c:cat>
          <c:val>
            <c:numRef>
              <c:f>[12]Sheet1!$D$38:$D$41</c:f>
              <c:numCache>
                <c:formatCode>General</c:formatCode>
                <c:ptCount val="4"/>
                <c:pt idx="0">
                  <c:v>5.5</c:v>
                </c:pt>
                <c:pt idx="1">
                  <c:v>6.4</c:v>
                </c:pt>
                <c:pt idx="2">
                  <c:v>6.4</c:v>
                </c:pt>
                <c:pt idx="3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F0-43B0-8A7A-0F6A9F661D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610576"/>
        <c:axId val="159611136"/>
      </c:barChart>
      <c:catAx>
        <c:axId val="1596105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3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11136"/>
        <c:crosses val="autoZero"/>
        <c:auto val="1"/>
        <c:lblAlgn val="ctr"/>
        <c:lblOffset val="100"/>
        <c:noMultiLvlLbl val="0"/>
      </c:catAx>
      <c:valAx>
        <c:axId val="159611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3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10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3836935118023898"/>
          <c:y val="0.84913609523458999"/>
          <c:w val="0.56026271841272202"/>
          <c:h val="0.150863904765410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3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3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660648148147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[12]Sheet1!$C$52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</c:spPr>
          <c:invertIfNegative val="0"/>
          <c:cat>
            <c:strRef>
              <c:f>[12]Sheet1!$B$53:$B$57</c:f>
              <c:strCache>
                <c:ptCount val="5"/>
                <c:pt idx="0">
                  <c:v>1-4</c:v>
                </c:pt>
                <c:pt idx="1">
                  <c:v>5-9</c:v>
                </c:pt>
                <c:pt idx="2">
                  <c:v>10-49</c:v>
                </c:pt>
                <c:pt idx="3">
                  <c:v>50-249</c:v>
                </c:pt>
                <c:pt idx="4">
                  <c:v>250-</c:v>
                </c:pt>
              </c:strCache>
            </c:strRef>
          </c:cat>
          <c:val>
            <c:numRef>
              <c:f>[12]Sheet1!$C$53:$C$57</c:f>
              <c:numCache>
                <c:formatCode>General</c:formatCode>
                <c:ptCount val="5"/>
                <c:pt idx="0">
                  <c:v>58.5</c:v>
                </c:pt>
                <c:pt idx="1">
                  <c:v>59.2</c:v>
                </c:pt>
                <c:pt idx="2">
                  <c:v>66</c:v>
                </c:pt>
                <c:pt idx="3">
                  <c:v>73.099999999999994</c:v>
                </c:pt>
                <c:pt idx="4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4F-42E5-B85B-1E861FC44570}"/>
            </c:ext>
          </c:extLst>
        </c:ser>
        <c:ser>
          <c:idx val="1"/>
          <c:order val="1"/>
          <c:tx>
            <c:strRef>
              <c:f>[12]Sheet1!$D$52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[12]Sheet1!$B$53:$B$57</c:f>
              <c:strCache>
                <c:ptCount val="5"/>
                <c:pt idx="0">
                  <c:v>1-4</c:v>
                </c:pt>
                <c:pt idx="1">
                  <c:v>5-9</c:v>
                </c:pt>
                <c:pt idx="2">
                  <c:v>10-49</c:v>
                </c:pt>
                <c:pt idx="3">
                  <c:v>50-249</c:v>
                </c:pt>
                <c:pt idx="4">
                  <c:v>250-</c:v>
                </c:pt>
              </c:strCache>
            </c:strRef>
          </c:cat>
          <c:val>
            <c:numRef>
              <c:f>[12]Sheet1!$D$53:$D$57</c:f>
              <c:numCache>
                <c:formatCode>General</c:formatCode>
                <c:ptCount val="5"/>
                <c:pt idx="0">
                  <c:v>13.8</c:v>
                </c:pt>
                <c:pt idx="1">
                  <c:v>17.8</c:v>
                </c:pt>
                <c:pt idx="2">
                  <c:v>14.3</c:v>
                </c:pt>
                <c:pt idx="3">
                  <c:v>13.6</c:v>
                </c:pt>
                <c:pt idx="4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4F-42E5-B85B-1E861FC44570}"/>
            </c:ext>
          </c:extLst>
        </c:ser>
        <c:ser>
          <c:idx val="2"/>
          <c:order val="2"/>
          <c:tx>
            <c:strRef>
              <c:f>[12]Sheet1!$E$52</c:f>
              <c:strCache>
                <c:ptCount val="1"/>
                <c:pt idx="0">
                  <c:v>Vet ej</c:v>
                </c:pt>
              </c:strCache>
            </c:strRef>
          </c:tx>
          <c:spPr>
            <a:solidFill>
              <a:srgbClr val="4472C4">
                <a:lumMod val="40000"/>
                <a:lumOff val="60000"/>
              </a:srgbClr>
            </a:solidFill>
            <a:ln>
              <a:noFill/>
            </a:ln>
          </c:spPr>
          <c:invertIfNegative val="0"/>
          <c:cat>
            <c:strRef>
              <c:f>[12]Sheet1!$B$53:$B$57</c:f>
              <c:strCache>
                <c:ptCount val="5"/>
                <c:pt idx="0">
                  <c:v>1-4</c:v>
                </c:pt>
                <c:pt idx="1">
                  <c:v>5-9</c:v>
                </c:pt>
                <c:pt idx="2">
                  <c:v>10-49</c:v>
                </c:pt>
                <c:pt idx="3">
                  <c:v>50-249</c:v>
                </c:pt>
                <c:pt idx="4">
                  <c:v>250-</c:v>
                </c:pt>
              </c:strCache>
            </c:strRef>
          </c:cat>
          <c:val>
            <c:numRef>
              <c:f>[12]Sheet1!$E$53:$E$57</c:f>
              <c:numCache>
                <c:formatCode>General</c:formatCode>
                <c:ptCount val="5"/>
                <c:pt idx="0">
                  <c:v>27.7</c:v>
                </c:pt>
                <c:pt idx="1">
                  <c:v>23</c:v>
                </c:pt>
                <c:pt idx="2">
                  <c:v>19.600000000000001</c:v>
                </c:pt>
                <c:pt idx="3">
                  <c:v>13.3</c:v>
                </c:pt>
                <c:pt idx="4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4F-42E5-B85B-1E861FC445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655600"/>
        <c:axId val="159656160"/>
      </c:barChart>
      <c:catAx>
        <c:axId val="159655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56160"/>
        <c:crosses val="autoZero"/>
        <c:auto val="1"/>
        <c:lblAlgn val="ctr"/>
        <c:lblOffset val="100"/>
        <c:noMultiLvlLbl val="0"/>
      </c:catAx>
      <c:valAx>
        <c:axId val="15965616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556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6963947413743597"/>
          <c:y val="0.87599233152190203"/>
          <c:w val="0.298432300440858"/>
          <c:h val="8.9979131843609894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660648148147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[12]Sheet1!$D$161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</c:spPr>
          <c:invertIfNegative val="0"/>
          <c:cat>
            <c:numRef>
              <c:f>[12]Sheet1!$C$162:$C$168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[12]Sheet1!$D$162:$D$168</c:f>
              <c:numCache>
                <c:formatCode>General</c:formatCode>
                <c:ptCount val="7"/>
                <c:pt idx="0">
                  <c:v>86.3</c:v>
                </c:pt>
                <c:pt idx="1">
                  <c:v>81.099999999999994</c:v>
                </c:pt>
                <c:pt idx="2">
                  <c:v>74.3</c:v>
                </c:pt>
                <c:pt idx="3">
                  <c:v>65.400000000000006</c:v>
                </c:pt>
                <c:pt idx="4">
                  <c:v>62.4</c:v>
                </c:pt>
                <c:pt idx="5">
                  <c:v>68.3</c:v>
                </c:pt>
                <c:pt idx="6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80-451E-97AA-13BF36D2BB66}"/>
            </c:ext>
          </c:extLst>
        </c:ser>
        <c:ser>
          <c:idx val="1"/>
          <c:order val="1"/>
          <c:tx>
            <c:strRef>
              <c:f>[12]Sheet1!$E$161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[12]Sheet1!$C$162:$C$168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[12]Sheet1!$E$162:$E$168</c:f>
              <c:numCache>
                <c:formatCode>General</c:formatCode>
                <c:ptCount val="7"/>
                <c:pt idx="0">
                  <c:v>3.2</c:v>
                </c:pt>
                <c:pt idx="1">
                  <c:v>2.6</c:v>
                </c:pt>
                <c:pt idx="2">
                  <c:v>5.3</c:v>
                </c:pt>
                <c:pt idx="3">
                  <c:v>5.8</c:v>
                </c:pt>
                <c:pt idx="4">
                  <c:v>16.2</c:v>
                </c:pt>
                <c:pt idx="5">
                  <c:v>13.7</c:v>
                </c:pt>
                <c:pt idx="6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80-451E-97AA-13BF36D2BB66}"/>
            </c:ext>
          </c:extLst>
        </c:ser>
        <c:ser>
          <c:idx val="2"/>
          <c:order val="2"/>
          <c:tx>
            <c:strRef>
              <c:f>[12]Sheet1!$F$161</c:f>
              <c:strCache>
                <c:ptCount val="1"/>
                <c:pt idx="0">
                  <c:v>Vet ej</c:v>
                </c:pt>
              </c:strCache>
            </c:strRef>
          </c:tx>
          <c:spPr>
            <a:solidFill>
              <a:srgbClr val="4472C4">
                <a:lumMod val="40000"/>
                <a:lumOff val="60000"/>
              </a:srgbClr>
            </a:solidFill>
          </c:spPr>
          <c:invertIfNegative val="0"/>
          <c:cat>
            <c:numRef>
              <c:f>[12]Sheet1!$C$162:$C$168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[12]Sheet1!$F$162:$F$168</c:f>
              <c:numCache>
                <c:formatCode>General</c:formatCode>
                <c:ptCount val="7"/>
                <c:pt idx="0">
                  <c:v>10.5</c:v>
                </c:pt>
                <c:pt idx="1">
                  <c:v>16.3</c:v>
                </c:pt>
                <c:pt idx="2">
                  <c:v>20.399999999999999</c:v>
                </c:pt>
                <c:pt idx="3">
                  <c:v>28.7</c:v>
                </c:pt>
                <c:pt idx="4">
                  <c:v>21.4</c:v>
                </c:pt>
                <c:pt idx="5">
                  <c:v>18</c:v>
                </c:pt>
                <c:pt idx="6">
                  <c:v>24.3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80-451E-97AA-13BF36D2B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659520"/>
        <c:axId val="159660080"/>
      </c:barChart>
      <c:catAx>
        <c:axId val="159659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60080"/>
        <c:crosses val="autoZero"/>
        <c:auto val="1"/>
        <c:lblAlgn val="ctr"/>
        <c:lblOffset val="100"/>
        <c:noMultiLvlLbl val="0"/>
      </c:catAx>
      <c:valAx>
        <c:axId val="15966008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59520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36925155203813698"/>
          <c:y val="0.86685985548236399"/>
          <c:w val="0.29932036439825299"/>
          <c:h val="9.660559515595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660648148147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[12]Sheet1!$B$82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</c:spPr>
          <c:invertIfNegative val="0"/>
          <c:cat>
            <c:strRef>
              <c:f>[12]Sheet1!$C$81:$D$81</c:f>
              <c:strCache>
                <c:ptCount val="2"/>
                <c:pt idx="0">
                  <c:v>Företag med kollektivavtal</c:v>
                </c:pt>
                <c:pt idx="1">
                  <c:v>Företag utan kollektivavtal</c:v>
                </c:pt>
              </c:strCache>
            </c:strRef>
          </c:cat>
          <c:val>
            <c:numRef>
              <c:f>[12]Sheet1!$C$82:$D$82</c:f>
              <c:numCache>
                <c:formatCode>General</c:formatCode>
                <c:ptCount val="2"/>
                <c:pt idx="0">
                  <c:v>50.2</c:v>
                </c:pt>
                <c:pt idx="1">
                  <c:v>61.8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DF-4C25-AFB3-52BC67D27A53}"/>
            </c:ext>
          </c:extLst>
        </c:ser>
        <c:ser>
          <c:idx val="1"/>
          <c:order val="1"/>
          <c:tx>
            <c:strRef>
              <c:f>[12]Sheet1!$B$83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[12]Sheet1!$C$81:$D$81</c:f>
              <c:strCache>
                <c:ptCount val="2"/>
                <c:pt idx="0">
                  <c:v>Företag med kollektivavtal</c:v>
                </c:pt>
                <c:pt idx="1">
                  <c:v>Företag utan kollektivavtal</c:v>
                </c:pt>
              </c:strCache>
            </c:strRef>
          </c:cat>
          <c:val>
            <c:numRef>
              <c:f>[12]Sheet1!$C$83:$D$83</c:f>
              <c:numCache>
                <c:formatCode>General</c:formatCode>
                <c:ptCount val="2"/>
                <c:pt idx="0">
                  <c:v>32.200000000000003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DF-4C25-AFB3-52BC67D27A53}"/>
            </c:ext>
          </c:extLst>
        </c:ser>
        <c:ser>
          <c:idx val="2"/>
          <c:order val="2"/>
          <c:tx>
            <c:strRef>
              <c:f>[12]Sheet1!$B$84</c:f>
              <c:strCache>
                <c:ptCount val="1"/>
                <c:pt idx="0">
                  <c:v>Vet ej</c:v>
                </c:pt>
              </c:strCache>
            </c:strRef>
          </c:tx>
          <c:spPr>
            <a:solidFill>
              <a:srgbClr val="4472C4">
                <a:lumMod val="40000"/>
                <a:lumOff val="60000"/>
              </a:srgbClr>
            </a:solidFill>
          </c:spPr>
          <c:invertIfNegative val="0"/>
          <c:cat>
            <c:strRef>
              <c:f>[12]Sheet1!$C$81:$D$81</c:f>
              <c:strCache>
                <c:ptCount val="2"/>
                <c:pt idx="0">
                  <c:v>Företag med kollektivavtal</c:v>
                </c:pt>
                <c:pt idx="1">
                  <c:v>Företag utan kollektivavtal</c:v>
                </c:pt>
              </c:strCache>
            </c:strRef>
          </c:cat>
          <c:val>
            <c:numRef>
              <c:f>[12]Sheet1!$C$84:$D$84</c:f>
              <c:numCache>
                <c:formatCode>General</c:formatCode>
                <c:ptCount val="2"/>
                <c:pt idx="0">
                  <c:v>17.600000000000001</c:v>
                </c:pt>
                <c:pt idx="1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DF-4C25-AFB3-52BC67D27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663440"/>
        <c:axId val="159664000"/>
      </c:barChart>
      <c:catAx>
        <c:axId val="159663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64000"/>
        <c:crosses val="autoZero"/>
        <c:auto val="1"/>
        <c:lblAlgn val="ctr"/>
        <c:lblOffset val="100"/>
        <c:noMultiLvlLbl val="0"/>
      </c:catAx>
      <c:valAx>
        <c:axId val="1596640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9663440"/>
        <c:crosses val="autoZero"/>
        <c:crossBetween val="between"/>
      </c:valAx>
    </c:plotArea>
    <c:legend>
      <c:legendPos val="b"/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[11]Blad1!$B$149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[11]Blad1!$D$149:$T$149</c:f>
              <c:numCache>
                <c:formatCode>General</c:formatCode>
                <c:ptCount val="17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10</c:v>
                </c:pt>
                <c:pt idx="5">
                  <c:v>10</c:v>
                </c:pt>
                <c:pt idx="6">
                  <c:v>7</c:v>
                </c:pt>
                <c:pt idx="7">
                  <c:v>7.1428571428571397</c:v>
                </c:pt>
                <c:pt idx="8">
                  <c:v>6.6666666666666696</c:v>
                </c:pt>
                <c:pt idx="9">
                  <c:v>6</c:v>
                </c:pt>
                <c:pt idx="10">
                  <c:v>8</c:v>
                </c:pt>
                <c:pt idx="11">
                  <c:v>5</c:v>
                </c:pt>
                <c:pt idx="12">
                  <c:v>8</c:v>
                </c:pt>
                <c:pt idx="13">
                  <c:v>8</c:v>
                </c:pt>
                <c:pt idx="14">
                  <c:v>9</c:v>
                </c:pt>
                <c:pt idx="15">
                  <c:v>10</c:v>
                </c:pt>
                <c:pt idx="16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72-431C-8CEE-67DAACA510B8}"/>
            </c:ext>
          </c:extLst>
        </c:ser>
        <c:ser>
          <c:idx val="1"/>
          <c:order val="1"/>
          <c:tx>
            <c:strRef>
              <c:f>[11]Blad1!$B$150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[11]Blad1!$D$150:$T$150</c:f>
              <c:numCache>
                <c:formatCode>General</c:formatCode>
                <c:ptCount val="17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24</c:v>
                </c:pt>
                <c:pt idx="4">
                  <c:v>23</c:v>
                </c:pt>
                <c:pt idx="5">
                  <c:v>23</c:v>
                </c:pt>
                <c:pt idx="6">
                  <c:v>18</c:v>
                </c:pt>
                <c:pt idx="7">
                  <c:v>17.8571428571429</c:v>
                </c:pt>
                <c:pt idx="8">
                  <c:v>18.3333333333333</c:v>
                </c:pt>
                <c:pt idx="9">
                  <c:v>10</c:v>
                </c:pt>
                <c:pt idx="10">
                  <c:v>16</c:v>
                </c:pt>
                <c:pt idx="11">
                  <c:v>17</c:v>
                </c:pt>
                <c:pt idx="12">
                  <c:v>19</c:v>
                </c:pt>
                <c:pt idx="13">
                  <c:v>19</c:v>
                </c:pt>
                <c:pt idx="14">
                  <c:v>19</c:v>
                </c:pt>
                <c:pt idx="15">
                  <c:v>23</c:v>
                </c:pt>
                <c:pt idx="16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72-431C-8CEE-67DAACA510B8}"/>
            </c:ext>
          </c:extLst>
        </c:ser>
        <c:ser>
          <c:idx val="2"/>
          <c:order val="2"/>
          <c:tx>
            <c:strRef>
              <c:f>[11]Blad1!$B$151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[11]Blad1!$D$151:$T$151</c:f>
              <c:numCache>
                <c:formatCode>General</c:formatCode>
                <c:ptCount val="17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69</c:v>
                </c:pt>
                <c:pt idx="4">
                  <c:v>67</c:v>
                </c:pt>
                <c:pt idx="5">
                  <c:v>67</c:v>
                </c:pt>
                <c:pt idx="6">
                  <c:v>75</c:v>
                </c:pt>
                <c:pt idx="7">
                  <c:v>75</c:v>
                </c:pt>
                <c:pt idx="8">
                  <c:v>75</c:v>
                </c:pt>
                <c:pt idx="9">
                  <c:v>84</c:v>
                </c:pt>
                <c:pt idx="10">
                  <c:v>76</c:v>
                </c:pt>
                <c:pt idx="11">
                  <c:v>78</c:v>
                </c:pt>
                <c:pt idx="12">
                  <c:v>72</c:v>
                </c:pt>
                <c:pt idx="13">
                  <c:v>72</c:v>
                </c:pt>
                <c:pt idx="14">
                  <c:v>72</c:v>
                </c:pt>
                <c:pt idx="15">
                  <c:v>68</c:v>
                </c:pt>
                <c:pt idx="16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72-431C-8CEE-67DAACA510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387792"/>
        <c:axId val="158388352"/>
      </c:lineChart>
      <c:catAx>
        <c:axId val="158387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8388352"/>
        <c:crosses val="autoZero"/>
        <c:auto val="1"/>
        <c:lblAlgn val="ctr"/>
        <c:lblOffset val="100"/>
        <c:tickLblSkip val="2"/>
        <c:noMultiLvlLbl val="0"/>
      </c:catAx>
      <c:valAx>
        <c:axId val="158388352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83877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[11]Blad1!$B$155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[11]Blad1!$D$155:$T$155</c:f>
              <c:numCache>
                <c:formatCode>General</c:formatCode>
                <c:ptCount val="17"/>
                <c:pt idx="1">
                  <c:v>32</c:v>
                </c:pt>
                <c:pt idx="2">
                  <c:v>32</c:v>
                </c:pt>
                <c:pt idx="3">
                  <c:v>38</c:v>
                </c:pt>
                <c:pt idx="4">
                  <c:v>38</c:v>
                </c:pt>
                <c:pt idx="5">
                  <c:v>38</c:v>
                </c:pt>
                <c:pt idx="6">
                  <c:v>38</c:v>
                </c:pt>
                <c:pt idx="7">
                  <c:v>37.5</c:v>
                </c:pt>
                <c:pt idx="8">
                  <c:v>42.857142857142897</c:v>
                </c:pt>
                <c:pt idx="9">
                  <c:v>38</c:v>
                </c:pt>
                <c:pt idx="10">
                  <c:v>38</c:v>
                </c:pt>
                <c:pt idx="11">
                  <c:v>44</c:v>
                </c:pt>
                <c:pt idx="12">
                  <c:v>46</c:v>
                </c:pt>
                <c:pt idx="13">
                  <c:v>46</c:v>
                </c:pt>
                <c:pt idx="14">
                  <c:v>46</c:v>
                </c:pt>
                <c:pt idx="15">
                  <c:v>46</c:v>
                </c:pt>
                <c:pt idx="16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A8-4D3C-964B-63700975BA9E}"/>
            </c:ext>
          </c:extLst>
        </c:ser>
        <c:ser>
          <c:idx val="1"/>
          <c:order val="1"/>
          <c:tx>
            <c:strRef>
              <c:f>[11]Blad1!$B$156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[11]Blad1!$D$156:$T$156</c:f>
              <c:numCache>
                <c:formatCode>General</c:formatCode>
                <c:ptCount val="17"/>
                <c:pt idx="1">
                  <c:v>68</c:v>
                </c:pt>
                <c:pt idx="2">
                  <c:v>68</c:v>
                </c:pt>
                <c:pt idx="3">
                  <c:v>62</c:v>
                </c:pt>
                <c:pt idx="4">
                  <c:v>62</c:v>
                </c:pt>
                <c:pt idx="5">
                  <c:v>62</c:v>
                </c:pt>
                <c:pt idx="6">
                  <c:v>62</c:v>
                </c:pt>
                <c:pt idx="7">
                  <c:v>62.5</c:v>
                </c:pt>
                <c:pt idx="8">
                  <c:v>57.142857142857103</c:v>
                </c:pt>
                <c:pt idx="9">
                  <c:v>62</c:v>
                </c:pt>
                <c:pt idx="10">
                  <c:v>62</c:v>
                </c:pt>
                <c:pt idx="11">
                  <c:v>56</c:v>
                </c:pt>
                <c:pt idx="12">
                  <c:v>54</c:v>
                </c:pt>
                <c:pt idx="13">
                  <c:v>54</c:v>
                </c:pt>
                <c:pt idx="14">
                  <c:v>54</c:v>
                </c:pt>
                <c:pt idx="15">
                  <c:v>54</c:v>
                </c:pt>
                <c:pt idx="16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A8-4D3C-964B-63700975B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391152"/>
        <c:axId val="158720768"/>
      </c:lineChart>
      <c:catAx>
        <c:axId val="15839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8720768"/>
        <c:crosses val="autoZero"/>
        <c:auto val="1"/>
        <c:lblAlgn val="ctr"/>
        <c:lblOffset val="100"/>
        <c:tickLblSkip val="2"/>
        <c:noMultiLvlLbl val="0"/>
      </c:catAx>
      <c:valAx>
        <c:axId val="15872076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839115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[11]Blad1!$B$161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[11]Blad1!$D$161:$T$161</c:f>
              <c:numCache>
                <c:formatCode>General</c:formatCode>
                <c:ptCount val="17"/>
                <c:pt idx="1">
                  <c:v>28</c:v>
                </c:pt>
                <c:pt idx="2">
                  <c:v>28</c:v>
                </c:pt>
                <c:pt idx="3">
                  <c:v>28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5.4054054054054097</c:v>
                </c:pt>
                <c:pt idx="8">
                  <c:v>6.0606060606060597</c:v>
                </c:pt>
                <c:pt idx="9">
                  <c:v>5</c:v>
                </c:pt>
                <c:pt idx="10">
                  <c:v>17</c:v>
                </c:pt>
                <c:pt idx="11">
                  <c:v>16</c:v>
                </c:pt>
                <c:pt idx="12">
                  <c:v>16</c:v>
                </c:pt>
                <c:pt idx="13">
                  <c:v>34</c:v>
                </c:pt>
                <c:pt idx="14">
                  <c:v>49</c:v>
                </c:pt>
                <c:pt idx="15">
                  <c:v>49</c:v>
                </c:pt>
                <c:pt idx="16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54-492A-85DD-94A9B7E51983}"/>
            </c:ext>
          </c:extLst>
        </c:ser>
        <c:ser>
          <c:idx val="1"/>
          <c:order val="1"/>
          <c:tx>
            <c:strRef>
              <c:f>[11]Blad1!$B$162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[11]Blad1!$D$162:$T$162</c:f>
              <c:numCache>
                <c:formatCode>General</c:formatCode>
                <c:ptCount val="17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93.939393939393895</c:v>
                </c:pt>
                <c:pt idx="9">
                  <c:v>40</c:v>
                </c:pt>
                <c:pt idx="10">
                  <c:v>42</c:v>
                </c:pt>
                <c:pt idx="11">
                  <c:v>34</c:v>
                </c:pt>
                <c:pt idx="12">
                  <c:v>34</c:v>
                </c:pt>
                <c:pt idx="13">
                  <c:v>15</c:v>
                </c:pt>
                <c:pt idx="14">
                  <c:v>0</c:v>
                </c:pt>
                <c:pt idx="15">
                  <c:v>0</c:v>
                </c:pt>
                <c:pt idx="16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554-492A-85DD-94A9B7E51983}"/>
            </c:ext>
          </c:extLst>
        </c:ser>
        <c:ser>
          <c:idx val="2"/>
          <c:order val="2"/>
          <c:tx>
            <c:strRef>
              <c:f>[11]Blad1!$B$163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[11]Blad1!$D$163:$T$163</c:f>
              <c:numCache>
                <c:formatCode>General</c:formatCode>
                <c:ptCount val="17"/>
                <c:pt idx="1">
                  <c:v>72</c:v>
                </c:pt>
                <c:pt idx="2">
                  <c:v>72</c:v>
                </c:pt>
                <c:pt idx="3">
                  <c:v>72</c:v>
                </c:pt>
                <c:pt idx="4">
                  <c:v>95</c:v>
                </c:pt>
                <c:pt idx="5">
                  <c:v>95</c:v>
                </c:pt>
                <c:pt idx="6">
                  <c:v>95</c:v>
                </c:pt>
                <c:pt idx="7">
                  <c:v>94.594594594594597</c:v>
                </c:pt>
                <c:pt idx="8">
                  <c:v>0</c:v>
                </c:pt>
                <c:pt idx="9">
                  <c:v>55</c:v>
                </c:pt>
                <c:pt idx="10">
                  <c:v>41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51</c:v>
                </c:pt>
                <c:pt idx="16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554-492A-85DD-94A9B7E51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724128"/>
        <c:axId val="158724688"/>
      </c:lineChart>
      <c:catAx>
        <c:axId val="158724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8724688"/>
        <c:crosses val="autoZero"/>
        <c:auto val="1"/>
        <c:lblAlgn val="ctr"/>
        <c:lblOffset val="100"/>
        <c:tickLblSkip val="2"/>
        <c:noMultiLvlLbl val="0"/>
      </c:catAx>
      <c:valAx>
        <c:axId val="15872468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8724128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5347099184204303"/>
          <c:y val="0.24167824074074101"/>
          <c:w val="0.15684369624132199"/>
          <c:h val="0.34879907407407401"/>
        </c:manualLayout>
      </c:layout>
      <c:lineChart>
        <c:grouping val="standard"/>
        <c:varyColors val="0"/>
        <c:ser>
          <c:idx val="0"/>
          <c:order val="0"/>
          <c:tx>
            <c:strRef>
              <c:f>[11]Blad1!$B$161</c:f>
              <c:strCache>
                <c:ptCount val="1"/>
                <c:pt idx="0">
                  <c:v>Helt lokal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[11]Blad1!$D$161:$T$161</c:f>
              <c:numCache>
                <c:formatCode>General</c:formatCode>
                <c:ptCount val="17"/>
                <c:pt idx="1">
                  <c:v>28</c:v>
                </c:pt>
                <c:pt idx="2">
                  <c:v>28</c:v>
                </c:pt>
                <c:pt idx="3">
                  <c:v>28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5.4054054054054097</c:v>
                </c:pt>
                <c:pt idx="8">
                  <c:v>6.0606060606060597</c:v>
                </c:pt>
                <c:pt idx="9">
                  <c:v>5</c:v>
                </c:pt>
                <c:pt idx="10">
                  <c:v>17</c:v>
                </c:pt>
                <c:pt idx="11">
                  <c:v>16</c:v>
                </c:pt>
                <c:pt idx="12">
                  <c:v>16</c:v>
                </c:pt>
                <c:pt idx="13">
                  <c:v>34</c:v>
                </c:pt>
                <c:pt idx="14">
                  <c:v>49</c:v>
                </c:pt>
                <c:pt idx="15">
                  <c:v>49</c:v>
                </c:pt>
                <c:pt idx="16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12-4A6A-A70C-97636F5F1F0D}"/>
            </c:ext>
          </c:extLst>
        </c:ser>
        <c:ser>
          <c:idx val="1"/>
          <c:order val="1"/>
          <c:tx>
            <c:strRef>
              <c:f>[11]Blad1!$B$162</c:f>
              <c:strCache>
                <c:ptCount val="1"/>
                <c:pt idx="0">
                  <c:v>Lokal bestämning med stupstock om utrymmet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[11]Blad1!$D$162:$T$162</c:f>
              <c:numCache>
                <c:formatCode>General</c:formatCode>
                <c:ptCount val="17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93.939393939393895</c:v>
                </c:pt>
                <c:pt idx="9">
                  <c:v>40</c:v>
                </c:pt>
                <c:pt idx="10">
                  <c:v>42</c:v>
                </c:pt>
                <c:pt idx="11">
                  <c:v>34</c:v>
                </c:pt>
                <c:pt idx="12">
                  <c:v>34</c:v>
                </c:pt>
                <c:pt idx="13">
                  <c:v>15</c:v>
                </c:pt>
                <c:pt idx="14">
                  <c:v>0</c:v>
                </c:pt>
                <c:pt idx="15">
                  <c:v>0</c:v>
                </c:pt>
                <c:pt idx="16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12-4A6A-A70C-97636F5F1F0D}"/>
            </c:ext>
          </c:extLst>
        </c:ser>
        <c:ser>
          <c:idx val="2"/>
          <c:order val="2"/>
          <c:tx>
            <c:strRef>
              <c:f>[11]Blad1!$B$163</c:f>
              <c:strCache>
                <c:ptCount val="1"/>
                <c:pt idx="0">
                  <c:v>Central bestämning</c:v>
                </c:pt>
              </c:strCache>
            </c:strRef>
          </c:tx>
          <c:marker>
            <c:symbol val="none"/>
          </c:marker>
          <c:cat>
            <c:numRef>
              <c:f>[11]Blad1!$D$102:$T$102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[11]Blad1!$D$163:$T$163</c:f>
              <c:numCache>
                <c:formatCode>General</c:formatCode>
                <c:ptCount val="17"/>
                <c:pt idx="1">
                  <c:v>72</c:v>
                </c:pt>
                <c:pt idx="2">
                  <c:v>72</c:v>
                </c:pt>
                <c:pt idx="3">
                  <c:v>72</c:v>
                </c:pt>
                <c:pt idx="4">
                  <c:v>95</c:v>
                </c:pt>
                <c:pt idx="5">
                  <c:v>95</c:v>
                </c:pt>
                <c:pt idx="6">
                  <c:v>95</c:v>
                </c:pt>
                <c:pt idx="7">
                  <c:v>94.594594594594597</c:v>
                </c:pt>
                <c:pt idx="8">
                  <c:v>0</c:v>
                </c:pt>
                <c:pt idx="9">
                  <c:v>55</c:v>
                </c:pt>
                <c:pt idx="10">
                  <c:v>41</c:v>
                </c:pt>
                <c:pt idx="11">
                  <c:v>50</c:v>
                </c:pt>
                <c:pt idx="12">
                  <c:v>50</c:v>
                </c:pt>
                <c:pt idx="13">
                  <c:v>50</c:v>
                </c:pt>
                <c:pt idx="14">
                  <c:v>50</c:v>
                </c:pt>
                <c:pt idx="15">
                  <c:v>51</c:v>
                </c:pt>
                <c:pt idx="16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712-4A6A-A70C-97636F5F1F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8728048"/>
        <c:axId val="158428928"/>
      </c:lineChart>
      <c:catAx>
        <c:axId val="158728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low"/>
        <c:crossAx val="158428928"/>
        <c:crosses val="autoZero"/>
        <c:auto val="1"/>
        <c:lblAlgn val="ctr"/>
        <c:lblOffset val="100"/>
        <c:tickLblSkip val="2"/>
        <c:noMultiLvlLbl val="0"/>
      </c:catAx>
      <c:valAx>
        <c:axId val="158428928"/>
        <c:scaling>
          <c:orientation val="minMax"/>
          <c:max val="100"/>
          <c:min val="0"/>
        </c:scaling>
        <c:delete val="1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crossAx val="158728048"/>
        <c:crosses val="autoZero"/>
        <c:crossBetween val="between"/>
        <c:majorUnit val="10"/>
      </c:valAx>
      <c:spPr>
        <a:noFill/>
        <a:ln w="25400">
          <a:noFill/>
        </a:ln>
      </c:spPr>
    </c:plotArea>
    <c:legend>
      <c:legendPos val="b"/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7.0832152057884604E-3"/>
          <c:y val="0.64549768518518502"/>
          <c:w val="0.94928815314260395"/>
          <c:h val="0.3486226851851850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5514212962962903"/>
        </c:manualLayout>
      </c:layout>
      <c:lineChart>
        <c:grouping val="standard"/>
        <c:varyColors val="0"/>
        <c:ser>
          <c:idx val="1"/>
          <c:order val="0"/>
          <c:tx>
            <c:strRef>
              <c:f>[15]Sheet1!$D$3</c:f>
              <c:strCache>
                <c:ptCount val="1"/>
                <c:pt idx="0">
                  <c:v>Timlön inklusive tillägg</c:v>
                </c:pt>
              </c:strCache>
            </c:strRef>
          </c:tx>
          <c:spPr>
            <a:ln w="41275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[15]Sheet1!$A$4:$A$14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cat>
          <c:val>
            <c:numRef>
              <c:f>[15]Sheet1!$I$4:$I$14</c:f>
              <c:numCache>
                <c:formatCode>General</c:formatCode>
                <c:ptCount val="11"/>
                <c:pt idx="1">
                  <c:v>-3.9790740882499098</c:v>
                </c:pt>
                <c:pt idx="2">
                  <c:v>-3.7765348519952102</c:v>
                </c:pt>
                <c:pt idx="3">
                  <c:v>-1.6318203391850601</c:v>
                </c:pt>
                <c:pt idx="4">
                  <c:v>0.70116619273272696</c:v>
                </c:pt>
                <c:pt idx="5">
                  <c:v>3.20820292898454</c:v>
                </c:pt>
                <c:pt idx="6">
                  <c:v>5.3937993935881696</c:v>
                </c:pt>
                <c:pt idx="7">
                  <c:v>7.78685341820775</c:v>
                </c:pt>
                <c:pt idx="8">
                  <c:v>10.0313619762527</c:v>
                </c:pt>
                <c:pt idx="9">
                  <c:v>11.4439076882779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CA-47AB-8FE5-C2CB6DCB0688}"/>
            </c:ext>
          </c:extLst>
        </c:ser>
        <c:ser>
          <c:idx val="0"/>
          <c:order val="1"/>
          <c:tx>
            <c:strRef>
              <c:f>[15]Sheet1!$C$3</c:f>
              <c:strCache>
                <c:ptCount val="1"/>
                <c:pt idx="0">
                  <c:v>Timlön exklusive tillägg</c:v>
                </c:pt>
              </c:strCache>
            </c:strRef>
          </c:tx>
          <c:spPr>
            <a:ln w="41275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[15]Sheet1!$A$4:$A$14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cat>
          <c:val>
            <c:numRef>
              <c:f>[15]Sheet1!$H$4:$H$14</c:f>
              <c:numCache>
                <c:formatCode>General</c:formatCode>
                <c:ptCount val="11"/>
                <c:pt idx="1">
                  <c:v>-1.7152926342214201</c:v>
                </c:pt>
                <c:pt idx="2">
                  <c:v>-1.7502585520896301</c:v>
                </c:pt>
                <c:pt idx="3">
                  <c:v>-7.8102523730894102E-2</c:v>
                </c:pt>
                <c:pt idx="4">
                  <c:v>2.1291724663130598</c:v>
                </c:pt>
                <c:pt idx="5">
                  <c:v>4.4622583721102904</c:v>
                </c:pt>
                <c:pt idx="6">
                  <c:v>6.1127079408056701</c:v>
                </c:pt>
                <c:pt idx="7">
                  <c:v>7.3938642389275602</c:v>
                </c:pt>
                <c:pt idx="8">
                  <c:v>8.0508979854976701</c:v>
                </c:pt>
                <c:pt idx="9">
                  <c:v>8.3515631613147097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ACA-47AB-8FE5-C2CB6DCB0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6517344"/>
        <c:axId val="236517904"/>
      </c:lineChart>
      <c:catAx>
        <c:axId val="23651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</c:spPr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6517904"/>
        <c:crossesAt val="-6"/>
        <c:auto val="1"/>
        <c:lblAlgn val="ctr"/>
        <c:lblOffset val="100"/>
        <c:tickLblSkip val="1"/>
        <c:noMultiLvlLbl val="0"/>
      </c:catAx>
      <c:valAx>
        <c:axId val="236517904"/>
        <c:scaling>
          <c:orientation val="minMax"/>
          <c:max val="14"/>
          <c:min val="-6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6517344"/>
        <c:crossesAt val="1"/>
        <c:crossBetween val="midCat"/>
        <c:majorUnit val="2"/>
      </c:valAx>
    </c:plotArea>
    <c:legend>
      <c:legendPos val="r"/>
      <c:layout>
        <c:manualLayout>
          <c:xMode val="edge"/>
          <c:yMode val="edge"/>
          <c:x val="6.2101975308641998E-2"/>
          <c:y val="0.77190185185185201"/>
          <c:w val="0.89132074074074097"/>
          <c:h val="0.228098148148147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5417619694515095"/>
        </c:manualLayout>
      </c:layout>
      <c:lineChart>
        <c:grouping val="standard"/>
        <c:varyColors val="0"/>
        <c:ser>
          <c:idx val="0"/>
          <c:order val="0"/>
          <c:tx>
            <c:strRef>
              <c:f>[2]data!$B$4</c:f>
              <c:strCache>
                <c:ptCount val="1"/>
                <c:pt idx="0">
                  <c:v>Facklig organisationsgrad</c:v>
                </c:pt>
              </c:strCache>
            </c:strRef>
          </c:tx>
          <c:spPr>
            <a:ln w="3810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[2]data!$A$5:$A$28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[2]data!$B$5:$B$28</c:f>
              <c:numCache>
                <c:formatCode>General</c:formatCode>
                <c:ptCount val="24"/>
                <c:pt idx="0">
                  <c:v>84.9</c:v>
                </c:pt>
                <c:pt idx="6">
                  <c:v>82</c:v>
                </c:pt>
                <c:pt idx="7">
                  <c:v>80.599999999999994</c:v>
                </c:pt>
                <c:pt idx="8">
                  <c:v>79.7</c:v>
                </c:pt>
                <c:pt idx="9">
                  <c:v>79.7</c:v>
                </c:pt>
                <c:pt idx="10">
                  <c:v>79.8</c:v>
                </c:pt>
                <c:pt idx="11">
                  <c:v>78.599999999999994</c:v>
                </c:pt>
                <c:pt idx="12">
                  <c:v>77.8</c:v>
                </c:pt>
                <c:pt idx="13">
                  <c:v>76.900000000000006</c:v>
                </c:pt>
                <c:pt idx="14">
                  <c:v>73.400000000000006</c:v>
                </c:pt>
                <c:pt idx="15">
                  <c:v>71.2</c:v>
                </c:pt>
                <c:pt idx="16">
                  <c:v>71.2</c:v>
                </c:pt>
                <c:pt idx="17">
                  <c:v>71.2</c:v>
                </c:pt>
                <c:pt idx="18">
                  <c:v>70.400000000000006</c:v>
                </c:pt>
                <c:pt idx="19">
                  <c:v>70.47</c:v>
                </c:pt>
                <c:pt idx="20">
                  <c:v>70.2</c:v>
                </c:pt>
                <c:pt idx="21">
                  <c:v>69.900000000000006</c:v>
                </c:pt>
                <c:pt idx="22">
                  <c:v>69.489999999999995</c:v>
                </c:pt>
                <c:pt idx="23">
                  <c:v>69.2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17-4A3D-9773-78F1E73F5DF1}"/>
            </c:ext>
          </c:extLst>
        </c:ser>
        <c:ser>
          <c:idx val="1"/>
          <c:order val="1"/>
          <c:tx>
            <c:strRef>
              <c:f>[2]data!$C$4</c:f>
              <c:strCache>
                <c:ptCount val="1"/>
                <c:pt idx="0">
                  <c:v>Arbetsgivarnas organisationsgrad</c:v>
                </c:pt>
              </c:strCache>
            </c:strRef>
          </c:tx>
          <c:spPr>
            <a:ln w="38100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5B9BD5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[2]data!$A$5:$A$28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[2]data!$C$5:$C$28</c:f>
              <c:numCache>
                <c:formatCode>General</c:formatCode>
                <c:ptCount val="24"/>
                <c:pt idx="2">
                  <c:v>86</c:v>
                </c:pt>
                <c:pt idx="7">
                  <c:v>83</c:v>
                </c:pt>
                <c:pt idx="12">
                  <c:v>86</c:v>
                </c:pt>
                <c:pt idx="13">
                  <c:v>85</c:v>
                </c:pt>
                <c:pt idx="14">
                  <c:v>84</c:v>
                </c:pt>
                <c:pt idx="15">
                  <c:v>87</c:v>
                </c:pt>
                <c:pt idx="16">
                  <c:v>88</c:v>
                </c:pt>
                <c:pt idx="17">
                  <c:v>87</c:v>
                </c:pt>
                <c:pt idx="18">
                  <c:v>86</c:v>
                </c:pt>
                <c:pt idx="19">
                  <c:v>87</c:v>
                </c:pt>
                <c:pt idx="20">
                  <c:v>87</c:v>
                </c:pt>
                <c:pt idx="21">
                  <c:v>88</c:v>
                </c:pt>
                <c:pt idx="22">
                  <c:v>88</c:v>
                </c:pt>
                <c:pt idx="23">
                  <c:v>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17-4A3D-9773-78F1E73F5DF1}"/>
            </c:ext>
          </c:extLst>
        </c:ser>
        <c:ser>
          <c:idx val="2"/>
          <c:order val="2"/>
          <c:tx>
            <c:strRef>
              <c:f>[2]data!$D$4</c:f>
              <c:strCache>
                <c:ptCount val="1"/>
                <c:pt idx="0">
                  <c:v>Täckningsgrad för kollektivavtal</c:v>
                </c:pt>
              </c:strCache>
            </c:strRef>
          </c:tx>
          <c:spPr>
            <a:ln w="38100" cap="rnd" cmpd="sng" algn="ctr">
              <a:solidFill>
                <a:srgbClr val="FFC000">
                  <a:lumMod val="75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FFC000">
                  <a:lumMod val="75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cat>
            <c:numRef>
              <c:f>[2]data!$A$5:$A$28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[2]data!$D$5:$D$28</c:f>
              <c:numCache>
                <c:formatCode>General</c:formatCode>
                <c:ptCount val="24"/>
                <c:pt idx="2">
                  <c:v>94</c:v>
                </c:pt>
                <c:pt idx="12">
                  <c:v>93</c:v>
                </c:pt>
                <c:pt idx="14">
                  <c:v>88</c:v>
                </c:pt>
                <c:pt idx="15">
                  <c:v>90</c:v>
                </c:pt>
                <c:pt idx="16">
                  <c:v>90</c:v>
                </c:pt>
                <c:pt idx="17">
                  <c:v>89</c:v>
                </c:pt>
                <c:pt idx="18">
                  <c:v>89</c:v>
                </c:pt>
                <c:pt idx="19">
                  <c:v>90</c:v>
                </c:pt>
                <c:pt idx="20">
                  <c:v>89</c:v>
                </c:pt>
                <c:pt idx="21">
                  <c:v>90</c:v>
                </c:pt>
                <c:pt idx="22">
                  <c:v>90</c:v>
                </c:pt>
                <c:pt idx="23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417-4A3D-9773-78F1E73F5D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273600"/>
        <c:axId val="154025120"/>
      </c:lineChart>
      <c:catAx>
        <c:axId val="35273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4025120"/>
        <c:crosses val="autoZero"/>
        <c:auto val="1"/>
        <c:lblAlgn val="ctr"/>
        <c:lblOffset val="100"/>
        <c:tickLblSkip val="2"/>
        <c:noMultiLvlLbl val="0"/>
      </c:catAx>
      <c:valAx>
        <c:axId val="154025120"/>
        <c:scaling>
          <c:orientation val="minMax"/>
          <c:max val="100"/>
          <c:min val="3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5273600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3.8392038946162702E-3"/>
          <c:y val="0.81312202581915904"/>
          <c:w val="0.99434237086076904"/>
          <c:h val="0.173143055555556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3235181972077294E-2"/>
          <c:y val="6.4675925925925901E-2"/>
          <c:w val="0.85812872368040305"/>
          <c:h val="0.76724485383151697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rgbClr val="4472C4">
                  <a:lumMod val="75000"/>
                </a:srgbClr>
              </a:solidFill>
              <a:ln w="6350">
                <a:solidFill>
                  <a:sysClr val="windowText" lastClr="000000"/>
                </a:solidFill>
              </a:ln>
              <a:effectLst/>
            </c:spPr>
          </c:marker>
          <c:trendline>
            <c:spPr>
              <a:ln w="15875" cap="rnd">
                <a:solidFill>
                  <a:sysClr val="windowText" lastClr="000000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numRef>
              <c:f>[15]Sheet1!$E$22:$E$111</c:f>
              <c:numCache>
                <c:formatCode>General</c:formatCode>
                <c:ptCount val="90"/>
                <c:pt idx="0">
                  <c:v>7.7675990107631696</c:v>
                </c:pt>
                <c:pt idx="1">
                  <c:v>6.3863397021212602</c:v>
                </c:pt>
                <c:pt idx="2">
                  <c:v>4.8453778733256199</c:v>
                </c:pt>
                <c:pt idx="3">
                  <c:v>5.72983729369074</c:v>
                </c:pt>
                <c:pt idx="4">
                  <c:v>4.79776104484574</c:v>
                </c:pt>
                <c:pt idx="5">
                  <c:v>5.6857680410727403</c:v>
                </c:pt>
                <c:pt idx="6">
                  <c:v>4.3130559798724004</c:v>
                </c:pt>
                <c:pt idx="7">
                  <c:v>4.5528712037475696</c:v>
                </c:pt>
                <c:pt idx="8">
                  <c:v>4.4900577293136603</c:v>
                </c:pt>
                <c:pt idx="9">
                  <c:v>2.4104068358627702</c:v>
                </c:pt>
                <c:pt idx="10">
                  <c:v>4.1064795707800297</c:v>
                </c:pt>
                <c:pt idx="11">
                  <c:v>2.9177268871925399</c:v>
                </c:pt>
                <c:pt idx="12">
                  <c:v>5.3357865685372596</c:v>
                </c:pt>
                <c:pt idx="13">
                  <c:v>5.1577241178670903</c:v>
                </c:pt>
                <c:pt idx="14">
                  <c:v>4.1011743450767799</c:v>
                </c:pt>
                <c:pt idx="15">
                  <c:v>2.2261798753339299</c:v>
                </c:pt>
                <c:pt idx="16">
                  <c:v>3.92422192151556</c:v>
                </c:pt>
                <c:pt idx="17">
                  <c:v>5.0045773573390298</c:v>
                </c:pt>
                <c:pt idx="18">
                  <c:v>4.8233486943164401</c:v>
                </c:pt>
                <c:pt idx="19">
                  <c:v>5.4379950348741</c:v>
                </c:pt>
                <c:pt idx="20">
                  <c:v>5.25339925834363</c:v>
                </c:pt>
                <c:pt idx="21">
                  <c:v>6.5573770491803298</c:v>
                </c:pt>
                <c:pt idx="22">
                  <c:v>5.4606128021033502</c:v>
                </c:pt>
                <c:pt idx="23">
                  <c:v>4.4851686753618401</c:v>
                </c:pt>
                <c:pt idx="24">
                  <c:v>5.4395493864413602</c:v>
                </c:pt>
                <c:pt idx="25">
                  <c:v>5.2832626464062002</c:v>
                </c:pt>
                <c:pt idx="26">
                  <c:v>5.1083009891072999</c:v>
                </c:pt>
                <c:pt idx="27">
                  <c:v>5.35146347084582</c:v>
                </c:pt>
                <c:pt idx="28">
                  <c:v>5.4262645452386602</c:v>
                </c:pt>
                <c:pt idx="29">
                  <c:v>7.24333211545488</c:v>
                </c:pt>
                <c:pt idx="30">
                  <c:v>3.8220193953222998</c:v>
                </c:pt>
                <c:pt idx="31">
                  <c:v>5.9274700018707103</c:v>
                </c:pt>
                <c:pt idx="32">
                  <c:v>5.4742444402204899</c:v>
                </c:pt>
                <c:pt idx="33">
                  <c:v>4.18048629172731</c:v>
                </c:pt>
                <c:pt idx="34">
                  <c:v>4.4114387053868303</c:v>
                </c:pt>
                <c:pt idx="35">
                  <c:v>4.61141342263151</c:v>
                </c:pt>
                <c:pt idx="36">
                  <c:v>4.1847886695661902</c:v>
                </c:pt>
                <c:pt idx="37">
                  <c:v>1.3202933985330101</c:v>
                </c:pt>
                <c:pt idx="38">
                  <c:v>3.9510818438381898</c:v>
                </c:pt>
                <c:pt idx="39">
                  <c:v>5.58501480614283</c:v>
                </c:pt>
                <c:pt idx="40">
                  <c:v>4.5574387947269299</c:v>
                </c:pt>
                <c:pt idx="41">
                  <c:v>0.97131240117461004</c:v>
                </c:pt>
                <c:pt idx="42">
                  <c:v>2.6718547341115402</c:v>
                </c:pt>
                <c:pt idx="43">
                  <c:v>3.28722296593783</c:v>
                </c:pt>
                <c:pt idx="44">
                  <c:v>5.60283687943262</c:v>
                </c:pt>
                <c:pt idx="45">
                  <c:v>0.56237218813905898</c:v>
                </c:pt>
                <c:pt idx="46">
                  <c:v>5.9894696288686298</c:v>
                </c:pt>
                <c:pt idx="47">
                  <c:v>4.2239288601455103</c:v>
                </c:pt>
                <c:pt idx="48">
                  <c:v>6.2606503419781001</c:v>
                </c:pt>
                <c:pt idx="49">
                  <c:v>4.76657512750098</c:v>
                </c:pt>
                <c:pt idx="50">
                  <c:v>3.17460317460317</c:v>
                </c:pt>
                <c:pt idx="51">
                  <c:v>3.6796536796536801</c:v>
                </c:pt>
                <c:pt idx="52">
                  <c:v>4.5364631412369798</c:v>
                </c:pt>
                <c:pt idx="53">
                  <c:v>6.0047541943707596</c:v>
                </c:pt>
                <c:pt idx="54">
                  <c:v>2.90740288297093</c:v>
                </c:pt>
                <c:pt idx="55">
                  <c:v>4.4425904682448598</c:v>
                </c:pt>
                <c:pt idx="56">
                  <c:v>0.43271311120727002</c:v>
                </c:pt>
                <c:pt idx="57">
                  <c:v>3.6571428571428601</c:v>
                </c:pt>
                <c:pt idx="58">
                  <c:v>5.91645230245281</c:v>
                </c:pt>
                <c:pt idx="59">
                  <c:v>4.6495956873315398</c:v>
                </c:pt>
                <c:pt idx="60">
                  <c:v>4.8525437668899096</c:v>
                </c:pt>
                <c:pt idx="61">
                  <c:v>5.8555290703699896</c:v>
                </c:pt>
                <c:pt idx="62">
                  <c:v>-1.1709601873536299</c:v>
                </c:pt>
                <c:pt idx="63">
                  <c:v>5.1506136110078096</c:v>
                </c:pt>
                <c:pt idx="64">
                  <c:v>4.7121148752265398</c:v>
                </c:pt>
                <c:pt idx="65">
                  <c:v>3.08240721325225</c:v>
                </c:pt>
                <c:pt idx="66">
                  <c:v>1.80640094247006</c:v>
                </c:pt>
                <c:pt idx="67">
                  <c:v>3.4190209552897302</c:v>
                </c:pt>
                <c:pt idx="68">
                  <c:v>0.537974683544304</c:v>
                </c:pt>
                <c:pt idx="69">
                  <c:v>2.6666666666666701</c:v>
                </c:pt>
                <c:pt idx="70">
                  <c:v>4.4182327069172302</c:v>
                </c:pt>
                <c:pt idx="71">
                  <c:v>0.78979343863912499</c:v>
                </c:pt>
                <c:pt idx="72">
                  <c:v>-2.7379400260756199</c:v>
                </c:pt>
                <c:pt idx="73">
                  <c:v>-0.235849056603774</c:v>
                </c:pt>
                <c:pt idx="74">
                  <c:v>1.21138703815869</c:v>
                </c:pt>
                <c:pt idx="75">
                  <c:v>-1.1086474501108601</c:v>
                </c:pt>
                <c:pt idx="76">
                  <c:v>6.4395979177885501</c:v>
                </c:pt>
                <c:pt idx="77">
                  <c:v>2.57510729613734</c:v>
                </c:pt>
                <c:pt idx="78">
                  <c:v>3.5590551181102401</c:v>
                </c:pt>
                <c:pt idx="79">
                  <c:v>2.03227734608488</c:v>
                </c:pt>
                <c:pt idx="80">
                  <c:v>1.1378002528444999</c:v>
                </c:pt>
                <c:pt idx="81">
                  <c:v>2.08667736757624</c:v>
                </c:pt>
                <c:pt idx="82">
                  <c:v>4.35606060606061</c:v>
                </c:pt>
                <c:pt idx="83">
                  <c:v>3.5544430538172702</c:v>
                </c:pt>
                <c:pt idx="84">
                  <c:v>-1.83206106870229</c:v>
                </c:pt>
                <c:pt idx="85">
                  <c:v>-1.0272213662044201</c:v>
                </c:pt>
                <c:pt idx="86">
                  <c:v>2.4769305488100999</c:v>
                </c:pt>
                <c:pt idx="87">
                  <c:v>6.4625478403499201</c:v>
                </c:pt>
                <c:pt idx="88">
                  <c:v>3.71900826446281</c:v>
                </c:pt>
                <c:pt idx="89">
                  <c:v>2.44851258581236</c:v>
                </c:pt>
              </c:numCache>
            </c:numRef>
          </c:xVal>
          <c:yVal>
            <c:numRef>
              <c:f>[15]Sheet1!$G$22:$G$111</c:f>
              <c:numCache>
                <c:formatCode>General</c:formatCode>
                <c:ptCount val="90"/>
                <c:pt idx="0">
                  <c:v>0.60907063445985199</c:v>
                </c:pt>
                <c:pt idx="1">
                  <c:v>1.5553254614510299</c:v>
                </c:pt>
                <c:pt idx="2">
                  <c:v>1.3017764677065899</c:v>
                </c:pt>
                <c:pt idx="3">
                  <c:v>2.2891129929890002</c:v>
                </c:pt>
                <c:pt idx="4">
                  <c:v>0.171816589343154</c:v>
                </c:pt>
                <c:pt idx="5">
                  <c:v>-0.52767484732258996</c:v>
                </c:pt>
                <c:pt idx="6">
                  <c:v>-0.84545215255858996</c:v>
                </c:pt>
                <c:pt idx="7">
                  <c:v>-1.7467773806399001</c:v>
                </c:pt>
                <c:pt idx="8">
                  <c:v>-1.3571352149804401</c:v>
                </c:pt>
                <c:pt idx="9">
                  <c:v>-0.53180181768672796</c:v>
                </c:pt>
                <c:pt idx="10">
                  <c:v>-0.92428599305555104</c:v>
                </c:pt>
                <c:pt idx="11">
                  <c:v>-0.47688586807903599</c:v>
                </c:pt>
                <c:pt idx="12">
                  <c:v>0.52019990658720405</c:v>
                </c:pt>
                <c:pt idx="13">
                  <c:v>0.67884964749704801</c:v>
                </c:pt>
                <c:pt idx="14">
                  <c:v>0.68492562884408004</c:v>
                </c:pt>
                <c:pt idx="15">
                  <c:v>-0.73559000722614998</c:v>
                </c:pt>
                <c:pt idx="16">
                  <c:v>-2.2145738229438101</c:v>
                </c:pt>
                <c:pt idx="17">
                  <c:v>-0.52361232536230995</c:v>
                </c:pt>
                <c:pt idx="18">
                  <c:v>0.11574434379182399</c:v>
                </c:pt>
                <c:pt idx="19">
                  <c:v>9.9576868494799506E-2</c:v>
                </c:pt>
                <c:pt idx="20">
                  <c:v>0.68422830958176895</c:v>
                </c:pt>
                <c:pt idx="21">
                  <c:v>-0.152540207773877</c:v>
                </c:pt>
                <c:pt idx="22">
                  <c:v>-1.2349822554896801</c:v>
                </c:pt>
                <c:pt idx="23">
                  <c:v>-1.76075713681104</c:v>
                </c:pt>
                <c:pt idx="24">
                  <c:v>2.5948620906169699</c:v>
                </c:pt>
                <c:pt idx="25">
                  <c:v>2.8832606559159299</c:v>
                </c:pt>
                <c:pt idx="26">
                  <c:v>-1.49295621941739</c:v>
                </c:pt>
                <c:pt idx="27">
                  <c:v>-0.73948001613737302</c:v>
                </c:pt>
                <c:pt idx="28">
                  <c:v>2.01154589267061E-2</c:v>
                </c:pt>
                <c:pt idx="29">
                  <c:v>-0.390390305165977</c:v>
                </c:pt>
                <c:pt idx="30">
                  <c:v>0.134852813838271</c:v>
                </c:pt>
                <c:pt idx="31">
                  <c:v>-0.90607353386420497</c:v>
                </c:pt>
                <c:pt idx="32">
                  <c:v>0.83230441555754997</c:v>
                </c:pt>
                <c:pt idx="33">
                  <c:v>-0.569394949797564</c:v>
                </c:pt>
                <c:pt idx="34">
                  <c:v>-5.7102774678541302E-2</c:v>
                </c:pt>
                <c:pt idx="35">
                  <c:v>-0.12942942402926999</c:v>
                </c:pt>
                <c:pt idx="36">
                  <c:v>-6.1542082628962498E-2</c:v>
                </c:pt>
                <c:pt idx="37">
                  <c:v>-2.0276449691474201</c:v>
                </c:pt>
                <c:pt idx="38">
                  <c:v>-1.1928645204116699</c:v>
                </c:pt>
                <c:pt idx="39">
                  <c:v>-2.2128598747602499</c:v>
                </c:pt>
                <c:pt idx="40">
                  <c:v>-1.9309439276504199</c:v>
                </c:pt>
                <c:pt idx="41">
                  <c:v>-2.4721312523243602</c:v>
                </c:pt>
                <c:pt idx="42">
                  <c:v>-1.6877327786271501</c:v>
                </c:pt>
                <c:pt idx="43">
                  <c:v>-0.74531622268539899</c:v>
                </c:pt>
                <c:pt idx="44">
                  <c:v>-1.3069807361349099</c:v>
                </c:pt>
                <c:pt idx="45">
                  <c:v>-5.2169659680945099E-2</c:v>
                </c:pt>
                <c:pt idx="46">
                  <c:v>1.1246700746731</c:v>
                </c:pt>
                <c:pt idx="47">
                  <c:v>0.95031115686463596</c:v>
                </c:pt>
                <c:pt idx="48">
                  <c:v>-0.450345673995933</c:v>
                </c:pt>
                <c:pt idx="49">
                  <c:v>-0.42507960992095301</c:v>
                </c:pt>
                <c:pt idx="50">
                  <c:v>-1.91110236536491</c:v>
                </c:pt>
                <c:pt idx="51">
                  <c:v>-0.781325432395508</c:v>
                </c:pt>
                <c:pt idx="52">
                  <c:v>0.45916007011257398</c:v>
                </c:pt>
                <c:pt idx="53">
                  <c:v>0.49023868669046999</c:v>
                </c:pt>
                <c:pt idx="54">
                  <c:v>0.67982461533764305</c:v>
                </c:pt>
                <c:pt idx="55">
                  <c:v>0.46998258442430002</c:v>
                </c:pt>
                <c:pt idx="56">
                  <c:v>-0.23170332626458701</c:v>
                </c:pt>
                <c:pt idx="57">
                  <c:v>-1.2187749692158401</c:v>
                </c:pt>
                <c:pt idx="58">
                  <c:v>-1.6763963940081801</c:v>
                </c:pt>
                <c:pt idx="59">
                  <c:v>-1.33349861340833</c:v>
                </c:pt>
                <c:pt idx="60">
                  <c:v>-1.0698835517305501</c:v>
                </c:pt>
                <c:pt idx="61">
                  <c:v>-1.0346452651492699</c:v>
                </c:pt>
                <c:pt idx="62">
                  <c:v>-0.77017009267347203</c:v>
                </c:pt>
                <c:pt idx="63">
                  <c:v>-0.86019077563009905</c:v>
                </c:pt>
                <c:pt idx="64">
                  <c:v>-1.58887365091598</c:v>
                </c:pt>
                <c:pt idx="65">
                  <c:v>-1.2480543449597501</c:v>
                </c:pt>
                <c:pt idx="66">
                  <c:v>-2.15515588163642</c:v>
                </c:pt>
                <c:pt idx="67">
                  <c:v>-1.8482994150124701</c:v>
                </c:pt>
                <c:pt idx="68">
                  <c:v>-1.9620686947409101</c:v>
                </c:pt>
                <c:pt idx="69">
                  <c:v>-0.92889558287118101</c:v>
                </c:pt>
                <c:pt idx="70">
                  <c:v>-2.0534935007202799</c:v>
                </c:pt>
                <c:pt idx="71">
                  <c:v>-1.93134196009127</c:v>
                </c:pt>
                <c:pt idx="72">
                  <c:v>-1.4678013422913201</c:v>
                </c:pt>
                <c:pt idx="73">
                  <c:v>-2.1181517260307401</c:v>
                </c:pt>
                <c:pt idx="74">
                  <c:v>-0.25446435799163503</c:v>
                </c:pt>
                <c:pt idx="75">
                  <c:v>-1.60793039376472</c:v>
                </c:pt>
                <c:pt idx="76">
                  <c:v>-0.86737480151548596</c:v>
                </c:pt>
                <c:pt idx="77">
                  <c:v>-2.4975714520547601E-2</c:v>
                </c:pt>
                <c:pt idx="78">
                  <c:v>-0.589008611932473</c:v>
                </c:pt>
                <c:pt idx="79">
                  <c:v>0.266455271348565</c:v>
                </c:pt>
                <c:pt idx="80">
                  <c:v>-0.83802337600634702</c:v>
                </c:pt>
                <c:pt idx="81">
                  <c:v>2.1005319686203898</c:v>
                </c:pt>
                <c:pt idx="82">
                  <c:v>0.74280983343120199</c:v>
                </c:pt>
                <c:pt idx="83">
                  <c:v>0.91602482721253597</c:v>
                </c:pt>
                <c:pt idx="84">
                  <c:v>0.83766526206599001</c:v>
                </c:pt>
                <c:pt idx="85">
                  <c:v>0.95641108979818101</c:v>
                </c:pt>
                <c:pt idx="86">
                  <c:v>0.33255685984625599</c:v>
                </c:pt>
                <c:pt idx="87">
                  <c:v>-0.125302083325907</c:v>
                </c:pt>
                <c:pt idx="88">
                  <c:v>0.99258887078808</c:v>
                </c:pt>
                <c:pt idx="89">
                  <c:v>-0.104570902707879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322-494A-B108-7586015E11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36520144"/>
        <c:axId val="236520704"/>
      </c:scatterChart>
      <c:valAx>
        <c:axId val="2365201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5B9BD5">
                  <a:lumMod val="60000"/>
                  <a:lumOff val="40000"/>
                </a:srgb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sv-SE" b="1"/>
                  <a:t>Befolkningstillväxt</a:t>
                </a:r>
              </a:p>
            </c:rich>
          </c:tx>
          <c:layout>
            <c:manualLayout>
              <c:xMode val="edge"/>
              <c:yMode val="edge"/>
              <c:x val="0.41974856815578498"/>
              <c:y val="0.911956071452626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4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6520704"/>
        <c:crossesAt val="-5"/>
        <c:crossBetween val="midCat"/>
      </c:valAx>
      <c:valAx>
        <c:axId val="236520704"/>
        <c:scaling>
          <c:orientation val="minMax"/>
          <c:max val="4"/>
          <c:min val="-4"/>
        </c:scaling>
        <c:delete val="0"/>
        <c:axPos val="l"/>
        <c:majorGridlines>
          <c:spPr>
            <a:ln w="9525" cap="flat" cmpd="sng" algn="ctr">
              <a:solidFill>
                <a:srgbClr val="5B9BD5">
                  <a:lumMod val="60000"/>
                  <a:lumOff val="40000"/>
                </a:srgbClr>
              </a:solidFill>
              <a:prstDash val="sys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sv-SE" b="1"/>
                  <a:t>Skattad lönepremie</a:t>
                </a:r>
              </a:p>
            </c:rich>
          </c:tx>
          <c:layout>
            <c:manualLayout>
              <c:xMode val="edge"/>
              <c:yMode val="edge"/>
              <c:x val="7.4577605956471903E-3"/>
              <c:y val="0.268449491673670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4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36520144"/>
        <c:crossesAt val="-4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lang="en-US"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3.8012779209621997E-2"/>
          <c:w val="0.92649483775811203"/>
          <c:h val="0.65159901202749104"/>
        </c:manualLayout>
      </c:layout>
      <c:lineChart>
        <c:grouping val="standard"/>
        <c:varyColors val="0"/>
        <c:ser>
          <c:idx val="5"/>
          <c:order val="0"/>
          <c:tx>
            <c:strRef>
              <c:f>[3]Blad1!$F$2</c:f>
              <c:strCache>
                <c:ptCount val="1"/>
                <c:pt idx="0">
                  <c:v>Tillverkningsindustri</c:v>
                </c:pt>
              </c:strCache>
            </c:strRef>
          </c:tx>
          <c:spPr>
            <a:ln w="34925" cap="rnd" cmpd="sng" algn="ctr">
              <a:solidFill>
                <a:srgbClr val="4F81BD">
                  <a:lumMod val="50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[3]Blad1!$A$3:$A$22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[3]Blad1!$F$3:$F$22</c:f>
              <c:numCache>
                <c:formatCode>General</c:formatCode>
                <c:ptCount val="20"/>
                <c:pt idx="0">
                  <c:v>87.627902727017101</c:v>
                </c:pt>
                <c:pt idx="1">
                  <c:v>87.325013950892895</c:v>
                </c:pt>
                <c:pt idx="2">
                  <c:v>87.233524877365099</c:v>
                </c:pt>
                <c:pt idx="3">
                  <c:v>86.628008385744195</c:v>
                </c:pt>
                <c:pt idx="4">
                  <c:v>85.873590589585405</c:v>
                </c:pt>
                <c:pt idx="5">
                  <c:v>85.999657636201306</c:v>
                </c:pt>
                <c:pt idx="6">
                  <c:v>86.211585365853693</c:v>
                </c:pt>
                <c:pt idx="7">
                  <c:v>85.278557052175202</c:v>
                </c:pt>
                <c:pt idx="8">
                  <c:v>84.589705171580505</c:v>
                </c:pt>
                <c:pt idx="9">
                  <c:v>83.548183019491304</c:v>
                </c:pt>
                <c:pt idx="10">
                  <c:v>80.666540797898506</c:v>
                </c:pt>
                <c:pt idx="11">
                  <c:v>80.333047917009694</c:v>
                </c:pt>
                <c:pt idx="12">
                  <c:v>80.546322463768107</c:v>
                </c:pt>
                <c:pt idx="13">
                  <c:v>79.603093738421606</c:v>
                </c:pt>
                <c:pt idx="14">
                  <c:v>79.209123563218398</c:v>
                </c:pt>
                <c:pt idx="15">
                  <c:v>79.886849870896398</c:v>
                </c:pt>
                <c:pt idx="16">
                  <c:v>80.058883632923397</c:v>
                </c:pt>
                <c:pt idx="17">
                  <c:v>79.296339563862901</c:v>
                </c:pt>
                <c:pt idx="18">
                  <c:v>79.285941747572807</c:v>
                </c:pt>
                <c:pt idx="19">
                  <c:v>78.966954135633102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0B-476B-BC1B-23C4AB3CA9C7}"/>
            </c:ext>
          </c:extLst>
        </c:ser>
        <c:ser>
          <c:idx val="1"/>
          <c:order val="1"/>
          <c:tx>
            <c:strRef>
              <c:f>[3]Blad1!$B$2</c:f>
              <c:strCache>
                <c:ptCount val="1"/>
                <c:pt idx="0">
                  <c:v>Byggnadsverksamhet</c:v>
                </c:pt>
              </c:strCache>
            </c:strRef>
          </c:tx>
          <c:spPr>
            <a:ln w="3492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[3]Blad1!$A$3:$A$22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[3]Blad1!$B$3:$B$22</c:f>
              <c:numCache>
                <c:formatCode>General</c:formatCode>
                <c:ptCount val="20"/>
                <c:pt idx="0">
                  <c:v>84.903882099209198</c:v>
                </c:pt>
                <c:pt idx="1">
                  <c:v>85.630326162387206</c:v>
                </c:pt>
                <c:pt idx="2">
                  <c:v>85.562866449511404</c:v>
                </c:pt>
                <c:pt idx="3">
                  <c:v>82.8768694550063</c:v>
                </c:pt>
                <c:pt idx="4">
                  <c:v>82.696101594802101</c:v>
                </c:pt>
                <c:pt idx="5">
                  <c:v>82.704926686216993</c:v>
                </c:pt>
                <c:pt idx="6">
                  <c:v>83.690023474178403</c:v>
                </c:pt>
                <c:pt idx="7">
                  <c:v>80.264066193853395</c:v>
                </c:pt>
                <c:pt idx="8">
                  <c:v>78.597307908020198</c:v>
                </c:pt>
                <c:pt idx="9">
                  <c:v>78.832614413466601</c:v>
                </c:pt>
                <c:pt idx="10">
                  <c:v>74.059384164222905</c:v>
                </c:pt>
                <c:pt idx="11">
                  <c:v>69.5986175115207</c:v>
                </c:pt>
                <c:pt idx="12">
                  <c:v>70.871873502635395</c:v>
                </c:pt>
                <c:pt idx="13">
                  <c:v>68.819305555555601</c:v>
                </c:pt>
                <c:pt idx="14">
                  <c:v>67.5985352862849</c:v>
                </c:pt>
                <c:pt idx="15">
                  <c:v>67.026789541363101</c:v>
                </c:pt>
                <c:pt idx="16">
                  <c:v>66.840326741186601</c:v>
                </c:pt>
                <c:pt idx="17">
                  <c:v>65.706115417743305</c:v>
                </c:pt>
                <c:pt idx="18">
                  <c:v>64.359020618556698</c:v>
                </c:pt>
                <c:pt idx="19">
                  <c:v>65.279540795407996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0B-476B-BC1B-23C4AB3CA9C7}"/>
            </c:ext>
          </c:extLst>
        </c:ser>
        <c:ser>
          <c:idx val="3"/>
          <c:order val="2"/>
          <c:tx>
            <c:strRef>
              <c:f>[3]Blad1!$D$2</c:f>
              <c:strCache>
                <c:ptCount val="1"/>
                <c:pt idx="0">
                  <c:v>Parti- och detaljhandel</c:v>
                </c:pt>
              </c:strCache>
            </c:strRef>
          </c:tx>
          <c:spPr>
            <a:ln w="34925" cap="rnd" cmpd="sng" algn="ctr">
              <a:solidFill>
                <a:srgbClr val="F79646">
                  <a:lumMod val="75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[3]Blad1!$A$3:$A$22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[3]Blad1!$D$3:$D$22</c:f>
              <c:numCache>
                <c:formatCode>General</c:formatCode>
                <c:ptCount val="20"/>
                <c:pt idx="0">
                  <c:v>67.380465116279098</c:v>
                </c:pt>
                <c:pt idx="1">
                  <c:v>66.219969666329604</c:v>
                </c:pt>
                <c:pt idx="2">
                  <c:v>66.020168902136106</c:v>
                </c:pt>
                <c:pt idx="3">
                  <c:v>64.923514912496898</c:v>
                </c:pt>
                <c:pt idx="4">
                  <c:v>63.749359605911302</c:v>
                </c:pt>
                <c:pt idx="5">
                  <c:v>63.9619024027743</c:v>
                </c:pt>
                <c:pt idx="6">
                  <c:v>64.776538185300495</c:v>
                </c:pt>
                <c:pt idx="7">
                  <c:v>64.5430373720543</c:v>
                </c:pt>
                <c:pt idx="8">
                  <c:v>64.368416119962504</c:v>
                </c:pt>
                <c:pt idx="9">
                  <c:v>62.9829262508893</c:v>
                </c:pt>
                <c:pt idx="10">
                  <c:v>59.786965711601702</c:v>
                </c:pt>
                <c:pt idx="11">
                  <c:v>56.791125343092403</c:v>
                </c:pt>
                <c:pt idx="12">
                  <c:v>57.076701509872201</c:v>
                </c:pt>
                <c:pt idx="13">
                  <c:v>57.392039011113603</c:v>
                </c:pt>
                <c:pt idx="14">
                  <c:v>56.328000000000003</c:v>
                </c:pt>
                <c:pt idx="15">
                  <c:v>57.045458663646698</c:v>
                </c:pt>
                <c:pt idx="16">
                  <c:v>58.449648286816398</c:v>
                </c:pt>
                <c:pt idx="17">
                  <c:v>57.870988618611896</c:v>
                </c:pt>
                <c:pt idx="18">
                  <c:v>57.829803662034003</c:v>
                </c:pt>
                <c:pt idx="19">
                  <c:v>59.720026263952697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C0B-476B-BC1B-23C4AB3CA9C7}"/>
            </c:ext>
          </c:extLst>
        </c:ser>
        <c:ser>
          <c:idx val="0"/>
          <c:order val="3"/>
          <c:tx>
            <c:strRef>
              <c:f>[3]Blad1!$G$2</c:f>
              <c:strCache>
                <c:ptCount val="1"/>
                <c:pt idx="0">
                  <c:v>Övriga privata tjänster</c:v>
                </c:pt>
              </c:strCache>
            </c:strRef>
          </c:tx>
          <c:spPr>
            <a:ln w="34925" cap="rnd" cmpd="sng" algn="ctr">
              <a:solidFill>
                <a:srgbClr val="4BACC6">
                  <a:lumMod val="60000"/>
                  <a:lumOff val="40000"/>
                </a:srgbClr>
              </a:solidFill>
              <a:prstDash val="solid"/>
              <a:round/>
            </a:ln>
          </c:spPr>
          <c:marker>
            <c:symbol val="none"/>
          </c:marker>
          <c:cat>
            <c:numRef>
              <c:f>[3]Blad1!$A$3:$A$22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[3]Blad1!$G$3:$G$22</c:f>
              <c:numCache>
                <c:formatCode>General</c:formatCode>
                <c:ptCount val="20"/>
                <c:pt idx="0">
                  <c:v>71.993483543185306</c:v>
                </c:pt>
                <c:pt idx="1">
                  <c:v>71.369911313000202</c:v>
                </c:pt>
                <c:pt idx="2">
                  <c:v>70.205706887622995</c:v>
                </c:pt>
                <c:pt idx="3">
                  <c:v>68.437030667813104</c:v>
                </c:pt>
                <c:pt idx="4">
                  <c:v>68.436926200564997</c:v>
                </c:pt>
                <c:pt idx="5">
                  <c:v>69.257471264367794</c:v>
                </c:pt>
                <c:pt idx="6">
                  <c:v>69.375674260277606</c:v>
                </c:pt>
                <c:pt idx="7">
                  <c:v>67.237968667488104</c:v>
                </c:pt>
                <c:pt idx="8">
                  <c:v>66.593273542600897</c:v>
                </c:pt>
                <c:pt idx="9">
                  <c:v>65.792152851648794</c:v>
                </c:pt>
                <c:pt idx="10">
                  <c:v>62.146153846153901</c:v>
                </c:pt>
                <c:pt idx="11">
                  <c:v>59.393287228444699</c:v>
                </c:pt>
                <c:pt idx="12">
                  <c:v>60.028965361785303</c:v>
                </c:pt>
                <c:pt idx="13">
                  <c:v>59.3329271873165</c:v>
                </c:pt>
                <c:pt idx="14">
                  <c:v>59.3970186072738</c:v>
                </c:pt>
                <c:pt idx="15">
                  <c:v>60.185590718747903</c:v>
                </c:pt>
                <c:pt idx="16">
                  <c:v>60.315824735361097</c:v>
                </c:pt>
                <c:pt idx="17">
                  <c:v>60.5270882740448</c:v>
                </c:pt>
                <c:pt idx="18">
                  <c:v>60.310509265258503</c:v>
                </c:pt>
                <c:pt idx="19">
                  <c:v>60.273693911274897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C0B-476B-BC1B-23C4AB3CA9C7}"/>
            </c:ext>
          </c:extLst>
        </c:ser>
        <c:ser>
          <c:idx val="2"/>
          <c:order val="4"/>
          <c:tx>
            <c:strRef>
              <c:f>[3]Blad1!$C$2</c:f>
              <c:strCache>
                <c:ptCount val="1"/>
                <c:pt idx="0">
                  <c:v>Kommuner och landsting</c:v>
                </c:pt>
              </c:strCache>
            </c:strRef>
          </c:tx>
          <c:spPr>
            <a:ln w="31750" cap="rnd" cmpd="sng" algn="ctr">
              <a:solidFill>
                <a:srgbClr val="1F497D">
                  <a:lumMod val="60000"/>
                  <a:lumOff val="40000"/>
                </a:srgbClr>
              </a:solidFill>
              <a:prstDash val="sysDash"/>
              <a:round/>
            </a:ln>
          </c:spPr>
          <c:marker>
            <c:symbol val="none"/>
          </c:marker>
          <c:cat>
            <c:numRef>
              <c:f>[3]Blad1!$A$3:$A$22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[3]Blad1!$C$3:$C$22</c:f>
              <c:numCache>
                <c:formatCode>General</c:formatCode>
                <c:ptCount val="20"/>
                <c:pt idx="0">
                  <c:v>94.038686839297796</c:v>
                </c:pt>
                <c:pt idx="1">
                  <c:v>92.810577846035699</c:v>
                </c:pt>
                <c:pt idx="2">
                  <c:v>92.517323877068506</c:v>
                </c:pt>
                <c:pt idx="3">
                  <c:v>91.745392361770897</c:v>
                </c:pt>
                <c:pt idx="4">
                  <c:v>90.857724355904594</c:v>
                </c:pt>
                <c:pt idx="5">
                  <c:v>90.539452419431498</c:v>
                </c:pt>
                <c:pt idx="6">
                  <c:v>90.242527327553702</c:v>
                </c:pt>
                <c:pt idx="7">
                  <c:v>89.641697277950499</c:v>
                </c:pt>
                <c:pt idx="8">
                  <c:v>88.914441287878802</c:v>
                </c:pt>
                <c:pt idx="9">
                  <c:v>88.276578546975998</c:v>
                </c:pt>
                <c:pt idx="10">
                  <c:v>86.013239490203503</c:v>
                </c:pt>
                <c:pt idx="11">
                  <c:v>84.664085793978998</c:v>
                </c:pt>
                <c:pt idx="12">
                  <c:v>84.533720701201503</c:v>
                </c:pt>
                <c:pt idx="13">
                  <c:v>84.297929936305707</c:v>
                </c:pt>
                <c:pt idx="14">
                  <c:v>83.089815541601297</c:v>
                </c:pt>
                <c:pt idx="15">
                  <c:v>82.326617485794003</c:v>
                </c:pt>
                <c:pt idx="16">
                  <c:v>82.487403624712101</c:v>
                </c:pt>
                <c:pt idx="17">
                  <c:v>82.096502259776003</c:v>
                </c:pt>
                <c:pt idx="18">
                  <c:v>81.436592015579393</c:v>
                </c:pt>
                <c:pt idx="19">
                  <c:v>79.6619495958155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C0B-476B-BC1B-23C4AB3CA9C7}"/>
            </c:ext>
          </c:extLst>
        </c:ser>
        <c:ser>
          <c:idx val="4"/>
          <c:order val="5"/>
          <c:tx>
            <c:strRef>
              <c:f>[3]Blad1!$E$2</c:f>
              <c:strCache>
                <c:ptCount val="1"/>
                <c:pt idx="0">
                  <c:v>Stat</c:v>
                </c:pt>
              </c:strCache>
            </c:strRef>
          </c:tx>
          <c:spPr>
            <a:ln w="31750" cap="rnd" cmpd="sng" algn="ctr">
              <a:solidFill>
                <a:srgbClr val="4F81BD">
                  <a:lumMod val="50000"/>
                </a:srgbClr>
              </a:solidFill>
              <a:prstDash val="sysDash"/>
              <a:round/>
            </a:ln>
          </c:spPr>
          <c:marker>
            <c:symbol val="none"/>
          </c:marker>
          <c:cat>
            <c:numRef>
              <c:f>[3]Blad1!$A$3:$A$22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[3]Blad1!$E$3:$E$22</c:f>
              <c:numCache>
                <c:formatCode>General</c:formatCode>
                <c:ptCount val="20"/>
                <c:pt idx="0">
                  <c:v>92.706808510638297</c:v>
                </c:pt>
                <c:pt idx="1">
                  <c:v>92.221459412780604</c:v>
                </c:pt>
                <c:pt idx="2">
                  <c:v>92.385563380281695</c:v>
                </c:pt>
                <c:pt idx="3">
                  <c:v>91.023673827268695</c:v>
                </c:pt>
                <c:pt idx="4">
                  <c:v>90.249270234409593</c:v>
                </c:pt>
                <c:pt idx="5">
                  <c:v>89.213944396177197</c:v>
                </c:pt>
                <c:pt idx="6">
                  <c:v>88.1793409378961</c:v>
                </c:pt>
                <c:pt idx="7">
                  <c:v>88.023544093178003</c:v>
                </c:pt>
                <c:pt idx="8">
                  <c:v>89.686327433628307</c:v>
                </c:pt>
                <c:pt idx="9">
                  <c:v>88.225161290322603</c:v>
                </c:pt>
                <c:pt idx="10">
                  <c:v>84.688209796272204</c:v>
                </c:pt>
                <c:pt idx="11">
                  <c:v>83.934597806215706</c:v>
                </c:pt>
                <c:pt idx="12">
                  <c:v>82.6881715575621</c:v>
                </c:pt>
                <c:pt idx="13">
                  <c:v>83.476746242263502</c:v>
                </c:pt>
                <c:pt idx="14">
                  <c:v>81.453395061728401</c:v>
                </c:pt>
                <c:pt idx="15">
                  <c:v>81.776853836262305</c:v>
                </c:pt>
                <c:pt idx="16">
                  <c:v>82.648707427164496</c:v>
                </c:pt>
                <c:pt idx="17">
                  <c:v>81.817188755020098</c:v>
                </c:pt>
                <c:pt idx="18">
                  <c:v>81.359239543726204</c:v>
                </c:pt>
                <c:pt idx="19">
                  <c:v>80.568371073776504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C0B-476B-BC1B-23C4AB3CA9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020240"/>
        <c:axId val="157020800"/>
      </c:lineChart>
      <c:catAx>
        <c:axId val="157020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020800"/>
        <c:crosses val="autoZero"/>
        <c:auto val="1"/>
        <c:lblAlgn val="ctr"/>
        <c:lblOffset val="100"/>
        <c:tickLblSkip val="2"/>
        <c:noMultiLvlLbl val="0"/>
      </c:catAx>
      <c:valAx>
        <c:axId val="157020800"/>
        <c:scaling>
          <c:orientation val="minMax"/>
          <c:max val="100"/>
          <c:min val="3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020240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15133012345679001"/>
          <c:y val="0.80039223319045905"/>
          <c:w val="0.79866600986393499"/>
          <c:h val="0.16735637212015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3.2194463482070002E-2"/>
          <c:w val="0.92649483775811203"/>
          <c:h val="0.63901778012888799"/>
        </c:manualLayout>
      </c:layout>
      <c:lineChart>
        <c:grouping val="standard"/>
        <c:varyColors val="0"/>
        <c:ser>
          <c:idx val="0"/>
          <c:order val="0"/>
          <c:tx>
            <c:strRef>
              <c:f>[2]data!$B$90</c:f>
              <c:strCache>
                <c:ptCount val="1"/>
                <c:pt idx="0">
                  <c:v>Samtliga arbetare</c:v>
                </c:pt>
              </c:strCache>
            </c:strRef>
          </c:tx>
          <c:spPr>
            <a:ln w="31750" cap="rnd" cmpd="sng" algn="ctr">
              <a:solidFill>
                <a:srgbClr val="C00000"/>
              </a:solidFill>
              <a:prstDash val="solid"/>
              <a:round/>
            </a:ln>
          </c:spPr>
          <c:marker>
            <c:symbol val="none"/>
          </c:marker>
          <c:cat>
            <c:numRef>
              <c:f>[2]data!$A$91:$A$114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[2]data!$B$91:$B$114</c:f>
              <c:numCache>
                <c:formatCode>General</c:formatCode>
                <c:ptCount val="24"/>
                <c:pt idx="0">
                  <c:v>86.49</c:v>
                </c:pt>
                <c:pt idx="6">
                  <c:v>83.8</c:v>
                </c:pt>
                <c:pt idx="7">
                  <c:v>82.6</c:v>
                </c:pt>
                <c:pt idx="8">
                  <c:v>81.400000000000006</c:v>
                </c:pt>
                <c:pt idx="9">
                  <c:v>80.900000000000006</c:v>
                </c:pt>
                <c:pt idx="10">
                  <c:v>80.3</c:v>
                </c:pt>
                <c:pt idx="11">
                  <c:v>78.900000000000006</c:v>
                </c:pt>
                <c:pt idx="12">
                  <c:v>77.400000000000006</c:v>
                </c:pt>
                <c:pt idx="13">
                  <c:v>77</c:v>
                </c:pt>
                <c:pt idx="14">
                  <c:v>73.52</c:v>
                </c:pt>
                <c:pt idx="15">
                  <c:v>70.7</c:v>
                </c:pt>
                <c:pt idx="16">
                  <c:v>69.8</c:v>
                </c:pt>
                <c:pt idx="17">
                  <c:v>69</c:v>
                </c:pt>
                <c:pt idx="18">
                  <c:v>67.47</c:v>
                </c:pt>
                <c:pt idx="19">
                  <c:v>67.3</c:v>
                </c:pt>
                <c:pt idx="20">
                  <c:v>65.8</c:v>
                </c:pt>
                <c:pt idx="21">
                  <c:v>64.45</c:v>
                </c:pt>
                <c:pt idx="22">
                  <c:v>62.9</c:v>
                </c:pt>
                <c:pt idx="23">
                  <c:v>62.1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032-4660-9BDA-8D0C0F6EFA43}"/>
            </c:ext>
          </c:extLst>
        </c:ser>
        <c:ser>
          <c:idx val="1"/>
          <c:order val="1"/>
          <c:tx>
            <c:strRef>
              <c:f>[2]data!$C$90</c:f>
              <c:strCache>
                <c:ptCount val="1"/>
                <c:pt idx="0">
                  <c:v>Samtliga tjänstemän</c:v>
                </c:pt>
              </c:strCache>
            </c:strRef>
          </c:tx>
          <c:spPr>
            <a:ln w="31750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[2]data!$A$91:$A$114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[2]data!$C$91:$C$114</c:f>
              <c:numCache>
                <c:formatCode>General</c:formatCode>
                <c:ptCount val="24"/>
                <c:pt idx="0">
                  <c:v>83.49</c:v>
                </c:pt>
                <c:pt idx="6">
                  <c:v>80.099999999999994</c:v>
                </c:pt>
                <c:pt idx="7">
                  <c:v>79</c:v>
                </c:pt>
                <c:pt idx="8">
                  <c:v>78.2</c:v>
                </c:pt>
                <c:pt idx="9">
                  <c:v>78.7</c:v>
                </c:pt>
                <c:pt idx="10">
                  <c:v>79.2</c:v>
                </c:pt>
                <c:pt idx="11">
                  <c:v>78.3</c:v>
                </c:pt>
                <c:pt idx="12">
                  <c:v>78.099999999999994</c:v>
                </c:pt>
                <c:pt idx="13">
                  <c:v>76.8</c:v>
                </c:pt>
                <c:pt idx="14">
                  <c:v>73.400000000000006</c:v>
                </c:pt>
                <c:pt idx="15">
                  <c:v>71.52</c:v>
                </c:pt>
                <c:pt idx="16">
                  <c:v>72.3</c:v>
                </c:pt>
                <c:pt idx="17">
                  <c:v>72.900000000000006</c:v>
                </c:pt>
                <c:pt idx="18">
                  <c:v>72.599999999999994</c:v>
                </c:pt>
                <c:pt idx="19">
                  <c:v>72.8</c:v>
                </c:pt>
                <c:pt idx="20">
                  <c:v>73.400000000000006</c:v>
                </c:pt>
                <c:pt idx="21">
                  <c:v>73.599999999999994</c:v>
                </c:pt>
                <c:pt idx="22">
                  <c:v>73.8</c:v>
                </c:pt>
                <c:pt idx="23">
                  <c:v>73.8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032-4660-9BDA-8D0C0F6EFA43}"/>
            </c:ext>
          </c:extLst>
        </c:ser>
        <c:ser>
          <c:idx val="2"/>
          <c:order val="2"/>
          <c:tx>
            <c:strRef>
              <c:f>[2]data!$D$90</c:f>
              <c:strCache>
                <c:ptCount val="1"/>
                <c:pt idx="0">
                  <c:v>Arbetare privat sektor</c:v>
                </c:pt>
              </c:strCache>
            </c:strRef>
          </c:tx>
          <c:spPr>
            <a:ln w="31750" cap="rnd" cmpd="sng" algn="ctr">
              <a:solidFill>
                <a:srgbClr val="C00000"/>
              </a:solidFill>
              <a:prstDash val="sysDash"/>
              <a:round/>
            </a:ln>
          </c:spPr>
          <c:marker>
            <c:symbol val="none"/>
          </c:marker>
          <c:cat>
            <c:numRef>
              <c:f>[2]data!$A$91:$A$114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[2]data!$D$91:$D$114</c:f>
              <c:numCache>
                <c:formatCode>General</c:formatCode>
                <c:ptCount val="24"/>
                <c:pt idx="0">
                  <c:v>82</c:v>
                </c:pt>
                <c:pt idx="6">
                  <c:v>81</c:v>
                </c:pt>
                <c:pt idx="7">
                  <c:v>79</c:v>
                </c:pt>
                <c:pt idx="8">
                  <c:v>78</c:v>
                </c:pt>
                <c:pt idx="9">
                  <c:v>78</c:v>
                </c:pt>
                <c:pt idx="10">
                  <c:v>77</c:v>
                </c:pt>
                <c:pt idx="11">
                  <c:v>75</c:v>
                </c:pt>
                <c:pt idx="12">
                  <c:v>74</c:v>
                </c:pt>
                <c:pt idx="13">
                  <c:v>74</c:v>
                </c:pt>
                <c:pt idx="14">
                  <c:v>70</c:v>
                </c:pt>
                <c:pt idx="15">
                  <c:v>67</c:v>
                </c:pt>
                <c:pt idx="16">
                  <c:v>66</c:v>
                </c:pt>
                <c:pt idx="17">
                  <c:v>65</c:v>
                </c:pt>
                <c:pt idx="18">
                  <c:v>64</c:v>
                </c:pt>
                <c:pt idx="19">
                  <c:v>63</c:v>
                </c:pt>
                <c:pt idx="20">
                  <c:v>62</c:v>
                </c:pt>
                <c:pt idx="21">
                  <c:v>61</c:v>
                </c:pt>
                <c:pt idx="22">
                  <c:v>59</c:v>
                </c:pt>
                <c:pt idx="23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032-4660-9BDA-8D0C0F6EFA43}"/>
            </c:ext>
          </c:extLst>
        </c:ser>
        <c:ser>
          <c:idx val="3"/>
          <c:order val="3"/>
          <c:tx>
            <c:strRef>
              <c:f>[2]data!$E$90</c:f>
              <c:strCache>
                <c:ptCount val="1"/>
                <c:pt idx="0">
                  <c:v>Tjänstemän privat sektor</c:v>
                </c:pt>
              </c:strCache>
            </c:strRef>
          </c:tx>
          <c:spPr>
            <a:ln w="31750" cap="rnd" cmpd="sng" algn="ctr">
              <a:solidFill>
                <a:srgbClr val="5B9BD5">
                  <a:lumMod val="50000"/>
                </a:srgbClr>
              </a:solidFill>
              <a:prstDash val="sysDash"/>
              <a:round/>
            </a:ln>
          </c:spPr>
          <c:marker>
            <c:symbol val="none"/>
          </c:marker>
          <c:cat>
            <c:numRef>
              <c:f>[2]data!$A$91:$A$114</c:f>
              <c:numCache>
                <c:formatCode>General</c:formatCode>
                <c:ptCount val="24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</c:numCache>
            </c:numRef>
          </c:cat>
          <c:val>
            <c:numRef>
              <c:f>[2]data!$E$91:$E$114</c:f>
              <c:numCache>
                <c:formatCode>General</c:formatCode>
                <c:ptCount val="24"/>
                <c:pt idx="0">
                  <c:v>74</c:v>
                </c:pt>
                <c:pt idx="6">
                  <c:v>71</c:v>
                </c:pt>
                <c:pt idx="7">
                  <c:v>70</c:v>
                </c:pt>
                <c:pt idx="8">
                  <c:v>70</c:v>
                </c:pt>
                <c:pt idx="9">
                  <c:v>70</c:v>
                </c:pt>
                <c:pt idx="10">
                  <c:v>71</c:v>
                </c:pt>
                <c:pt idx="11">
                  <c:v>70</c:v>
                </c:pt>
                <c:pt idx="12">
                  <c:v>70</c:v>
                </c:pt>
                <c:pt idx="13">
                  <c:v>69</c:v>
                </c:pt>
                <c:pt idx="14">
                  <c:v>65</c:v>
                </c:pt>
                <c:pt idx="15">
                  <c:v>63</c:v>
                </c:pt>
                <c:pt idx="16">
                  <c:v>65</c:v>
                </c:pt>
                <c:pt idx="17">
                  <c:v>65</c:v>
                </c:pt>
                <c:pt idx="18">
                  <c:v>65</c:v>
                </c:pt>
                <c:pt idx="19">
                  <c:v>67</c:v>
                </c:pt>
                <c:pt idx="20">
                  <c:v>67</c:v>
                </c:pt>
                <c:pt idx="21">
                  <c:v>68</c:v>
                </c:pt>
                <c:pt idx="22">
                  <c:v>68</c:v>
                </c:pt>
                <c:pt idx="23">
                  <c:v>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032-4660-9BDA-8D0C0F6EFA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024720"/>
        <c:axId val="157025280"/>
      </c:lineChart>
      <c:catAx>
        <c:axId val="157024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025280"/>
        <c:crosses val="autoZero"/>
        <c:auto val="1"/>
        <c:lblAlgn val="ctr"/>
        <c:lblOffset val="100"/>
        <c:tickLblSkip val="2"/>
        <c:noMultiLvlLbl val="0"/>
      </c:catAx>
      <c:valAx>
        <c:axId val="157025280"/>
        <c:scaling>
          <c:orientation val="minMax"/>
          <c:max val="100"/>
          <c:min val="3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024720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3840392325315001"/>
          <c:y val="0.80115442876953602"/>
          <c:w val="0.78340306414662098"/>
          <c:h val="0.161383625939187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4.0597711365403799E-2"/>
          <c:w val="0.92649483775811203"/>
          <c:h val="0.680160815464948"/>
        </c:manualLayout>
      </c:layout>
      <c:lineChart>
        <c:grouping val="standard"/>
        <c:varyColors val="0"/>
        <c:ser>
          <c:idx val="0"/>
          <c:order val="0"/>
          <c:tx>
            <c:strRef>
              <c:f>[2]data!$B$150</c:f>
              <c:strCache>
                <c:ptCount val="1"/>
                <c:pt idx="0">
                  <c:v>Inrikes födda</c:v>
                </c:pt>
              </c:strCache>
            </c:strRef>
          </c:tx>
          <c:spPr>
            <a:ln w="38100" cap="rnd" cmpd="sng" algn="ctr">
              <a:solidFill>
                <a:srgbClr val="5B9BD5">
                  <a:lumMod val="50000"/>
                </a:srgbClr>
              </a:solidFill>
              <a:prstDash val="solid"/>
              <a:round/>
            </a:ln>
          </c:spPr>
          <c:marker>
            <c:symbol val="none"/>
          </c:marker>
          <c:dPt>
            <c:idx val="7"/>
            <c:bubble3D val="0"/>
            <c:spPr>
              <a:ln w="38100" cap="rnd" cmpd="sng" algn="ctr">
                <a:solidFill>
                  <a:srgbClr val="5B9BD5">
                    <a:lumMod val="50000"/>
                  </a:srgbClr>
                </a:solidFill>
                <a:prstDash val="solid"/>
                <a:round/>
              </a:ln>
            </c:spPr>
            <c:extLst>
              <c:ext xmlns:c16="http://schemas.microsoft.com/office/drawing/2014/chart" uri="{C3380CC4-5D6E-409C-BE32-E72D297353CC}">
                <c16:uniqueId val="{00000001-BB25-420C-A992-348219E48CCA}"/>
              </c:ext>
            </c:extLst>
          </c:dPt>
          <c:cat>
            <c:numRef>
              <c:f>[2]data!$A$151:$A$161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[2]data!$B$151:$B$161</c:f>
              <c:numCache>
                <c:formatCode>General</c:formatCode>
                <c:ptCount val="11"/>
                <c:pt idx="0">
                  <c:v>77</c:v>
                </c:pt>
                <c:pt idx="1">
                  <c:v>74</c:v>
                </c:pt>
                <c:pt idx="2">
                  <c:v>72</c:v>
                </c:pt>
                <c:pt idx="3">
                  <c:v>72</c:v>
                </c:pt>
                <c:pt idx="4">
                  <c:v>72</c:v>
                </c:pt>
                <c:pt idx="5">
                  <c:v>71</c:v>
                </c:pt>
                <c:pt idx="6">
                  <c:v>72</c:v>
                </c:pt>
                <c:pt idx="7">
                  <c:v>72</c:v>
                </c:pt>
                <c:pt idx="8">
                  <c:v>71</c:v>
                </c:pt>
                <c:pt idx="9">
                  <c:v>71</c:v>
                </c:pt>
                <c:pt idx="10">
                  <c:v>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B25-420C-A992-348219E48CCA}"/>
            </c:ext>
          </c:extLst>
        </c:ser>
        <c:ser>
          <c:idx val="1"/>
          <c:order val="1"/>
          <c:tx>
            <c:strRef>
              <c:f>[2]data!$C$150</c:f>
              <c:strCache>
                <c:ptCount val="1"/>
                <c:pt idx="0">
                  <c:v>Utrikes födda</c:v>
                </c:pt>
              </c:strCache>
            </c:strRef>
          </c:tx>
          <c:spPr>
            <a:ln w="38100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[2]data!$A$151:$A$161</c:f>
              <c:numCache>
                <c:formatCode>General</c:formatCode>
                <c:ptCount val="11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</c:numCache>
            </c:numRef>
          </c:cat>
          <c:val>
            <c:numRef>
              <c:f>[2]data!$C$151:$C$161</c:f>
              <c:numCache>
                <c:formatCode>General</c:formatCode>
                <c:ptCount val="11"/>
                <c:pt idx="0">
                  <c:v>74</c:v>
                </c:pt>
                <c:pt idx="1">
                  <c:v>71</c:v>
                </c:pt>
                <c:pt idx="2">
                  <c:v>67</c:v>
                </c:pt>
                <c:pt idx="3">
                  <c:v>66</c:v>
                </c:pt>
                <c:pt idx="4">
                  <c:v>67</c:v>
                </c:pt>
                <c:pt idx="5">
                  <c:v>66</c:v>
                </c:pt>
                <c:pt idx="6">
                  <c:v>65</c:v>
                </c:pt>
                <c:pt idx="7">
                  <c:v>63</c:v>
                </c:pt>
                <c:pt idx="8">
                  <c:v>62</c:v>
                </c:pt>
                <c:pt idx="9">
                  <c:v>61</c:v>
                </c:pt>
                <c:pt idx="10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B25-420C-A992-348219E48C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105616"/>
        <c:axId val="157106176"/>
      </c:lineChart>
      <c:catAx>
        <c:axId val="157105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106176"/>
        <c:crosses val="autoZero"/>
        <c:auto val="1"/>
        <c:lblAlgn val="ctr"/>
        <c:lblOffset val="100"/>
        <c:tickLblSkip val="2"/>
        <c:noMultiLvlLbl val="0"/>
      </c:catAx>
      <c:valAx>
        <c:axId val="157106176"/>
        <c:scaling>
          <c:orientation val="minMax"/>
          <c:max val="100"/>
          <c:min val="3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105616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3092783505154601"/>
          <c:y val="0.83462296706261696"/>
          <c:w val="0.72157603092783495"/>
          <c:h val="0.161383625939187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span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55189083293927"/>
        </c:manualLayout>
      </c:layout>
      <c:lineChart>
        <c:grouping val="standard"/>
        <c:varyColors val="0"/>
        <c:ser>
          <c:idx val="4"/>
          <c:order val="0"/>
          <c:tx>
            <c:strRef>
              <c:f>Total förändring</c:f>
              <c:strCache>
                <c:ptCount val="1"/>
                <c:pt idx="0">
                  <c:v>Total förändring</c:v>
                </c:pt>
              </c:strCache>
            </c:strRef>
          </c:tx>
          <c:spPr>
            <a:ln w="38100" cap="rnd" cmpd="sng" algn="ctr">
              <a:solidFill>
                <a:srgbClr val="4472C4">
                  <a:lumMod val="50000"/>
                </a:srgbClr>
              </a:solidFill>
              <a:prstDash val="solid"/>
              <a:round/>
            </a:ln>
          </c:spPr>
          <c:marker>
            <c:symbol val="circle"/>
            <c:size val="6"/>
            <c:spPr>
              <a:solidFill>
                <a:srgbClr val="4472C4">
                  <a:lumMod val="50000"/>
                </a:srgbClr>
              </a:solidFill>
              <a:ln w="9525" cap="flat" cmpd="sng" algn="ctr">
                <a:noFill/>
                <a:prstDash val="solid"/>
                <a:round/>
              </a:ln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B69A-4840-B9A7-6C3683EBF98B}"/>
              </c:ext>
            </c:extLst>
          </c:dPt>
          <c:cat>
            <c:numRef>
              <c:f>'[4]1997-2016'!$A$2:$A$21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'[4]1997-2016'!$G$2:$G$21</c:f>
              <c:numCache>
                <c:formatCode>General</c:formatCode>
                <c:ptCount val="20"/>
                <c:pt idx="0">
                  <c:v>0</c:v>
                </c:pt>
                <c:pt idx="1">
                  <c:v>-0.82707977294921897</c:v>
                </c:pt>
                <c:pt idx="2">
                  <c:v>-1.3268585205078101</c:v>
                </c:pt>
                <c:pt idx="3">
                  <c:v>-2.86468505859375</c:v>
                </c:pt>
                <c:pt idx="4">
                  <c:v>-3.7579040527343701</c:v>
                </c:pt>
                <c:pt idx="5">
                  <c:v>-3.7066268920898402</c:v>
                </c:pt>
                <c:pt idx="6">
                  <c:v>-3.6279449462890598</c:v>
                </c:pt>
                <c:pt idx="7">
                  <c:v>-4.7558670043945304</c:v>
                </c:pt>
                <c:pt idx="8">
                  <c:v>-5.67108154296875</c:v>
                </c:pt>
                <c:pt idx="9">
                  <c:v>-6.6773834228515598</c:v>
                </c:pt>
                <c:pt idx="10">
                  <c:v>-9.96966552734375</c:v>
                </c:pt>
                <c:pt idx="11">
                  <c:v>-12.1855163574219</c:v>
                </c:pt>
                <c:pt idx="12">
                  <c:v>-12.1498565673828</c:v>
                </c:pt>
                <c:pt idx="13">
                  <c:v>-12.8651428222656</c:v>
                </c:pt>
                <c:pt idx="14">
                  <c:v>-13.6406097412109</c:v>
                </c:pt>
                <c:pt idx="15">
                  <c:v>-13.5377349853516</c:v>
                </c:pt>
                <c:pt idx="16">
                  <c:v>-13.317710876464799</c:v>
                </c:pt>
                <c:pt idx="17">
                  <c:v>-13.6680603027344</c:v>
                </c:pt>
                <c:pt idx="18">
                  <c:v>-13.944679260253899</c:v>
                </c:pt>
                <c:pt idx="19">
                  <c:v>-14.311408996581999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69A-4840-B9A7-6C3683EBF98B}"/>
            </c:ext>
          </c:extLst>
        </c:ser>
        <c:ser>
          <c:idx val="0"/>
          <c:order val="1"/>
          <c:tx>
            <c:strRef>
              <c:f>Förklarad förändring</c:f>
              <c:strCache>
                <c:ptCount val="1"/>
                <c:pt idx="0">
                  <c:v>Förklarad förändring</c:v>
                </c:pt>
              </c:strCache>
            </c:strRef>
          </c:tx>
          <c:spPr>
            <a:ln w="38100" cap="rnd" cmpd="sng" algn="ctr">
              <a:solidFill>
                <a:srgbClr val="C00000"/>
              </a:solidFill>
              <a:prstDash val="lgDash"/>
              <a:round/>
            </a:ln>
          </c:spPr>
          <c:marker>
            <c:symbol val="circle"/>
            <c:size val="6"/>
            <c:spPr>
              <a:solidFill>
                <a:srgbClr val="C00000"/>
              </a:solidFill>
              <a:ln w="9525" cap="flat" cmpd="sng" algn="ctr">
                <a:noFill/>
                <a:prstDash val="solid"/>
                <a:round/>
              </a:ln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B69A-4840-B9A7-6C3683EBF98B}"/>
              </c:ext>
            </c:extLst>
          </c:dPt>
          <c:cat>
            <c:numRef>
              <c:f>'[4]1997-2016'!$A$2:$A$21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'[4]1997-2016'!$B$2:$B$21</c:f>
              <c:numCache>
                <c:formatCode>General</c:formatCode>
                <c:ptCount val="20"/>
                <c:pt idx="0">
                  <c:v>0</c:v>
                </c:pt>
                <c:pt idx="1">
                  <c:v>-0.120918706059456</c:v>
                </c:pt>
                <c:pt idx="2">
                  <c:v>-0.25390917062759399</c:v>
                </c:pt>
                <c:pt idx="3">
                  <c:v>-0.57067531347274802</c:v>
                </c:pt>
                <c:pt idx="4">
                  <c:v>-0.895874083042145</c:v>
                </c:pt>
                <c:pt idx="5">
                  <c:v>-0.80234891176223799</c:v>
                </c:pt>
                <c:pt idx="6">
                  <c:v>-0.731359243392944</c:v>
                </c:pt>
                <c:pt idx="7">
                  <c:v>-0.73421090841293302</c:v>
                </c:pt>
                <c:pt idx="8">
                  <c:v>-1.0768889188766499</c:v>
                </c:pt>
                <c:pt idx="9">
                  <c:v>-1.11647820472717</c:v>
                </c:pt>
                <c:pt idx="10">
                  <c:v>-1.4734032154083301</c:v>
                </c:pt>
                <c:pt idx="11">
                  <c:v>-1.7818907499313399</c:v>
                </c:pt>
                <c:pt idx="12">
                  <c:v>-1.6860955953598</c:v>
                </c:pt>
                <c:pt idx="13">
                  <c:v>-2.1668224334716801</c:v>
                </c:pt>
                <c:pt idx="14">
                  <c:v>-2.3300695419311501</c:v>
                </c:pt>
                <c:pt idx="15">
                  <c:v>-2.2277882099151598</c:v>
                </c:pt>
                <c:pt idx="16">
                  <c:v>-2.3913707733154301</c:v>
                </c:pt>
                <c:pt idx="17">
                  <c:v>-2.3549990653991699</c:v>
                </c:pt>
                <c:pt idx="18">
                  <c:v>-2.1869974136352499</c:v>
                </c:pt>
                <c:pt idx="19">
                  <c:v>-1.9964827299118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69A-4840-B9A7-6C3683EBF98B}"/>
            </c:ext>
          </c:extLst>
        </c:ser>
        <c:ser>
          <c:idx val="1"/>
          <c:order val="2"/>
          <c:tx>
            <c:strRef>
              <c:f>Oförklarad förändring</c:f>
              <c:strCache>
                <c:ptCount val="1"/>
                <c:pt idx="0">
                  <c:v>Oförklarad förändring</c:v>
                </c:pt>
              </c:strCache>
            </c:strRef>
          </c:tx>
          <c:spPr>
            <a:ln w="38100" cap="rnd" cmpd="sng" algn="ctr">
              <a:solidFill>
                <a:srgbClr val="0070C0"/>
              </a:solidFill>
              <a:prstDash val="sysDash"/>
              <a:round/>
            </a:ln>
            <a:effectLst/>
          </c:spPr>
          <c:marker>
            <c:symbol val="circle"/>
            <c:size val="6"/>
            <c:spPr>
              <a:solidFill>
                <a:srgbClr val="0070C0"/>
              </a:solidFill>
              <a:ln w="9525" cap="flat" cmpd="sng" algn="ctr">
                <a:noFill/>
                <a:prstDash val="solid"/>
                <a:round/>
              </a:ln>
            </c:spPr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4-B69A-4840-B9A7-6C3683EBF98B}"/>
              </c:ext>
            </c:extLst>
          </c:dPt>
          <c:cat>
            <c:numRef>
              <c:f>'[4]1997-2016'!$A$2:$A$21</c:f>
              <c:numCache>
                <c:formatCode>General</c:formatCode>
                <c:ptCount val="2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</c:numCache>
            </c:numRef>
          </c:cat>
          <c:val>
            <c:numRef>
              <c:f>'[4]1997-2016'!$C$2:$C$21</c:f>
              <c:numCache>
                <c:formatCode>General</c:formatCode>
                <c:ptCount val="20"/>
                <c:pt idx="0">
                  <c:v>0</c:v>
                </c:pt>
                <c:pt idx="1">
                  <c:v>-0.706160187721252</c:v>
                </c:pt>
                <c:pt idx="2">
                  <c:v>-1.0729521512985201</c:v>
                </c:pt>
                <c:pt idx="3">
                  <c:v>-2.2940115928649898</c:v>
                </c:pt>
                <c:pt idx="4">
                  <c:v>-2.8620297908782999</c:v>
                </c:pt>
                <c:pt idx="5">
                  <c:v>-2.9042787551879901</c:v>
                </c:pt>
                <c:pt idx="6">
                  <c:v>-2.8965914249420202</c:v>
                </c:pt>
                <c:pt idx="7">
                  <c:v>-4.0216555595397896</c:v>
                </c:pt>
                <c:pt idx="8">
                  <c:v>-4.5941953659057599</c:v>
                </c:pt>
                <c:pt idx="9">
                  <c:v>-5.5609064102172896</c:v>
                </c:pt>
                <c:pt idx="10">
                  <c:v>-8.4962644577026403</c:v>
                </c:pt>
                <c:pt idx="11">
                  <c:v>-10.4036293029785</c:v>
                </c:pt>
                <c:pt idx="12">
                  <c:v>-10.4637641906738</c:v>
                </c:pt>
                <c:pt idx="13">
                  <c:v>-10.698326110839799</c:v>
                </c:pt>
                <c:pt idx="14">
                  <c:v>-11.310540199279799</c:v>
                </c:pt>
                <c:pt idx="15">
                  <c:v>-11.3099517822266</c:v>
                </c:pt>
                <c:pt idx="16">
                  <c:v>-10.926342964172401</c:v>
                </c:pt>
                <c:pt idx="17">
                  <c:v>-11.3130655288696</c:v>
                </c:pt>
                <c:pt idx="18">
                  <c:v>-11.7576818466187</c:v>
                </c:pt>
                <c:pt idx="19">
                  <c:v>-12.3149261474609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69A-4840-B9A7-6C3683EBF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7109536"/>
        <c:axId val="157110096"/>
      </c:lineChart>
      <c:catAx>
        <c:axId val="157109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110096"/>
        <c:crossesAt val="-16"/>
        <c:auto val="1"/>
        <c:lblAlgn val="ctr"/>
        <c:lblOffset val="100"/>
        <c:tickLblSkip val="2"/>
        <c:noMultiLvlLbl val="0"/>
      </c:catAx>
      <c:valAx>
        <c:axId val="157110096"/>
        <c:scaling>
          <c:orientation val="minMax"/>
          <c:max val="0"/>
          <c:min val="-16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109536"/>
        <c:crossesAt val="1"/>
        <c:crossBetween val="between"/>
        <c:majorUnit val="2"/>
      </c:valAx>
      <c:spPr>
        <a:noFill/>
      </c:spPr>
    </c:plotArea>
    <c:legend>
      <c:legendPos val="r"/>
      <c:layout>
        <c:manualLayout>
          <c:xMode val="edge"/>
          <c:yMode val="edge"/>
          <c:x val="4.4496706758304701E-2"/>
          <c:y val="0.79682145511045099"/>
          <c:w val="0.92470588235294104"/>
          <c:h val="0.173516755479253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6996031746032"/>
          <c:y val="1.7638888888888898E-2"/>
          <c:w val="0.71256527777777801"/>
          <c:h val="0.88172440405043895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Senaste år</c:f>
              <c:strCache>
                <c:ptCount val="1"/>
                <c:pt idx="0">
                  <c:v>Senaste år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3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BDAA-44F6-A190-D2458606B036}"/>
              </c:ext>
            </c:extLst>
          </c:dPt>
          <c:dPt>
            <c:idx val="3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BDAA-44F6-A190-D2458606B036}"/>
              </c:ext>
            </c:extLst>
          </c:dPt>
          <c:cat>
            <c:strRef>
              <c:f>'[6]Figure 4.2.'!$B$82:$B$119</c:f>
              <c:strCache>
                <c:ptCount val="38"/>
                <c:pt idx="0">
                  <c:v>OECD</c:v>
                </c:pt>
                <c:pt idx="2">
                  <c:v>USA</c:v>
                </c:pt>
                <c:pt idx="3">
                  <c:v>Storbritannien</c:v>
                </c:pt>
                <c:pt idx="4">
                  <c:v>Nya Zeeland</c:v>
                </c:pt>
                <c:pt idx="5">
                  <c:v>Korea</c:v>
                </c:pt>
                <c:pt idx="6">
                  <c:v>Kanada</c:v>
                </c:pt>
                <c:pt idx="7">
                  <c:v>Japan</c:v>
                </c:pt>
                <c:pt idx="8">
                  <c:v>Irland</c:v>
                </c:pt>
                <c:pt idx="9">
                  <c:v>Australien</c:v>
                </c:pt>
                <c:pt idx="11">
                  <c:v>Ungern</c:v>
                </c:pt>
                <c:pt idx="12">
                  <c:v>Tjeckien</c:v>
                </c:pt>
                <c:pt idx="13">
                  <c:v>Slovenien</c:v>
                </c:pt>
                <c:pt idx="14">
                  <c:v>Slovakien</c:v>
                </c:pt>
                <c:pt idx="15">
                  <c:v>Polen</c:v>
                </c:pt>
                <c:pt idx="16">
                  <c:v>Litauen</c:v>
                </c:pt>
                <c:pt idx="17">
                  <c:v>Lettland</c:v>
                </c:pt>
                <c:pt idx="18">
                  <c:v>Estland</c:v>
                </c:pt>
                <c:pt idx="20">
                  <c:v>Spanien</c:v>
                </c:pt>
                <c:pt idx="21">
                  <c:v>Portugal</c:v>
                </c:pt>
                <c:pt idx="22">
                  <c:v>Italien</c:v>
                </c:pt>
                <c:pt idx="23">
                  <c:v>Grekland</c:v>
                </c:pt>
                <c:pt idx="24">
                  <c:v>Frankrike</c:v>
                </c:pt>
                <c:pt idx="26">
                  <c:v>Österrike</c:v>
                </c:pt>
                <c:pt idx="27">
                  <c:v>Tyskland</c:v>
                </c:pt>
                <c:pt idx="28">
                  <c:v>Schweiz</c:v>
                </c:pt>
                <c:pt idx="29">
                  <c:v>Nederländerna</c:v>
                </c:pt>
                <c:pt idx="30">
                  <c:v>Luxemburg</c:v>
                </c:pt>
                <c:pt idx="31">
                  <c:v>Belgien</c:v>
                </c:pt>
                <c:pt idx="33">
                  <c:v>Sverige</c:v>
                </c:pt>
                <c:pt idx="34">
                  <c:v>Norge</c:v>
                </c:pt>
                <c:pt idx="35">
                  <c:v>Island</c:v>
                </c:pt>
                <c:pt idx="36">
                  <c:v>Finland</c:v>
                </c:pt>
                <c:pt idx="37">
                  <c:v>Danmark</c:v>
                </c:pt>
              </c:strCache>
            </c:strRef>
          </c:cat>
          <c:val>
            <c:numRef>
              <c:f>'[6]Figure 4.2.'!$AJ$82:$AJ$119</c:f>
              <c:numCache>
                <c:formatCode>General</c:formatCode>
                <c:ptCount val="38"/>
                <c:pt idx="0">
                  <c:v>17.088131463308301</c:v>
                </c:pt>
                <c:pt idx="2">
                  <c:v>10.6</c:v>
                </c:pt>
                <c:pt idx="3">
                  <c:v>24.7</c:v>
                </c:pt>
                <c:pt idx="4">
                  <c:v>18.5</c:v>
                </c:pt>
                <c:pt idx="5">
                  <c:v>10.199999999999999</c:v>
                </c:pt>
                <c:pt idx="6">
                  <c:v>26.473929999999999</c:v>
                </c:pt>
                <c:pt idx="7">
                  <c:v>17.44042</c:v>
                </c:pt>
                <c:pt idx="8">
                  <c:v>26.485150000000001</c:v>
                </c:pt>
                <c:pt idx="9">
                  <c:v>17.035630000000001</c:v>
                </c:pt>
                <c:pt idx="11">
                  <c:v>9</c:v>
                </c:pt>
                <c:pt idx="12">
                  <c:v>12.7</c:v>
                </c:pt>
                <c:pt idx="13">
                  <c:v>21.2</c:v>
                </c:pt>
                <c:pt idx="14">
                  <c:v>13.3</c:v>
                </c:pt>
                <c:pt idx="15">
                  <c:v>12.7</c:v>
                </c:pt>
                <c:pt idx="16">
                  <c:v>7.8558620000000001</c:v>
                </c:pt>
                <c:pt idx="17">
                  <c:v>13.1</c:v>
                </c:pt>
                <c:pt idx="18">
                  <c:v>4.5</c:v>
                </c:pt>
                <c:pt idx="20">
                  <c:v>16.899999999999999</c:v>
                </c:pt>
                <c:pt idx="21">
                  <c:v>18.5</c:v>
                </c:pt>
                <c:pt idx="22">
                  <c:v>37.299999999999997</c:v>
                </c:pt>
                <c:pt idx="23">
                  <c:v>21.5</c:v>
                </c:pt>
                <c:pt idx="24">
                  <c:v>11.2</c:v>
                </c:pt>
                <c:pt idx="26">
                  <c:v>27.836504500943999</c:v>
                </c:pt>
                <c:pt idx="27">
                  <c:v>17.7</c:v>
                </c:pt>
                <c:pt idx="28">
                  <c:v>16.2</c:v>
                </c:pt>
                <c:pt idx="29">
                  <c:v>17.600000000000001</c:v>
                </c:pt>
                <c:pt idx="30">
                  <c:v>32.799999999999997</c:v>
                </c:pt>
                <c:pt idx="31">
                  <c:v>55.1</c:v>
                </c:pt>
                <c:pt idx="33">
                  <c:v>66.966920000000002</c:v>
                </c:pt>
                <c:pt idx="34">
                  <c:v>52.1</c:v>
                </c:pt>
                <c:pt idx="35">
                  <c:v>91.828460000000007</c:v>
                </c:pt>
                <c:pt idx="36">
                  <c:v>64.5</c:v>
                </c:pt>
                <c:pt idx="37">
                  <c:v>66.8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AA-44F6-A190-D2458606B036}"/>
            </c:ext>
          </c:extLst>
        </c:ser>
        <c:ser>
          <c:idx val="0"/>
          <c:order val="1"/>
          <c:tx>
            <c:strRef>
              <c:f>Tidigaste år</c:f>
              <c:strCache>
                <c:ptCount val="1"/>
                <c:pt idx="0">
                  <c:v>Tidigaste år</c:v>
                </c:pt>
              </c:strCache>
            </c:strRef>
          </c:tx>
          <c:spPr>
            <a:solidFill>
              <a:srgbClr val="4F81BD">
                <a:lumMod val="75000"/>
              </a:srgbClr>
            </a:solidFill>
          </c:spPr>
          <c:invertIfNegative val="0"/>
          <c:dPt>
            <c:idx val="3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BDAA-44F6-A190-D2458606B036}"/>
              </c:ext>
            </c:extLst>
          </c:dPt>
          <c:dPt>
            <c:idx val="33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6-BDAA-44F6-A190-D2458606B036}"/>
              </c:ext>
            </c:extLst>
          </c:dPt>
          <c:cat>
            <c:strRef>
              <c:f>'[6]Figure 4.2.'!$B$82:$B$119</c:f>
              <c:strCache>
                <c:ptCount val="38"/>
                <c:pt idx="0">
                  <c:v>OECD</c:v>
                </c:pt>
                <c:pt idx="2">
                  <c:v>USA</c:v>
                </c:pt>
                <c:pt idx="3">
                  <c:v>Storbritannien</c:v>
                </c:pt>
                <c:pt idx="4">
                  <c:v>Nya Zeeland</c:v>
                </c:pt>
                <c:pt idx="5">
                  <c:v>Korea</c:v>
                </c:pt>
                <c:pt idx="6">
                  <c:v>Kanada</c:v>
                </c:pt>
                <c:pt idx="7">
                  <c:v>Japan</c:v>
                </c:pt>
                <c:pt idx="8">
                  <c:v>Irland</c:v>
                </c:pt>
                <c:pt idx="9">
                  <c:v>Australien</c:v>
                </c:pt>
                <c:pt idx="11">
                  <c:v>Ungern</c:v>
                </c:pt>
                <c:pt idx="12">
                  <c:v>Tjeckien</c:v>
                </c:pt>
                <c:pt idx="13">
                  <c:v>Slovenien</c:v>
                </c:pt>
                <c:pt idx="14">
                  <c:v>Slovakien</c:v>
                </c:pt>
                <c:pt idx="15">
                  <c:v>Polen</c:v>
                </c:pt>
                <c:pt idx="16">
                  <c:v>Litauen</c:v>
                </c:pt>
                <c:pt idx="17">
                  <c:v>Lettland</c:v>
                </c:pt>
                <c:pt idx="18">
                  <c:v>Estland</c:v>
                </c:pt>
                <c:pt idx="20">
                  <c:v>Spanien</c:v>
                </c:pt>
                <c:pt idx="21">
                  <c:v>Portugal</c:v>
                </c:pt>
                <c:pt idx="22">
                  <c:v>Italien</c:v>
                </c:pt>
                <c:pt idx="23">
                  <c:v>Grekland</c:v>
                </c:pt>
                <c:pt idx="24">
                  <c:v>Frankrike</c:v>
                </c:pt>
                <c:pt idx="26">
                  <c:v>Österrike</c:v>
                </c:pt>
                <c:pt idx="27">
                  <c:v>Tyskland</c:v>
                </c:pt>
                <c:pt idx="28">
                  <c:v>Schweiz</c:v>
                </c:pt>
                <c:pt idx="29">
                  <c:v>Nederländerna</c:v>
                </c:pt>
                <c:pt idx="30">
                  <c:v>Luxemburg</c:v>
                </c:pt>
                <c:pt idx="31">
                  <c:v>Belgien</c:v>
                </c:pt>
                <c:pt idx="33">
                  <c:v>Sverige</c:v>
                </c:pt>
                <c:pt idx="34">
                  <c:v>Norge</c:v>
                </c:pt>
                <c:pt idx="35">
                  <c:v>Island</c:v>
                </c:pt>
                <c:pt idx="36">
                  <c:v>Finland</c:v>
                </c:pt>
                <c:pt idx="37">
                  <c:v>Danmark</c:v>
                </c:pt>
              </c:strCache>
            </c:strRef>
          </c:cat>
          <c:val>
            <c:numRef>
              <c:f>'[6]Figure 4.2.'!$AI$82:$AI$119</c:f>
              <c:numCache>
                <c:formatCode>General</c:formatCode>
                <c:ptCount val="38"/>
                <c:pt idx="0">
                  <c:v>29.2346884082671</c:v>
                </c:pt>
                <c:pt idx="2">
                  <c:v>17.5</c:v>
                </c:pt>
                <c:pt idx="3">
                  <c:v>46</c:v>
                </c:pt>
                <c:pt idx="4">
                  <c:v>56</c:v>
                </c:pt>
                <c:pt idx="5">
                  <c:v>12.4</c:v>
                </c:pt>
                <c:pt idx="6">
                  <c:v>35.28783</c:v>
                </c:pt>
                <c:pt idx="7">
                  <c:v>28.871259999999999</c:v>
                </c:pt>
                <c:pt idx="8">
                  <c:v>54.181469999999997</c:v>
                </c:pt>
                <c:pt idx="9">
                  <c:v>45.63993</c:v>
                </c:pt>
                <c:pt idx="11">
                  <c:v>49.1</c:v>
                </c:pt>
                <c:pt idx="12">
                  <c:v>43.5</c:v>
                </c:pt>
                <c:pt idx="13">
                  <c:v>50.5</c:v>
                </c:pt>
                <c:pt idx="14">
                  <c:v>56.1</c:v>
                </c:pt>
                <c:pt idx="15">
                  <c:v>20.2</c:v>
                </c:pt>
                <c:pt idx="16">
                  <c:v>31.34676</c:v>
                </c:pt>
                <c:pt idx="17">
                  <c:v>27.4</c:v>
                </c:pt>
                <c:pt idx="18">
                  <c:v>32.4</c:v>
                </c:pt>
                <c:pt idx="20">
                  <c:v>12.6</c:v>
                </c:pt>
                <c:pt idx="21">
                  <c:v>44.6</c:v>
                </c:pt>
                <c:pt idx="22">
                  <c:v>42.5</c:v>
                </c:pt>
                <c:pt idx="23">
                  <c:v>37.5</c:v>
                </c:pt>
                <c:pt idx="24">
                  <c:v>12.5945249958014</c:v>
                </c:pt>
                <c:pt idx="26">
                  <c:v>52.055336011860099</c:v>
                </c:pt>
                <c:pt idx="27">
                  <c:v>34.700000000000003</c:v>
                </c:pt>
                <c:pt idx="28">
                  <c:v>24.8</c:v>
                </c:pt>
                <c:pt idx="29">
                  <c:v>28</c:v>
                </c:pt>
                <c:pt idx="30">
                  <c:v>50.519738452690603</c:v>
                </c:pt>
                <c:pt idx="31">
                  <c:v>49.7</c:v>
                </c:pt>
                <c:pt idx="33">
                  <c:v>81.289180000000002</c:v>
                </c:pt>
                <c:pt idx="34">
                  <c:v>57.5</c:v>
                </c:pt>
                <c:pt idx="35">
                  <c:v>78.524119999999996</c:v>
                </c:pt>
                <c:pt idx="36">
                  <c:v>69.099999999999994</c:v>
                </c:pt>
                <c:pt idx="37">
                  <c:v>77.5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DAA-44F6-A190-D2458606B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427104"/>
        <c:axId val="157427664"/>
      </c:barChart>
      <c:catAx>
        <c:axId val="15742710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427664"/>
        <c:crosses val="autoZero"/>
        <c:auto val="1"/>
        <c:lblAlgn val="ctr"/>
        <c:lblOffset val="100"/>
        <c:noMultiLvlLbl val="0"/>
      </c:catAx>
      <c:valAx>
        <c:axId val="157427664"/>
        <c:scaling>
          <c:orientation val="minMax"/>
          <c:max val="100"/>
          <c:min val="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42710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36064987654321001"/>
          <c:y val="0.94490277777777798"/>
          <c:w val="0.366502716049383"/>
          <c:h val="3.9978174603174599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1914454277286"/>
          <c:y val="1.7638888888888898E-2"/>
          <c:w val="0.732390363815143"/>
          <c:h val="0.88172440405043895"/>
        </c:manualLayout>
      </c:layout>
      <c:barChart>
        <c:barDir val="bar"/>
        <c:grouping val="clustered"/>
        <c:varyColors val="0"/>
        <c:ser>
          <c:idx val="2"/>
          <c:order val="0"/>
          <c:tx>
            <c:strRef>
              <c:f>Senaste år</c:f>
              <c:strCache>
                <c:ptCount val="1"/>
                <c:pt idx="0">
                  <c:v>Senaste år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</c:spPr>
          <c:invertIfNegative val="0"/>
          <c:dPt>
            <c:idx val="3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822-4C43-A262-0DCCEE36A88B}"/>
              </c:ext>
            </c:extLst>
          </c:dPt>
          <c:dPt>
            <c:idx val="3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2-E822-4C43-A262-0DCCEE36A88B}"/>
              </c:ext>
            </c:extLst>
          </c:dPt>
          <c:cat>
            <c:strRef>
              <c:f>'[5]Figure 4.5.'!$B$78:$B$115</c:f>
              <c:strCache>
                <c:ptCount val="38"/>
                <c:pt idx="0">
                  <c:v>OECD</c:v>
                </c:pt>
                <c:pt idx="2">
                  <c:v>USA</c:v>
                </c:pt>
                <c:pt idx="3">
                  <c:v>Storbritannien</c:v>
                </c:pt>
                <c:pt idx="4">
                  <c:v>Nya Zeeland</c:v>
                </c:pt>
                <c:pt idx="5">
                  <c:v>Korea</c:v>
                </c:pt>
                <c:pt idx="6">
                  <c:v>Kanada</c:v>
                </c:pt>
                <c:pt idx="7">
                  <c:v>Japan</c:v>
                </c:pt>
                <c:pt idx="8">
                  <c:v>Irland</c:v>
                </c:pt>
                <c:pt idx="9">
                  <c:v>Australien</c:v>
                </c:pt>
                <c:pt idx="11">
                  <c:v>Ungern</c:v>
                </c:pt>
                <c:pt idx="12">
                  <c:v>Tjeckien</c:v>
                </c:pt>
                <c:pt idx="13">
                  <c:v>Slovenien</c:v>
                </c:pt>
                <c:pt idx="14">
                  <c:v>Slovakien</c:v>
                </c:pt>
                <c:pt idx="15">
                  <c:v>Polen</c:v>
                </c:pt>
                <c:pt idx="16">
                  <c:v>Litauen</c:v>
                </c:pt>
                <c:pt idx="17">
                  <c:v>Lettland</c:v>
                </c:pt>
                <c:pt idx="18">
                  <c:v>Estland</c:v>
                </c:pt>
                <c:pt idx="20">
                  <c:v>Spanien</c:v>
                </c:pt>
                <c:pt idx="21">
                  <c:v>Portugal</c:v>
                </c:pt>
                <c:pt idx="22">
                  <c:v>Italien</c:v>
                </c:pt>
                <c:pt idx="23">
                  <c:v>Grekland</c:v>
                </c:pt>
                <c:pt idx="24">
                  <c:v>Frankrike</c:v>
                </c:pt>
                <c:pt idx="26">
                  <c:v>Österrike</c:v>
                </c:pt>
                <c:pt idx="27">
                  <c:v>Tyskland</c:v>
                </c:pt>
                <c:pt idx="28">
                  <c:v>Schweiz</c:v>
                </c:pt>
                <c:pt idx="29">
                  <c:v>Nederländerna</c:v>
                </c:pt>
                <c:pt idx="30">
                  <c:v>Luxemburg</c:v>
                </c:pt>
                <c:pt idx="31">
                  <c:v>Belgien</c:v>
                </c:pt>
                <c:pt idx="33">
                  <c:v>Sverige</c:v>
                </c:pt>
                <c:pt idx="34">
                  <c:v>Norge</c:v>
                </c:pt>
                <c:pt idx="35">
                  <c:v>Island</c:v>
                </c:pt>
                <c:pt idx="36">
                  <c:v>Finland</c:v>
                </c:pt>
                <c:pt idx="37">
                  <c:v>Danmark</c:v>
                </c:pt>
              </c:strCache>
            </c:strRef>
          </c:cat>
          <c:val>
            <c:numRef>
              <c:f>'[5]Figure 4.5.'!$AK$78:$AK$115</c:f>
              <c:numCache>
                <c:formatCode>General</c:formatCode>
                <c:ptCount val="38"/>
                <c:pt idx="0">
                  <c:v>32.971313806195703</c:v>
                </c:pt>
                <c:pt idx="2">
                  <c:v>11.8</c:v>
                </c:pt>
                <c:pt idx="3">
                  <c:v>29.5</c:v>
                </c:pt>
                <c:pt idx="4">
                  <c:v>16.600000000000001</c:v>
                </c:pt>
                <c:pt idx="5">
                  <c:v>11.7</c:v>
                </c:pt>
                <c:pt idx="6">
                  <c:v>28.4</c:v>
                </c:pt>
                <c:pt idx="7">
                  <c:v>17.100000000000001</c:v>
                </c:pt>
                <c:pt idx="8">
                  <c:v>40.5</c:v>
                </c:pt>
                <c:pt idx="9">
                  <c:v>59.913727787935997</c:v>
                </c:pt>
                <c:pt idx="11">
                  <c:v>23</c:v>
                </c:pt>
                <c:pt idx="12">
                  <c:v>47.3</c:v>
                </c:pt>
                <c:pt idx="13">
                  <c:v>65</c:v>
                </c:pt>
                <c:pt idx="14">
                  <c:v>24.9</c:v>
                </c:pt>
                <c:pt idx="15">
                  <c:v>14.7</c:v>
                </c:pt>
                <c:pt idx="16">
                  <c:v>9.9</c:v>
                </c:pt>
                <c:pt idx="17">
                  <c:v>15</c:v>
                </c:pt>
                <c:pt idx="18">
                  <c:v>19</c:v>
                </c:pt>
                <c:pt idx="20">
                  <c:v>77.599999999999994</c:v>
                </c:pt>
                <c:pt idx="21">
                  <c:v>67</c:v>
                </c:pt>
                <c:pt idx="22">
                  <c:v>80</c:v>
                </c:pt>
                <c:pt idx="23">
                  <c:v>42</c:v>
                </c:pt>
                <c:pt idx="24">
                  <c:v>98</c:v>
                </c:pt>
                <c:pt idx="26">
                  <c:v>98</c:v>
                </c:pt>
                <c:pt idx="27">
                  <c:v>57.6</c:v>
                </c:pt>
                <c:pt idx="28">
                  <c:v>48.6</c:v>
                </c:pt>
                <c:pt idx="29">
                  <c:v>80</c:v>
                </c:pt>
                <c:pt idx="30">
                  <c:v>59</c:v>
                </c:pt>
                <c:pt idx="31">
                  <c:v>96</c:v>
                </c:pt>
                <c:pt idx="33">
                  <c:v>91</c:v>
                </c:pt>
                <c:pt idx="34">
                  <c:v>67</c:v>
                </c:pt>
                <c:pt idx="35">
                  <c:v>89</c:v>
                </c:pt>
                <c:pt idx="36">
                  <c:v>89.3</c:v>
                </c:pt>
                <c:pt idx="37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22-4C43-A262-0DCCEE36A88B}"/>
            </c:ext>
          </c:extLst>
        </c:ser>
        <c:ser>
          <c:idx val="3"/>
          <c:order val="1"/>
          <c:tx>
            <c:strRef>
              <c:f>Tidigaste år</c:f>
              <c:strCache>
                <c:ptCount val="1"/>
                <c:pt idx="0">
                  <c:v>Tidigaste år</c:v>
                </c:pt>
              </c:strCache>
            </c:strRef>
          </c:tx>
          <c:spPr>
            <a:solidFill>
              <a:srgbClr val="4F81BD">
                <a:lumMod val="75000"/>
              </a:srgbClr>
            </a:solidFill>
            <a:ln>
              <a:noFill/>
            </a:ln>
          </c:spPr>
          <c:invertIfNegative val="0"/>
          <c:dPt>
            <c:idx val="3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822-4C43-A262-0DCCEE36A88B}"/>
              </c:ext>
            </c:extLst>
          </c:dPt>
          <c:dPt>
            <c:idx val="33"/>
            <c:invertIfNegative val="0"/>
            <c:bubble3D val="0"/>
            <c:spPr>
              <a:solidFill>
                <a:srgbClr val="1F497D">
                  <a:lumMod val="60000"/>
                  <a:lumOff val="40000"/>
                </a:srgb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E822-4C43-A262-0DCCEE36A88B}"/>
              </c:ext>
            </c:extLst>
          </c:dPt>
          <c:cat>
            <c:strRef>
              <c:f>'[5]Figure 4.5.'!$B$78:$B$115</c:f>
              <c:strCache>
                <c:ptCount val="38"/>
                <c:pt idx="0">
                  <c:v>OECD</c:v>
                </c:pt>
                <c:pt idx="2">
                  <c:v>USA</c:v>
                </c:pt>
                <c:pt idx="3">
                  <c:v>Storbritannien</c:v>
                </c:pt>
                <c:pt idx="4">
                  <c:v>Nya Zeeland</c:v>
                </c:pt>
                <c:pt idx="5">
                  <c:v>Korea</c:v>
                </c:pt>
                <c:pt idx="6">
                  <c:v>Kanada</c:v>
                </c:pt>
                <c:pt idx="7">
                  <c:v>Japan</c:v>
                </c:pt>
                <c:pt idx="8">
                  <c:v>Irland</c:v>
                </c:pt>
                <c:pt idx="9">
                  <c:v>Australien</c:v>
                </c:pt>
                <c:pt idx="11">
                  <c:v>Ungern</c:v>
                </c:pt>
                <c:pt idx="12">
                  <c:v>Tjeckien</c:v>
                </c:pt>
                <c:pt idx="13">
                  <c:v>Slovenien</c:v>
                </c:pt>
                <c:pt idx="14">
                  <c:v>Slovakien</c:v>
                </c:pt>
                <c:pt idx="15">
                  <c:v>Polen</c:v>
                </c:pt>
                <c:pt idx="16">
                  <c:v>Litauen</c:v>
                </c:pt>
                <c:pt idx="17">
                  <c:v>Lettland</c:v>
                </c:pt>
                <c:pt idx="18">
                  <c:v>Estland</c:v>
                </c:pt>
                <c:pt idx="20">
                  <c:v>Spanien</c:v>
                </c:pt>
                <c:pt idx="21">
                  <c:v>Portugal</c:v>
                </c:pt>
                <c:pt idx="22">
                  <c:v>Italien</c:v>
                </c:pt>
                <c:pt idx="23">
                  <c:v>Grekland</c:v>
                </c:pt>
                <c:pt idx="24">
                  <c:v>Frankrike</c:v>
                </c:pt>
                <c:pt idx="26">
                  <c:v>Österrike</c:v>
                </c:pt>
                <c:pt idx="27">
                  <c:v>Tyskland</c:v>
                </c:pt>
                <c:pt idx="28">
                  <c:v>Schweiz</c:v>
                </c:pt>
                <c:pt idx="29">
                  <c:v>Nederländerna</c:v>
                </c:pt>
                <c:pt idx="30">
                  <c:v>Luxemburg</c:v>
                </c:pt>
                <c:pt idx="31">
                  <c:v>Belgien</c:v>
                </c:pt>
                <c:pt idx="33">
                  <c:v>Sverige</c:v>
                </c:pt>
                <c:pt idx="34">
                  <c:v>Norge</c:v>
                </c:pt>
                <c:pt idx="35">
                  <c:v>Island</c:v>
                </c:pt>
                <c:pt idx="36">
                  <c:v>Finland</c:v>
                </c:pt>
                <c:pt idx="37">
                  <c:v>Danmark</c:v>
                </c:pt>
              </c:strCache>
            </c:strRef>
          </c:cat>
          <c:val>
            <c:numRef>
              <c:f>'[5]Figure 4.5.'!$AJ$78:$AJ$115</c:f>
              <c:numCache>
                <c:formatCode>General</c:formatCode>
                <c:ptCount val="38"/>
                <c:pt idx="0">
                  <c:v>44.829807386044003</c:v>
                </c:pt>
                <c:pt idx="2">
                  <c:v>19.8</c:v>
                </c:pt>
                <c:pt idx="3">
                  <c:v>64</c:v>
                </c:pt>
                <c:pt idx="4">
                  <c:v>65</c:v>
                </c:pt>
                <c:pt idx="5">
                  <c:v>14.5</c:v>
                </c:pt>
                <c:pt idx="6">
                  <c:v>37.9</c:v>
                </c:pt>
                <c:pt idx="7">
                  <c:v>28.9</c:v>
                </c:pt>
                <c:pt idx="8">
                  <c:v>44.2</c:v>
                </c:pt>
                <c:pt idx="9">
                  <c:v>83.4</c:v>
                </c:pt>
                <c:pt idx="11">
                  <c:v>67.5</c:v>
                </c:pt>
                <c:pt idx="12">
                  <c:v>80</c:v>
                </c:pt>
                <c:pt idx="13">
                  <c:v>100</c:v>
                </c:pt>
                <c:pt idx="14">
                  <c:v>51</c:v>
                </c:pt>
                <c:pt idx="15">
                  <c:v>25</c:v>
                </c:pt>
                <c:pt idx="16">
                  <c:v>15</c:v>
                </c:pt>
                <c:pt idx="17">
                  <c:v>18</c:v>
                </c:pt>
                <c:pt idx="18">
                  <c:v>28</c:v>
                </c:pt>
                <c:pt idx="20">
                  <c:v>86</c:v>
                </c:pt>
                <c:pt idx="21">
                  <c:v>75</c:v>
                </c:pt>
                <c:pt idx="22">
                  <c:v>80</c:v>
                </c:pt>
                <c:pt idx="23">
                  <c:v>85</c:v>
                </c:pt>
                <c:pt idx="24">
                  <c:v>87.8</c:v>
                </c:pt>
                <c:pt idx="26">
                  <c:v>95</c:v>
                </c:pt>
                <c:pt idx="27">
                  <c:v>85</c:v>
                </c:pt>
                <c:pt idx="28">
                  <c:v>50</c:v>
                </c:pt>
                <c:pt idx="29">
                  <c:v>74.900000000000006</c:v>
                </c:pt>
                <c:pt idx="30">
                  <c:v>60</c:v>
                </c:pt>
                <c:pt idx="31">
                  <c:v>96</c:v>
                </c:pt>
                <c:pt idx="33">
                  <c:v>91</c:v>
                </c:pt>
                <c:pt idx="34">
                  <c:v>70</c:v>
                </c:pt>
                <c:pt idx="35">
                  <c:v>94</c:v>
                </c:pt>
                <c:pt idx="36">
                  <c:v>77</c:v>
                </c:pt>
                <c:pt idx="37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822-4C43-A262-0DCCEE36A8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423744"/>
        <c:axId val="157424304"/>
      </c:barChart>
      <c:catAx>
        <c:axId val="1574237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424304"/>
        <c:crosses val="autoZero"/>
        <c:auto val="1"/>
        <c:lblAlgn val="ctr"/>
        <c:lblOffset val="100"/>
        <c:noMultiLvlLbl val="0"/>
      </c:catAx>
      <c:valAx>
        <c:axId val="157424304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ysDash"/>
              <a:round/>
            </a:ln>
          </c:spPr>
        </c:majorGridlines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5742374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360588098977417"/>
          <c:y val="0.94480532768913195"/>
          <c:w val="0.366502716049383"/>
          <c:h val="3.8599616858237498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2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2649483775811203"/>
          <c:h val="0.678660648148147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'C:\simone\Desktop\Material rapport 1\Figurer\[Figurer-enkätkapitel.xlsx]Sheet1'!$C$5</c:f>
              <c:strCache>
                <c:ptCount val="1"/>
                <c:pt idx="0">
                  <c:v>Alla täcks</c:v>
                </c:pt>
              </c:strCache>
            </c:strRef>
          </c:tx>
          <c:spPr>
            <a:solidFill>
              <a:srgbClr val="4472C4">
                <a:lumMod val="75000"/>
              </a:srgbClr>
            </a:solidFill>
            <a:ln w="22225">
              <a:noFill/>
            </a:ln>
          </c:spPr>
          <c:invertIfNegative val="0"/>
          <c:cat>
            <c:strRef>
              <c:f>'C:\simone\Desktop\Material rapport 1\Figurer\[Figurer-enkätkapitel.xlsx]Sheet1'!$B$7:$B$11</c:f>
              <c:strCache>
                <c:ptCount val="5"/>
                <c:pt idx="0">
                  <c:v>1-4</c:v>
                </c:pt>
                <c:pt idx="1">
                  <c:v>5-9</c:v>
                </c:pt>
                <c:pt idx="2">
                  <c:v>10-49 </c:v>
                </c:pt>
                <c:pt idx="3">
                  <c:v>50-249</c:v>
                </c:pt>
                <c:pt idx="4">
                  <c:v>250-</c:v>
                </c:pt>
              </c:strCache>
            </c:strRef>
          </c:cat>
          <c:val>
            <c:numRef>
              <c:f>'C:\simone\Desktop\Material rapport 1\Figurer\[Figurer-enkätkapitel.xlsx]Sheet1'!$C$7:$C$11</c:f>
              <c:numCache>
                <c:formatCode>General</c:formatCode>
                <c:ptCount val="5"/>
                <c:pt idx="0">
                  <c:v>24.8</c:v>
                </c:pt>
                <c:pt idx="1">
                  <c:v>49.9</c:v>
                </c:pt>
                <c:pt idx="2">
                  <c:v>69.8</c:v>
                </c:pt>
                <c:pt idx="3">
                  <c:v>84.5</c:v>
                </c:pt>
                <c:pt idx="4">
                  <c:v>91.5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D7-47E2-97B5-6935A47D95F1}"/>
            </c:ext>
          </c:extLst>
        </c:ser>
        <c:ser>
          <c:idx val="2"/>
          <c:order val="1"/>
          <c:tx>
            <c:strRef>
              <c:f>'C:\simone\Desktop\Material rapport 1\Figurer\[Figurer-enkätkapitel.xlsx]Sheet1'!$D$5</c:f>
              <c:strCache>
                <c:ptCount val="1"/>
                <c:pt idx="0">
                  <c:v>En del täcks</c:v>
                </c:pt>
              </c:strCache>
            </c:strRef>
          </c:tx>
          <c:spPr>
            <a:solidFill>
              <a:srgbClr val="C00000"/>
            </a:solidFill>
            <a:ln w="22225">
              <a:noFill/>
              <a:prstDash val="sysDash"/>
            </a:ln>
          </c:spPr>
          <c:invertIfNegative val="0"/>
          <c:cat>
            <c:strRef>
              <c:f>'C:\simone\Desktop\Material rapport 1\Figurer\[Figurer-enkätkapitel.xlsx]Sheet1'!$B$7:$B$11</c:f>
              <c:strCache>
                <c:ptCount val="5"/>
                <c:pt idx="0">
                  <c:v>1-4</c:v>
                </c:pt>
                <c:pt idx="1">
                  <c:v>5-9</c:v>
                </c:pt>
                <c:pt idx="2">
                  <c:v>10-49 </c:v>
                </c:pt>
                <c:pt idx="3">
                  <c:v>50-249</c:v>
                </c:pt>
                <c:pt idx="4">
                  <c:v>250-</c:v>
                </c:pt>
              </c:strCache>
            </c:strRef>
          </c:cat>
          <c:val>
            <c:numRef>
              <c:f>'C:\simone\Desktop\Material rapport 1\Figurer\[Figurer-enkätkapitel.xlsx]Sheet1'!$D$7:$D$11</c:f>
              <c:numCache>
                <c:formatCode>General</c:formatCode>
                <c:ptCount val="5"/>
                <c:pt idx="0">
                  <c:v>6.4</c:v>
                </c:pt>
                <c:pt idx="1">
                  <c:v>7.7</c:v>
                </c:pt>
                <c:pt idx="2">
                  <c:v>6.9</c:v>
                </c:pt>
                <c:pt idx="3">
                  <c:v>3.6</c:v>
                </c:pt>
                <c:pt idx="4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D7-47E2-97B5-6935A47D95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4401800"/>
        <c:axId val="1"/>
      </c:barChart>
      <c:catAx>
        <c:axId val="284401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844018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71484467020752"/>
          <c:y val="0.87744289988396995"/>
          <c:w val="0.370165554457974"/>
          <c:h val="8.8926609177063604E-2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0.12026</cdr:x>
      <cdr:y>0.20829</cdr:y>
    </cdr:from>
    <cdr:to>
      <cdr:x>0.63943</cdr:x>
      <cdr:y>0.60833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FA290C7E-763F-4685-8609-A11CF7BD8D6F}"/>
            </a:ext>
          </a:extLst>
        </cdr:cNvPr>
        <cdr:cNvSpPr txBox="1"/>
      </cdr:nvSpPr>
      <cdr:spPr>
        <a:xfrm xmlns:a="http://schemas.openxmlformats.org/drawingml/2006/main">
          <a:off x="485990" y="449899"/>
          <a:ext cx="2098099" cy="86409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FDDF9-3266-4382-B702-751759F6A0FD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011D7-9454-489F-9C17-E550FA115153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319-C441-4740-BDB2-35E25C52CCE7}" type="datetimeFigureOut">
              <a:rPr lang="sv-SE" smtClean="0"/>
              <a:t>2018-02-10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F0B53-9592-4779-891F-997228E46E0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8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247007"/>
            <a:ext cx="7772400" cy="1470025"/>
          </a:xfrm>
        </p:spPr>
        <p:txBody>
          <a:bodyPr>
            <a:normAutofit/>
          </a:bodyPr>
          <a:lstStyle/>
          <a:p>
            <a:r>
              <a:rPr lang="sv-SE" sz="48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Hur fungerar kollektivavtalen?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971498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dirty="0">
                <a:solidFill>
                  <a:schemeClr val="tx1"/>
                </a:solidFill>
              </a:rPr>
              <a:t>13/2-2018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Förklarad och oförklarad förändring i facklig organisationsgrad, procentenheter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6" name="Chart 1"/>
          <p:cNvGraphicFramePr>
            <a:graphicFrameLocks noChangeAspect="1"/>
          </p:cNvGraphicFramePr>
          <p:nvPr/>
        </p:nvGraphicFramePr>
        <p:xfrm>
          <a:off x="1074828" y="1844824"/>
          <a:ext cx="6984000" cy="370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5FF62D-2CB0-44B3-973A-2DEA9822E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Orsaker till den minskade fackliga organisationsgraden i Sverige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C3D1F05-ECDF-4336-9EAF-5403F5FCA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Strukturella förändringar av arbetskraftens fördelning mellan olika sektorer/branscher och sammansättning kan bara förklara en liten del</a:t>
            </a:r>
          </a:p>
          <a:p>
            <a:r>
              <a:rPr lang="sv-SE" dirty="0"/>
              <a:t>Alliansregeringens arbetsmarknadsreformer</a:t>
            </a:r>
          </a:p>
          <a:p>
            <a:pPr marL="0" indent="0">
              <a:buNone/>
            </a:pPr>
            <a:r>
              <a:rPr lang="sv-SE" dirty="0"/>
              <a:t>    - Avskaffad avdragsrätt för fackavgifter</a:t>
            </a:r>
          </a:p>
          <a:p>
            <a:pPr marL="0" indent="0">
              <a:buNone/>
            </a:pPr>
            <a:r>
              <a:rPr lang="sv-SE" dirty="0"/>
              <a:t>    - Lägre a-kassa</a:t>
            </a:r>
          </a:p>
          <a:p>
            <a:pPr marL="0" indent="0">
              <a:buNone/>
            </a:pPr>
            <a:r>
              <a:rPr lang="sv-SE" dirty="0"/>
              <a:t>    - Höjda a-kasseavgifter</a:t>
            </a:r>
          </a:p>
          <a:p>
            <a:r>
              <a:rPr lang="sv-SE" dirty="0"/>
              <a:t>Långsiktig trend</a:t>
            </a:r>
          </a:p>
          <a:p>
            <a:pPr marL="0" indent="0">
              <a:buNone/>
            </a:pPr>
            <a:r>
              <a:rPr lang="sv-SE" dirty="0"/>
              <a:t>    - Förskjutning från kollektivistiska till </a:t>
            </a:r>
            <a:r>
              <a:rPr lang="sv-SE" dirty="0" err="1"/>
              <a:t>individua</a:t>
            </a:r>
            <a:r>
              <a:rPr lang="sv-SE" dirty="0"/>
              <a:t>-</a:t>
            </a:r>
          </a:p>
          <a:p>
            <a:pPr marL="0" indent="0">
              <a:buNone/>
            </a:pPr>
            <a:r>
              <a:rPr lang="sv-SE" dirty="0"/>
              <a:t>      </a:t>
            </a:r>
            <a:r>
              <a:rPr lang="sv-SE" dirty="0" err="1"/>
              <a:t>listiska</a:t>
            </a:r>
            <a:r>
              <a:rPr lang="sv-SE" dirty="0"/>
              <a:t> värderingar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6A0523-F65D-4207-8657-7DFFD9BDA7B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08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3"/>
          <p:cNvGraphicFramePr>
            <a:graphicFrameLocks noChangeAspect="1"/>
          </p:cNvGraphicFramePr>
          <p:nvPr/>
        </p:nvGraphicFramePr>
        <p:xfrm>
          <a:off x="-108520" y="332656"/>
          <a:ext cx="5184576" cy="624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436096" y="253752"/>
            <a:ext cx="3610744" cy="231115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Facklig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organisationsgrad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i olika länder</a:t>
            </a:r>
          </a:p>
        </p:txBody>
      </p:sp>
    </p:spTree>
    <p:extLst>
      <p:ext uri="{BB962C8B-B14F-4D97-AF65-F5344CB8AC3E}">
        <p14:creationId xmlns:p14="http://schemas.microsoft.com/office/powerpoint/2010/main" val="3206295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104" y="253752"/>
            <a:ext cx="3538736" cy="231115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Täckningsgrad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för kollektivavtal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i olika länder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3"/>
          <p:cNvGraphicFramePr>
            <a:graphicFrameLocks noChangeAspect="1"/>
          </p:cNvGraphicFramePr>
          <p:nvPr/>
        </p:nvGraphicFramePr>
        <p:xfrm>
          <a:off x="-6102" y="332656"/>
          <a:ext cx="5040000" cy="6285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119B2A-D45A-4DF5-9E8E-C35C4262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Intressant jämföra med Tyskland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578190-A010-4543-8087-88F359834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Exempel på att ett väletablerat kollektiv-avtalssystem liknande det svenska kan genomgå mycket stora förändringar</a:t>
            </a:r>
          </a:p>
          <a:p>
            <a:r>
              <a:rPr lang="sv-SE" dirty="0"/>
              <a:t>Ekonomisk kris i Tyskland efter återföreningen</a:t>
            </a:r>
          </a:p>
          <a:p>
            <a:pPr marL="0" indent="0">
              <a:buNone/>
            </a:pPr>
            <a:r>
              <a:rPr lang="sv-SE" dirty="0"/>
              <a:t>    - Tyskland var ”Europas sjuke man”</a:t>
            </a:r>
          </a:p>
          <a:p>
            <a:r>
              <a:rPr lang="sv-SE" dirty="0"/>
              <a:t>Företagen krävde större löneflexibilitet</a:t>
            </a:r>
          </a:p>
          <a:p>
            <a:pPr marL="0" indent="0">
              <a:buNone/>
            </a:pPr>
            <a:r>
              <a:rPr lang="sv-SE" dirty="0"/>
              <a:t>    - Många företag övergav kollektivavtalen</a:t>
            </a:r>
          </a:p>
          <a:p>
            <a:pPr marL="0" indent="0">
              <a:buNone/>
            </a:pPr>
            <a:r>
              <a:rPr lang="sv-SE" dirty="0"/>
              <a:t>    - Facket kunde inte stå emot</a:t>
            </a:r>
          </a:p>
          <a:p>
            <a:r>
              <a:rPr lang="sv-SE" dirty="0"/>
              <a:t>Den fackliga organisationsgraden kan ha fallit under en </a:t>
            </a:r>
            <a:r>
              <a:rPr lang="sv-SE" b="1" dirty="0"/>
              <a:t>kritisk nivå (</a:t>
            </a:r>
            <a:r>
              <a:rPr lang="sv-SE" b="1" dirty="0" err="1"/>
              <a:t>tipping</a:t>
            </a:r>
            <a:r>
              <a:rPr lang="sv-SE" b="1" dirty="0"/>
              <a:t> </a:t>
            </a:r>
            <a:r>
              <a:rPr lang="sv-SE" b="1" dirty="0" err="1"/>
              <a:t>point</a:t>
            </a:r>
            <a:r>
              <a:rPr lang="sv-SE" b="1" dirty="0"/>
              <a:t>)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CA7EBA-2256-405A-9B78-03D93B1983E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5511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974459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Kollektivavtalens täckningsgrad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efter antal anställda i företagen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Chart 4"/>
          <p:cNvGraphicFramePr>
            <a:graphicFrameLocks noChangeAspect="1"/>
          </p:cNvGraphicFramePr>
          <p:nvPr/>
        </p:nvGraphicFramePr>
        <p:xfrm>
          <a:off x="1043996" y="1936975"/>
          <a:ext cx="6984000" cy="35802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92004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974459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Kollektivavtalens täckningsgrad efter bransch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4"/>
          <p:cNvGraphicFramePr>
            <a:graphicFrameLocks noChangeAspect="1"/>
          </p:cNvGraphicFramePr>
          <p:nvPr/>
        </p:nvGraphicFramePr>
        <p:xfrm>
          <a:off x="419553" y="1249097"/>
          <a:ext cx="6840000" cy="5495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974459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Kollektivavtalens täckningsgrad efter region</a:t>
            </a:r>
          </a:p>
        </p:txBody>
      </p:sp>
      <p:graphicFrame>
        <p:nvGraphicFramePr>
          <p:cNvPr id="8" name="Chart 5"/>
          <p:cNvGraphicFramePr>
            <a:graphicFrameLocks noChangeAspect="1"/>
          </p:cNvGraphicFramePr>
          <p:nvPr/>
        </p:nvGraphicFramePr>
        <p:xfrm>
          <a:off x="683568" y="1988840"/>
          <a:ext cx="6840000" cy="36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Andel företag med avtal som fortsatt skulle vilja ha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det om fackets möjligheter att tvinga fram avtal försvagades, efter antal anställda</a:t>
            </a:r>
          </a:p>
        </p:txBody>
      </p:sp>
      <p:graphicFrame>
        <p:nvGraphicFramePr>
          <p:cNvPr id="4" name="Chart 6"/>
          <p:cNvGraphicFramePr>
            <a:graphicFrameLocks noChangeAspect="1"/>
          </p:cNvGraphicFramePr>
          <p:nvPr/>
        </p:nvGraphicFramePr>
        <p:xfrm>
          <a:off x="1081718" y="2224480"/>
          <a:ext cx="6984000" cy="37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5969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36096" y="116632"/>
            <a:ext cx="3600400" cy="122413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Företagens syn på kollektivavtalen</a:t>
            </a:r>
          </a:p>
        </p:txBody>
      </p:sp>
      <p:graphicFrame>
        <p:nvGraphicFramePr>
          <p:cNvPr id="2" name="Tabell 1"/>
          <p:cNvGraphicFramePr>
            <a:graphicFrameLocks noGrp="1"/>
          </p:cNvGraphicFramePr>
          <p:nvPr/>
        </p:nvGraphicFramePr>
        <p:xfrm>
          <a:off x="251520" y="271042"/>
          <a:ext cx="4968552" cy="6315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1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6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09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 med kollektivavtal</a:t>
                      </a:r>
                      <a:endParaRPr lang="sv-SE" sz="10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 utan kollektivavtal</a:t>
                      </a:r>
                      <a:endParaRPr lang="sv-SE" sz="10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0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Påstående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Kollektivavtalet…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Ett kollektivavtal skulle…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9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...innehåller/innebära ett färdigt paket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...förbättrar/förbättra relationen mellan företaget och de anställda.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...gör/göra det lättare att sätta olika löner för olika anställda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...ger/ge företaget ett bra anseende.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...är/vara krångligt och kräver/kräva mycket administration.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00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...gör/göra det svårt att anpassa lönerna till hur bra det går för företaget.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17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...gör/göra det svårt att sätta olika löner för olika anställda.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51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...ger/ge en för hög kostnadsnivå i företaget.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1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...innebär/innebära för höga minimilöner.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57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...gör/göra det svårt att anpassa arbetstidens längd och förläggning.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255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...gör/göra det svårt att bestämma andra anställningsvillkor.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Arbetsmarknadsekonomiska rådet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Ann-Sofie Kolm, Stockholms universitet</a:t>
            </a:r>
          </a:p>
          <a:p>
            <a:r>
              <a:rPr lang="sv-SE" dirty="0"/>
              <a:t>Tuomas Pekkarinen, VATT och Aaltouniversitetet</a:t>
            </a:r>
          </a:p>
          <a:p>
            <a:r>
              <a:rPr lang="sv-SE" dirty="0"/>
              <a:t>Per </a:t>
            </a:r>
            <a:r>
              <a:rPr lang="sv-SE" dirty="0" err="1"/>
              <a:t>Skedinger</a:t>
            </a:r>
            <a:r>
              <a:rPr lang="sv-SE" dirty="0"/>
              <a:t> (vice ordförande), IFN och Linnéuniversitetet</a:t>
            </a:r>
          </a:p>
          <a:p>
            <a:r>
              <a:rPr lang="sv-SE" dirty="0"/>
              <a:t>Lars Calmfors (ordförande), IFN och Stockholms universitet</a:t>
            </a:r>
          </a:p>
          <a:p>
            <a:r>
              <a:rPr lang="sv-SE" dirty="0"/>
              <a:t>Simon Ek (sekreterare)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5B765C2-90FE-4FD8-ADDC-C7DB3337830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974459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Synen på kollektivavtalen i företag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med avtal efter bransch</a:t>
            </a:r>
          </a:p>
        </p:txBody>
      </p:sp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975895"/>
              </p:ext>
            </p:extLst>
          </p:nvPr>
        </p:nvGraphicFramePr>
        <p:xfrm>
          <a:off x="251520" y="1844824"/>
          <a:ext cx="8591375" cy="3734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9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75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76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192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332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Bransch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Erbjuder ett färdigt paket.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Förbättrar relationerna till de anställda.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Lättare att sätta olika 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 företaget ett bra anseende.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Krångligt och administrations-krävande.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anpassa löner till hur bra det går.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sätta olika 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 en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 hög kostnads-nivå.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 för höga minimi-löner.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anpassa arbets-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tiden.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bestämma andra anställnings-villkor.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Byggverksamhet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r>
                        <a:rPr lang="sv-SE" sz="10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Handel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0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Hotell och restaurang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r>
                        <a:rPr lang="sv-SE" sz="10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och kommunikation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Juridik, ekonomi, vetenskap och teknik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0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r>
                        <a:rPr lang="sv-SE" sz="10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Tillverkning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r>
                        <a:rPr lang="sv-SE" sz="1000" b="0" baseline="30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r>
                        <a:rPr lang="sv-SE" sz="1000" b="0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r>
                        <a:rPr lang="sv-SE" sz="1000" b="1" baseline="30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sv-SE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381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2" name="Tabell 1"/>
          <p:cNvGraphicFramePr>
            <a:graphicFrameLocks noGrp="1"/>
          </p:cNvGraphicFramePr>
          <p:nvPr/>
        </p:nvGraphicFramePr>
        <p:xfrm>
          <a:off x="1943708" y="2382419"/>
          <a:ext cx="5256584" cy="34225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3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8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850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Bransch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Nej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Vet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Hotell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och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restaurang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77,7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10,1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och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kommunikation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74,0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18,5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Juridik, ekonomi, vetenskap och teknik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70,8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9,5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19,8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Tillverkning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62,7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17,1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20,1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Handel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56,8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26,4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Byggverksamhet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51,6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22,0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26,3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Andel företag med avtal som fortsatt skulle vilja ha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det om fackets möjligheter att tvinga fram avtal försvagades, efter bransch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4D34BD-CDE2-4373-BA7B-76CC70F39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6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Vilka aspekter betyder mest för företagens övergripande inställning till kollektivavtal?</a:t>
            </a:r>
            <a:endParaRPr lang="en-GB" sz="3600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7D68DCD-ADB9-4BF0-86FC-B65DC0DF6C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Företag med avtal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3FB41DA-7E93-49C0-9E2C-E8EF8727C4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Bra anseende</a:t>
            </a:r>
          </a:p>
          <a:p>
            <a:r>
              <a:rPr lang="sv-SE" dirty="0"/>
              <a:t>Bra relationer med de anställda</a:t>
            </a:r>
            <a:endParaRPr lang="en-GB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EEBC560-C5E3-45D0-AEAB-84F74219D7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Företag utan avtal</a:t>
            </a:r>
            <a:endParaRPr lang="en-GB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2CADA96-5CE6-46E9-A332-616C683FC59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/>
              <a:t>Standardiserat paket</a:t>
            </a:r>
          </a:p>
          <a:p>
            <a:r>
              <a:rPr lang="sv-SE" dirty="0"/>
              <a:t>Differentiera lönerna</a:t>
            </a:r>
          </a:p>
          <a:p>
            <a:r>
              <a:rPr lang="sv-SE" dirty="0"/>
              <a:t>Krångliga avtal</a:t>
            </a:r>
          </a:p>
          <a:p>
            <a:r>
              <a:rPr lang="sv-SE" dirty="0"/>
              <a:t>Höga kostnader</a:t>
            </a:r>
          </a:p>
          <a:p>
            <a:r>
              <a:rPr lang="sv-SE" dirty="0"/>
              <a:t>Bestämma arbetstiden 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22A1A6-7E5D-4784-81FB-94345EB32F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253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Andel företag med avtal som fortsatt skulle vilja ha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det om fackets möjligheter att tvinga fram avtal försvagades, efter avtalskonstruktion</a:t>
            </a:r>
          </a:p>
        </p:txBody>
      </p:sp>
      <p:graphicFrame>
        <p:nvGraphicFramePr>
          <p:cNvPr id="9" name="Chart 12"/>
          <p:cNvGraphicFramePr>
            <a:graphicFrameLocks noChangeAspect="1"/>
          </p:cNvGraphicFramePr>
          <p:nvPr/>
        </p:nvGraphicFramePr>
        <p:xfrm>
          <a:off x="1080000" y="2276872"/>
          <a:ext cx="6984000" cy="37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2" name="Tabell 1"/>
          <p:cNvGraphicFramePr>
            <a:graphicFrameLocks noGrp="1"/>
          </p:cNvGraphicFramePr>
          <p:nvPr/>
        </p:nvGraphicFramePr>
        <p:xfrm>
          <a:off x="276312" y="2636912"/>
          <a:ext cx="8591375" cy="2171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91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6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975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76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192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7929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Avtals-konstruktion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b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Erbjuder ett färdigt paket.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Förbättrar relationerna till de anställda.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Lättare att sätta olika 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 företaget ett bra anseende.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Krångligt och administrations-krävande.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anpassa löner till hur bra det går.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sätta olika 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 en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 hög kostnads-nivå.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Ger för höga minimi-löner.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anpassa arbets-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tiden.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Svårt att bestämma andra anställnings-villkor.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38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sv-SE" sz="10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Lokal löne-bildning utan centralt angivet utrymme</a:t>
                      </a:r>
                      <a:endParaRPr lang="sv-SE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r>
                        <a:rPr lang="en-GB" sz="1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10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sv-SE" sz="11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r>
                        <a:rPr lang="en-GB" sz="1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endParaRPr lang="sv-SE" sz="110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r>
                        <a:rPr lang="en-GB" sz="1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r>
                        <a:rPr lang="en-GB" sz="1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r>
                        <a:rPr lang="en-GB" sz="1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r>
                        <a:rPr lang="en-GB" sz="1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r>
                        <a:rPr lang="en-GB" sz="10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Generell höjning</a:t>
                      </a:r>
                    </a:p>
                  </a:txBody>
                  <a:tcPr marL="40257" marR="40257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en-GB" sz="1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100" b="1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r>
                        <a:rPr lang="en-GB" sz="10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EEF4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en-GB" sz="1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sv-SE" sz="1100" b="1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r>
                        <a:rPr lang="en-GB" sz="1000" b="1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r>
                        <a:rPr lang="en-GB" sz="1000" b="1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1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EADA">
                        <a:alpha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974459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Synen på kollektivavtalen i företag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med avtal, efter avtalskonstruktion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974459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Företagens rekryteringsbeteende</a:t>
            </a:r>
          </a:p>
        </p:txBody>
      </p:sp>
      <p:graphicFrame>
        <p:nvGraphicFramePr>
          <p:cNvPr id="2" name="Tabell 1"/>
          <p:cNvGraphicFramePr>
            <a:graphicFrameLocks noGrp="1"/>
          </p:cNvGraphicFramePr>
          <p:nvPr/>
        </p:nvGraphicFramePr>
        <p:xfrm>
          <a:off x="1547664" y="2204864"/>
          <a:ext cx="5688632" cy="2952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3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61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Svar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</a:t>
                      </a:r>
                      <a:r>
                        <a:rPr lang="en-GB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med </a:t>
                      </a:r>
                      <a:r>
                        <a:rPr lang="en-GB" sz="1200" b="0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kollektivavtal</a:t>
                      </a: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</a:t>
                      </a:r>
                      <a:r>
                        <a:rPr lang="en-GB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0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utan</a:t>
                      </a:r>
                      <a:r>
                        <a:rPr lang="en-GB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b="0" i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kollektivavtal</a:t>
                      </a:r>
                      <a:r>
                        <a:rPr lang="en-GB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396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 vi har svårt att rekrytera, så erbjuder vi högre löner vid nyrekryteringar.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2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 vi har svårt att rekrytera, så erbjuder vi inte högre löner utan försöker vara attraktiva på andra sätt.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34,9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Företaget har inga svårigheter att rekrytera.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23,9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24,3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493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Företaget har inga rekryteringsbehov under överskådlig framtid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Vet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Andel av företag som uppger att den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anställdas arbetsinsats och prestation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påverkar den årliga löneökningen</a:t>
            </a:r>
          </a:p>
        </p:txBody>
      </p:sp>
      <p:graphicFrame>
        <p:nvGraphicFramePr>
          <p:cNvPr id="5" name="Chart 9"/>
          <p:cNvGraphicFramePr>
            <a:graphicFrameLocks noChangeAspect="1"/>
          </p:cNvGraphicFramePr>
          <p:nvPr/>
        </p:nvGraphicFramePr>
        <p:xfrm>
          <a:off x="1080000" y="2296488"/>
          <a:ext cx="6984000" cy="37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Skäl till varför anställda får lika höga löneökningar oberoende av arbetsinsats och prestation</a:t>
            </a:r>
          </a:p>
        </p:txBody>
      </p:sp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051032"/>
              </p:ext>
            </p:extLst>
          </p:nvPr>
        </p:nvGraphicFramePr>
        <p:xfrm>
          <a:off x="1656000" y="1988840"/>
          <a:ext cx="5832000" cy="4176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Svar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 med kollektivavtal</a:t>
                      </a: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 utan kollektivavtal</a:t>
                      </a: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 är svårt att förklara varför löneökningarna ska vara olika höga.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29,9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Olika höga löneökningar upplevs som orättvisa och försämrar arbetsmoralen.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Fördelarna med olika höga löneökningar är inte tillräckligt stora.</a:t>
                      </a:r>
                      <a:endParaRPr lang="sv-SE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13,1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30,1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Kollektivavtalet tillåter inte olika höga löneökningar.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21,6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 är svårt att mäta individuell arbetsinsats och prestation.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Olika höga löneökningar kräver för mycket administrativt arbete i företaget.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8" name="Title 1"/>
          <p:cNvSpPr txBox="1"/>
          <p:nvPr/>
        </p:nvSpPr>
        <p:spPr>
          <a:xfrm>
            <a:off x="755576" y="260648"/>
            <a:ext cx="7632848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Företagens syn på lokala fackklubbar</a:t>
            </a:r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1202719" y="2276872"/>
          <a:ext cx="6738562" cy="3260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9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 med fackklubb</a:t>
                      </a: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Företag utan fackklubb</a:t>
                      </a:r>
                      <a:endParaRPr lang="sv-SE" sz="12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5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Påstående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Gör den lokala fackklubben det lättare eller svårare att…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Skulle en lokal fackklubb göra det lättare eller svårare att…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...sätta olika löner för olika anställda?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2,8</a:t>
                      </a:r>
                      <a:r>
                        <a:rPr lang="sv-SE" sz="1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</a:t>
                      </a:r>
                      <a:endParaRPr lang="sv-SE" sz="12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r>
                        <a:rPr lang="sv-SE" sz="1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2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...anpassa arbetstidens längd och förläggning efter företagets behov?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sv-SE" sz="12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2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...kommunicera med de anställda och att förankra olika beslut?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r>
                        <a:rPr lang="sv-SE" sz="12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2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2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...hitta lösningar som passar både företag och anställda?</a:t>
                      </a: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r>
                        <a:rPr lang="sv-SE" sz="12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200" b="1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1847" marR="3184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r>
                        <a:rPr lang="sv-SE" sz="1200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***</a:t>
                      </a:r>
                      <a:endParaRPr lang="sv-SE" sz="1200" dirty="0">
                        <a:effectLst/>
                        <a:latin typeface="Calibri" panose="020F050202020403020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7F7F">
                        <a:alpha val="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191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210146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Graden av central styrning av det totala utrymmet, efter sektor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3"/>
          <p:cNvGraphicFramePr>
            <a:graphicFrameLocks noChangeAspect="1"/>
          </p:cNvGraphicFramePr>
          <p:nvPr/>
        </p:nvGraphicFramePr>
        <p:xfrm>
          <a:off x="107504" y="1893096"/>
          <a:ext cx="4500000" cy="2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 4"/>
          <p:cNvGraphicFramePr>
            <a:graphicFrameLocks noChangeAspect="1"/>
          </p:cNvGraphicFramePr>
          <p:nvPr/>
        </p:nvGraphicFramePr>
        <p:xfrm>
          <a:off x="4566828" y="1893096"/>
          <a:ext cx="4500000" cy="2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Diagram 5"/>
          <p:cNvGraphicFramePr>
            <a:graphicFrameLocks noChangeAspect="1"/>
          </p:cNvGraphicFramePr>
          <p:nvPr/>
        </p:nvGraphicFramePr>
        <p:xfrm>
          <a:off x="107504" y="4269360"/>
          <a:ext cx="4500000" cy="24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Title 1"/>
          <p:cNvSpPr txBox="1"/>
          <p:nvPr/>
        </p:nvSpPr>
        <p:spPr>
          <a:xfrm>
            <a:off x="926707" y="4077072"/>
            <a:ext cx="3069229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500" dirty="0">
                <a:latin typeface="Calibri Light" panose="020F0302020204030204" pitchFamily="34" charset="0"/>
              </a:rPr>
              <a:t>Kommuner och landsting</a:t>
            </a:r>
          </a:p>
        </p:txBody>
      </p:sp>
      <p:sp>
        <p:nvSpPr>
          <p:cNvPr id="9" name="Title 1"/>
          <p:cNvSpPr txBox="1"/>
          <p:nvPr/>
        </p:nvSpPr>
        <p:spPr>
          <a:xfrm>
            <a:off x="998715" y="1700808"/>
            <a:ext cx="3069229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500" dirty="0">
                <a:latin typeface="Calibri Light" panose="020F0302020204030204" pitchFamily="34" charset="0"/>
              </a:rPr>
              <a:t>Privat sektor</a:t>
            </a:r>
          </a:p>
        </p:txBody>
      </p:sp>
      <p:sp>
        <p:nvSpPr>
          <p:cNvPr id="10" name="Title 1"/>
          <p:cNvSpPr txBox="1"/>
          <p:nvPr/>
        </p:nvSpPr>
        <p:spPr>
          <a:xfrm>
            <a:off x="5391203" y="1700808"/>
            <a:ext cx="3069229" cy="3939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500" dirty="0">
                <a:latin typeface="Calibri Light" panose="020F0302020204030204" pitchFamily="34" charset="0"/>
              </a:rPr>
              <a:t>Staten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084927113"/>
              </p:ext>
            </p:extLst>
          </p:nvPr>
        </p:nvGraphicFramePr>
        <p:xfrm>
          <a:off x="4796223" y="3555165"/>
          <a:ext cx="4041208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098795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Två synsätt på kollektivavtal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Ekonomisk snedvridning</a:t>
            </a:r>
          </a:p>
          <a:p>
            <a:pPr marL="0" indent="0">
              <a:buNone/>
            </a:pPr>
            <a:r>
              <a:rPr lang="sv-SE" dirty="0"/>
              <a:t>      - Icke marknadskonform lönenivå</a:t>
            </a:r>
          </a:p>
          <a:p>
            <a:pPr marL="0" indent="0">
              <a:buNone/>
            </a:pPr>
            <a:r>
              <a:rPr lang="sv-SE" dirty="0"/>
              <a:t>      - Icke marknadskonform lönesammanpressning</a:t>
            </a:r>
          </a:p>
          <a:p>
            <a:pPr marL="0" indent="0">
              <a:buNone/>
            </a:pPr>
            <a:r>
              <a:rPr lang="sv-SE" dirty="0"/>
              <a:t>2.  Effektivitetshöjande</a:t>
            </a:r>
          </a:p>
          <a:p>
            <a:pPr marL="0" indent="0">
              <a:buNone/>
            </a:pPr>
            <a:r>
              <a:rPr lang="sv-SE" dirty="0"/>
              <a:t>      - Motverka arbetsgivares marknadsmakt</a:t>
            </a:r>
          </a:p>
          <a:p>
            <a:pPr marL="0" indent="0">
              <a:buNone/>
            </a:pPr>
            <a:r>
              <a:rPr lang="sv-SE" dirty="0"/>
              <a:t>      - Jämn spelplan för företag</a:t>
            </a:r>
          </a:p>
          <a:p>
            <a:pPr marL="0" indent="0">
              <a:buNone/>
            </a:pPr>
            <a:r>
              <a:rPr lang="sv-SE" dirty="0"/>
              <a:t>      - Kollektiv försäkringsinstitution</a:t>
            </a:r>
          </a:p>
          <a:p>
            <a:pPr marL="0" indent="0">
              <a:buNone/>
            </a:pPr>
            <a:r>
              <a:rPr lang="sv-SE" dirty="0"/>
              <a:t>      - Standardiserade paketlösningar som sänker </a:t>
            </a:r>
          </a:p>
          <a:p>
            <a:pPr marL="0" indent="0">
              <a:buNone/>
            </a:pPr>
            <a:r>
              <a:rPr lang="sv-SE" dirty="0"/>
              <a:t>        transaktionskostnaderna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7B4633-E9CD-40B5-AC82-36E5122483D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A64E67B0-1CBF-411D-9AB4-FAF69B88C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Synen på sifferlösa avtal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9DD245F-2F2D-4AD0-86E2-D5C2250A20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dirty="0"/>
              <a:t>Ett sätt att höja lönerna för eftersatta grupper (grupper med arbetskraftsbrist)</a:t>
            </a:r>
            <a:endParaRPr lang="en-GB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4D3E474F-5B1A-4ED6-AB5A-EA7F32ED3F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dirty="0"/>
              <a:t>Ett hot mot det nuvarande avtalssystemet och industrins märkessättning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22F648-CE39-4040-8407-CA702DDD4F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6319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1AFD2D-0431-48A4-9DA3-2A856EC2E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Tidigare kunskap om decentraliserad lönebildning/sifferlösa avtal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A1C415-7368-4D1F-B6C0-FDEE4499A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Utländska studier finner att decentraliserad lönebildning på företagsnivå leder till högre löner (positiv lönepremie)</a:t>
            </a:r>
          </a:p>
          <a:p>
            <a:r>
              <a:rPr lang="sv-SE" dirty="0"/>
              <a:t>Tidigare svenska studier har inte funnit sådana effekter av sifferlösa avtal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3FAE56-5F61-49F2-B056-2AB33469B19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8591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E43391-0502-49B4-AC7F-DBA5EFDBF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Egen empirisk studie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BB8A75-DE04-413B-92D4-4A6C1FAB4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Offentlig sektor</a:t>
            </a:r>
          </a:p>
          <a:p>
            <a:pPr marL="0" indent="0">
              <a:buNone/>
            </a:pPr>
            <a:r>
              <a:rPr lang="sv-SE" dirty="0"/>
              <a:t>    - Sjuksköterskor som gått över till sifferlösa avtal </a:t>
            </a:r>
          </a:p>
          <a:p>
            <a:pPr marL="0" indent="0">
              <a:buNone/>
            </a:pPr>
            <a:r>
              <a:rPr lang="sv-SE" dirty="0"/>
              <a:t>      2011 jämfört med dem som inte gjort det</a:t>
            </a:r>
          </a:p>
          <a:p>
            <a:r>
              <a:rPr lang="sv-SE" dirty="0"/>
              <a:t>Ingen effekt på genomsnittlig </a:t>
            </a:r>
            <a:r>
              <a:rPr lang="sv-SE" b="1" dirty="0"/>
              <a:t>månadslön</a:t>
            </a:r>
          </a:p>
          <a:p>
            <a:r>
              <a:rPr lang="sv-SE" dirty="0"/>
              <a:t>2-3 procent högre </a:t>
            </a:r>
            <a:r>
              <a:rPr lang="sv-SE" b="1" dirty="0"/>
              <a:t>timlön</a:t>
            </a:r>
          </a:p>
          <a:p>
            <a:r>
              <a:rPr lang="sv-SE" dirty="0"/>
              <a:t>Cirka 2 procent kortare arbetstid</a:t>
            </a:r>
          </a:p>
          <a:p>
            <a:r>
              <a:rPr lang="sv-SE" dirty="0"/>
              <a:t>Fler nyanställningar</a:t>
            </a:r>
          </a:p>
          <a:p>
            <a:r>
              <a:rPr lang="sv-SE" dirty="0"/>
              <a:t>Större lönespridning</a:t>
            </a:r>
          </a:p>
          <a:p>
            <a:r>
              <a:rPr lang="sv-SE" dirty="0"/>
              <a:t>Oklar effekt på arbetskraftsbristen</a:t>
            </a:r>
          </a:p>
          <a:p>
            <a:pPr marL="0" indent="0">
              <a:buNone/>
            </a:pPr>
            <a:r>
              <a:rPr lang="sv-SE" dirty="0"/>
              <a:t>     - Högre lön och fler nyrekryteringar</a:t>
            </a:r>
          </a:p>
          <a:p>
            <a:pPr marL="0" indent="0">
              <a:buNone/>
            </a:pPr>
            <a:r>
              <a:rPr lang="sv-SE" dirty="0"/>
              <a:t>     - Kortare arbetstid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726363-54BB-468D-8648-DC355687ED0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2687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Lönepremie vid sifferlösa avtal i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olika delar av lönefördelningen</a:t>
            </a:r>
          </a:p>
        </p:txBody>
      </p:sp>
      <p:graphicFrame>
        <p:nvGraphicFramePr>
          <p:cNvPr id="4" name="Chart 1"/>
          <p:cNvGraphicFramePr>
            <a:graphicFrameLocks noChangeAspect="1"/>
          </p:cNvGraphicFramePr>
          <p:nvPr/>
        </p:nvGraphicFramePr>
        <p:xfrm>
          <a:off x="1080000" y="1988840"/>
          <a:ext cx="6984000" cy="388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Regionala lönepremier vid sifferlösa avtal och befolkningstillväxt i åldersgruppen 65 år eller äldre</a:t>
            </a:r>
          </a:p>
        </p:txBody>
      </p:sp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1080000" y="1700808"/>
          <a:ext cx="6984000" cy="4335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3DAF46-E08D-42E2-9F4D-578A1AD00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Huvudbudskap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6A9C56-E0E8-42B9-ADC6-053FDC4BB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Sjunkande facklig organisationsgrad utgör ett potentiellt hot mot kollektivavtalssystemet på lång sikt</a:t>
            </a:r>
          </a:p>
          <a:p>
            <a:r>
              <a:rPr lang="sv-SE" dirty="0"/>
              <a:t>Företagens inställning till kollektivavtalen kan därmed bli allt viktigare för systemets långsiktiga fortlevnad</a:t>
            </a:r>
          </a:p>
          <a:p>
            <a:r>
              <a:rPr lang="sv-SE" dirty="0"/>
              <a:t>Företagen har i allmänhet en positiv syn på kollektivavtalen</a:t>
            </a:r>
          </a:p>
          <a:p>
            <a:r>
              <a:rPr lang="sv-SE" dirty="0"/>
              <a:t>Den grundas inte främst på något inneboende värde för avtalen i sig utan på att avtalen ger </a:t>
            </a:r>
            <a:r>
              <a:rPr lang="sv-SE" b="1" dirty="0"/>
              <a:t>bra anseende </a:t>
            </a:r>
            <a:r>
              <a:rPr lang="sv-SE" dirty="0"/>
              <a:t>och </a:t>
            </a:r>
            <a:r>
              <a:rPr lang="sv-SE" b="1" dirty="0"/>
              <a:t>goda relationer </a:t>
            </a:r>
            <a:r>
              <a:rPr lang="sv-SE" dirty="0"/>
              <a:t>till de anställda</a:t>
            </a:r>
          </a:p>
          <a:p>
            <a:r>
              <a:rPr lang="sv-SE" dirty="0"/>
              <a:t>Det hänger ihop med </a:t>
            </a:r>
            <a:r>
              <a:rPr lang="sv-SE" b="1" dirty="0"/>
              <a:t>sociala normer</a:t>
            </a:r>
            <a:r>
              <a:rPr lang="sv-SE" dirty="0"/>
              <a:t> om att företag ”ska ha kollektivavtal”</a:t>
            </a:r>
          </a:p>
          <a:p>
            <a:pPr marL="0" indent="0">
              <a:buNone/>
            </a:pPr>
            <a:r>
              <a:rPr lang="sv-SE" dirty="0"/>
              <a:t>     - men sociala normer kan förändras</a:t>
            </a:r>
          </a:p>
          <a:p>
            <a:pPr marL="0" indent="0">
              <a:buNone/>
            </a:pPr>
            <a:r>
              <a:rPr lang="sv-SE" dirty="0"/>
              <a:t>     - alltså osäkert fundament på lång sikt för kollektivavtalen</a:t>
            </a:r>
          </a:p>
          <a:p>
            <a:endParaRPr lang="sv-SE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05CD50-7EB3-4C6A-A478-F4FDF6F6D67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53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6020F4-ED17-4E05-9945-0C694D0E4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Några sätt att göra kollektivavtalen </a:t>
            </a:r>
            <a:b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sv-SE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mer attraktiva för företagen</a:t>
            </a:r>
            <a:endParaRPr lang="en-GB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8F55E5-0C2A-4749-9E4A-16B60FA6F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Fler sifferlösa avtal också i privat sektor</a:t>
            </a:r>
          </a:p>
          <a:p>
            <a:pPr marL="0" indent="0">
              <a:buNone/>
            </a:pPr>
            <a:r>
              <a:rPr lang="sv-SE" dirty="0"/>
              <a:t>    - Den främsta nackdelen med kollektivavtalen enligt</a:t>
            </a:r>
          </a:p>
          <a:p>
            <a:pPr marL="0" indent="0">
              <a:buNone/>
            </a:pPr>
            <a:r>
              <a:rPr lang="sv-SE" dirty="0"/>
              <a:t>      företagen i enkäten är svårigheterna att anpassa</a:t>
            </a:r>
          </a:p>
          <a:p>
            <a:pPr marL="0" indent="0">
              <a:buNone/>
            </a:pPr>
            <a:r>
              <a:rPr lang="sv-SE" dirty="0"/>
              <a:t>      lönerna till hur bra det går för företaget</a:t>
            </a:r>
          </a:p>
          <a:p>
            <a:r>
              <a:rPr lang="sv-SE" dirty="0"/>
              <a:t>Möjligheter till enklare och mindre omfattande kollektivavtal (kollektivavtal </a:t>
            </a:r>
            <a:r>
              <a:rPr lang="sv-SE" i="1" dirty="0" err="1"/>
              <a:t>light</a:t>
            </a:r>
            <a:r>
              <a:rPr lang="sv-SE" dirty="0"/>
              <a:t>)</a:t>
            </a:r>
          </a:p>
          <a:p>
            <a:pPr marL="0" indent="0">
              <a:buNone/>
            </a:pPr>
            <a:r>
              <a:rPr lang="sv-SE" dirty="0"/>
              <a:t>    - Småföretag</a:t>
            </a:r>
          </a:p>
          <a:p>
            <a:pPr marL="0" indent="0">
              <a:buNone/>
            </a:pPr>
            <a:r>
              <a:rPr lang="sv-SE" dirty="0"/>
              <a:t>    - Internationella koncerner</a:t>
            </a:r>
          </a:p>
          <a:p>
            <a:r>
              <a:rPr lang="sv-SE" dirty="0"/>
              <a:t>Möjligheter för anställda att inom given kostnadsram  välja olika kompensationspaket </a:t>
            </a:r>
          </a:p>
          <a:p>
            <a:pPr marL="0" indent="0">
              <a:buNone/>
            </a:pPr>
            <a:r>
              <a:rPr lang="sv-SE" dirty="0"/>
              <a:t>     - Olika kombinationer av anställningsvillkor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0525EE-FA7B-4693-A882-357617EC261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2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Lönespridning (P90/P10) och kollektivavtalens täckningsgrad i olika länder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9" name="Diagram 8"/>
          <p:cNvGraphicFramePr>
            <a:graphicFrameLocks noChangeAspect="1"/>
          </p:cNvGraphicFramePr>
          <p:nvPr/>
        </p:nvGraphicFramePr>
        <p:xfrm>
          <a:off x="1081413" y="1628800"/>
          <a:ext cx="6970829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354162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Kollektivavtalens täckningsgrad och organisationsgraden för fack och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arbetsgivare, hela ekonomin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1"/>
          <p:cNvGraphicFramePr>
            <a:graphicFrameLocks noChangeAspect="1"/>
          </p:cNvGraphicFramePr>
          <p:nvPr/>
        </p:nvGraphicFramePr>
        <p:xfrm>
          <a:off x="1074828" y="1738036"/>
          <a:ext cx="6984000" cy="3746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r>
              <a:rPr lang="en-US" dirty="0" err="1">
                <a:ln/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Rapportens</a:t>
            </a:r>
            <a:r>
              <a:rPr lang="en-US" dirty="0">
                <a:ln/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dirty="0" err="1">
                <a:ln/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utgångspunkt</a:t>
            </a:r>
            <a:endParaRPr lang="en-US" dirty="0">
              <a:ln/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Sjunkande</a:t>
            </a:r>
            <a:r>
              <a:rPr lang="en-US" dirty="0"/>
              <a:t> </a:t>
            </a:r>
            <a:r>
              <a:rPr lang="en-US" dirty="0" err="1"/>
              <a:t>facklig</a:t>
            </a:r>
            <a:r>
              <a:rPr lang="en-US" dirty="0"/>
              <a:t> </a:t>
            </a:r>
            <a:r>
              <a:rPr lang="en-US" dirty="0" err="1"/>
              <a:t>organisationsgrad</a:t>
            </a:r>
            <a:r>
              <a:rPr lang="en-US" dirty="0"/>
              <a:t> </a:t>
            </a:r>
            <a:r>
              <a:rPr lang="en-US" dirty="0" err="1"/>
              <a:t>minskar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sikt</a:t>
            </a:r>
            <a:r>
              <a:rPr lang="en-US" dirty="0"/>
              <a:t> </a:t>
            </a:r>
            <a:r>
              <a:rPr lang="en-US" dirty="0" err="1"/>
              <a:t>fackets</a:t>
            </a:r>
            <a:r>
              <a:rPr lang="en-US" dirty="0"/>
              <a:t> </a:t>
            </a:r>
            <a:r>
              <a:rPr lang="en-US" dirty="0" err="1"/>
              <a:t>möjligheter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tvinga</a:t>
            </a:r>
            <a:r>
              <a:rPr lang="en-US" dirty="0"/>
              <a:t> </a:t>
            </a:r>
            <a:r>
              <a:rPr lang="en-US" dirty="0" err="1"/>
              <a:t>fram</a:t>
            </a:r>
            <a:r>
              <a:rPr lang="en-US" dirty="0"/>
              <a:t> </a:t>
            </a:r>
            <a:r>
              <a:rPr lang="en-US" dirty="0" err="1"/>
              <a:t>kollektivavtal</a:t>
            </a:r>
            <a:endParaRPr lang="en-US" dirty="0"/>
          </a:p>
          <a:p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växande</a:t>
            </a:r>
            <a:r>
              <a:rPr lang="en-US" dirty="0"/>
              <a:t> grad </a:t>
            </a:r>
            <a:r>
              <a:rPr lang="en-US" dirty="0" err="1"/>
              <a:t>arbetsgivarsidan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upprätthåller</a:t>
            </a:r>
            <a:r>
              <a:rPr lang="en-US" dirty="0"/>
              <a:t> </a:t>
            </a:r>
            <a:r>
              <a:rPr lang="en-US" dirty="0" err="1"/>
              <a:t>kollektivavtalssystemet</a:t>
            </a:r>
            <a:endParaRPr lang="en-US" dirty="0"/>
          </a:p>
          <a:p>
            <a:r>
              <a:rPr lang="en-US" dirty="0" err="1"/>
              <a:t>Därför</a:t>
            </a:r>
            <a:r>
              <a:rPr lang="en-US" dirty="0"/>
              <a:t> </a:t>
            </a:r>
            <a:r>
              <a:rPr lang="en-US" dirty="0" err="1"/>
              <a:t>allt</a:t>
            </a:r>
            <a:r>
              <a:rPr lang="en-US" dirty="0"/>
              <a:t> </a:t>
            </a:r>
            <a:r>
              <a:rPr lang="en-US" dirty="0" err="1"/>
              <a:t>viktigare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företagen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kollektivavtalen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attraktiva</a:t>
            </a:r>
            <a:endParaRPr lang="en-US" dirty="0"/>
          </a:p>
          <a:p>
            <a:r>
              <a:rPr lang="en-US" dirty="0" err="1"/>
              <a:t>Därför</a:t>
            </a:r>
            <a:r>
              <a:rPr lang="en-US" dirty="0"/>
              <a:t> </a:t>
            </a:r>
            <a:r>
              <a:rPr lang="en-US" dirty="0" err="1"/>
              <a:t>fokuserar</a:t>
            </a:r>
            <a:r>
              <a:rPr lang="en-US" dirty="0"/>
              <a:t> </a:t>
            </a:r>
            <a:r>
              <a:rPr lang="en-US" dirty="0" err="1"/>
              <a:t>rapporten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företagens</a:t>
            </a:r>
            <a:r>
              <a:rPr lang="en-US" dirty="0"/>
              <a:t> </a:t>
            </a:r>
            <a:r>
              <a:rPr lang="en-US" dirty="0" err="1"/>
              <a:t>syn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kollektivavtalen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2EEC0E-E8C5-4D73-88E6-86F43825A77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Facklig organisationsgrad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efter sektor och bransch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Diagram 3"/>
          <p:cNvGraphicFramePr>
            <a:graphicFrameLocks noChangeAspect="1"/>
          </p:cNvGraphicFramePr>
          <p:nvPr/>
        </p:nvGraphicFramePr>
        <p:xfrm>
          <a:off x="1074828" y="1772816"/>
          <a:ext cx="6984000" cy="372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Facklig organisationsgrad bland arbetare och tjänstemän i privat sektor respektive hela ekonomin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4" name="Chart 3"/>
          <p:cNvGraphicFramePr>
            <a:graphicFrameLocks noChangeAspect="1"/>
          </p:cNvGraphicFramePr>
          <p:nvPr/>
        </p:nvGraphicFramePr>
        <p:xfrm>
          <a:off x="1074828" y="1916832"/>
          <a:ext cx="6984000" cy="383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Facklig organisationsgrad bland inrikes </a:t>
            </a:r>
            <a:b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</a:br>
            <a:r>
              <a:rPr lang="sv-SE" sz="32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och utrikes födda, hela ekonomin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  <p:graphicFrame>
        <p:nvGraphicFramePr>
          <p:cNvPr id="5" name="Chart 5"/>
          <p:cNvGraphicFramePr>
            <a:graphicFrameLocks noChangeAspect="1"/>
          </p:cNvGraphicFramePr>
          <p:nvPr/>
        </p:nvGraphicFramePr>
        <p:xfrm>
          <a:off x="1074828" y="1844824"/>
          <a:ext cx="69840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1517</Words>
  <Application>Microsoft Office PowerPoint</Application>
  <PresentationFormat>Bildspel på skärmen (4:3)</PresentationFormat>
  <Paragraphs>405</Paragraphs>
  <Slides>36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Times New Roman</vt:lpstr>
      <vt:lpstr>Office-tema</vt:lpstr>
      <vt:lpstr>Hur fungerar kollektivavtalen?</vt:lpstr>
      <vt:lpstr>Arbetsmarknadsekonomiska rådet</vt:lpstr>
      <vt:lpstr>Två synsätt på kollektivavtal</vt:lpstr>
      <vt:lpstr>Lönespridning (P90/P10) och kollektivavtalens täckningsgrad i olika länder</vt:lpstr>
      <vt:lpstr>Kollektivavtalens täckningsgrad och organisationsgraden för fack och  arbetsgivare, hela ekonomin </vt:lpstr>
      <vt:lpstr>Rapportens utgångspunkt</vt:lpstr>
      <vt:lpstr>Facklig organisationsgrad  efter sektor och bransch</vt:lpstr>
      <vt:lpstr>Facklig organisationsgrad bland arbetare och tjänstemän i privat sektor respektive hela ekonomin </vt:lpstr>
      <vt:lpstr>Facklig organisationsgrad bland inrikes  och utrikes födda, hela ekonomin </vt:lpstr>
      <vt:lpstr>Förklarad och oförklarad förändring i facklig organisationsgrad, procentenheter</vt:lpstr>
      <vt:lpstr>Orsaker till den minskade fackliga organisationsgraden i Sverige</vt:lpstr>
      <vt:lpstr>Facklig  organisationsgrad  i olika länder</vt:lpstr>
      <vt:lpstr>Täckningsgrad  för kollektivavtal  i olika länder</vt:lpstr>
      <vt:lpstr>Intressant jämföra med Tyskland</vt:lpstr>
      <vt:lpstr>Kollektivavtalens täckningsgrad  efter antal anställda i företagen</vt:lpstr>
      <vt:lpstr>Kollektivavtalens täckningsgrad efter bransch</vt:lpstr>
      <vt:lpstr>Kollektivavtalens täckningsgrad efter region</vt:lpstr>
      <vt:lpstr>Andel företag med avtal som fortsatt skulle vilja ha  det om fackets möjligheter att tvinga fram avtal försvagades, efter antal anställda</vt:lpstr>
      <vt:lpstr>Företagens syn på kollektivavtalen</vt:lpstr>
      <vt:lpstr>Synen på kollektivavtalen i företag  med avtal efter bransch</vt:lpstr>
      <vt:lpstr>Andel företag med avtal som fortsatt skulle vilja ha  det om fackets möjligheter att tvinga fram avtal försvagades, efter bransch</vt:lpstr>
      <vt:lpstr>Vilka aspekter betyder mest för företagens övergripande inställning till kollektivavtal?</vt:lpstr>
      <vt:lpstr>Andel företag med avtal som fortsatt skulle vilja ha  det om fackets möjligheter att tvinga fram avtal försvagades, efter avtalskonstruktion</vt:lpstr>
      <vt:lpstr>Synen på kollektivavtalen i företag  med avtal, efter avtalskonstruktion</vt:lpstr>
      <vt:lpstr>Företagens rekryteringsbeteende</vt:lpstr>
      <vt:lpstr>Andel av företag som uppger att den  anställdas arbetsinsats och prestation  påverkar den årliga löneökningen</vt:lpstr>
      <vt:lpstr>Skäl till varför anställda får lika höga löneökningar oberoende av arbetsinsats och prestation</vt:lpstr>
      <vt:lpstr>PowerPoint-presentation</vt:lpstr>
      <vt:lpstr>Graden av central styrning av det totala utrymmet, efter sektor</vt:lpstr>
      <vt:lpstr>Synen på sifferlösa avtal</vt:lpstr>
      <vt:lpstr>Tidigare kunskap om decentraliserad lönebildning/sifferlösa avtal</vt:lpstr>
      <vt:lpstr>Egen empirisk studie</vt:lpstr>
      <vt:lpstr>Lönepremie vid sifferlösa avtal i  olika delar av lönefördelningen</vt:lpstr>
      <vt:lpstr>Regionala lönepremier vid sifferlösa avtal och befolkningstillväxt i åldersgruppen 65 år eller äldre</vt:lpstr>
      <vt:lpstr>Huvudbudskap</vt:lpstr>
      <vt:lpstr>Några sätt att göra kollektivavtalen  mer attraktiva för företagen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Tudelningarna i kollektivavtalen</dc:title>
  <dc:creator>Simon Ek</dc:creator>
  <cp:lastModifiedBy>Lars Calmfors</cp:lastModifiedBy>
  <cp:revision>128</cp:revision>
  <dcterms:created xsi:type="dcterms:W3CDTF">2018-02-08T11:00:00Z</dcterms:created>
  <dcterms:modified xsi:type="dcterms:W3CDTF">2018-02-10T17:24:50Z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1033-10.2.0.5978</vt:lpwstr>
  </property>
</Properties>
</file>