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4C490F-6467-4DD0-ACF5-FC03D39EE4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7971266-7142-484E-8C6B-2DD7CFAF6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F97BFB-B733-493A-800B-E40F517F4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C22389-039F-4A73-85D7-14C2A68B0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F2BB22-763C-4F5E-9FD5-F02B5C6FC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47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8BF3FA-F734-45E5-8175-FDF226CD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80E9D58-15BA-48C7-94FE-94A80B74A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0EA3B0D-CEDD-47DE-9F73-C24CF5957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44E374-1300-4B66-BCCC-77177C9FA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57D5F4-C3DD-4C60-8FA9-3D3CAC3F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83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EF01959-7AFE-4A98-A863-72C1BF6FB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80035AB-4082-4A93-863C-D43995267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06441C-A4E3-4A8A-AE5E-45E163A25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235BCE-5C35-432A-9F67-05D677EDE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7BB565C-A6B5-4E73-9847-5594A49F5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87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D9B2C9-742E-40DB-8643-FEB5B989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067642-DE47-474B-99DE-1DB04FF9C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0480A3-AF29-46A8-A4AA-8D17801CF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404AA3-A9EF-42CF-89A9-83C06F0C4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262B03-A05D-48FB-AA05-8FAE0653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7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1ACC42-F8DD-4266-8D07-67D009A48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8B2DDA5-5B4D-4BC6-9CFD-60074310F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CE3606-1ADF-4E13-935C-6488D94F8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2BC6F6-9F57-46CD-906B-F843C876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5F023D-0609-405B-8547-95E236F5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2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16E619-15D2-4FB3-86A2-3995DF7D2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B037F0-F87D-43F5-87CA-2849E9794A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FA6CC4-3018-4F23-A476-5077BDD1C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58C7FC5-9705-44CC-85D8-733385D4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D84A92-B9B6-4837-87D3-8BB1EADF0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AFD4FB3-1DEA-4660-8ED7-0A646A10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0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1FB64F-FB14-4F34-AC10-61068A0E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4B7F0B-C2BD-4910-ADE7-8315B1F6E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76AFC36-613F-4C48-8A1F-4DB6573C3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D3FE462-B030-448C-9C6F-3296B2946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B705EA4-A408-40ED-8B1E-9835BAB1B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52FAE7B-0279-4C95-AAF9-8E5CDB9C9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61704DF-8761-44AA-B96E-5CBDAA41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BEC9F39-5A71-4D4C-B234-AF8B61EBC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75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E3E7-8238-4CA9-B3C5-AAC09FC36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C99FE13-192F-4D8C-8CA7-66BC47F5E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8516D69-1F3A-49E2-A68D-6D1F64AD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1CC116-9C75-4E9B-81B0-CBB2F62B9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74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78DB09B-BD93-494B-9DD5-4C8C0BF6F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33A4D2-2A07-4E8D-8CFB-8C72E9F88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436D394-8E6D-4F20-8496-8C037FF1C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793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88168E-74B2-49A8-BE74-C0B02B8A1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6CDC45-3BA6-418A-B90F-FB142E708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04ADBC0-3F7F-41C1-B588-E0636F4C7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1BD1235-E9F5-4326-94BA-20851E77F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2D0C73E-B418-4E6F-9F36-E6D6D3770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AFAA735-A498-4935-8181-0FBFA1A0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51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FEDD73-8D8F-4536-8334-3FC4E324C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1AC855F-3EFB-43C4-A463-8679A6EDC7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334E51F-0EA2-4229-8E31-1BDA3E7B6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357876-083A-44C5-BB1F-A4673B95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C3B803-6E67-4769-BA72-2A236D147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73AFDD8-8B41-4CC9-86FD-D55A5AF4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164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ABA08CD-5CAC-4D93-8AB7-D03C25092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D967059-EBC3-4A6F-B28B-F918C1DF4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CA3A2B-5197-491C-980D-C17A0F025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5BE2A-2A2F-479B-A265-F6107D34A610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7C2347-BBAE-4752-BFFC-D8CA4BFEF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9287339-1AFA-4240-865C-4D38F06F3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F1A09-275A-4183-B1DD-79EBFAC9C4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6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D29188-EE6F-4DAD-888E-9A4EA3B86B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Hur får oberoende forskningsunderlag genomslag i politiken?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3A62FBF-8DE2-4730-80BF-9A4D012BFA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ESO</a:t>
            </a:r>
          </a:p>
          <a:p>
            <a:r>
              <a:rPr lang="sv-SE" dirty="0"/>
              <a:t>4/10-2017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434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278E3F-E81C-47C7-AACB-C7A8AE32F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Tidsperspektiv på genomslaget av oberoende utvärdering/analys 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F7DFF9-A734-4609-AA4E-BA8CEC676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Den kan påverka aktuella beslut</a:t>
            </a:r>
          </a:p>
          <a:p>
            <a:pPr marL="0" indent="0">
              <a:buNone/>
            </a:pPr>
            <a:r>
              <a:rPr lang="sv-SE" dirty="0"/>
              <a:t>   - EMU-utredningen</a:t>
            </a:r>
          </a:p>
          <a:p>
            <a:pPr marL="0" indent="0">
              <a:buNone/>
            </a:pPr>
            <a:r>
              <a:rPr lang="sv-SE" dirty="0"/>
              <a:t>   - Lindbeckkommissionen</a:t>
            </a:r>
          </a:p>
          <a:p>
            <a:r>
              <a:rPr lang="sv-SE" dirty="0"/>
              <a:t>Men det vanligaste är långa tidseftersläpningar</a:t>
            </a:r>
          </a:p>
          <a:p>
            <a:pPr marL="0" indent="0">
              <a:buNone/>
            </a:pPr>
            <a:r>
              <a:rPr lang="sv-SE" dirty="0"/>
              <a:t>   - SNS Konjunkturråd och Riksbankens självständighet</a:t>
            </a:r>
          </a:p>
          <a:p>
            <a:pPr marL="0" indent="0">
              <a:buNone/>
            </a:pPr>
            <a:r>
              <a:rPr lang="sv-SE" dirty="0"/>
              <a:t>   - IFAU och arbetsmarknadspolitiken</a:t>
            </a:r>
          </a:p>
          <a:p>
            <a:r>
              <a:rPr lang="sv-SE" dirty="0"/>
              <a:t>Aktuella frågor med långa tidsperspektiv</a:t>
            </a:r>
          </a:p>
          <a:p>
            <a:pPr marL="0" indent="0">
              <a:buNone/>
            </a:pPr>
            <a:r>
              <a:rPr lang="sv-SE" dirty="0"/>
              <a:t>   - Skattereform</a:t>
            </a:r>
          </a:p>
          <a:p>
            <a:pPr marL="0" indent="0">
              <a:buNone/>
            </a:pPr>
            <a:r>
              <a:rPr lang="sv-SE" dirty="0"/>
              <a:t>   - Lönespridning och enkla jobb</a:t>
            </a:r>
          </a:p>
          <a:p>
            <a:pPr marL="0" indent="0">
              <a:buNone/>
            </a:pPr>
            <a:r>
              <a:rPr lang="sv-SE" dirty="0"/>
              <a:t>   - Industrins märkessättning</a:t>
            </a:r>
          </a:p>
          <a:p>
            <a:pPr marL="0" indent="0">
              <a:buNone/>
            </a:pPr>
            <a:r>
              <a:rPr lang="sv-SE" dirty="0"/>
              <a:t>   - Bostadspolitiken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9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9EC656-53C3-4012-ADFB-953638B84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Egna erfarenheter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0052E5-8D8A-4E4C-B246-E65AA7C80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SNS Konjunkturråd 1982 och 1986-1988</a:t>
            </a:r>
          </a:p>
          <a:p>
            <a:r>
              <a:rPr lang="sv-SE" dirty="0"/>
              <a:t>Ekonomiska rådet i Finansdepartementet 1993-2001</a:t>
            </a:r>
          </a:p>
          <a:p>
            <a:r>
              <a:rPr lang="sv-SE" dirty="0"/>
              <a:t>EMU-utredningen 1995-96</a:t>
            </a:r>
          </a:p>
          <a:p>
            <a:r>
              <a:rPr lang="sv-SE" dirty="0"/>
              <a:t>IFAU 1997-2004</a:t>
            </a:r>
          </a:p>
          <a:p>
            <a:r>
              <a:rPr lang="sv-SE" dirty="0"/>
              <a:t>Finanspolitiska rådet 2007-2011</a:t>
            </a:r>
          </a:p>
          <a:p>
            <a:r>
              <a:rPr lang="sv-SE" dirty="0"/>
              <a:t>Arbetsmarknadsekonomiska rådet 2015-???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348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2753F-FF8C-4F06-BC92-EE7C4FFF1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Frågor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70C062-A282-48F9-AFD4-57DD732BF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Behovet av </a:t>
            </a:r>
            <a:r>
              <a:rPr lang="sv-SE" dirty="0" err="1"/>
              <a:t>intermediärer</a:t>
            </a:r>
            <a:r>
              <a:rPr lang="sv-SE" dirty="0"/>
              <a:t> mellan forskning och politik</a:t>
            </a:r>
          </a:p>
          <a:p>
            <a:r>
              <a:rPr lang="sv-SE" dirty="0"/>
              <a:t>Intern eller extern produktion av forskningsunderlag för politiken</a:t>
            </a:r>
          </a:p>
          <a:p>
            <a:r>
              <a:rPr lang="sv-SE" dirty="0"/>
              <a:t>Positiv eller normativ analys</a:t>
            </a:r>
          </a:p>
          <a:p>
            <a:r>
              <a:rPr lang="sv-SE" dirty="0"/>
              <a:t>Förhållandet till media</a:t>
            </a:r>
          </a:p>
          <a:p>
            <a:r>
              <a:rPr lang="sv-SE" dirty="0"/>
              <a:t>Politikens förmåga att ta till sig forskningsunderlag</a:t>
            </a:r>
          </a:p>
          <a:p>
            <a:r>
              <a:rPr lang="sv-SE" dirty="0"/>
              <a:t>Antalet analys- och utvärderingsinstitutioner</a:t>
            </a:r>
          </a:p>
          <a:p>
            <a:r>
              <a:rPr lang="sv-SE" dirty="0"/>
              <a:t>Tidsperspektiv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09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FF4C4E-2383-4A1C-9DF4-89238D4C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Behovet av </a:t>
            </a:r>
            <a:r>
              <a:rPr lang="sv-SE" dirty="0" err="1">
                <a:solidFill>
                  <a:srgbClr val="002060"/>
                </a:solidFill>
              </a:rPr>
              <a:t>intermediärer</a:t>
            </a:r>
            <a:r>
              <a:rPr lang="sv-SE" dirty="0">
                <a:solidFill>
                  <a:srgbClr val="002060"/>
                </a:solidFill>
              </a:rPr>
              <a:t> mellan forskning och politik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3FB913-7D86-45C6-9B68-EEC944A95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Tillräckligt forskningsunderlag når inte politiken utan institutioner som är specialiserade på förmedling av forskningsunderlag</a:t>
            </a:r>
          </a:p>
          <a:p>
            <a:r>
              <a:rPr lang="sv-SE" dirty="0"/>
              <a:t>Akademisk meritering är allt mer inriktad på rent vetenskaplig publicering</a:t>
            </a:r>
          </a:p>
          <a:p>
            <a:r>
              <a:rPr lang="sv-SE" dirty="0"/>
              <a:t>Alltför riskabelt att enbart förlita sig på ”marknaden” (privata tankesmedjor)</a:t>
            </a:r>
          </a:p>
          <a:p>
            <a:r>
              <a:rPr lang="sv-SE" dirty="0"/>
              <a:t>Det behövs offentligt finansierade </a:t>
            </a:r>
            <a:r>
              <a:rPr lang="sv-SE" dirty="0" err="1"/>
              <a:t>intermediärer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89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BD9C72-7D99-4508-975F-BC459B8AB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Interna kontra externa underlag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6FDB17-5C02-483F-A867-4A1FF7445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Risk för kooptering med analysunderlag som tas fram i för nära samarbete med politiken</a:t>
            </a:r>
          </a:p>
          <a:p>
            <a:pPr marL="0" indent="0">
              <a:buNone/>
            </a:pPr>
            <a:r>
              <a:rPr lang="sv-SE" dirty="0"/>
              <a:t>   - EFA</a:t>
            </a:r>
          </a:p>
          <a:p>
            <a:r>
              <a:rPr lang="sv-SE" dirty="0"/>
              <a:t>Svårare för politiken att inte beakta externa underlag som uppmärksammas i den offentliga debatten</a:t>
            </a:r>
          </a:p>
          <a:p>
            <a:r>
              <a:rPr lang="sv-SE" dirty="0"/>
              <a:t>Viktigt samspel mellan extern och intern analys</a:t>
            </a:r>
          </a:p>
          <a:p>
            <a:pPr marL="0" indent="0">
              <a:buNone/>
            </a:pPr>
            <a:r>
              <a:rPr lang="sv-SE" dirty="0"/>
              <a:t>   - extern analys tvingar fram bättre intern analys</a:t>
            </a:r>
          </a:p>
          <a:p>
            <a:pPr marL="0" indent="0">
              <a:buNone/>
            </a:pPr>
            <a:r>
              <a:rPr lang="sv-SE" dirty="0"/>
              <a:t>   - bättre intern analys höjer kvaliteten på den externa analysen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475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B998A8-15ED-47F8-9781-C7F0734EC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Positiv kontra normativ analys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E62732-E385-4BA1-AA8F-2A3E44283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IFAU: Trovärdighet genom positiv analys</a:t>
            </a:r>
          </a:p>
          <a:p>
            <a:r>
              <a:rPr lang="sv-SE" dirty="0"/>
              <a:t>Finanspolitiska rådet: mer normativ analys</a:t>
            </a:r>
          </a:p>
          <a:p>
            <a:r>
              <a:rPr lang="sv-SE" dirty="0"/>
              <a:t>EMU-utredningen 1995-96</a:t>
            </a:r>
            <a:endParaRPr lang="en-GB" dirty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en-GB" dirty="0"/>
              <a:t>  - </a:t>
            </a:r>
            <a:r>
              <a:rPr lang="en-GB" dirty="0" err="1"/>
              <a:t>rekommendation</a:t>
            </a:r>
            <a:r>
              <a:rPr lang="en-GB" dirty="0"/>
              <a:t> (</a:t>
            </a:r>
            <a:r>
              <a:rPr lang="en-GB" dirty="0" err="1"/>
              <a:t>stå</a:t>
            </a:r>
            <a:r>
              <a:rPr lang="en-GB" dirty="0"/>
              <a:t> </a:t>
            </a:r>
            <a:r>
              <a:rPr lang="en-GB" dirty="0" err="1"/>
              <a:t>utanför</a:t>
            </a:r>
            <a:r>
              <a:rPr lang="en-GB" dirty="0"/>
              <a:t> </a:t>
            </a:r>
            <a:r>
              <a:rPr lang="en-GB" dirty="0" err="1"/>
              <a:t>valutaunionen</a:t>
            </a:r>
            <a:r>
              <a:rPr lang="en-GB" dirty="0"/>
              <a:t> vid </a:t>
            </a:r>
            <a:r>
              <a:rPr lang="en-GB" dirty="0" err="1"/>
              <a:t>starten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en-GB" dirty="0"/>
              <a:t>  - men </a:t>
            </a:r>
            <a:r>
              <a:rPr lang="en-GB" dirty="0" err="1"/>
              <a:t>känslighetsanalys</a:t>
            </a:r>
            <a:r>
              <a:rPr lang="en-GB" dirty="0"/>
              <a:t> med </a:t>
            </a:r>
            <a:r>
              <a:rPr lang="en-GB" dirty="0" err="1"/>
              <a:t>alternativa</a:t>
            </a:r>
            <a:r>
              <a:rPr lang="en-GB" dirty="0"/>
              <a:t> </a:t>
            </a:r>
            <a:r>
              <a:rPr lang="en-GB" dirty="0" err="1"/>
              <a:t>bedömningar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effekterna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   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olika</a:t>
            </a:r>
            <a:r>
              <a:rPr lang="en-GB" dirty="0"/>
              <a:t> </a:t>
            </a:r>
            <a:r>
              <a:rPr lang="en-GB" dirty="0" err="1"/>
              <a:t>relativ</a:t>
            </a:r>
            <a:r>
              <a:rPr lang="en-GB" dirty="0"/>
              <a:t> </a:t>
            </a:r>
            <a:r>
              <a:rPr lang="en-GB" dirty="0" err="1"/>
              <a:t>värdering</a:t>
            </a:r>
            <a:r>
              <a:rPr lang="en-GB" dirty="0"/>
              <a:t> </a:t>
            </a:r>
            <a:r>
              <a:rPr lang="en-GB" dirty="0" err="1"/>
              <a:t>av</a:t>
            </a:r>
            <a:r>
              <a:rPr lang="en-GB" dirty="0"/>
              <a:t> </a:t>
            </a:r>
            <a:r>
              <a:rPr lang="en-GB" dirty="0" err="1"/>
              <a:t>deras</a:t>
            </a:r>
            <a:r>
              <a:rPr lang="en-GB" dirty="0"/>
              <a:t> </a:t>
            </a:r>
            <a:r>
              <a:rPr lang="en-GB" dirty="0" err="1"/>
              <a:t>vikt</a:t>
            </a:r>
            <a:endParaRPr lang="en-GB" dirty="0"/>
          </a:p>
          <a:p>
            <a:r>
              <a:rPr lang="sv-SE" dirty="0"/>
              <a:t>S</a:t>
            </a:r>
            <a:r>
              <a:rPr lang="en-GB" dirty="0"/>
              <a:t>NS </a:t>
            </a:r>
            <a:r>
              <a:rPr lang="en-GB" dirty="0" err="1"/>
              <a:t>Konjunkturråd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normpolitiken</a:t>
            </a:r>
            <a:endParaRPr lang="en-GB" dirty="0"/>
          </a:p>
          <a:p>
            <a:pPr marL="0" indent="0">
              <a:buNone/>
            </a:pPr>
            <a:r>
              <a:rPr lang="sv-SE" dirty="0"/>
              <a:t> </a:t>
            </a:r>
            <a:r>
              <a:rPr lang="en-GB" dirty="0"/>
              <a:t>  - </a:t>
            </a:r>
            <a:r>
              <a:rPr lang="en-GB" dirty="0" err="1"/>
              <a:t>onyanserad</a:t>
            </a:r>
            <a:r>
              <a:rPr lang="en-GB" dirty="0"/>
              <a:t> argumentation </a:t>
            </a:r>
            <a:r>
              <a:rPr lang="en-GB" dirty="0" err="1"/>
              <a:t>bidrog</a:t>
            </a:r>
            <a:r>
              <a:rPr lang="en-GB" dirty="0"/>
              <a:t> till </a:t>
            </a:r>
            <a:r>
              <a:rPr lang="en-GB" dirty="0" err="1"/>
              <a:t>att</a:t>
            </a:r>
            <a:r>
              <a:rPr lang="en-GB" dirty="0"/>
              <a:t> den </a:t>
            </a:r>
            <a:r>
              <a:rPr lang="en-GB" dirty="0" err="1"/>
              <a:t>fasta</a:t>
            </a:r>
            <a:r>
              <a:rPr lang="en-GB" dirty="0"/>
              <a:t> </a:t>
            </a:r>
            <a:r>
              <a:rPr lang="en-GB" dirty="0" err="1"/>
              <a:t>växelkursen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    </a:t>
            </a:r>
            <a:r>
              <a:rPr lang="en-GB" dirty="0" err="1"/>
              <a:t>försvarades</a:t>
            </a:r>
            <a:r>
              <a:rPr lang="en-GB" dirty="0"/>
              <a:t> </a:t>
            </a:r>
            <a:r>
              <a:rPr lang="en-GB" dirty="0" err="1"/>
              <a:t>alltför</a:t>
            </a:r>
            <a:r>
              <a:rPr lang="en-GB" dirty="0"/>
              <a:t> </a:t>
            </a:r>
            <a:r>
              <a:rPr lang="en-GB" dirty="0" err="1"/>
              <a:t>länge</a:t>
            </a:r>
            <a:endParaRPr lang="en-GB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12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FCFDDF-6618-427B-8B2C-3598C0B89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Förhållandet till media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68C827-3060-4E38-ACF7-A052F6B57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God </a:t>
            </a:r>
            <a:r>
              <a:rPr lang="sv-SE" dirty="0" err="1"/>
              <a:t>mediatäckning</a:t>
            </a:r>
            <a:r>
              <a:rPr lang="sv-SE" dirty="0"/>
              <a:t> är avgörande för genomslag i politiken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u="sng" dirty="0"/>
              <a:t>OECD </a:t>
            </a:r>
            <a:r>
              <a:rPr lang="sv-SE" u="sng" dirty="0" err="1"/>
              <a:t>Principles</a:t>
            </a:r>
            <a:r>
              <a:rPr lang="sv-SE" u="sng" dirty="0"/>
              <a:t> for IFIs (Independent </a:t>
            </a:r>
            <a:r>
              <a:rPr lang="sv-SE" u="sng" dirty="0" err="1"/>
              <a:t>Fiscal</a:t>
            </a:r>
            <a:r>
              <a:rPr lang="sv-SE" u="sng" dirty="0"/>
              <a:t> Institutions)</a:t>
            </a:r>
          </a:p>
          <a:p>
            <a:pPr marL="0" indent="0">
              <a:buNone/>
            </a:pPr>
            <a:r>
              <a:rPr lang="en-GB" i="1" dirty="0"/>
              <a:t>IFIs</a:t>
            </a:r>
            <a:r>
              <a:rPr lang="en-GB" dirty="0"/>
              <a:t> </a:t>
            </a:r>
            <a:r>
              <a:rPr lang="en-GB" i="1" dirty="0"/>
              <a:t>should develop effective communication channels from the outset, especially with the</a:t>
            </a:r>
            <a:r>
              <a:rPr lang="en-GB" dirty="0"/>
              <a:t> </a:t>
            </a:r>
            <a:r>
              <a:rPr lang="en-GB" i="1" dirty="0"/>
              <a:t>media</a:t>
            </a:r>
            <a:r>
              <a:rPr lang="en-GB" dirty="0"/>
              <a:t>, civil society, and other stakeholders… </a:t>
            </a:r>
            <a:r>
              <a:rPr lang="en-GB" i="1" dirty="0"/>
              <a:t>Media coverage of their work assists in fostering informed constituencies that may then exercise timely pressure on the government to behave transparently and responsibly in fiscal matters</a:t>
            </a:r>
            <a:r>
              <a:rPr lang="en-GB" dirty="0"/>
              <a:t>.”</a:t>
            </a:r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75101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5C73F5-327E-46EE-9A04-E0D505F8C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Det politiska systemet och oberoende utvärdering/analys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0FC580-729E-437C-BCD9-03922341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Politiker vill helst hitta stöd för den egna ståndpunkten</a:t>
            </a:r>
          </a:p>
          <a:p>
            <a:r>
              <a:rPr lang="sv-SE" dirty="0"/>
              <a:t>Politisk ovana hantera oberoende utvärdering</a:t>
            </a:r>
          </a:p>
          <a:p>
            <a:r>
              <a:rPr lang="sv-SE" dirty="0"/>
              <a:t>Uppenbart i fråga om Finanspolitiska rådet</a:t>
            </a:r>
          </a:p>
          <a:p>
            <a:pPr marL="0" indent="0">
              <a:buNone/>
            </a:pPr>
            <a:r>
              <a:rPr lang="sv-SE" dirty="0"/>
              <a:t>    - man måste skilja mellan rådgivning och utvärdering</a:t>
            </a:r>
          </a:p>
          <a:p>
            <a:pPr marL="0" indent="0">
              <a:buNone/>
            </a:pPr>
            <a:r>
              <a:rPr lang="sv-SE" dirty="0"/>
              <a:t>    - kontroverser med finansministrarna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26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4DAD8A-19F7-4327-B067-86E5E146A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Antalet utvärderingsinstitutioner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E4293A-656F-4842-90D9-858D652E5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 kan bli för många</a:t>
            </a:r>
          </a:p>
          <a:p>
            <a:pPr marL="0" indent="0">
              <a:buNone/>
            </a:pPr>
            <a:r>
              <a:rPr lang="sv-SE" dirty="0"/>
              <a:t>   - mer specialistkompetens om många utvärderingsorgan</a:t>
            </a:r>
          </a:p>
          <a:p>
            <a:pPr marL="0" indent="0">
              <a:buNone/>
            </a:pPr>
            <a:r>
              <a:rPr lang="sv-SE" dirty="0"/>
              <a:t>   - men genomslaget tunnas ut</a:t>
            </a:r>
          </a:p>
          <a:p>
            <a:pPr marL="0" indent="0">
              <a:buNone/>
            </a:pPr>
            <a:r>
              <a:rPr lang="sv-SE" dirty="0"/>
              <a:t>   - risk för brist på kompetenta utredare</a:t>
            </a:r>
          </a:p>
          <a:p>
            <a:r>
              <a:rPr lang="sv-SE" dirty="0"/>
              <a:t>Utvärdering av utvärderarna är inte något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386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5965</TotalTime>
  <Words>451</Words>
  <Application>Microsoft Office PowerPoint</Application>
  <PresentationFormat>Bredbild</PresentationFormat>
  <Paragraphs>70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Hur får oberoende forskningsunderlag genomslag i politiken?</vt:lpstr>
      <vt:lpstr>Egna erfarenheter</vt:lpstr>
      <vt:lpstr>Frågor</vt:lpstr>
      <vt:lpstr>Behovet av intermediärer mellan forskning och politik</vt:lpstr>
      <vt:lpstr>Interna kontra externa underlag</vt:lpstr>
      <vt:lpstr>Positiv kontra normativ analys</vt:lpstr>
      <vt:lpstr>Förhållandet till media</vt:lpstr>
      <vt:lpstr>Det politiska systemet och oberoende utvärdering/analys</vt:lpstr>
      <vt:lpstr>Antalet utvärderingsinstitutioner</vt:lpstr>
      <vt:lpstr>Tidsperspektiv på genomslaget av oberoende utvärdering/analys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Hur får oberoende forskningsunderlag genomslag i politiken?</dc:title>
  <dc:creator>Lars Calmfors</dc:creator>
  <cp:lastModifiedBy>Lars Calmfors</cp:lastModifiedBy>
  <cp:revision>18</cp:revision>
  <dcterms:created xsi:type="dcterms:W3CDTF">2017-09-29T07:37:12Z</dcterms:created>
  <dcterms:modified xsi:type="dcterms:W3CDTF">2017-10-03T13:58:55Z</dcterms:modified>
</cp:coreProperties>
</file>