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99" r:id="rId2"/>
    <p:sldId id="474" r:id="rId3"/>
    <p:sldId id="462" r:id="rId4"/>
    <p:sldId id="448" r:id="rId5"/>
    <p:sldId id="455" r:id="rId6"/>
    <p:sldId id="424" r:id="rId7"/>
    <p:sldId id="425" r:id="rId8"/>
    <p:sldId id="427" r:id="rId9"/>
    <p:sldId id="456" r:id="rId10"/>
    <p:sldId id="302" r:id="rId11"/>
    <p:sldId id="449" r:id="rId12"/>
    <p:sldId id="463" r:id="rId13"/>
    <p:sldId id="464" r:id="rId14"/>
    <p:sldId id="465" r:id="rId15"/>
    <p:sldId id="466" r:id="rId16"/>
    <p:sldId id="475" r:id="rId17"/>
    <p:sldId id="467" r:id="rId18"/>
    <p:sldId id="468" r:id="rId19"/>
    <p:sldId id="454" r:id="rId20"/>
    <p:sldId id="305" r:id="rId21"/>
    <p:sldId id="264" r:id="rId22"/>
    <p:sldId id="473" r:id="rId23"/>
    <p:sldId id="389" r:id="rId24"/>
    <p:sldId id="471" r:id="rId25"/>
    <p:sldId id="472" r:id="rId26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034E78-7F5D-4C2E-B375-FC64B27BC917}" styleName="Mörkt forma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106" d="100"/>
          <a:sy n="106" d="100"/>
        </p:scale>
        <p:origin x="1684" y="76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1"/>
          <c:tx>
            <c:v>KPIF (KPI 1965-1980)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9C-4490-B15E-E998B2AB0ADC}"/>
              </c:ext>
            </c:extLst>
          </c:dPt>
          <c:cat>
            <c:strRef>
              <c:f>[1]Blad1!$A$99:$A$149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2'!$D$44:$D$95</c:f>
              <c:numCache>
                <c:formatCode>General</c:formatCode>
                <c:ptCount val="52"/>
                <c:pt idx="16">
                  <c:v>11.65</c:v>
                </c:pt>
                <c:pt idx="17">
                  <c:v>9.73</c:v>
                </c:pt>
                <c:pt idx="18">
                  <c:v>10.06</c:v>
                </c:pt>
                <c:pt idx="19">
                  <c:v>8.44</c:v>
                </c:pt>
                <c:pt idx="20">
                  <c:v>7.04</c:v>
                </c:pt>
                <c:pt idx="21">
                  <c:v>4.8</c:v>
                </c:pt>
                <c:pt idx="22">
                  <c:v>4.4000000000000004</c:v>
                </c:pt>
                <c:pt idx="23">
                  <c:v>5.46</c:v>
                </c:pt>
                <c:pt idx="24">
                  <c:v>6.35</c:v>
                </c:pt>
                <c:pt idx="25">
                  <c:v>9.86</c:v>
                </c:pt>
                <c:pt idx="26">
                  <c:v>9.4</c:v>
                </c:pt>
                <c:pt idx="27">
                  <c:v>2.04</c:v>
                </c:pt>
                <c:pt idx="28">
                  <c:v>5.0199999999999996</c:v>
                </c:pt>
                <c:pt idx="29">
                  <c:v>2.36</c:v>
                </c:pt>
                <c:pt idx="30">
                  <c:v>2.65</c:v>
                </c:pt>
                <c:pt idx="31">
                  <c:v>1.27</c:v>
                </c:pt>
                <c:pt idx="32">
                  <c:v>1.77</c:v>
                </c:pt>
                <c:pt idx="33">
                  <c:v>0.92</c:v>
                </c:pt>
                <c:pt idx="34">
                  <c:v>1.36</c:v>
                </c:pt>
                <c:pt idx="35">
                  <c:v>1.04</c:v>
                </c:pt>
                <c:pt idx="36">
                  <c:v>2.46</c:v>
                </c:pt>
                <c:pt idx="37">
                  <c:v>2.2000000000000002</c:v>
                </c:pt>
                <c:pt idx="38">
                  <c:v>2.48</c:v>
                </c:pt>
                <c:pt idx="39">
                  <c:v>1.1000000000000001</c:v>
                </c:pt>
                <c:pt idx="40">
                  <c:v>1.1100000000000001</c:v>
                </c:pt>
                <c:pt idx="41">
                  <c:v>1.41</c:v>
                </c:pt>
                <c:pt idx="42">
                  <c:v>1.49</c:v>
                </c:pt>
                <c:pt idx="43">
                  <c:v>2.7</c:v>
                </c:pt>
                <c:pt idx="44">
                  <c:v>1.73</c:v>
                </c:pt>
                <c:pt idx="45">
                  <c:v>1.97</c:v>
                </c:pt>
                <c:pt idx="46">
                  <c:v>1.39</c:v>
                </c:pt>
                <c:pt idx="47">
                  <c:v>0.95</c:v>
                </c:pt>
                <c:pt idx="48">
                  <c:v>0.86</c:v>
                </c:pt>
                <c:pt idx="49">
                  <c:v>0.48</c:v>
                </c:pt>
                <c:pt idx="50">
                  <c:v>0.86</c:v>
                </c:pt>
                <c:pt idx="51">
                  <c:v>1.43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C-4490-B15E-E998B2AB0ADC}"/>
            </c:ext>
          </c:extLst>
        </c:ser>
        <c:ser>
          <c:idx val="3"/>
          <c:order val="2"/>
          <c:tx>
            <c:v>KPI</c:v>
          </c:tx>
          <c:spPr>
            <a:solidFill>
              <a:schemeClr val="accent2"/>
            </a:solidFill>
            <a:ln w="15875">
              <a:solidFill>
                <a:schemeClr val="tx1"/>
              </a:solidFill>
            </a:ln>
          </c:spPr>
          <c:invertIfNegative val="0"/>
          <c:val>
            <c:numRef>
              <c:f>'Figur 2'!$E$44:$E$59</c:f>
              <c:numCache>
                <c:formatCode>General</c:formatCode>
                <c:ptCount val="16"/>
                <c:pt idx="0">
                  <c:v>5.2</c:v>
                </c:pt>
                <c:pt idx="1">
                  <c:v>6.6</c:v>
                </c:pt>
                <c:pt idx="2">
                  <c:v>4</c:v>
                </c:pt>
                <c:pt idx="3">
                  <c:v>2</c:v>
                </c:pt>
                <c:pt idx="4">
                  <c:v>2.7</c:v>
                </c:pt>
                <c:pt idx="5">
                  <c:v>6.9</c:v>
                </c:pt>
                <c:pt idx="6">
                  <c:v>7.4</c:v>
                </c:pt>
                <c:pt idx="7">
                  <c:v>6</c:v>
                </c:pt>
                <c:pt idx="8">
                  <c:v>6.7</c:v>
                </c:pt>
                <c:pt idx="9">
                  <c:v>9.9</c:v>
                </c:pt>
                <c:pt idx="10">
                  <c:v>9.8000000000000007</c:v>
                </c:pt>
                <c:pt idx="11">
                  <c:v>10.4</c:v>
                </c:pt>
                <c:pt idx="12">
                  <c:v>11.3</c:v>
                </c:pt>
                <c:pt idx="13">
                  <c:v>10.1</c:v>
                </c:pt>
                <c:pt idx="14">
                  <c:v>7.2</c:v>
                </c:pt>
                <c:pt idx="15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06880"/>
        <c:axId val="115308416"/>
      </c:barChart>
      <c:lineChart>
        <c:grouping val="standard"/>
        <c:varyColors val="0"/>
        <c:ser>
          <c:idx val="0"/>
          <c:order val="0"/>
          <c:tx>
            <c:v>Lön arbetare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2'!$B$44:$B$94</c:f>
              <c:numCache>
                <c:formatCode>General</c:formatCode>
                <c:ptCount val="51"/>
                <c:pt idx="0">
                  <c:v>9.1999999999999993</c:v>
                </c:pt>
                <c:pt idx="1">
                  <c:v>8.6</c:v>
                </c:pt>
                <c:pt idx="2">
                  <c:v>7.4</c:v>
                </c:pt>
                <c:pt idx="3">
                  <c:v>6.7</c:v>
                </c:pt>
                <c:pt idx="4">
                  <c:v>10</c:v>
                </c:pt>
                <c:pt idx="5">
                  <c:v>9.4</c:v>
                </c:pt>
                <c:pt idx="6">
                  <c:v>12.2</c:v>
                </c:pt>
                <c:pt idx="7">
                  <c:v>9.6</c:v>
                </c:pt>
                <c:pt idx="8">
                  <c:v>8.1</c:v>
                </c:pt>
                <c:pt idx="9">
                  <c:v>11.2</c:v>
                </c:pt>
                <c:pt idx="10">
                  <c:v>16.600000000000001</c:v>
                </c:pt>
                <c:pt idx="11">
                  <c:v>14.1</c:v>
                </c:pt>
                <c:pt idx="12">
                  <c:v>9.3000000000000007</c:v>
                </c:pt>
                <c:pt idx="13">
                  <c:v>5.9</c:v>
                </c:pt>
                <c:pt idx="14">
                  <c:v>7.2</c:v>
                </c:pt>
                <c:pt idx="15">
                  <c:v>10.8</c:v>
                </c:pt>
                <c:pt idx="16">
                  <c:v>8.8000000000000007</c:v>
                </c:pt>
                <c:pt idx="17">
                  <c:v>6.5</c:v>
                </c:pt>
                <c:pt idx="18">
                  <c:v>6.9</c:v>
                </c:pt>
                <c:pt idx="19">
                  <c:v>8.3000000000000007</c:v>
                </c:pt>
                <c:pt idx="20">
                  <c:v>7.3</c:v>
                </c:pt>
                <c:pt idx="21">
                  <c:v>7</c:v>
                </c:pt>
                <c:pt idx="22">
                  <c:v>7.1</c:v>
                </c:pt>
                <c:pt idx="23">
                  <c:v>8</c:v>
                </c:pt>
                <c:pt idx="24">
                  <c:v>10.6</c:v>
                </c:pt>
                <c:pt idx="25">
                  <c:v>9.9</c:v>
                </c:pt>
                <c:pt idx="26">
                  <c:v>6</c:v>
                </c:pt>
                <c:pt idx="27">
                  <c:v>3.1</c:v>
                </c:pt>
                <c:pt idx="28">
                  <c:v>2.4</c:v>
                </c:pt>
                <c:pt idx="29">
                  <c:v>4.0999999999999996</c:v>
                </c:pt>
                <c:pt idx="30">
                  <c:v>5.2</c:v>
                </c:pt>
                <c:pt idx="31">
                  <c:v>4.8</c:v>
                </c:pt>
                <c:pt idx="32">
                  <c:v>4.0999999999999996</c:v>
                </c:pt>
                <c:pt idx="33">
                  <c:v>3.9</c:v>
                </c:pt>
                <c:pt idx="34">
                  <c:v>2.6</c:v>
                </c:pt>
                <c:pt idx="35">
                  <c:v>2.9</c:v>
                </c:pt>
                <c:pt idx="36">
                  <c:v>4.4000000000000004</c:v>
                </c:pt>
                <c:pt idx="37">
                  <c:v>3.2</c:v>
                </c:pt>
                <c:pt idx="38">
                  <c:v>3.4</c:v>
                </c:pt>
                <c:pt idx="39">
                  <c:v>2.7</c:v>
                </c:pt>
                <c:pt idx="40">
                  <c:v>3.2</c:v>
                </c:pt>
                <c:pt idx="41">
                  <c:v>3.1</c:v>
                </c:pt>
                <c:pt idx="42">
                  <c:v>3.7</c:v>
                </c:pt>
                <c:pt idx="43">
                  <c:v>4.4000000000000004</c:v>
                </c:pt>
                <c:pt idx="44">
                  <c:v>2.7</c:v>
                </c:pt>
                <c:pt idx="45">
                  <c:v>2.1</c:v>
                </c:pt>
                <c:pt idx="46">
                  <c:v>2.4</c:v>
                </c:pt>
                <c:pt idx="47">
                  <c:v>3.1</c:v>
                </c:pt>
                <c:pt idx="48">
                  <c:v>1.9</c:v>
                </c:pt>
                <c:pt idx="49">
                  <c:v>2.1</c:v>
                </c:pt>
                <c:pt idx="5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9C-4490-B15E-E998B2AB0ADC}"/>
            </c:ext>
          </c:extLst>
        </c:ser>
        <c:ser>
          <c:idx val="4"/>
          <c:order val="3"/>
          <c:tx>
            <c:v>Lön konjunkturlönestatistiken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2'!$F$44:$F$95</c:f>
              <c:numCache>
                <c:formatCode>General</c:formatCode>
                <c:ptCount val="52"/>
                <c:pt idx="28">
                  <c:v>3</c:v>
                </c:pt>
                <c:pt idx="29">
                  <c:v>2.4</c:v>
                </c:pt>
                <c:pt idx="30">
                  <c:v>4.0999999999999996</c:v>
                </c:pt>
                <c:pt idx="31">
                  <c:v>5.9</c:v>
                </c:pt>
                <c:pt idx="32">
                  <c:v>4.5</c:v>
                </c:pt>
                <c:pt idx="33">
                  <c:v>4</c:v>
                </c:pt>
                <c:pt idx="34">
                  <c:v>3.1</c:v>
                </c:pt>
                <c:pt idx="35">
                  <c:v>3.7</c:v>
                </c:pt>
                <c:pt idx="36">
                  <c:v>4.2</c:v>
                </c:pt>
                <c:pt idx="37">
                  <c:v>3.9</c:v>
                </c:pt>
                <c:pt idx="38">
                  <c:v>3.3</c:v>
                </c:pt>
                <c:pt idx="39">
                  <c:v>3</c:v>
                </c:pt>
                <c:pt idx="40">
                  <c:v>3.2</c:v>
                </c:pt>
                <c:pt idx="41">
                  <c:v>3.1</c:v>
                </c:pt>
                <c:pt idx="42">
                  <c:v>3.4</c:v>
                </c:pt>
                <c:pt idx="43">
                  <c:v>4</c:v>
                </c:pt>
                <c:pt idx="44">
                  <c:v>3.2</c:v>
                </c:pt>
                <c:pt idx="45">
                  <c:v>2.5</c:v>
                </c:pt>
                <c:pt idx="46">
                  <c:v>2.5</c:v>
                </c:pt>
                <c:pt idx="47">
                  <c:v>3.2</c:v>
                </c:pt>
                <c:pt idx="48">
                  <c:v>2.2999999999999998</c:v>
                </c:pt>
                <c:pt idx="49">
                  <c:v>2.9</c:v>
                </c:pt>
                <c:pt idx="50">
                  <c:v>2.2999999999999998</c:v>
                </c:pt>
                <c:pt idx="5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306880"/>
        <c:axId val="115308416"/>
      </c:lineChart>
      <c:catAx>
        <c:axId val="1153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308416"/>
        <c:crosses val="autoZero"/>
        <c:auto val="1"/>
        <c:lblAlgn val="ctr"/>
        <c:lblOffset val="100"/>
        <c:noMultiLvlLbl val="0"/>
      </c:catAx>
      <c:valAx>
        <c:axId val="1153084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306880"/>
        <c:crosses val="autoZero"/>
        <c:crossBetween val="between"/>
      </c:valAx>
    </c:plotArea>
    <c:legend>
      <c:legendPos val="b"/>
      <c:legendEntry>
        <c:idx val="1"/>
        <c:delete val="1"/>
      </c:legendEntry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7F-4762-B67C-5E56C346BE9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7F-4762-B67C-5E56C346BE9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7F-4762-B67C-5E56C346B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3'!$B$38</c:f>
              <c:strCache>
                <c:ptCount val="1"/>
                <c:pt idx="0">
                  <c:v>Hela ekonomin</c:v>
                </c:pt>
              </c:strCache>
            </c:strRef>
          </c:tx>
          <c:spPr>
            <a:ln w="19050" cap="rnd" cmpd="sng" algn="ctr">
              <a:solidFill>
                <a:schemeClr val="accent4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3'!$B$39:$B$95</c:f>
              <c:numCache>
                <c:formatCode>General</c:formatCode>
                <c:ptCount val="57"/>
                <c:pt idx="0">
                  <c:v>64.474488100000002</c:v>
                </c:pt>
                <c:pt idx="1">
                  <c:v>64.770623299999997</c:v>
                </c:pt>
                <c:pt idx="2">
                  <c:v>66.709616400000002</c:v>
                </c:pt>
                <c:pt idx="3">
                  <c:v>67.519252199999997</c:v>
                </c:pt>
                <c:pt idx="4">
                  <c:v>66.475267400000007</c:v>
                </c:pt>
                <c:pt idx="5">
                  <c:v>66.671928600000001</c:v>
                </c:pt>
                <c:pt idx="6">
                  <c:v>67.701421699999997</c:v>
                </c:pt>
                <c:pt idx="7">
                  <c:v>67.410165199999994</c:v>
                </c:pt>
                <c:pt idx="8">
                  <c:v>68.912767200000005</c:v>
                </c:pt>
                <c:pt idx="9">
                  <c:v>68.578358199999997</c:v>
                </c:pt>
                <c:pt idx="10">
                  <c:v>67.184802099999999</c:v>
                </c:pt>
                <c:pt idx="11">
                  <c:v>69.124542099999999</c:v>
                </c:pt>
                <c:pt idx="12">
                  <c:v>68.222231399999998</c:v>
                </c:pt>
                <c:pt idx="13">
                  <c:v>65.909732199999993</c:v>
                </c:pt>
                <c:pt idx="14">
                  <c:v>66.051920199999998</c:v>
                </c:pt>
                <c:pt idx="15">
                  <c:v>66.882987200000002</c:v>
                </c:pt>
                <c:pt idx="16">
                  <c:v>69.716306599999996</c:v>
                </c:pt>
                <c:pt idx="17">
                  <c:v>72.3954722</c:v>
                </c:pt>
                <c:pt idx="18">
                  <c:v>71.305579800000004</c:v>
                </c:pt>
                <c:pt idx="19">
                  <c:v>69.474408499999996</c:v>
                </c:pt>
                <c:pt idx="20">
                  <c:v>67.081964900000003</c:v>
                </c:pt>
                <c:pt idx="21">
                  <c:v>67.203782200000006</c:v>
                </c:pt>
                <c:pt idx="22">
                  <c:v>64.707751999999999</c:v>
                </c:pt>
                <c:pt idx="23">
                  <c:v>62.676376099999999</c:v>
                </c:pt>
                <c:pt idx="24">
                  <c:v>61.216447000000002</c:v>
                </c:pt>
                <c:pt idx="25">
                  <c:v>61.775055100000003</c:v>
                </c:pt>
                <c:pt idx="26">
                  <c:v>61.926136999999997</c:v>
                </c:pt>
                <c:pt idx="27">
                  <c:v>62.197483900000002</c:v>
                </c:pt>
                <c:pt idx="28">
                  <c:v>61.443418899999998</c:v>
                </c:pt>
                <c:pt idx="29">
                  <c:v>62.586240099999998</c:v>
                </c:pt>
                <c:pt idx="30">
                  <c:v>64.814519300000001</c:v>
                </c:pt>
                <c:pt idx="31">
                  <c:v>64.655732299999997</c:v>
                </c:pt>
                <c:pt idx="32">
                  <c:v>63.4495924</c:v>
                </c:pt>
                <c:pt idx="33">
                  <c:v>61.050357400000003</c:v>
                </c:pt>
                <c:pt idx="34">
                  <c:v>59.886989300000003</c:v>
                </c:pt>
                <c:pt idx="35">
                  <c:v>57.641644200000002</c:v>
                </c:pt>
                <c:pt idx="36">
                  <c:v>60.442504100000001</c:v>
                </c:pt>
                <c:pt idx="37">
                  <c:v>60.511679600000001</c:v>
                </c:pt>
                <c:pt idx="38">
                  <c:v>59.712801900000002</c:v>
                </c:pt>
                <c:pt idx="39">
                  <c:v>59.987966100000001</c:v>
                </c:pt>
                <c:pt idx="40">
                  <c:v>60.818532900000001</c:v>
                </c:pt>
                <c:pt idx="41">
                  <c:v>62.333557599999999</c:v>
                </c:pt>
                <c:pt idx="42">
                  <c:v>62.151000199999999</c:v>
                </c:pt>
                <c:pt idx="43">
                  <c:v>61.3650424</c:v>
                </c:pt>
                <c:pt idx="44">
                  <c:v>60.372236000000001</c:v>
                </c:pt>
                <c:pt idx="45">
                  <c:v>60.282666499999998</c:v>
                </c:pt>
                <c:pt idx="46">
                  <c:v>58.943271299999999</c:v>
                </c:pt>
                <c:pt idx="47">
                  <c:v>59.7307062</c:v>
                </c:pt>
                <c:pt idx="48">
                  <c:v>61.061358900000002</c:v>
                </c:pt>
                <c:pt idx="49">
                  <c:v>63.186521800000001</c:v>
                </c:pt>
                <c:pt idx="50">
                  <c:v>60.604736699999997</c:v>
                </c:pt>
                <c:pt idx="51">
                  <c:v>61.214347199999999</c:v>
                </c:pt>
                <c:pt idx="52">
                  <c:v>63.211050100000001</c:v>
                </c:pt>
                <c:pt idx="53">
                  <c:v>63.601934900000003</c:v>
                </c:pt>
                <c:pt idx="54">
                  <c:v>62.874901600000001</c:v>
                </c:pt>
                <c:pt idx="55">
                  <c:v>62.399928199999998</c:v>
                </c:pt>
                <c:pt idx="56">
                  <c:v>62.331652800000001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DE-4A68-897A-9BA4941BB781}"/>
            </c:ext>
          </c:extLst>
        </c:ser>
        <c:ser>
          <c:idx val="1"/>
          <c:order val="1"/>
          <c:tx>
            <c:strRef>
              <c:f>'Figur 3'!$C$38</c:f>
              <c:strCache>
                <c:ptCount val="1"/>
                <c:pt idx="0">
                  <c:v>Näringslivet</c:v>
                </c:pt>
              </c:strCache>
            </c:strRef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3'!$C$39:$C$95</c:f>
              <c:numCache>
                <c:formatCode>General</c:formatCode>
                <c:ptCount val="57"/>
                <c:pt idx="33">
                  <c:v>63.2</c:v>
                </c:pt>
                <c:pt idx="34">
                  <c:v>61.8</c:v>
                </c:pt>
                <c:pt idx="35">
                  <c:v>60.1</c:v>
                </c:pt>
                <c:pt idx="36">
                  <c:v>63.7</c:v>
                </c:pt>
                <c:pt idx="37">
                  <c:v>63.5</c:v>
                </c:pt>
                <c:pt idx="38">
                  <c:v>64.400000000000006</c:v>
                </c:pt>
                <c:pt idx="39">
                  <c:v>64.8</c:v>
                </c:pt>
                <c:pt idx="40">
                  <c:v>65.2</c:v>
                </c:pt>
                <c:pt idx="41">
                  <c:v>66.8</c:v>
                </c:pt>
                <c:pt idx="42">
                  <c:v>66.5</c:v>
                </c:pt>
                <c:pt idx="43">
                  <c:v>65.400000000000006</c:v>
                </c:pt>
                <c:pt idx="44">
                  <c:v>63.7</c:v>
                </c:pt>
                <c:pt idx="45">
                  <c:v>63.8</c:v>
                </c:pt>
                <c:pt idx="46">
                  <c:v>61.9</c:v>
                </c:pt>
                <c:pt idx="47">
                  <c:v>62.8</c:v>
                </c:pt>
                <c:pt idx="48">
                  <c:v>64.099999999999994</c:v>
                </c:pt>
                <c:pt idx="49">
                  <c:v>66.8</c:v>
                </c:pt>
                <c:pt idx="50">
                  <c:v>63.1</c:v>
                </c:pt>
                <c:pt idx="51">
                  <c:v>64</c:v>
                </c:pt>
                <c:pt idx="52">
                  <c:v>66.099999999999994</c:v>
                </c:pt>
                <c:pt idx="53">
                  <c:v>66.3</c:v>
                </c:pt>
                <c:pt idx="54">
                  <c:v>65.5</c:v>
                </c:pt>
                <c:pt idx="55">
                  <c:v>64.599999999999994</c:v>
                </c:pt>
                <c:pt idx="56">
                  <c:v>65.099999999999994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DE-4A68-897A-9BA4941BB781}"/>
            </c:ext>
          </c:extLst>
        </c:ser>
        <c:ser>
          <c:idx val="2"/>
          <c:order val="2"/>
          <c:tx>
            <c:strRef>
              <c:f>'Figur 3'!$D$38</c:f>
              <c:strCache>
                <c:ptCount val="1"/>
                <c:pt idx="0">
                  <c:v>Industrin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3'!$D$39:$D$95</c:f>
              <c:numCache>
                <c:formatCode>General</c:formatCode>
                <c:ptCount val="57"/>
                <c:pt idx="33">
                  <c:v>61.7</c:v>
                </c:pt>
                <c:pt idx="34">
                  <c:v>56.7</c:v>
                </c:pt>
                <c:pt idx="35">
                  <c:v>52.9</c:v>
                </c:pt>
                <c:pt idx="36">
                  <c:v>57.6</c:v>
                </c:pt>
                <c:pt idx="37">
                  <c:v>56.2</c:v>
                </c:pt>
                <c:pt idx="38">
                  <c:v>56.1</c:v>
                </c:pt>
                <c:pt idx="39">
                  <c:v>55.8</c:v>
                </c:pt>
                <c:pt idx="40">
                  <c:v>53.8</c:v>
                </c:pt>
                <c:pt idx="41">
                  <c:v>57.4</c:v>
                </c:pt>
                <c:pt idx="42">
                  <c:v>57.7</c:v>
                </c:pt>
                <c:pt idx="43">
                  <c:v>57.6</c:v>
                </c:pt>
                <c:pt idx="44">
                  <c:v>56</c:v>
                </c:pt>
                <c:pt idx="45">
                  <c:v>54.9</c:v>
                </c:pt>
                <c:pt idx="46">
                  <c:v>52.1</c:v>
                </c:pt>
                <c:pt idx="47">
                  <c:v>52.4</c:v>
                </c:pt>
                <c:pt idx="48">
                  <c:v>56.3</c:v>
                </c:pt>
                <c:pt idx="49">
                  <c:v>59.8</c:v>
                </c:pt>
                <c:pt idx="50">
                  <c:v>50.7</c:v>
                </c:pt>
                <c:pt idx="51">
                  <c:v>52</c:v>
                </c:pt>
                <c:pt idx="52">
                  <c:v>55.6</c:v>
                </c:pt>
                <c:pt idx="53">
                  <c:v>55.8</c:v>
                </c:pt>
                <c:pt idx="54">
                  <c:v>55.3</c:v>
                </c:pt>
                <c:pt idx="55">
                  <c:v>52.7</c:v>
                </c:pt>
                <c:pt idx="56">
                  <c:v>53.1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DE-4A68-897A-9BA4941BB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507200"/>
        <c:axId val="115508736"/>
      </c:lineChart>
      <c:catAx>
        <c:axId val="11550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508736"/>
        <c:crosses val="autoZero"/>
        <c:auto val="1"/>
        <c:lblAlgn val="ctr"/>
        <c:lblOffset val="100"/>
        <c:noMultiLvlLbl val="0"/>
      </c:catAx>
      <c:valAx>
        <c:axId val="115508736"/>
        <c:scaling>
          <c:orientation val="minMax"/>
          <c:max val="8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507200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E8-4F7A-85DC-D700D734495C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E8-4F7A-85DC-D700D7344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0-4BB8-86BB-3D7F447A10EE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20-4BB8-86BB-3D7F447A1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Industrin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4'!$B$40:$B$70</c:f>
              <c:numCache>
                <c:formatCode>0.00</c:formatCode>
                <c:ptCount val="31"/>
                <c:pt idx="0">
                  <c:v>0.17057427200487399</c:v>
                </c:pt>
                <c:pt idx="1">
                  <c:v>0.148620751810146</c:v>
                </c:pt>
                <c:pt idx="2">
                  <c:v>0.132830256822527</c:v>
                </c:pt>
                <c:pt idx="3">
                  <c:v>0.18635517375663899</c:v>
                </c:pt>
                <c:pt idx="4">
                  <c:v>0.27323785960666702</c:v>
                </c:pt>
                <c:pt idx="5">
                  <c:v>0.31980041627059702</c:v>
                </c:pt>
                <c:pt idx="6">
                  <c:v>0.39609184748554599</c:v>
                </c:pt>
                <c:pt idx="7">
                  <c:v>0.39222066523563898</c:v>
                </c:pt>
                <c:pt idx="8">
                  <c:v>0.504838104850721</c:v>
                </c:pt>
                <c:pt idx="9">
                  <c:v>0.49097029655429097</c:v>
                </c:pt>
                <c:pt idx="10">
                  <c:v>0.52844898454240397</c:v>
                </c:pt>
                <c:pt idx="11">
                  <c:v>0.380146481956464</c:v>
                </c:pt>
                <c:pt idx="12">
                  <c:v>0.48916779465228499</c:v>
                </c:pt>
                <c:pt idx="13">
                  <c:v>0.53883340732170304</c:v>
                </c:pt>
                <c:pt idx="14">
                  <c:v>0.35888900447310901</c:v>
                </c:pt>
                <c:pt idx="15">
                  <c:v>0.25891387046171199</c:v>
                </c:pt>
                <c:pt idx="16">
                  <c:v>0.23562923100498501</c:v>
                </c:pt>
                <c:pt idx="17">
                  <c:v>0.27193810051505302</c:v>
                </c:pt>
                <c:pt idx="18">
                  <c:v>0.34034162526051598</c:v>
                </c:pt>
                <c:pt idx="19">
                  <c:v>0.299868535895495</c:v>
                </c:pt>
                <c:pt idx="20">
                  <c:v>0.31786932120584799</c:v>
                </c:pt>
                <c:pt idx="21">
                  <c:v>0.37336427232821401</c:v>
                </c:pt>
                <c:pt idx="22">
                  <c:v>0.41268920177979002</c:v>
                </c:pt>
                <c:pt idx="23">
                  <c:v>0.34919241184413402</c:v>
                </c:pt>
                <c:pt idx="24">
                  <c:v>0.37661724148876802</c:v>
                </c:pt>
                <c:pt idx="25">
                  <c:v>0.36900234654180902</c:v>
                </c:pt>
                <c:pt idx="26">
                  <c:v>0.35546664334543099</c:v>
                </c:pt>
                <c:pt idx="27">
                  <c:v>0.46466609241529</c:v>
                </c:pt>
                <c:pt idx="28">
                  <c:v>0.485169893080522</c:v>
                </c:pt>
                <c:pt idx="29">
                  <c:v>0.52537838557919403</c:v>
                </c:pt>
                <c:pt idx="30">
                  <c:v>0.56024547549971304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4A-46F5-B755-5A4038DD0CC2}"/>
            </c:ext>
          </c:extLst>
        </c:ser>
        <c:ser>
          <c:idx val="1"/>
          <c:order val="1"/>
          <c:tx>
            <c:v>Byggsektorn</c:v>
          </c:tx>
          <c:spPr>
            <a:ln w="317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4'!$C$40:$C$70</c:f>
              <c:numCache>
                <c:formatCode>0.00</c:formatCode>
                <c:ptCount val="31"/>
                <c:pt idx="0">
                  <c:v>0.28440605698164401</c:v>
                </c:pt>
                <c:pt idx="1">
                  <c:v>0.33992921422540301</c:v>
                </c:pt>
                <c:pt idx="2">
                  <c:v>0.28007561174409901</c:v>
                </c:pt>
                <c:pt idx="3">
                  <c:v>0.34828188194114901</c:v>
                </c:pt>
                <c:pt idx="4">
                  <c:v>0.482082522544175</c:v>
                </c:pt>
                <c:pt idx="5">
                  <c:v>1.09837795181033</c:v>
                </c:pt>
                <c:pt idx="6">
                  <c:v>0.71133343224739798</c:v>
                </c:pt>
                <c:pt idx="7">
                  <c:v>0.62566175762826104</c:v>
                </c:pt>
                <c:pt idx="8">
                  <c:v>0.70049038580135303</c:v>
                </c:pt>
                <c:pt idx="9">
                  <c:v>1.34196012392283</c:v>
                </c:pt>
                <c:pt idx="10">
                  <c:v>0.78235128277417498</c:v>
                </c:pt>
                <c:pt idx="11">
                  <c:v>0.38574874772784601</c:v>
                </c:pt>
                <c:pt idx="12">
                  <c:v>0.79488882165492503</c:v>
                </c:pt>
                <c:pt idx="13">
                  <c:v>1.0958099391091201</c:v>
                </c:pt>
                <c:pt idx="14">
                  <c:v>0.70993299082513095</c:v>
                </c:pt>
                <c:pt idx="15">
                  <c:v>0.39169501219108399</c:v>
                </c:pt>
                <c:pt idx="16">
                  <c:v>0.549246433892699</c:v>
                </c:pt>
                <c:pt idx="17">
                  <c:v>0.39227958022732101</c:v>
                </c:pt>
                <c:pt idx="18">
                  <c:v>0.61256758699233704</c:v>
                </c:pt>
                <c:pt idx="19">
                  <c:v>0.55328343813319203</c:v>
                </c:pt>
                <c:pt idx="20">
                  <c:v>0.739949474472133</c:v>
                </c:pt>
                <c:pt idx="21">
                  <c:v>0.72851947123706895</c:v>
                </c:pt>
                <c:pt idx="22">
                  <c:v>0.475413831243087</c:v>
                </c:pt>
                <c:pt idx="23">
                  <c:v>0.51828892066695198</c:v>
                </c:pt>
                <c:pt idx="24">
                  <c:v>0.74165542658485195</c:v>
                </c:pt>
                <c:pt idx="25">
                  <c:v>0.89381401961141704</c:v>
                </c:pt>
                <c:pt idx="26">
                  <c:v>0.75372505219874997</c:v>
                </c:pt>
                <c:pt idx="27">
                  <c:v>0.95007612346846804</c:v>
                </c:pt>
                <c:pt idx="28">
                  <c:v>1.0064892067275899</c:v>
                </c:pt>
                <c:pt idx="29">
                  <c:v>1.37146222329996</c:v>
                </c:pt>
                <c:pt idx="30">
                  <c:v>1.00376495226281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4A-46F5-B755-5A4038DD0CC2}"/>
            </c:ext>
          </c:extLst>
        </c:ser>
        <c:ser>
          <c:idx val="2"/>
          <c:order val="2"/>
          <c:tx>
            <c:v>Tjänstesektorn</c:v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4'!$D$40:$D$70</c:f>
              <c:numCache>
                <c:formatCode>0.00</c:formatCode>
                <c:ptCount val="31"/>
                <c:pt idx="0">
                  <c:v>0.406264312150105</c:v>
                </c:pt>
                <c:pt idx="1">
                  <c:v>0.34104443462996098</c:v>
                </c:pt>
                <c:pt idx="2">
                  <c:v>0.36171222916309498</c:v>
                </c:pt>
                <c:pt idx="3">
                  <c:v>0.40250011836674099</c:v>
                </c:pt>
                <c:pt idx="4">
                  <c:v>0.45229169448705703</c:v>
                </c:pt>
                <c:pt idx="5">
                  <c:v>0.56187120280132297</c:v>
                </c:pt>
                <c:pt idx="6">
                  <c:v>0.74052866445655396</c:v>
                </c:pt>
                <c:pt idx="7">
                  <c:v>0.78719130184982999</c:v>
                </c:pt>
                <c:pt idx="8">
                  <c:v>0.80905657214402105</c:v>
                </c:pt>
                <c:pt idx="9">
                  <c:v>0.89827108682753998</c:v>
                </c:pt>
                <c:pt idx="10">
                  <c:v>0.75113654904679605</c:v>
                </c:pt>
                <c:pt idx="11">
                  <c:v>0.74641172088403296</c:v>
                </c:pt>
                <c:pt idx="12">
                  <c:v>0.86643548240337298</c:v>
                </c:pt>
                <c:pt idx="13">
                  <c:v>0.90135916008789796</c:v>
                </c:pt>
                <c:pt idx="14">
                  <c:v>0.80024013528529203</c:v>
                </c:pt>
                <c:pt idx="15">
                  <c:v>0.66434173742854696</c:v>
                </c:pt>
                <c:pt idx="16">
                  <c:v>0.67282447110105303</c:v>
                </c:pt>
                <c:pt idx="17">
                  <c:v>0.64964131178756701</c:v>
                </c:pt>
                <c:pt idx="18">
                  <c:v>0.56641563168819997</c:v>
                </c:pt>
                <c:pt idx="19">
                  <c:v>0.60351316730275495</c:v>
                </c:pt>
                <c:pt idx="20">
                  <c:v>0.671071560865932</c:v>
                </c:pt>
                <c:pt idx="21">
                  <c:v>0.81619524728949699</c:v>
                </c:pt>
                <c:pt idx="22">
                  <c:v>0.70603427247793005</c:v>
                </c:pt>
                <c:pt idx="23">
                  <c:v>0.76384170092048997</c:v>
                </c:pt>
                <c:pt idx="24">
                  <c:v>0.87373849450684105</c:v>
                </c:pt>
                <c:pt idx="25">
                  <c:v>0.850750069870437</c:v>
                </c:pt>
                <c:pt idx="26">
                  <c:v>0.89490810273014298</c:v>
                </c:pt>
                <c:pt idx="27">
                  <c:v>1.0224943075273001</c:v>
                </c:pt>
                <c:pt idx="28">
                  <c:v>1.07766387795181</c:v>
                </c:pt>
                <c:pt idx="29">
                  <c:v>0.96752671105965204</c:v>
                </c:pt>
                <c:pt idx="30">
                  <c:v>0.95784150903449305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4A-46F5-B755-5A4038DD0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641088"/>
        <c:axId val="127642624"/>
      </c:lineChart>
      <c:catAx>
        <c:axId val="12764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642624"/>
        <c:crosses val="autoZero"/>
        <c:auto val="1"/>
        <c:lblAlgn val="ctr"/>
        <c:lblOffset val="100"/>
        <c:noMultiLvlLbl val="0"/>
      </c:catAx>
      <c:valAx>
        <c:axId val="12764262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64108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Privata arbetsgivare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5'!$C$41:$C$64</c:f>
              <c:numCache>
                <c:formatCode>0</c:formatCode>
                <c:ptCount val="24"/>
                <c:pt idx="0">
                  <c:v>15.3512471987976</c:v>
                </c:pt>
                <c:pt idx="1">
                  <c:v>18.864063506895299</c:v>
                </c:pt>
                <c:pt idx="2">
                  <c:v>22.894869553770999</c:v>
                </c:pt>
                <c:pt idx="3">
                  <c:v>28.012310071282698</c:v>
                </c:pt>
                <c:pt idx="4">
                  <c:v>32.445173982259703</c:v>
                </c:pt>
                <c:pt idx="5">
                  <c:v>33.663973501839699</c:v>
                </c:pt>
                <c:pt idx="6">
                  <c:v>32.397854820180797</c:v>
                </c:pt>
                <c:pt idx="7">
                  <c:v>26.544657654333299</c:v>
                </c:pt>
                <c:pt idx="8">
                  <c:v>16.527945057125901</c:v>
                </c:pt>
                <c:pt idx="9">
                  <c:v>13.0958563471254</c:v>
                </c:pt>
                <c:pt idx="10">
                  <c:v>15.5579396966512</c:v>
                </c:pt>
                <c:pt idx="11">
                  <c:v>19.2041183675043</c:v>
                </c:pt>
                <c:pt idx="12">
                  <c:v>24.821034349065599</c:v>
                </c:pt>
                <c:pt idx="13">
                  <c:v>25.609778849632299</c:v>
                </c:pt>
                <c:pt idx="14">
                  <c:v>24.099088862205299</c:v>
                </c:pt>
                <c:pt idx="15">
                  <c:v>23.630972525245699</c:v>
                </c:pt>
                <c:pt idx="16">
                  <c:v>21.003879789499099</c:v>
                </c:pt>
                <c:pt idx="17">
                  <c:v>18.9520978698657</c:v>
                </c:pt>
                <c:pt idx="18">
                  <c:v>20.961475173114799</c:v>
                </c:pt>
                <c:pt idx="19">
                  <c:v>22.961094583090301</c:v>
                </c:pt>
                <c:pt idx="20">
                  <c:v>24.539321908004901</c:v>
                </c:pt>
                <c:pt idx="21">
                  <c:v>26.956702457622601</c:v>
                </c:pt>
                <c:pt idx="22">
                  <c:v>28.956956898679302</c:v>
                </c:pt>
                <c:pt idx="23">
                  <c:v>30.380354812598998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3-46E9-9011-83730ADACBCD}"/>
            </c:ext>
          </c:extLst>
        </c:ser>
        <c:ser>
          <c:idx val="1"/>
          <c:order val="1"/>
          <c:tx>
            <c:v>Offentliga arbetsgivare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5'!$H$41:$H$64</c:f>
              <c:numCache>
                <c:formatCode>0</c:formatCode>
                <c:ptCount val="24"/>
                <c:pt idx="0">
                  <c:v>22.706894301430999</c:v>
                </c:pt>
                <c:pt idx="1">
                  <c:v>22.910780624005401</c:v>
                </c:pt>
                <c:pt idx="2">
                  <c:v>25.2740872308738</c:v>
                </c:pt>
                <c:pt idx="3">
                  <c:v>29.450163103679799</c:v>
                </c:pt>
                <c:pt idx="4">
                  <c:v>31.7700504809271</c:v>
                </c:pt>
                <c:pt idx="5">
                  <c:v>32.830790901112799</c:v>
                </c:pt>
                <c:pt idx="6">
                  <c:v>35.1015330293014</c:v>
                </c:pt>
                <c:pt idx="7">
                  <c:v>32.7591372429942</c:v>
                </c:pt>
                <c:pt idx="8">
                  <c:v>26.547475264965701</c:v>
                </c:pt>
                <c:pt idx="9">
                  <c:v>23.461088945869498</c:v>
                </c:pt>
                <c:pt idx="10">
                  <c:v>24.9635380677061</c:v>
                </c:pt>
                <c:pt idx="11">
                  <c:v>29.0465079197769</c:v>
                </c:pt>
                <c:pt idx="12">
                  <c:v>33.362365294707502</c:v>
                </c:pt>
                <c:pt idx="13">
                  <c:v>36.378366661499697</c:v>
                </c:pt>
                <c:pt idx="14">
                  <c:v>37.438555554497803</c:v>
                </c:pt>
                <c:pt idx="15">
                  <c:v>39.4860199658415</c:v>
                </c:pt>
                <c:pt idx="16">
                  <c:v>39.213417734361698</c:v>
                </c:pt>
                <c:pt idx="17">
                  <c:v>39.5600374846248</c:v>
                </c:pt>
                <c:pt idx="18">
                  <c:v>43.029147823650803</c:v>
                </c:pt>
                <c:pt idx="19">
                  <c:v>46.734680772598999</c:v>
                </c:pt>
                <c:pt idx="20">
                  <c:v>51.087718724108399</c:v>
                </c:pt>
                <c:pt idx="21">
                  <c:v>56.703341636464998</c:v>
                </c:pt>
                <c:pt idx="22">
                  <c:v>62.893070524381002</c:v>
                </c:pt>
                <c:pt idx="23">
                  <c:v>66.194276216204798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3-46E9-9011-83730ADAC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456768"/>
        <c:axId val="127458304"/>
      </c:lineChart>
      <c:catAx>
        <c:axId val="12745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58304"/>
        <c:crosses val="autoZero"/>
        <c:auto val="1"/>
        <c:lblAlgn val="ctr"/>
        <c:lblOffset val="100"/>
        <c:noMultiLvlLbl val="0"/>
      </c:catAx>
      <c:valAx>
        <c:axId val="12745830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5676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6'!$A$39</c:f>
              <c:strCache>
                <c:ptCount val="1"/>
                <c:pt idx="0">
                  <c:v>Ackumulerad bytesbalans</c:v>
                </c:pt>
              </c:strCache>
            </c:strRef>
          </c:tx>
          <c:spPr>
            <a:ln w="19050" cap="rnd" cmpd="sng" algn="ctr">
              <a:solidFill>
                <a:srgbClr val="0070C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6'!$C$39:$Z$39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-45.862345287158398</c:v>
                </c:pt>
                <c:pt idx="2">
                  <c:v>-42.671582254139103</c:v>
                </c:pt>
                <c:pt idx="3">
                  <c:v>-39.327940220521498</c:v>
                </c:pt>
                <c:pt idx="4">
                  <c:v>-35.4255224548141</c:v>
                </c:pt>
                <c:pt idx="5">
                  <c:v>-31.790508072698199</c:v>
                </c:pt>
                <c:pt idx="6">
                  <c:v>-27.858169323164098</c:v>
                </c:pt>
                <c:pt idx="7">
                  <c:v>-23.896580352093299</c:v>
                </c:pt>
                <c:pt idx="8">
                  <c:v>-19.155101898582</c:v>
                </c:pt>
                <c:pt idx="9">
                  <c:v>-14.6723953399776</c:v>
                </c:pt>
                <c:pt idx="10">
                  <c:v>-8.7824539555388803</c:v>
                </c:pt>
                <c:pt idx="11">
                  <c:v>-2.7755701022922201</c:v>
                </c:pt>
                <c:pt idx="12">
                  <c:v>3.2780484481963401</c:v>
                </c:pt>
                <c:pt idx="13">
                  <c:v>11.477253309250299</c:v>
                </c:pt>
                <c:pt idx="14">
                  <c:v>19.6512195754887</c:v>
                </c:pt>
                <c:pt idx="15">
                  <c:v>27.4945327893608</c:v>
                </c:pt>
                <c:pt idx="16">
                  <c:v>33.527662088991697</c:v>
                </c:pt>
                <c:pt idx="17">
                  <c:v>39.490740435147998</c:v>
                </c:pt>
                <c:pt idx="18">
                  <c:v>45.0369110750662</c:v>
                </c:pt>
                <c:pt idx="19">
                  <c:v>50.627445161041003</c:v>
                </c:pt>
                <c:pt idx="20">
                  <c:v>55.887519077944503</c:v>
                </c:pt>
                <c:pt idx="21">
                  <c:v>60.520676635782799</c:v>
                </c:pt>
                <c:pt idx="22">
                  <c:v>65.2180017196183</c:v>
                </c:pt>
                <c:pt idx="23">
                  <c:v>69.8747647143623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62-4891-9EAF-CCF16706F37B}"/>
            </c:ext>
          </c:extLst>
        </c:ser>
        <c:ser>
          <c:idx val="1"/>
          <c:order val="1"/>
          <c:tx>
            <c:strRef>
              <c:f>'Figur 6'!$A$38</c:f>
              <c:strCache>
                <c:ptCount val="1"/>
                <c:pt idx="0">
                  <c:v>Utlandsställning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6'!$C$38:$Z$38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-42.019383948824597</c:v>
                </c:pt>
                <c:pt idx="2">
                  <c:v>-33.250830076206697</c:v>
                </c:pt>
                <c:pt idx="3">
                  <c:v>-37.225191185414303</c:v>
                </c:pt>
                <c:pt idx="4">
                  <c:v>-38.509137748909097</c:v>
                </c:pt>
                <c:pt idx="5">
                  <c:v>-35.138472360453903</c:v>
                </c:pt>
                <c:pt idx="6">
                  <c:v>-32.709908689306801</c:v>
                </c:pt>
                <c:pt idx="7">
                  <c:v>-33.213491415997098</c:v>
                </c:pt>
                <c:pt idx="8">
                  <c:v>-23.2150855685537</c:v>
                </c:pt>
                <c:pt idx="9">
                  <c:v>-20.884276128498001</c:v>
                </c:pt>
                <c:pt idx="10">
                  <c:v>-17.4009111668359</c:v>
                </c:pt>
                <c:pt idx="11">
                  <c:v>-21.642606452854899</c:v>
                </c:pt>
                <c:pt idx="12">
                  <c:v>-17.3594391047248</c:v>
                </c:pt>
                <c:pt idx="13">
                  <c:v>-9.8190399024743105</c:v>
                </c:pt>
                <c:pt idx="14">
                  <c:v>1.1889405478164901</c:v>
                </c:pt>
                <c:pt idx="15">
                  <c:v>-7.9318715113565696</c:v>
                </c:pt>
                <c:pt idx="16">
                  <c:v>-7.2342815543457499</c:v>
                </c:pt>
                <c:pt idx="17">
                  <c:v>-5.5653503954836303</c:v>
                </c:pt>
                <c:pt idx="18">
                  <c:v>-7.9582626046162801</c:v>
                </c:pt>
                <c:pt idx="19">
                  <c:v>-14.6168041684759</c:v>
                </c:pt>
                <c:pt idx="20">
                  <c:v>-12.546721950052399</c:v>
                </c:pt>
                <c:pt idx="21">
                  <c:v>1.1557492811493499</c:v>
                </c:pt>
                <c:pt idx="22">
                  <c:v>3.31730646195513</c:v>
                </c:pt>
                <c:pt idx="23">
                  <c:v>16.6766470758315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62-4891-9EAF-CCF16706F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615168"/>
        <c:axId val="132637440"/>
      </c:lineChart>
      <c:catAx>
        <c:axId val="132615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37440"/>
        <c:crosses val="autoZero"/>
        <c:auto val="1"/>
        <c:lblAlgn val="ctr"/>
        <c:lblOffset val="100"/>
        <c:noMultiLvlLbl val="0"/>
      </c:catAx>
      <c:valAx>
        <c:axId val="13263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15168"/>
        <c:crosses val="autoZero"/>
        <c:crossBetween val="between"/>
      </c:valAx>
      <c:spPr>
        <a:noFill/>
      </c:spPr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20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410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564430"/>
            <a:ext cx="8225611" cy="147002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Behövs en ny modell för svensk lönebildning?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LOs ekoutskott</a:t>
            </a:r>
          </a:p>
          <a:p>
            <a:r>
              <a:rPr lang="sv-SE" dirty="0">
                <a:solidFill>
                  <a:schemeClr val="tx1"/>
                </a:solidFill>
              </a:rPr>
              <a:t>6/10-2017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sv-SE" sz="2600" dirty="0"/>
              <a:t>Inte bara kortsiktigt konjunkturfenomen</a:t>
            </a:r>
          </a:p>
          <a:p>
            <a:pPr marL="457200" indent="-457200"/>
            <a:r>
              <a:rPr lang="sv-SE" sz="26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600" dirty="0"/>
              <a:t>         - stora överskott i bytesbalansen sedan 1990-talet</a:t>
            </a:r>
          </a:p>
          <a:p>
            <a:pPr marL="0" indent="0">
              <a:buNone/>
            </a:pPr>
            <a:r>
              <a:rPr lang="sv-SE" sz="2600" dirty="0"/>
              <a:t>         - större sparande än investeringar</a:t>
            </a:r>
          </a:p>
          <a:p>
            <a:pPr marL="0" indent="0">
              <a:buNone/>
            </a:pPr>
            <a:r>
              <a:rPr lang="sv-SE" sz="2600" dirty="0"/>
              <a:t>         - osannolikt att vi i all framtid ska fortsätta ackumulera finansiella nettofordringar</a:t>
            </a:r>
          </a:p>
          <a:p>
            <a:pPr marL="0" indent="0">
              <a:buNone/>
            </a:pPr>
            <a:r>
              <a:rPr lang="sv-SE" sz="2600" dirty="0"/>
              <a:t>           på omvärlden</a:t>
            </a:r>
          </a:p>
          <a:p>
            <a:pPr marL="0" indent="0">
              <a:buNone/>
            </a:pPr>
            <a:r>
              <a:rPr lang="sv-SE" sz="2600" dirty="0"/>
              <a:t>         - lägre privat sparande och högre privat konsumtionsefterfrågan med åldrande</a:t>
            </a:r>
          </a:p>
          <a:p>
            <a:pPr marL="0" indent="0">
              <a:buNone/>
            </a:pPr>
            <a:r>
              <a:rPr lang="sv-SE" sz="2600" dirty="0"/>
              <a:t>            befolkning</a:t>
            </a:r>
          </a:p>
          <a:p>
            <a:pPr marL="0" indent="0">
              <a:buNone/>
            </a:pPr>
            <a:r>
              <a:rPr lang="sv-SE" sz="2600" dirty="0"/>
              <a:t>         - stort behov av investeringar, särskilt i bostäder</a:t>
            </a:r>
          </a:p>
          <a:p>
            <a:pPr marL="0" indent="0">
              <a:buNone/>
            </a:pPr>
            <a:r>
              <a:rPr lang="sv-SE" sz="2600" dirty="0"/>
              <a:t>         - lägre tillväxt i världsekonomin ger svagare utveckling av exportefterfrågan</a:t>
            </a:r>
          </a:p>
          <a:p>
            <a:r>
              <a:rPr lang="sv-SE" sz="2600" dirty="0"/>
              <a:t>Starkare efterfrågan för mer hemmamarknadsinriktade näringslivssektorer än för mer internationellt konkurrensutsatta sektorer</a:t>
            </a:r>
          </a:p>
          <a:p>
            <a:r>
              <a:rPr lang="sv-SE" sz="2600" dirty="0"/>
              <a:t>Starkare arbetskraftsefterfrågan i mer hemmamarknadsinriktade sektorer än i mer internationellt konkurrensutsatta sektorer </a:t>
            </a:r>
          </a:p>
          <a:p>
            <a:pPr marL="0" indent="0">
              <a:buNone/>
            </a:pPr>
            <a:r>
              <a:rPr lang="sv-SE" sz="2400" dirty="0"/>
              <a:t>        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97295-24E7-49BB-B233-6A68D26B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Ackumulerad bytesbalans och finansiell utlandsställning, procent av BNP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586716"/>
              </p:ext>
            </p:extLst>
          </p:nvPr>
        </p:nvGraphicFramePr>
        <p:xfrm>
          <a:off x="447675" y="1700808"/>
          <a:ext cx="8239125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350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93642-E3B7-44C5-B423-7442B7E3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Offentlig sektors roll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888C26-09B4-44AD-AF28-D8BEF19FC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Sannolikt att den offentligt finansierade sektorn kommer att växa som andel av sysselsättningen</a:t>
            </a:r>
          </a:p>
          <a:p>
            <a:pPr marL="0" indent="0">
              <a:buNone/>
            </a:pPr>
            <a:r>
              <a:rPr lang="sv-SE" dirty="0"/>
              <a:t>    - åldrande befolkning: vård och omsorg</a:t>
            </a:r>
          </a:p>
          <a:p>
            <a:pPr marL="0" indent="0">
              <a:buNone/>
            </a:pPr>
            <a:r>
              <a:rPr lang="sv-SE" dirty="0"/>
              <a:t>    - försvar</a:t>
            </a:r>
          </a:p>
          <a:p>
            <a:pPr marL="0" indent="0">
              <a:buNone/>
            </a:pPr>
            <a:r>
              <a:rPr lang="sv-SE" dirty="0"/>
              <a:t>    - polis</a:t>
            </a:r>
          </a:p>
          <a:p>
            <a:pPr marL="0" indent="0">
              <a:buNone/>
            </a:pPr>
            <a:r>
              <a:rPr lang="sv-SE" dirty="0"/>
              <a:t>    - skola</a:t>
            </a:r>
          </a:p>
          <a:p>
            <a:r>
              <a:rPr lang="sv-SE" dirty="0"/>
              <a:t>Kräver förmodligen relativlönehöjningar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006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51DBDC-ABA6-4034-B15A-A0081E7E6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Utgångspunkter för diskussionen om märket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6A494C-213C-491E-B1C6-828184BE3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25000" lnSpcReduction="20000"/>
          </a:bodyPr>
          <a:lstStyle/>
          <a:p>
            <a:r>
              <a:rPr lang="sv-SE" sz="11200" dirty="0"/>
              <a:t>Lönebildningens roll är att skapa balans mellan utbud och efterfrågan på arbetsmarknaden och att bidra till en samhällsekonomiskt effektiv allokering av arbetskraften</a:t>
            </a:r>
          </a:p>
          <a:p>
            <a:r>
              <a:rPr lang="sv-SE" sz="11200" dirty="0"/>
              <a:t>Lönebildningens roll är </a:t>
            </a:r>
            <a:r>
              <a:rPr lang="sv-SE" sz="11200" b="1" dirty="0"/>
              <a:t>inte </a:t>
            </a:r>
            <a:r>
              <a:rPr lang="sv-SE" sz="11200" dirty="0"/>
              <a:t>att bidra till en viss storlek på den internationellt konkurrensutsatta sektorn (industrin)</a:t>
            </a:r>
          </a:p>
          <a:p>
            <a:r>
              <a:rPr lang="sv-SE" sz="11200" dirty="0"/>
              <a:t>Det är inget självändamål att ha en stor internationellt konkurrensutsatt sektor</a:t>
            </a:r>
          </a:p>
          <a:p>
            <a:pPr marL="0" indent="0">
              <a:buNone/>
            </a:pPr>
            <a:r>
              <a:rPr lang="sv-SE" sz="11200" dirty="0"/>
              <a:t>     - sektorstorlekar bör spegla privata och kollektiva</a:t>
            </a:r>
          </a:p>
          <a:p>
            <a:pPr marL="0" indent="0">
              <a:buNone/>
            </a:pPr>
            <a:r>
              <a:rPr lang="sv-SE" sz="11200" dirty="0"/>
              <a:t>       efterfrågebeslut</a:t>
            </a:r>
          </a:p>
          <a:p>
            <a:pPr marL="0" indent="0">
              <a:buNone/>
            </a:pPr>
            <a:r>
              <a:rPr lang="sv-SE" sz="5900" dirty="0"/>
              <a:t>       </a:t>
            </a:r>
          </a:p>
          <a:p>
            <a:pPr marL="0" indent="0">
              <a:buNone/>
            </a:pPr>
            <a:r>
              <a:rPr lang="sv-SE" dirty="0"/>
              <a:t>       </a:t>
            </a:r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620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potentiellt utbud av utrikes</a:t>
            </a:r>
          </a:p>
          <a:p>
            <a:pPr marL="0" indent="0">
              <a:buNone/>
            </a:pPr>
            <a:r>
              <a:rPr lang="sv-SE" sz="2000" dirty="0"/>
              <a:t>          födda men det krävs: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 dirty="0"/>
              <a:t>Om </a:t>
            </a:r>
            <a:r>
              <a:rPr lang="sv-SE" altLang="en-US" sz="2000" dirty="0"/>
              <a:t>otillräckligt utbud av arbetskraft till hemma-marknadssektorerna</a:t>
            </a:r>
          </a:p>
          <a:p>
            <a:r>
              <a:rPr lang="sv-SE" altLang="en-US" sz="2000" dirty="0"/>
              <a:t>Annars kronisk arbetskraftsbrist</a:t>
            </a:r>
          </a:p>
          <a:p>
            <a:r>
              <a:rPr lang="sv-SE" altLang="en-US" sz="2000" dirty="0"/>
              <a:t>Annars ineffektiv allokering av arbetskraften</a:t>
            </a:r>
          </a:p>
          <a:p>
            <a:r>
              <a:rPr lang="sv-SE" altLang="en-US" sz="2000" dirty="0" err="1"/>
              <a:t>Ombalansering</a:t>
            </a:r>
            <a:r>
              <a:rPr lang="sv-SE" altLang="en-US" sz="2000" dirty="0"/>
              <a:t> av ekonomin där hemmamarknadssektorn växer och den internationellt konkurrensutsatta sektorn krymper</a:t>
            </a:r>
          </a:p>
          <a:p>
            <a:pPr marL="0" indent="0">
              <a:buNone/>
            </a:pPr>
            <a:endParaRPr lang="sv-SE" alt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50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1BD59-AF74-4FC4-BF37-67C44A41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Ett lågt </a:t>
            </a:r>
            <a:r>
              <a:rPr lang="sv-SE" dirty="0" err="1">
                <a:solidFill>
                  <a:srgbClr val="002060"/>
                </a:solidFill>
              </a:rPr>
              <a:t>industrimärke</a:t>
            </a:r>
            <a:r>
              <a:rPr lang="sv-SE" dirty="0">
                <a:solidFill>
                  <a:srgbClr val="002060"/>
                </a:solidFill>
              </a:rPr>
              <a:t> kan vara dysfunktionellt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8378D1-D96F-465A-824D-9A0A8C9C1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v-SE" sz="3400" dirty="0"/>
              <a:t>Om medborgarnas privata och politiska beslut innebär högre efterfrågan på privata och offentliga tjänster kan ett lågt </a:t>
            </a:r>
            <a:r>
              <a:rPr lang="sv-SE" sz="3400" dirty="0" err="1"/>
              <a:t>industrimärke</a:t>
            </a:r>
            <a:r>
              <a:rPr lang="sv-SE" sz="3400" dirty="0"/>
              <a:t> ge en ineffektiv allokering av arbetskraften </a:t>
            </a:r>
          </a:p>
          <a:p>
            <a:pPr marL="0" indent="0">
              <a:buNone/>
            </a:pPr>
            <a:r>
              <a:rPr lang="sv-SE" sz="3400" dirty="0"/>
              <a:t>      - kronisk arbetskraftsbrist i mer hemmamarknadsinriktade</a:t>
            </a:r>
          </a:p>
          <a:p>
            <a:pPr marL="0" indent="0">
              <a:buNone/>
            </a:pPr>
            <a:r>
              <a:rPr lang="sv-SE" sz="3400" dirty="0"/>
              <a:t>        sektorer</a:t>
            </a:r>
          </a:p>
          <a:p>
            <a:pPr marL="0" indent="0">
              <a:buNone/>
            </a:pPr>
            <a:r>
              <a:rPr lang="sv-SE" sz="3400" dirty="0"/>
              <a:t>      - lönebildningen kan behöva medverka till att arbetskraft </a:t>
            </a:r>
          </a:p>
          <a:p>
            <a:pPr marL="0" indent="0">
              <a:buNone/>
            </a:pPr>
            <a:r>
              <a:rPr lang="sv-SE" sz="3400" dirty="0"/>
              <a:t>        </a:t>
            </a:r>
            <a:r>
              <a:rPr lang="sv-SE" sz="3400" dirty="0" err="1"/>
              <a:t>omallokeras</a:t>
            </a:r>
            <a:r>
              <a:rPr lang="sv-SE" sz="3400" dirty="0"/>
              <a:t> från mer internationellt konkurrensutsatta</a:t>
            </a:r>
          </a:p>
          <a:p>
            <a:pPr marL="0" indent="0">
              <a:buNone/>
            </a:pPr>
            <a:r>
              <a:rPr lang="sv-SE" sz="3400" dirty="0"/>
              <a:t>        sektorer till mer hemmamarknadsinriktade sektorer</a:t>
            </a:r>
          </a:p>
          <a:p>
            <a:r>
              <a:rPr lang="sv-SE" sz="3400" dirty="0"/>
              <a:t>Svårt för Riksbanken nå inflationsmålet utan högre löneökningar</a:t>
            </a:r>
          </a:p>
          <a:p>
            <a:r>
              <a:rPr lang="sv-SE" sz="3400" dirty="0"/>
              <a:t>Märkessättningen kan behöva ta större hänsyn till andra sektorer än industrin</a:t>
            </a:r>
          </a:p>
          <a:p>
            <a:r>
              <a:rPr lang="sv-SE" sz="3400" dirty="0"/>
              <a:t>Löneökningstakten i ekonomin kan behöva ligga högre än utrymmet i industrin</a:t>
            </a:r>
          </a:p>
          <a:p>
            <a:r>
              <a:rPr lang="sv-SE" sz="3400" dirty="0"/>
              <a:t>Släppa in fler sektorer i märkessättningen eller ska industrin ta större hänsyn till andra sektorer?</a:t>
            </a:r>
          </a:p>
          <a:p>
            <a:pPr marL="0" indent="0">
              <a:buNone/>
            </a:pPr>
            <a:r>
              <a:rPr lang="sv-SE" sz="3400" dirty="0"/>
              <a:t>      - pris- och produktivitetsutvecklingen i näringslivet i stället för lönekostnads-</a:t>
            </a:r>
          </a:p>
          <a:p>
            <a:pPr marL="0" indent="0">
              <a:buNone/>
            </a:pPr>
            <a:r>
              <a:rPr lang="sv-SE" sz="3400" dirty="0"/>
              <a:t>        utvecklingen i Tyskland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021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5779808-5FFD-42C9-99DE-AD3C2E64A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Löneökningar i Tyskland och Sverige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6" name="Bildobjekt 5" descr="En bild som visar text, karta&#10;&#10;Beskrivning genererad med mycket hög exakthet">
            <a:extLst>
              <a:ext uri="{FF2B5EF4-FFF2-40B4-BE49-F238E27FC236}">
                <a16:creationId xmlns:a16="http://schemas.microsoft.com/office/drawing/2014/main" id="{B73AF49C-E50E-4759-90DA-1E3D56FDC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5714286" cy="4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46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 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  <p:extLst>
      <p:ext uri="{BB962C8B-B14F-4D97-AF65-F5344CB8AC3E}">
        <p14:creationId xmlns:p14="http://schemas.microsoft.com/office/powerpoint/2010/main" val="140543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avtalade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39552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1,22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530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  <p:extLst>
      <p:ext uri="{BB962C8B-B14F-4D97-AF65-F5344CB8AC3E}">
        <p14:creationId xmlns:p14="http://schemas.microsoft.com/office/powerpoint/2010/main" val="155488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0415" y="5601335"/>
            <a:ext cx="5537835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/>
              <a:t>Kurvan visar vilken lönenivå som, allt annat lika, blir utfallet av förhandlingar om kollektivavtal beroende på om dessa är företagsvisa, sker på branschnivå eller bedrivs samordnat för hela ekonomin.</a:t>
            </a:r>
          </a:p>
        </p:txBody>
      </p:sp>
      <p:grpSp>
        <p:nvGrpSpPr>
          <p:cNvPr id="4" name="Grupp 3"/>
          <p:cNvGrpSpPr/>
          <p:nvPr/>
        </p:nvGrpSpPr>
        <p:grpSpPr>
          <a:xfrm>
            <a:off x="1251092" y="1556385"/>
            <a:ext cx="5749148" cy="3903345"/>
            <a:chOff x="1251092" y="1556385"/>
            <a:chExt cx="5749148" cy="3903345"/>
          </a:xfrm>
        </p:grpSpPr>
        <p:sp>
          <p:nvSpPr>
            <p:cNvPr id="24" name="TextBox 23"/>
            <p:cNvSpPr txBox="1"/>
            <p:nvPr/>
          </p:nvSpPr>
          <p:spPr>
            <a:xfrm>
              <a:off x="2101850" y="4469765"/>
              <a:ext cx="135318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sv-SE" sz="1400" dirty="0"/>
                <a:t>Företagsvisa förhandlingar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26205" y="4469765"/>
              <a:ext cx="1229360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Branschvisa förhandlingar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0405" y="4469765"/>
              <a:ext cx="1219835" cy="520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/>
                <a:t>Nationella </a:t>
              </a:r>
            </a:p>
            <a:p>
              <a:pPr algn="ctr"/>
              <a:r>
                <a:rPr lang="sv-SE" sz="1400" dirty="0"/>
                <a:t>förhandlingar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2339975" y="1556385"/>
              <a:ext cx="10795" cy="27857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2348230" y="4319905"/>
              <a:ext cx="4255770" cy="76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2" idx="0"/>
            </p:cNvCxnSpPr>
            <p:nvPr/>
          </p:nvCxnSpPr>
          <p:spPr>
            <a:xfrm flipH="1">
              <a:off x="2372360" y="3672840"/>
              <a:ext cx="3964305" cy="444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Arc 1"/>
            <p:cNvSpPr/>
            <p:nvPr/>
          </p:nvSpPr>
          <p:spPr>
            <a:xfrm>
              <a:off x="2372360" y="1840865"/>
              <a:ext cx="3964305" cy="3618865"/>
            </a:xfrm>
            <a:prstGeom prst="arc">
              <a:avLst>
                <a:gd name="adj1" fmla="val 10753131"/>
                <a:gd name="adj2" fmla="val 0"/>
              </a:avLst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2334260" y="4288155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4424680" y="428498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18" name="Oval 17"/>
            <p:cNvSpPr/>
            <p:nvPr/>
          </p:nvSpPr>
          <p:spPr>
            <a:xfrm>
              <a:off x="6290310" y="4279900"/>
              <a:ext cx="53975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51092" y="1701370"/>
              <a:ext cx="1084580" cy="5200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/>
                <a:t>Reallön,</a:t>
              </a:r>
            </a:p>
            <a:p>
              <a:r>
                <a:rPr lang="sv-SE" sz="1400" dirty="0"/>
                <a:t>arbetslöshet</a:t>
              </a:r>
            </a:p>
          </p:txBody>
        </p:sp>
      </p:grpSp>
      <p:sp>
        <p:nvSpPr>
          <p:cNvPr id="3" name="Title 1"/>
          <p:cNvSpPr>
            <a:spLocks noGrp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en-US" dirty="0">
                <a:solidFill>
                  <a:srgbClr val="002060"/>
                </a:solidFill>
              </a:rPr>
              <a:t>Calmfors-</a:t>
            </a:r>
            <a:r>
              <a:rPr lang="sv-SE" altLang="en-US" dirty="0" err="1">
                <a:solidFill>
                  <a:srgbClr val="002060"/>
                </a:solidFill>
              </a:rPr>
              <a:t>Driffill</a:t>
            </a:r>
            <a:r>
              <a:rPr lang="sv-SE" altLang="en-US" dirty="0">
                <a:solidFill>
                  <a:srgbClr val="002060"/>
                </a:solidFill>
              </a:rPr>
              <a:t>-kurvan</a:t>
            </a:r>
          </a:p>
        </p:txBody>
      </p:sp>
    </p:spTree>
    <p:extLst>
      <p:ext uri="{BB962C8B-B14F-4D97-AF65-F5344CB8AC3E}">
        <p14:creationId xmlns:p14="http://schemas.microsoft.com/office/powerpoint/2010/main" val="313866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0634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 dirty="0">
                <a:solidFill>
                  <a:srgbClr val="002060"/>
                </a:solidFill>
              </a:rPr>
            </a:br>
            <a:endParaRPr lang="sv-SE" alt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altLang="en-US" dirty="0"/>
              <a:t>Industrins märkessättning har blivit en dogm</a:t>
            </a:r>
          </a:p>
          <a:p>
            <a:pPr marL="0" indent="0">
              <a:buNone/>
            </a:pPr>
            <a:r>
              <a:rPr lang="sv-SE" altLang="en-US" dirty="0"/>
              <a:t>    - industrifacken</a:t>
            </a:r>
          </a:p>
          <a:p>
            <a:pPr marL="0" indent="0">
              <a:buNone/>
            </a:pPr>
            <a:r>
              <a:rPr lang="sv-SE" altLang="en-US" dirty="0"/>
              <a:t>    - arbetsgivarna</a:t>
            </a:r>
          </a:p>
          <a:p>
            <a:pPr marL="0" indent="0">
              <a:buNone/>
            </a:pPr>
            <a:r>
              <a:rPr lang="sv-SE" altLang="en-US" dirty="0"/>
              <a:t>    - Medlingsinstitutet</a:t>
            </a:r>
          </a:p>
          <a:p>
            <a:r>
              <a:rPr lang="sv-SE" altLang="en-US" dirty="0"/>
              <a:t>Instabil jämvikt där intellektuell diskussion kan öppna upp för “kaos” om det inte finns något system att sätta i stället?</a:t>
            </a:r>
          </a:p>
          <a:p>
            <a:pPr marL="0" indent="0">
              <a:buNone/>
            </a:pPr>
            <a:r>
              <a:rPr lang="sv-SE" altLang="en-US" dirty="0"/>
              <a:t>    - större risk för systemkollaps om inte modellen</a:t>
            </a:r>
          </a:p>
          <a:p>
            <a:pPr marL="0" indent="0">
              <a:buNone/>
            </a:pPr>
            <a:r>
              <a:rPr lang="sv-SE" altLang="en-US" dirty="0"/>
              <a:t>      modifieras i tid</a:t>
            </a:r>
          </a:p>
          <a:p>
            <a:r>
              <a:rPr lang="sv-SE" altLang="en-US" dirty="0"/>
              <a:t>Egenintresse från industrins sida?</a:t>
            </a:r>
          </a:p>
          <a:p>
            <a:r>
              <a:rPr lang="sv-SE" altLang="en-US" dirty="0"/>
              <a:t>Industriromantik och merkantilism?</a:t>
            </a:r>
          </a:p>
        </p:txBody>
      </p:sp>
    </p:spTree>
    <p:extLst>
      <p:ext uri="{BB962C8B-B14F-4D97-AF65-F5344CB8AC3E}">
        <p14:creationId xmlns:p14="http://schemas.microsoft.com/office/powerpoint/2010/main" val="2836760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ECDF1-D7AC-4538-A1D8-C373003D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Irrationella föreställningar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137188-5556-4C0A-9192-71171FB5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Varuproduktion mer värdefull än tjänsteproduktion</a:t>
            </a:r>
          </a:p>
          <a:p>
            <a:r>
              <a:rPr lang="sv-SE" dirty="0"/>
              <a:t>Industrin står för produktivitetstillväxten och ska därför ”bestämma”</a:t>
            </a:r>
          </a:p>
          <a:p>
            <a:r>
              <a:rPr lang="sv-SE" dirty="0"/>
              <a:t>”Vi kan inte leva på att sälja saker till varandra”</a:t>
            </a:r>
          </a:p>
          <a:p>
            <a:pPr marL="0" indent="0">
              <a:buNone/>
            </a:pPr>
            <a:r>
              <a:rPr lang="sv-SE" dirty="0"/>
              <a:t>    - det kan vi i och för sig</a:t>
            </a:r>
          </a:p>
          <a:p>
            <a:pPr marL="0" indent="0">
              <a:buNone/>
            </a:pPr>
            <a:r>
              <a:rPr lang="sv-SE" dirty="0"/>
              <a:t>    - men bättre kunna exportera så att vi kan importera</a:t>
            </a:r>
          </a:p>
          <a:p>
            <a:pPr marL="0" indent="0">
              <a:buNone/>
            </a:pPr>
            <a:r>
              <a:rPr lang="sv-SE" dirty="0"/>
              <a:t>    - fast det kräver inte permanent större export än</a:t>
            </a:r>
          </a:p>
          <a:p>
            <a:pPr marL="0" indent="0">
              <a:buNone/>
            </a:pPr>
            <a:r>
              <a:rPr lang="sv-SE" dirty="0"/>
              <a:t>      import</a:t>
            </a:r>
          </a:p>
          <a:p>
            <a:r>
              <a:rPr lang="sv-SE" dirty="0"/>
              <a:t>Det är exportinkomsterna som finansierar den offentliga sektorn</a:t>
            </a:r>
          </a:p>
          <a:p>
            <a:pPr marL="0" indent="0">
              <a:buNone/>
            </a:pPr>
            <a:r>
              <a:rPr lang="sv-SE" dirty="0"/>
              <a:t>     - all produktion genererar skatteinkomster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574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310947-8473-46AA-A60E-0140E482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Den svenska avtalsmodellen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6BF5A-8DF7-44D1-86DC-28BD6C098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/>
              <a:t>Dagens modell infördes i och med Industriavtalet 1997</a:t>
            </a:r>
          </a:p>
          <a:p>
            <a:r>
              <a:rPr lang="sv-SE" dirty="0"/>
              <a:t>Industrin (den internationellt konkurrensutsatta sektorn) sätter märket</a:t>
            </a:r>
          </a:p>
          <a:p>
            <a:r>
              <a:rPr lang="sv-SE" dirty="0"/>
              <a:t>Samordning utan formell centralisering som på SAF-LO-tiden</a:t>
            </a:r>
          </a:p>
          <a:p>
            <a:pPr marL="0" indent="0">
              <a:buNone/>
            </a:pPr>
            <a:r>
              <a:rPr lang="sv-SE" dirty="0"/>
              <a:t>    - intern samordning inom Svenskt Näringsliv</a:t>
            </a:r>
          </a:p>
          <a:p>
            <a:pPr marL="0" indent="0">
              <a:buNone/>
            </a:pPr>
            <a:r>
              <a:rPr lang="sv-SE" dirty="0"/>
              <a:t>    - intern samordning inom LO</a:t>
            </a:r>
          </a:p>
          <a:p>
            <a:pPr marL="0" indent="0">
              <a:buNone/>
            </a:pPr>
            <a:r>
              <a:rPr lang="sv-SE" dirty="0"/>
              <a:t>    - Medlingsinstitutet </a:t>
            </a:r>
          </a:p>
          <a:p>
            <a:r>
              <a:rPr lang="sv-SE" dirty="0"/>
              <a:t>Inga makroekonomiska störningar från lönebildningen som under perioden 1974-1997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627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D3273-DD29-49A0-B9AB-3165D010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Nominella löneökningar och konsumentprisförändringar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26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5C4C165-AB77-4FD5-B44C-CFEBFDDF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Lönekostnadsandel i hela ekonomin, näringslivet och industrin, procent av förädlingsvärde till faktorpris</a:t>
            </a:r>
            <a:endParaRPr lang="en-GB" sz="3200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76475"/>
              </p:ext>
            </p:extLst>
          </p:nvPr>
        </p:nvGraphicFramePr>
        <p:xfrm>
          <a:off x="395536" y="1484784"/>
          <a:ext cx="8277225" cy="517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94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Vakansgrad i olika sektorer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400050" y="1228725"/>
          <a:ext cx="8343900" cy="440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CA5EA56-A0A5-4076-8555-0988D721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Arbetskraftsbrist i privat respektive offentlig sektor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693725"/>
              </p:ext>
            </p:extLst>
          </p:nvPr>
        </p:nvGraphicFramePr>
        <p:xfrm>
          <a:off x="484630" y="1700808"/>
          <a:ext cx="8239125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90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1016</Words>
  <Application>Microsoft Office PowerPoint</Application>
  <PresentationFormat>Bildspel på skärmen (4:3)</PresentationFormat>
  <Paragraphs>204</Paragraphs>
  <Slides>25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Behövs en ny modell för svensk lönebildning?</vt:lpstr>
      <vt:lpstr>PowerPoint-presentation</vt:lpstr>
      <vt:lpstr>Den svenska avtalsmodellen </vt:lpstr>
      <vt:lpstr>Nominella löneökningar och konsumentprisförändringar</vt:lpstr>
      <vt:lpstr>Lönekostnadsandel i hela ekonomin, näringslivet och industrin, procent av förädlingsvärde till faktorpris</vt:lpstr>
      <vt:lpstr>Arbetslöshet och jämviktsarbetslöshet, procent av arbetskraften</vt:lpstr>
      <vt:lpstr>Brist på arbetskraft i näringslivet, procent </vt:lpstr>
      <vt:lpstr>Vakansgrad i olika sektorer</vt:lpstr>
      <vt:lpstr>Arbetskraftsbrist i privat respektive offentlig sektor</vt:lpstr>
      <vt:lpstr>Starkare inhemsk efterfrågan än exportefterfrågan</vt:lpstr>
      <vt:lpstr>Ackumulerad bytesbalans och finansiell utlandsställning, procent av BNP</vt:lpstr>
      <vt:lpstr>Offentlig sektors roll</vt:lpstr>
      <vt:lpstr>Utgångspunkter för diskussionen om märket</vt:lpstr>
      <vt:lpstr>Industrins märkessättning</vt:lpstr>
      <vt:lpstr>Ett lågt industrimärke kan vara dysfunktionellt</vt:lpstr>
      <vt:lpstr>Löneökningar i Tyskland och Sverige</vt:lpstr>
      <vt:lpstr>Lägre avtal i industrin än i andra sektorer?</vt:lpstr>
      <vt:lpstr>Standardavvikelse för genomsnittliga avtalade årliga löneökningar per avtalsperiod, procent</vt:lpstr>
      <vt:lpstr>Lägre avtalade löneökningar ger lägre totala löneökningar</vt:lpstr>
      <vt:lpstr>Restpost och brist på arbetskraft under olika år, procent</vt:lpstr>
      <vt:lpstr>Avtalade löneökningar och brist på arbetskraft under olika avtalsperioder, procent</vt:lpstr>
      <vt:lpstr>Totala löneökningar, avtalade löneökningar och restposten i näringslivet, procent </vt:lpstr>
      <vt:lpstr>Regressioner för att förklara restposten (löneökningar utöver avtal) i industrin och näringslivet</vt:lpstr>
      <vt:lpstr>Varför vill inte parterna diskutera märkessättningen? </vt:lpstr>
      <vt:lpstr>Irrationella föreställningar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Lars Calmfors</cp:lastModifiedBy>
  <cp:revision>165</cp:revision>
  <cp:lastPrinted>2017-08-16T09:46:20Z</cp:lastPrinted>
  <dcterms:created xsi:type="dcterms:W3CDTF">2015-12-13T10:21:00Z</dcterms:created>
  <dcterms:modified xsi:type="dcterms:W3CDTF">2017-10-05T12:07:48Z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