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8" autoAdjust="0"/>
    <p:restoredTop sz="94660"/>
  </p:normalViewPr>
  <p:slideViewPr>
    <p:cSldViewPr snapToGrid="0">
      <p:cViewPr varScale="1">
        <p:scale>
          <a:sx n="86" d="100"/>
          <a:sy n="86" d="100"/>
        </p:scale>
        <p:origin x="557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AD8619-1C44-4673-B28E-567EF84C3B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format</a:t>
            </a:r>
            <a:endParaRPr lang="en-GB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1DE55AFA-6F05-46BA-A6B2-88D11B4BFC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om du vill redigera mall för underrubrikformat</a:t>
            </a:r>
            <a:endParaRPr lang="en-GB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17FBF1A-A0A7-45E0-8808-EE864EAADC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6356B-D19B-4207-AEF4-98641ED43D13}" type="datetimeFigureOut">
              <a:rPr lang="en-GB" smtClean="0"/>
              <a:t>16/09/2017</a:t>
            </a:fld>
            <a:endParaRPr lang="en-GB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F5E3BFC-197E-4CE5-AA52-49DE000B1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21AC280-0865-4970-BAEB-08CB146DC4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9FBCF-8FBB-4511-A16C-18DD1C83EB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1080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6C20166-9A4B-41E1-8FC6-E8DBE0D8B5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GB"/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D771D936-51BB-4F69-AF8B-4641B27D6E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05EB33B-1EA0-49EE-B5CD-BCAD5D5C51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6356B-D19B-4207-AEF4-98641ED43D13}" type="datetimeFigureOut">
              <a:rPr lang="en-GB" smtClean="0"/>
              <a:t>16/09/2017</a:t>
            </a:fld>
            <a:endParaRPr lang="en-GB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9163C0F-CB26-4BCC-8B79-3C57C6CF6C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906D65D-9FD7-428F-B78C-5E1DEDA20B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9FBCF-8FBB-4511-A16C-18DD1C83EB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58799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4916B8F0-2434-47FF-932D-DB1275F527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  <a:endParaRPr lang="en-GB"/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86FD8BF2-1A0A-41E8-BAAB-97A79FF0E0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C5DF482-156B-4EC6-B8A0-132F840528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6356B-D19B-4207-AEF4-98641ED43D13}" type="datetimeFigureOut">
              <a:rPr lang="en-GB" smtClean="0"/>
              <a:t>16/09/2017</a:t>
            </a:fld>
            <a:endParaRPr lang="en-GB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C60F5A5-C286-41ED-9E8A-AE8D91A225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44697F8-6EB1-4A99-AAFF-00D1DC16F3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9FBCF-8FBB-4511-A16C-18DD1C83EB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711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8765D36-039E-48FC-9DD3-F2B3CDBCA4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GB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0959638-8DDE-4122-AA63-0D9288B39A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2631DBC-8A52-45DA-BD8F-5C46B66821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6356B-D19B-4207-AEF4-98641ED43D13}" type="datetimeFigureOut">
              <a:rPr lang="en-GB" smtClean="0"/>
              <a:t>16/09/2017</a:t>
            </a:fld>
            <a:endParaRPr lang="en-GB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89DD82F-8894-4D9E-932D-2D59620C29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A78A8AE-0A17-43D4-96D8-B555490879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9FBCF-8FBB-4511-A16C-18DD1C83EB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8374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4B5E729-0576-44EC-9E3D-7ED2D6E3FA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format</a:t>
            </a:r>
            <a:endParaRPr lang="en-GB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E13E98C-5B60-4699-87E6-424E76AE37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0391423-BE81-4850-AE8F-F64FF53C06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6356B-D19B-4207-AEF4-98641ED43D13}" type="datetimeFigureOut">
              <a:rPr lang="en-GB" smtClean="0"/>
              <a:t>16/09/2017</a:t>
            </a:fld>
            <a:endParaRPr lang="en-GB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BC830C2-B123-47AA-912F-5FDE0EA976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440BA6B-2A1E-4F93-9A63-8274143F2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9FBCF-8FBB-4511-A16C-18DD1C83EB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0802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36F4102-6EBE-4669-AA4D-1CCBB33D32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GB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0F11490-F741-4B34-BB65-F2F2B3C414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D1669B58-64E5-4DD1-BD8F-FE2E87D91D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F2F3959-3E76-4C8A-8741-689122A6CB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6356B-D19B-4207-AEF4-98641ED43D13}" type="datetimeFigureOut">
              <a:rPr lang="en-GB" smtClean="0"/>
              <a:t>16/09/2017</a:t>
            </a:fld>
            <a:endParaRPr lang="en-GB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18EAD778-24CF-4B10-91FC-5AEFA48D76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2871FB4E-F55C-4200-B245-E6FFD27A81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9FBCF-8FBB-4511-A16C-18DD1C83EB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9518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3D81A2E-2A76-40BB-9E52-1FEA9EE90B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en-GB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6598699-21DA-4645-B5C3-2459FBDDEA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03B154CE-F601-40EE-87CD-12B3B6F3D8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936B067D-5CC9-424F-BEE7-FE96DD1D4B8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F1072EE3-0A01-42CA-8E65-F4DF08D575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B0C16D2E-B9FB-43B4-A1D5-410EA310AE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6356B-D19B-4207-AEF4-98641ED43D13}" type="datetimeFigureOut">
              <a:rPr lang="en-GB" smtClean="0"/>
              <a:t>16/09/2017</a:t>
            </a:fld>
            <a:endParaRPr lang="en-GB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933A54DA-B734-428F-931F-8E900A1804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A4DEF145-7A44-4D2C-847E-4A2C814E9C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9FBCF-8FBB-4511-A16C-18DD1C83EB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27271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A2A107E-5551-45DD-8107-DA823DBC76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GB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E9FDA27D-1700-4B59-B0F0-4DEF81C7C5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6356B-D19B-4207-AEF4-98641ED43D13}" type="datetimeFigureOut">
              <a:rPr lang="en-GB" smtClean="0"/>
              <a:t>16/09/2017</a:t>
            </a:fld>
            <a:endParaRPr lang="en-GB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2CF365A-FA3B-4F42-99CA-E659AF393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65B2B795-5399-4432-8BD5-66719A2A39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9FBCF-8FBB-4511-A16C-18DD1C83EB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90304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3015F589-4AAE-4C4B-8D52-46E585AD6B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6356B-D19B-4207-AEF4-98641ED43D13}" type="datetimeFigureOut">
              <a:rPr lang="en-GB" smtClean="0"/>
              <a:t>16/09/2017</a:t>
            </a:fld>
            <a:endParaRPr lang="en-GB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593172CE-CF97-413F-89A8-9171F90796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026A9AA5-4316-44CC-850A-20911D09B2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9FBCF-8FBB-4511-A16C-18DD1C83EB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3319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96EADC3-0FEF-4C62-A9D4-7D1457D95E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  <a:endParaRPr lang="en-GB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492737D-4F1B-47EB-A56A-EA89603E51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0D3DAC6-6B74-44DB-9C07-C43D859629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1DBEF935-A8EF-4117-B1B6-AE7493FB48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6356B-D19B-4207-AEF4-98641ED43D13}" type="datetimeFigureOut">
              <a:rPr lang="en-GB" smtClean="0"/>
              <a:t>16/09/2017</a:t>
            </a:fld>
            <a:endParaRPr lang="en-GB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55AC0A67-DD5E-4371-A48F-797AF07CC9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A541E5AE-C6BC-4EFA-9E29-90800EDB3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9FBCF-8FBB-4511-A16C-18DD1C83EB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04358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329605E-3050-492A-AB29-D93650C173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  <a:endParaRPr lang="en-GB"/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390F6462-B3B5-473B-A2B1-BD627E46AC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8DABB97-ABB6-48BB-9637-CFC5AAF347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7172458F-58D8-443C-BF0A-FEB2ECA67F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6356B-D19B-4207-AEF4-98641ED43D13}" type="datetimeFigureOut">
              <a:rPr lang="en-GB" smtClean="0"/>
              <a:t>16/09/2017</a:t>
            </a:fld>
            <a:endParaRPr lang="en-GB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62356A7E-815C-45D2-8623-B069369CFF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EB9AA367-1B50-4E82-A7FF-8A6E9848BC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9FBCF-8FBB-4511-A16C-18DD1C83EB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09146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CC822621-E0B3-4EDE-A217-3BD2F4BEC1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  <a:endParaRPr lang="en-GB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786239C-E0B0-42D7-A897-F68EE5B3F5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CC81933-389D-4F81-816E-7C04909257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36356B-D19B-4207-AEF4-98641ED43D13}" type="datetimeFigureOut">
              <a:rPr lang="en-GB" smtClean="0"/>
              <a:t>16/09/2017</a:t>
            </a:fld>
            <a:endParaRPr lang="en-GB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68ED8C0-A824-4111-94AD-88BFF33481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E339F70-F519-4416-8815-82C82C2AE0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59FBCF-8FBB-4511-A16C-18DD1C83EB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4859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5D0EB6E-C80A-4DF6-B2CF-2AC0B50F7C6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>
                <a:solidFill>
                  <a:srgbClr val="002060"/>
                </a:solidFill>
              </a:rPr>
              <a:t>Perspektiv på IFAUs tillkomst</a:t>
            </a: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E7FD5F34-B6B1-4BDC-8A29-BDFCA620957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Lars Calmfors</a:t>
            </a:r>
          </a:p>
          <a:p>
            <a:r>
              <a:rPr lang="sv-SE" dirty="0"/>
              <a:t>IFAUs 20-årsjubileum</a:t>
            </a:r>
          </a:p>
          <a:p>
            <a:r>
              <a:rPr lang="sv-SE" dirty="0"/>
              <a:t>15/9-2017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507275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8FE7936-E4C3-4054-B9D9-2F98B6486B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rgbClr val="002060"/>
                </a:solidFill>
              </a:rPr>
              <a:t>Synen på Ams och arbetsmarknadspolitiken</a:t>
            </a: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09B98B2-7D1D-4384-A80B-2FACA940FF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v-SE" dirty="0"/>
              <a:t>1960-talet och tidigt 1970-tal: kronjuvelen i den svenska modellen</a:t>
            </a:r>
          </a:p>
          <a:p>
            <a:pPr marL="0" indent="0">
              <a:buNone/>
            </a:pPr>
            <a:r>
              <a:rPr lang="sv-SE" dirty="0"/>
              <a:t>   - omskolning</a:t>
            </a:r>
          </a:p>
          <a:p>
            <a:r>
              <a:rPr lang="sv-SE" dirty="0"/>
              <a:t>1975-1984: växande krav på arbetsmarknadspolitikens stabiliseringsfunktion</a:t>
            </a:r>
          </a:p>
          <a:p>
            <a:pPr marL="0" indent="0">
              <a:buNone/>
            </a:pPr>
            <a:r>
              <a:rPr lang="sv-SE" dirty="0"/>
              <a:t>   - beredskapsarbeten och andra sysselsättningsprogram</a:t>
            </a:r>
          </a:p>
          <a:p>
            <a:r>
              <a:rPr lang="sv-SE" dirty="0"/>
              <a:t>SNS Konjunkturråd: kritik av ackommodationspolitiken</a:t>
            </a:r>
          </a:p>
          <a:p>
            <a:pPr marL="0" indent="0">
              <a:buNone/>
            </a:pPr>
            <a:r>
              <a:rPr lang="sv-SE" dirty="0"/>
              <a:t>   - normpolitiken som alternativ</a:t>
            </a:r>
          </a:p>
          <a:p>
            <a:r>
              <a:rPr lang="sv-SE" dirty="0"/>
              <a:t>Brist på utvärderingsstudier: EFA (Expertgruppen för arbetsmarknadspolitiska studier)</a:t>
            </a:r>
          </a:p>
          <a:p>
            <a:r>
              <a:rPr lang="sv-SE" dirty="0"/>
              <a:t>1990-talskrisen: kraftig expansion av arbetsmarknadsprogrammen</a:t>
            </a:r>
          </a:p>
          <a:p>
            <a:pPr marL="0" indent="0">
              <a:buNone/>
            </a:pPr>
            <a:r>
              <a:rPr lang="sv-SE" dirty="0"/>
              <a:t>    - arbetsmarknadsutbildning</a:t>
            </a:r>
          </a:p>
          <a:p>
            <a:pPr marL="0" indent="0">
              <a:buNone/>
            </a:pPr>
            <a:r>
              <a:rPr lang="sv-SE" dirty="0"/>
              <a:t>    - sysselsättningsprogram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   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231988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140B86D-5C76-4232-B39D-187525BFB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rgbClr val="002060"/>
                </a:solidFill>
              </a:rPr>
              <a:t>Arbetsmarknadspolitikens </a:t>
            </a:r>
            <a:r>
              <a:rPr lang="sv-SE" dirty="0" err="1">
                <a:solidFill>
                  <a:srgbClr val="002060"/>
                </a:solidFill>
              </a:rPr>
              <a:t>makroeffekter</a:t>
            </a: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0D7F31A-D80F-44CC-B492-26BF10634B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sv-SE" dirty="0"/>
              <a:t>Studier baserade på nya teoretiska modeller</a:t>
            </a:r>
          </a:p>
          <a:p>
            <a:pPr marL="0" indent="0">
              <a:buNone/>
            </a:pPr>
            <a:r>
              <a:rPr lang="sv-SE" dirty="0"/>
              <a:t>   - </a:t>
            </a:r>
            <a:r>
              <a:rPr lang="sv-SE" dirty="0" err="1"/>
              <a:t>Layard</a:t>
            </a:r>
            <a:r>
              <a:rPr lang="sv-SE" dirty="0"/>
              <a:t>, </a:t>
            </a:r>
            <a:r>
              <a:rPr lang="sv-SE" dirty="0" err="1"/>
              <a:t>Nickell</a:t>
            </a:r>
            <a:r>
              <a:rPr lang="sv-SE" dirty="0"/>
              <a:t> och Jackman: arbetslöshet som regulator för att</a:t>
            </a:r>
          </a:p>
          <a:p>
            <a:pPr marL="0" indent="0">
              <a:buNone/>
            </a:pPr>
            <a:r>
              <a:rPr lang="sv-SE" dirty="0"/>
              <a:t>     företagens prissättningsbeslut och parternas lönesättningsbeslut ska</a:t>
            </a:r>
          </a:p>
          <a:p>
            <a:pPr marL="0" indent="0">
              <a:buNone/>
            </a:pPr>
            <a:r>
              <a:rPr lang="sv-SE" dirty="0"/>
              <a:t>     bli konsistenta</a:t>
            </a:r>
          </a:p>
          <a:p>
            <a:pPr marL="0" indent="0">
              <a:buNone/>
            </a:pPr>
            <a:r>
              <a:rPr lang="sv-SE" dirty="0"/>
              <a:t>   - Shapiro-</a:t>
            </a:r>
            <a:r>
              <a:rPr lang="sv-SE" dirty="0" err="1"/>
              <a:t>Stiglitz</a:t>
            </a:r>
            <a:r>
              <a:rPr lang="sv-SE" dirty="0"/>
              <a:t> effektivitetslönemodell</a:t>
            </a:r>
          </a:p>
          <a:p>
            <a:pPr marL="0" indent="0">
              <a:buNone/>
            </a:pPr>
            <a:r>
              <a:rPr lang="sv-SE" dirty="0"/>
              <a:t>   - Pissarides matchningsmodell</a:t>
            </a:r>
          </a:p>
          <a:p>
            <a:r>
              <a:rPr lang="sv-SE" dirty="0"/>
              <a:t>Lönesättningssambandet</a:t>
            </a:r>
          </a:p>
          <a:p>
            <a:pPr marL="0" indent="0">
              <a:buNone/>
            </a:pPr>
            <a:r>
              <a:rPr lang="sv-SE" dirty="0"/>
              <a:t>   - har placering i program och öppen arbetslöshet samma löneeffekter?</a:t>
            </a:r>
            <a:r>
              <a:rPr lang="da-DK" b="1" dirty="0"/>
              <a:t> </a:t>
            </a:r>
            <a:endParaRPr lang="sv-SE" dirty="0"/>
          </a:p>
          <a:p>
            <a:pPr marL="0" indent="0">
              <a:buNone/>
            </a:pPr>
            <a:r>
              <a:rPr lang="sv-SE" dirty="0"/>
              <a:t>  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105676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C365215-58FB-4AE1-A806-818EA95301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rgbClr val="002060"/>
                </a:solidFill>
              </a:rPr>
              <a:t>Arbetsmarknadspolitikens löneeffekter</a:t>
            </a: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4EB7671-48D5-46C3-9D5C-702C3CDD2C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Holmlund, B. (1990), </a:t>
            </a:r>
            <a:r>
              <a:rPr lang="sv-SE" i="1" dirty="0"/>
              <a:t>Svensk lönebildning – teori, empiri, politik, </a:t>
            </a:r>
            <a:r>
              <a:rPr lang="sv-SE" dirty="0"/>
              <a:t>Bilaga 24, Långtidsutredningen 1990, Finansdepartementet, Stockholm.</a:t>
            </a:r>
          </a:p>
          <a:p>
            <a:pPr marL="0" indent="0">
              <a:buNone/>
            </a:pPr>
            <a:r>
              <a:rPr lang="sv-SE" dirty="0"/>
              <a:t>Calmfors, L. och Forslund, A. (1990), ”</a:t>
            </a:r>
            <a:r>
              <a:rPr lang="sv-SE" dirty="0" err="1"/>
              <a:t>Wage</a:t>
            </a:r>
            <a:r>
              <a:rPr lang="sv-SE" dirty="0"/>
              <a:t> Formation in Sweden”, i Calmfors, L. (red.), </a:t>
            </a:r>
            <a:r>
              <a:rPr lang="sv-SE" i="1" dirty="0" err="1"/>
              <a:t>Wage</a:t>
            </a:r>
            <a:r>
              <a:rPr lang="sv-SE" i="1" dirty="0"/>
              <a:t> Formation and </a:t>
            </a:r>
            <a:r>
              <a:rPr lang="sv-SE" i="1" dirty="0" err="1"/>
              <a:t>Macroeconomic</a:t>
            </a:r>
            <a:r>
              <a:rPr lang="sv-SE" i="1" dirty="0"/>
              <a:t> Policy in the Nordic </a:t>
            </a:r>
            <a:r>
              <a:rPr lang="sv-SE" i="1" dirty="0" err="1"/>
              <a:t>Countries</a:t>
            </a:r>
            <a:r>
              <a:rPr lang="sv-SE" dirty="0"/>
              <a:t>, SNS Förlag, Stockholm.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937479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F5D7C1D-A76E-4A29-8C64-62C070A5F6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>
                <a:solidFill>
                  <a:srgbClr val="002060"/>
                </a:solidFill>
              </a:rPr>
              <a:t>Politiserat Ams</a:t>
            </a:r>
            <a:endParaRPr lang="en-GB" b="1" dirty="0">
              <a:solidFill>
                <a:srgbClr val="002060"/>
              </a:solidFill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A86FAAB-5E37-4428-809C-E06DBA0C92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Generaldirektörer med socialdemokratisk bakgrund</a:t>
            </a:r>
          </a:p>
          <a:p>
            <a:r>
              <a:rPr lang="sv-SE" dirty="0"/>
              <a:t>Länsarbetsdirektörer med socialdemokratisk bakgrund</a:t>
            </a:r>
          </a:p>
          <a:p>
            <a:endParaRPr lang="sv-SE" dirty="0"/>
          </a:p>
          <a:p>
            <a:pPr marL="0" indent="0">
              <a:buNone/>
            </a:pPr>
            <a:r>
              <a:rPr lang="sv-SE" u="sng" dirty="0"/>
              <a:t>Bo </a:t>
            </a:r>
            <a:r>
              <a:rPr lang="sv-SE" u="sng" dirty="0" err="1"/>
              <a:t>Rothsteins</a:t>
            </a:r>
            <a:r>
              <a:rPr lang="sv-SE" u="sng" dirty="0"/>
              <a:t> doktorsavhandling</a:t>
            </a:r>
          </a:p>
          <a:p>
            <a:r>
              <a:rPr lang="sv-SE" dirty="0"/>
              <a:t>Rekrytering till Arbetsmarknadsverket av företrädesvis personer med bakgrund i arbetarrörelsen</a:t>
            </a:r>
          </a:p>
          <a:p>
            <a:r>
              <a:rPr lang="sv-SE" dirty="0"/>
              <a:t>Akademisk utbildning snarast negativ merit</a:t>
            </a:r>
          </a:p>
          <a:p>
            <a:r>
              <a:rPr lang="sv-SE" dirty="0"/>
              <a:t>Effektiv målstyrning om alla har samma ideologi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15576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7640595-9B7E-45D7-BDA0-C4229B3776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rgbClr val="002060"/>
                </a:solidFill>
              </a:rPr>
              <a:t>Arbetsmarknadspolitiska kommittén 1993/94-96</a:t>
            </a: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B7F8788-A62B-40C9-90A3-6336781F40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SE" dirty="0"/>
              <a:t>Parlamentarisk utredning</a:t>
            </a:r>
          </a:p>
          <a:p>
            <a:r>
              <a:rPr lang="sv-SE" dirty="0"/>
              <a:t>Otillfredsställande slutbetänkande</a:t>
            </a:r>
          </a:p>
          <a:p>
            <a:pPr marL="0" indent="0">
              <a:buNone/>
            </a:pPr>
            <a:r>
              <a:rPr lang="sv-SE" dirty="0"/>
              <a:t>   - Ams generaldirektör expert i utredningen</a:t>
            </a:r>
          </a:p>
          <a:p>
            <a:pPr marL="0" indent="0">
              <a:buNone/>
            </a:pPr>
            <a:r>
              <a:rPr lang="sv-SE" dirty="0"/>
              <a:t>   - slutbetänkandet skrevs delvis på Ams</a:t>
            </a:r>
          </a:p>
          <a:p>
            <a:r>
              <a:rPr lang="sv-SE" dirty="0"/>
              <a:t>Vettig idé: större frihet för Ams besluta om hur anslagen ska användas</a:t>
            </a:r>
          </a:p>
          <a:p>
            <a:r>
              <a:rPr lang="sv-SE" dirty="0"/>
              <a:t>Operationella mål</a:t>
            </a:r>
          </a:p>
          <a:p>
            <a:pPr marL="0" indent="0">
              <a:buNone/>
            </a:pPr>
            <a:r>
              <a:rPr lang="sv-SE" dirty="0"/>
              <a:t>   - hålla nere vakanstiderna</a:t>
            </a:r>
          </a:p>
          <a:p>
            <a:pPr marL="0" indent="0">
              <a:buNone/>
            </a:pPr>
            <a:r>
              <a:rPr lang="sv-SE" dirty="0"/>
              <a:t>   - minska långtidsarbetslösheten</a:t>
            </a:r>
          </a:p>
          <a:p>
            <a:pPr marL="0" indent="0">
              <a:buNone/>
            </a:pPr>
            <a:r>
              <a:rPr lang="sv-SE" dirty="0"/>
              <a:t>   - motverka långa tider utan reguljärt arbete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528300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FDB5E8D-9F05-4FC8-A5C2-4709171315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rgbClr val="002060"/>
                </a:solidFill>
              </a:rPr>
              <a:t>Oberoende utvärderingsmyndighet</a:t>
            </a: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7B67254-329E-46EA-9666-E2275C4B57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sv-SE" sz="4500" dirty="0"/>
              <a:t>Jag föreslog det (särskilt yttrande)</a:t>
            </a:r>
          </a:p>
          <a:p>
            <a:r>
              <a:rPr lang="sv-SE" sz="4500" dirty="0"/>
              <a:t>Men vaga skrivningar i slutbetänkandet</a:t>
            </a:r>
          </a:p>
          <a:p>
            <a:pPr marL="0" indent="0">
              <a:buNone/>
            </a:pPr>
            <a:r>
              <a:rPr lang="sv-SE" sz="4500" dirty="0"/>
              <a:t>   - ”överväga de institutionella formerna för kvalificerad akademisk</a:t>
            </a:r>
          </a:p>
          <a:p>
            <a:pPr marL="0" indent="0">
              <a:buNone/>
            </a:pPr>
            <a:r>
              <a:rPr lang="sv-SE" sz="4500" dirty="0"/>
              <a:t>     utvärdering”</a:t>
            </a:r>
          </a:p>
          <a:p>
            <a:pPr marL="0" indent="0">
              <a:buNone/>
            </a:pPr>
            <a:r>
              <a:rPr lang="sv-SE" sz="4500" dirty="0"/>
              <a:t>   - flera alternativ: oberoende myndighet, förstärkning av</a:t>
            </a:r>
          </a:p>
          <a:p>
            <a:pPr marL="0" indent="0">
              <a:buNone/>
            </a:pPr>
            <a:r>
              <a:rPr lang="sv-SE" sz="4500" dirty="0"/>
              <a:t>     existerande institutioner som EFA, förstärkning av</a:t>
            </a:r>
          </a:p>
          <a:p>
            <a:pPr marL="0" indent="0">
              <a:buNone/>
            </a:pPr>
            <a:r>
              <a:rPr lang="sv-SE" sz="4500" dirty="0"/>
              <a:t>     utredningsresurserna på Ams och i Arbetsmarknadsdepartementet</a:t>
            </a:r>
          </a:p>
          <a:p>
            <a:r>
              <a:rPr lang="sv-SE" sz="4500" dirty="0"/>
              <a:t>Särskilt yttrande av Jan Herin, SAF</a:t>
            </a:r>
          </a:p>
          <a:p>
            <a:r>
              <a:rPr lang="sv-SE" sz="4500" dirty="0"/>
              <a:t>Reservation av Ulla-Britt Hagström, Kristdemokraterna</a:t>
            </a:r>
          </a:p>
          <a:p>
            <a:endParaRPr lang="sv-SE" dirty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   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634544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3371</TotalTime>
  <Words>351</Words>
  <Application>Microsoft Office PowerPoint</Application>
  <PresentationFormat>Widescreen</PresentationFormat>
  <Paragraphs>61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Office-tema</vt:lpstr>
      <vt:lpstr>Perspektiv på IFAUs tillkomst</vt:lpstr>
      <vt:lpstr>Synen på Ams och arbetsmarknadspolitiken</vt:lpstr>
      <vt:lpstr>Arbetsmarknadspolitikens makroeffekter</vt:lpstr>
      <vt:lpstr>Arbetsmarknadspolitikens löneeffekter</vt:lpstr>
      <vt:lpstr>Politiserat Ams</vt:lpstr>
      <vt:lpstr>Arbetsmarknadspolitiska kommittén 1993/94-96</vt:lpstr>
      <vt:lpstr>Oberoende utvärderingsmyndighet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Perspektiv på IFAUs tillkomst</dc:title>
  <dc:creator>Lars Calmfors</dc:creator>
  <cp:lastModifiedBy>Simon Ek</cp:lastModifiedBy>
  <cp:revision>8</cp:revision>
  <dcterms:created xsi:type="dcterms:W3CDTF">2017-09-11T14:27:54Z</dcterms:created>
  <dcterms:modified xsi:type="dcterms:W3CDTF">2017-09-16T16:06:29Z</dcterms:modified>
</cp:coreProperties>
</file>