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4660"/>
  </p:normalViewPr>
  <p:slideViewPr>
    <p:cSldViewPr snapToGrid="0">
      <p:cViewPr varScale="1">
        <p:scale>
          <a:sx n="86" d="100"/>
          <a:sy n="86" d="100"/>
        </p:scale>
        <p:origin x="55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AD8619-1C44-4673-B28E-567EF84C3B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DE55AFA-6F05-46BA-A6B2-88D11B4BFC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7FBF1A-A0A7-45E0-8808-EE864EAAD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356B-D19B-4207-AEF4-98641ED43D13}" type="datetimeFigureOut">
              <a:rPr lang="en-GB" smtClean="0"/>
              <a:t>16/09/2017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F5E3BFC-197E-4CE5-AA52-49DE000B1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21AC280-0865-4970-BAEB-08CB146DC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9FBCF-8FBB-4511-A16C-18DD1C83E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1080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C20166-9A4B-41E1-8FC6-E8DBE0D8B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771D936-51BB-4F69-AF8B-4641B27D6E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05EB33B-1EA0-49EE-B5CD-BCAD5D5C5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356B-D19B-4207-AEF4-98641ED43D13}" type="datetimeFigureOut">
              <a:rPr lang="en-GB" smtClean="0"/>
              <a:t>16/09/2017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163C0F-CB26-4BCC-8B79-3C57C6CF6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906D65D-9FD7-428F-B78C-5E1DEDA20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9FBCF-8FBB-4511-A16C-18DD1C83E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879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916B8F0-2434-47FF-932D-DB1275F52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6FD8BF2-1A0A-41E8-BAAB-97A79FF0E0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C5DF482-156B-4EC6-B8A0-132F84052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356B-D19B-4207-AEF4-98641ED43D13}" type="datetimeFigureOut">
              <a:rPr lang="en-GB" smtClean="0"/>
              <a:t>16/09/2017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60F5A5-C286-41ED-9E8A-AE8D91A22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44697F8-6EB1-4A99-AAFF-00D1DC16F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9FBCF-8FBB-4511-A16C-18DD1C83E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11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765D36-039E-48FC-9DD3-F2B3CDBCA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0959638-8DDE-4122-AA63-0D9288B39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2631DBC-8A52-45DA-BD8F-5C46B6682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356B-D19B-4207-AEF4-98641ED43D13}" type="datetimeFigureOut">
              <a:rPr lang="en-GB" smtClean="0"/>
              <a:t>16/09/2017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89DD82F-8894-4D9E-932D-2D59620C2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A78A8AE-0A17-43D4-96D8-B55549087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9FBCF-8FBB-4511-A16C-18DD1C83E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37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B5E729-0576-44EC-9E3D-7ED2D6E3F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E13E98C-5B60-4699-87E6-424E76AE3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0391423-BE81-4850-AE8F-F64FF53C0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356B-D19B-4207-AEF4-98641ED43D13}" type="datetimeFigureOut">
              <a:rPr lang="en-GB" smtClean="0"/>
              <a:t>16/09/2017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BC830C2-B123-47AA-912F-5FDE0EA97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440BA6B-2A1E-4F93-9A63-8274143F2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9FBCF-8FBB-4511-A16C-18DD1C83E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802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6F4102-6EBE-4669-AA4D-1CCBB33D3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0F11490-F741-4B34-BB65-F2F2B3C414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1669B58-64E5-4DD1-BD8F-FE2E87D91D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F2F3959-3E76-4C8A-8741-689122A6C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356B-D19B-4207-AEF4-98641ED43D13}" type="datetimeFigureOut">
              <a:rPr lang="en-GB" smtClean="0"/>
              <a:t>16/09/2017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8EAD778-24CF-4B10-91FC-5AEFA48D7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871FB4E-F55C-4200-B245-E6FFD27A8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9FBCF-8FBB-4511-A16C-18DD1C83E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518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D81A2E-2A76-40BB-9E52-1FEA9EE90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6598699-21DA-4645-B5C3-2459FBDDE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3B154CE-F601-40EE-87CD-12B3B6F3D8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36B067D-5CC9-424F-BEE7-FE96DD1D4B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1072EE3-0A01-42CA-8E65-F4DF08D575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B0C16D2E-B9FB-43B4-A1D5-410EA310A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356B-D19B-4207-AEF4-98641ED43D13}" type="datetimeFigureOut">
              <a:rPr lang="en-GB" smtClean="0"/>
              <a:t>16/09/2017</a:t>
            </a:fld>
            <a:endParaRPr lang="en-GB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933A54DA-B734-428F-931F-8E900A180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4DEF145-7A44-4D2C-847E-4A2C814E9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9FBCF-8FBB-4511-A16C-18DD1C83E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727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107E-5551-45DD-8107-DA823DBC7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9FDA27D-1700-4B59-B0F0-4DEF81C7C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356B-D19B-4207-AEF4-98641ED43D13}" type="datetimeFigureOut">
              <a:rPr lang="en-GB" smtClean="0"/>
              <a:t>16/09/2017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2CF365A-FA3B-4F42-99CA-E659AF393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5B2B795-5399-4432-8BD5-66719A2A3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9FBCF-8FBB-4511-A16C-18DD1C83E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030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015F589-4AAE-4C4B-8D52-46E585AD6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356B-D19B-4207-AEF4-98641ED43D13}" type="datetimeFigureOut">
              <a:rPr lang="en-GB" smtClean="0"/>
              <a:t>16/09/2017</a:t>
            </a:fld>
            <a:endParaRPr lang="en-GB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93172CE-CF97-413F-89A8-9171F9079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26A9AA5-4316-44CC-850A-20911D09B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9FBCF-8FBB-4511-A16C-18DD1C83E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331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6EADC3-0FEF-4C62-A9D4-7D1457D95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92737D-4F1B-47EB-A56A-EA89603E5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0D3DAC6-6B74-44DB-9C07-C43D859629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DBEF935-A8EF-4117-B1B6-AE7493FB4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356B-D19B-4207-AEF4-98641ED43D13}" type="datetimeFigureOut">
              <a:rPr lang="en-GB" smtClean="0"/>
              <a:t>16/09/2017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5AC0A67-DD5E-4371-A48F-797AF07CC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541E5AE-C6BC-4EFA-9E29-90800EDB3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9FBCF-8FBB-4511-A16C-18DD1C83E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0435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29605E-3050-492A-AB29-D93650C17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90F6462-B3B5-473B-A2B1-BD627E46AC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8DABB97-ABB6-48BB-9637-CFC5AAF347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172458F-58D8-443C-BF0A-FEB2ECA67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356B-D19B-4207-AEF4-98641ED43D13}" type="datetimeFigureOut">
              <a:rPr lang="en-GB" smtClean="0"/>
              <a:t>16/09/2017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2356A7E-815C-45D2-8623-B069369CF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B9AA367-1B50-4E82-A7FF-8A6E9848B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9FBCF-8FBB-4511-A16C-18DD1C83E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914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C822621-E0B3-4EDE-A217-3BD2F4BEC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786239C-E0B0-42D7-A897-F68EE5B3F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CC81933-389D-4F81-816E-7C0490925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6356B-D19B-4207-AEF4-98641ED43D13}" type="datetimeFigureOut">
              <a:rPr lang="en-GB" smtClean="0"/>
              <a:t>16/09/2017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68ED8C0-A824-4111-94AD-88BFF33481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E339F70-F519-4416-8815-82C82C2AE0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9FBCF-8FBB-4511-A16C-18DD1C83EB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4859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5D0EB6E-C80A-4DF6-B2CF-2AC0B50F7C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Perspektiv på IFAUs tillkomst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7FD5F34-B6B1-4BDC-8A29-BDFCA62095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Lars Calmfors</a:t>
            </a:r>
          </a:p>
          <a:p>
            <a:r>
              <a:rPr lang="sv-SE" dirty="0"/>
              <a:t>IFAUs 20-årsjubileum</a:t>
            </a:r>
          </a:p>
          <a:p>
            <a:r>
              <a:rPr lang="sv-SE" dirty="0"/>
              <a:t>15/9-2017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0727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FE7936-E4C3-4054-B9D9-2F98B6486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Synen på Ams och arbetsmarknadspolitiken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09B98B2-7D1D-4384-A80B-2FACA940F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/>
              <a:t>1960-talet och tidigt 1970-tal: kronjuvelen i den svenska modellen</a:t>
            </a:r>
          </a:p>
          <a:p>
            <a:pPr marL="0" indent="0">
              <a:buNone/>
            </a:pPr>
            <a:r>
              <a:rPr lang="sv-SE" dirty="0"/>
              <a:t>   - omskolning</a:t>
            </a:r>
          </a:p>
          <a:p>
            <a:r>
              <a:rPr lang="sv-SE" dirty="0"/>
              <a:t>1975-1984: växande krav på arbetsmarknadspolitikens stabiliseringsfunktion</a:t>
            </a:r>
          </a:p>
          <a:p>
            <a:pPr marL="0" indent="0">
              <a:buNone/>
            </a:pPr>
            <a:r>
              <a:rPr lang="sv-SE" dirty="0"/>
              <a:t>   - beredskapsarbeten och andra sysselsättningsprogram</a:t>
            </a:r>
          </a:p>
          <a:p>
            <a:r>
              <a:rPr lang="sv-SE" dirty="0"/>
              <a:t>SNS Konjunkturråd: kritik av ackommodationspolitiken</a:t>
            </a:r>
          </a:p>
          <a:p>
            <a:pPr marL="0" indent="0">
              <a:buNone/>
            </a:pPr>
            <a:r>
              <a:rPr lang="sv-SE" dirty="0"/>
              <a:t>   - normpolitiken som alternativ</a:t>
            </a:r>
          </a:p>
          <a:p>
            <a:r>
              <a:rPr lang="sv-SE" dirty="0"/>
              <a:t>Brist på utvärderingsstudier: EFA (Expertgruppen för arbetsmarknadspolitiska studier)</a:t>
            </a:r>
          </a:p>
          <a:p>
            <a:r>
              <a:rPr lang="sv-SE" dirty="0"/>
              <a:t>1990-talskrisen: kraftig expansion av arbetsmarknadsprogrammen</a:t>
            </a:r>
          </a:p>
          <a:p>
            <a:pPr marL="0" indent="0">
              <a:buNone/>
            </a:pPr>
            <a:r>
              <a:rPr lang="sv-SE" dirty="0"/>
              <a:t>    - arbetsmarknadsutbildning</a:t>
            </a:r>
          </a:p>
          <a:p>
            <a:pPr marL="0" indent="0">
              <a:buNone/>
            </a:pPr>
            <a:r>
              <a:rPr lang="sv-SE" dirty="0"/>
              <a:t>    - sysselsättningsprogram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 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3198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40B86D-5C76-4232-B39D-187525BFB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Arbetsmarknadspolitikens </a:t>
            </a:r>
            <a:r>
              <a:rPr lang="sv-SE" dirty="0" err="1">
                <a:solidFill>
                  <a:srgbClr val="002060"/>
                </a:solidFill>
              </a:rPr>
              <a:t>makroeffekter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0D7F31A-D80F-44CC-B492-26BF10634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v-SE" dirty="0"/>
              <a:t>Studier baserade på nya teoretiska modeller</a:t>
            </a:r>
          </a:p>
          <a:p>
            <a:pPr marL="0" indent="0">
              <a:buNone/>
            </a:pPr>
            <a:r>
              <a:rPr lang="sv-SE" dirty="0"/>
              <a:t>   - </a:t>
            </a:r>
            <a:r>
              <a:rPr lang="sv-SE" dirty="0" err="1"/>
              <a:t>Layard</a:t>
            </a:r>
            <a:r>
              <a:rPr lang="sv-SE" dirty="0"/>
              <a:t>, </a:t>
            </a:r>
            <a:r>
              <a:rPr lang="sv-SE" dirty="0" err="1"/>
              <a:t>Nickell</a:t>
            </a:r>
            <a:r>
              <a:rPr lang="sv-SE" dirty="0"/>
              <a:t> och Jackman: arbetslöshet som regulator för att</a:t>
            </a:r>
          </a:p>
          <a:p>
            <a:pPr marL="0" indent="0">
              <a:buNone/>
            </a:pPr>
            <a:r>
              <a:rPr lang="sv-SE" dirty="0"/>
              <a:t>     företagens prissättningsbeslut och parternas lönesättningsbeslut ska</a:t>
            </a:r>
          </a:p>
          <a:p>
            <a:pPr marL="0" indent="0">
              <a:buNone/>
            </a:pPr>
            <a:r>
              <a:rPr lang="sv-SE" dirty="0"/>
              <a:t>     bli konsistenta</a:t>
            </a:r>
          </a:p>
          <a:p>
            <a:pPr marL="0" indent="0">
              <a:buNone/>
            </a:pPr>
            <a:r>
              <a:rPr lang="sv-SE" dirty="0"/>
              <a:t>   - Shapiro-</a:t>
            </a:r>
            <a:r>
              <a:rPr lang="sv-SE" dirty="0" err="1"/>
              <a:t>Stiglitz</a:t>
            </a:r>
            <a:r>
              <a:rPr lang="sv-SE" dirty="0"/>
              <a:t> effektivitetslönemodell</a:t>
            </a:r>
          </a:p>
          <a:p>
            <a:pPr marL="0" indent="0">
              <a:buNone/>
            </a:pPr>
            <a:r>
              <a:rPr lang="sv-SE" dirty="0"/>
              <a:t>   - Pissarides matchningsmodell</a:t>
            </a:r>
          </a:p>
          <a:p>
            <a:r>
              <a:rPr lang="sv-SE" dirty="0"/>
              <a:t>Lönesättningssambandet</a:t>
            </a:r>
          </a:p>
          <a:p>
            <a:pPr marL="0" indent="0">
              <a:buNone/>
            </a:pPr>
            <a:r>
              <a:rPr lang="sv-SE" dirty="0"/>
              <a:t>   - har placering i program och öppen arbetslöshet samma löneeffekter?</a:t>
            </a:r>
            <a:r>
              <a:rPr lang="da-DK" b="1" dirty="0"/>
              <a:t> 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0567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365215-58FB-4AE1-A806-818EA9530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Arbetsmarknadspolitikens löneeffekter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4EB7671-48D5-46C3-9D5C-702C3CDD2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Holmlund, B. (1990), </a:t>
            </a:r>
            <a:r>
              <a:rPr lang="sv-SE" i="1" dirty="0"/>
              <a:t>Svensk lönebildning – teori, empiri, politik, </a:t>
            </a:r>
            <a:r>
              <a:rPr lang="sv-SE" dirty="0"/>
              <a:t>Bilaga 24, Långtidsutredningen 1990, Finansdepartementet, Stockholm.</a:t>
            </a:r>
          </a:p>
          <a:p>
            <a:pPr marL="0" indent="0">
              <a:buNone/>
            </a:pPr>
            <a:r>
              <a:rPr lang="sv-SE" dirty="0"/>
              <a:t>Calmfors, L. och Forslund, A. (1990), ”</a:t>
            </a:r>
            <a:r>
              <a:rPr lang="sv-SE" dirty="0" err="1"/>
              <a:t>Wage</a:t>
            </a:r>
            <a:r>
              <a:rPr lang="sv-SE" dirty="0"/>
              <a:t> Formation in Sweden”, i Calmfors, L. (red.), </a:t>
            </a:r>
            <a:r>
              <a:rPr lang="sv-SE" i="1" dirty="0" err="1"/>
              <a:t>Wage</a:t>
            </a:r>
            <a:r>
              <a:rPr lang="sv-SE" i="1" dirty="0"/>
              <a:t> Formation and </a:t>
            </a:r>
            <a:r>
              <a:rPr lang="sv-SE" i="1" dirty="0" err="1"/>
              <a:t>Macroeconomic</a:t>
            </a:r>
            <a:r>
              <a:rPr lang="sv-SE" i="1" dirty="0"/>
              <a:t> Policy in the Nordic </a:t>
            </a:r>
            <a:r>
              <a:rPr lang="sv-SE" i="1" dirty="0" err="1"/>
              <a:t>Countries</a:t>
            </a:r>
            <a:r>
              <a:rPr lang="sv-SE" dirty="0"/>
              <a:t>, SNS Förlag, Stockholm.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3747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5D7C1D-A76E-4A29-8C64-62C070A5F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rgbClr val="002060"/>
                </a:solidFill>
              </a:rPr>
              <a:t>Politiserat Ams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A86FAAB-5E37-4428-809C-E06DBA0C9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Generaldirektörer med socialdemokratisk bakgrund</a:t>
            </a:r>
          </a:p>
          <a:p>
            <a:r>
              <a:rPr lang="sv-SE" dirty="0"/>
              <a:t>Länsarbetsdirektörer med socialdemokratisk bakgrund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u="sng" dirty="0"/>
              <a:t>Bo </a:t>
            </a:r>
            <a:r>
              <a:rPr lang="sv-SE" u="sng" dirty="0" err="1"/>
              <a:t>Rothsteins</a:t>
            </a:r>
            <a:r>
              <a:rPr lang="sv-SE" u="sng" dirty="0"/>
              <a:t> doktorsavhandling</a:t>
            </a:r>
          </a:p>
          <a:p>
            <a:r>
              <a:rPr lang="sv-SE" dirty="0"/>
              <a:t>Rekrytering till Arbetsmarknadsverket av företrädesvis personer med bakgrund i arbetarrörelsen</a:t>
            </a:r>
          </a:p>
          <a:p>
            <a:r>
              <a:rPr lang="sv-SE" dirty="0"/>
              <a:t>Akademisk utbildning snarast negativ merit</a:t>
            </a:r>
          </a:p>
          <a:p>
            <a:r>
              <a:rPr lang="sv-SE" dirty="0"/>
              <a:t>Effektiv målstyrning om alla har samma ideologi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557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640595-9B7E-45D7-BDA0-C4229B377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Arbetsmarknadspolitiska kommittén 1993/94-96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B7F8788-A62B-40C9-90A3-6336781F4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Parlamentarisk utredning</a:t>
            </a:r>
          </a:p>
          <a:p>
            <a:r>
              <a:rPr lang="sv-SE" dirty="0"/>
              <a:t>Otillfredsställande slutbetänkande</a:t>
            </a:r>
          </a:p>
          <a:p>
            <a:pPr marL="0" indent="0">
              <a:buNone/>
            </a:pPr>
            <a:r>
              <a:rPr lang="sv-SE" dirty="0"/>
              <a:t>   - Ams generaldirektör expert i utredningen</a:t>
            </a:r>
          </a:p>
          <a:p>
            <a:pPr marL="0" indent="0">
              <a:buNone/>
            </a:pPr>
            <a:r>
              <a:rPr lang="sv-SE" dirty="0"/>
              <a:t>   - slutbetänkandet skrevs delvis på Ams</a:t>
            </a:r>
          </a:p>
          <a:p>
            <a:r>
              <a:rPr lang="sv-SE" dirty="0"/>
              <a:t>Vettig idé: större frihet för Ams besluta om hur anslagen ska användas</a:t>
            </a:r>
          </a:p>
          <a:p>
            <a:r>
              <a:rPr lang="sv-SE" dirty="0"/>
              <a:t>Operationella mål</a:t>
            </a:r>
          </a:p>
          <a:p>
            <a:pPr marL="0" indent="0">
              <a:buNone/>
            </a:pPr>
            <a:r>
              <a:rPr lang="sv-SE" dirty="0"/>
              <a:t>   - hålla nere vakanstiderna</a:t>
            </a:r>
          </a:p>
          <a:p>
            <a:pPr marL="0" indent="0">
              <a:buNone/>
            </a:pPr>
            <a:r>
              <a:rPr lang="sv-SE" dirty="0"/>
              <a:t>   - minska långtidsarbetslösheten</a:t>
            </a:r>
          </a:p>
          <a:p>
            <a:pPr marL="0" indent="0">
              <a:buNone/>
            </a:pPr>
            <a:r>
              <a:rPr lang="sv-SE" dirty="0"/>
              <a:t>   - motverka långa tider utan reguljärt arbete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2830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DB5E8D-9F05-4FC8-A5C2-470917131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Oberoende utvärderingsmyndighet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7B67254-329E-46EA-9666-E2275C4B5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sv-SE" sz="4500" dirty="0"/>
              <a:t>Jag föreslog det (särskilt yttrande)</a:t>
            </a:r>
          </a:p>
          <a:p>
            <a:r>
              <a:rPr lang="sv-SE" sz="4500" dirty="0"/>
              <a:t>Men vaga skrivningar i slutbetänkandet</a:t>
            </a:r>
          </a:p>
          <a:p>
            <a:pPr marL="0" indent="0">
              <a:buNone/>
            </a:pPr>
            <a:r>
              <a:rPr lang="sv-SE" sz="4500" dirty="0"/>
              <a:t>   - ”överväga de institutionella formerna för kvalificerad akademisk</a:t>
            </a:r>
          </a:p>
          <a:p>
            <a:pPr marL="0" indent="0">
              <a:buNone/>
            </a:pPr>
            <a:r>
              <a:rPr lang="sv-SE" sz="4500" dirty="0"/>
              <a:t>     utvärdering”</a:t>
            </a:r>
          </a:p>
          <a:p>
            <a:pPr marL="0" indent="0">
              <a:buNone/>
            </a:pPr>
            <a:r>
              <a:rPr lang="sv-SE" sz="4500" dirty="0"/>
              <a:t>   - flera alternativ: oberoende myndighet, förstärkning av</a:t>
            </a:r>
          </a:p>
          <a:p>
            <a:pPr marL="0" indent="0">
              <a:buNone/>
            </a:pPr>
            <a:r>
              <a:rPr lang="sv-SE" sz="4500" dirty="0"/>
              <a:t>     existerande institutioner som EFA, förstärkning av</a:t>
            </a:r>
          </a:p>
          <a:p>
            <a:pPr marL="0" indent="0">
              <a:buNone/>
            </a:pPr>
            <a:r>
              <a:rPr lang="sv-SE" sz="4500" dirty="0"/>
              <a:t>     utredningsresurserna på Ams och i Arbetsmarknadsdepartementet</a:t>
            </a:r>
          </a:p>
          <a:p>
            <a:r>
              <a:rPr lang="sv-SE" sz="4500" dirty="0"/>
              <a:t>Särskilt yttrande av Jan Herin, SAF</a:t>
            </a:r>
          </a:p>
          <a:p>
            <a:r>
              <a:rPr lang="sv-SE" sz="4500" dirty="0"/>
              <a:t>Reservation av Ulla-Britt Hagström, Kristdemokraterna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 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345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3371</TotalTime>
  <Words>351</Words>
  <Application>Microsoft Office PowerPoint</Application>
  <PresentationFormat>Widescreen</PresentationFormat>
  <Paragraphs>61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Office-tema</vt:lpstr>
      <vt:lpstr>Perspektiv på IFAUs tillkomst</vt:lpstr>
      <vt:lpstr>Synen på Ams och arbetsmarknadspolitiken</vt:lpstr>
      <vt:lpstr>Arbetsmarknadspolitikens makroeffekter</vt:lpstr>
      <vt:lpstr>Arbetsmarknadspolitikens löneeffekter</vt:lpstr>
      <vt:lpstr>Politiserat Ams</vt:lpstr>
      <vt:lpstr>Arbetsmarknadspolitiska kommittén 1993/94-96</vt:lpstr>
      <vt:lpstr>Oberoende utvärderingsmyndighet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Perspektiv på IFAUs tillkomst</dc:title>
  <dc:creator>Lars Calmfors</dc:creator>
  <cp:lastModifiedBy>Simon Ek</cp:lastModifiedBy>
  <cp:revision>8</cp:revision>
  <dcterms:created xsi:type="dcterms:W3CDTF">2017-09-11T14:27:54Z</dcterms:created>
  <dcterms:modified xsi:type="dcterms:W3CDTF">2017-09-16T16:06:29Z</dcterms:modified>
</cp:coreProperties>
</file>