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3" autoAdjust="0"/>
    <p:restoredTop sz="94660"/>
  </p:normalViewPr>
  <p:slideViewPr>
    <p:cSldViewPr snapToGrid="0">
      <p:cViewPr varScale="1">
        <p:scale>
          <a:sx n="87" d="100"/>
          <a:sy n="87" d="100"/>
        </p:scale>
        <p:origin x="10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7C99F59-54FC-4D7C-ABF9-B8E9CA2E3F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1F8BBE4-BDAA-4440-A9BF-6AD4ECFC63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  <a:endParaRPr lang="en-GB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A4B4BBA-2FBF-4B35-989B-B1C9C4F0B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2F18-69B2-4FA9-96F3-ECC226CDE4F0}" type="datetimeFigureOut">
              <a:rPr lang="en-GB" smtClean="0"/>
              <a:t>12/09/2017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580E1FB-F138-4991-9566-61DE1AFCC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B9EFCE8-6EBB-4E8C-BA68-033255C19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B1A8B-557F-4697-B0F8-CDDBADD8EA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1299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B9088F-BB4F-4CC6-B548-2BBF6E47D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146FBBE-BDC0-4F34-ACAA-B4B7F1FC05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E7DFFDE-2C1A-462A-9834-E1FFB73DA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2F18-69B2-4FA9-96F3-ECC226CDE4F0}" type="datetimeFigureOut">
              <a:rPr lang="en-GB" smtClean="0"/>
              <a:t>12/09/2017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CC8249D-BD38-460D-BB46-A20FBA7E8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8A55F89-BA44-42BA-9EDE-FD994ECB7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B1A8B-557F-4697-B0F8-CDDBADD8EA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2131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E34990DD-357A-4201-A2A2-92960FE558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0927BB88-AE84-4701-A111-BDA0070DDB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DF12218-A049-41C0-9A2B-AFD3F39BE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2F18-69B2-4FA9-96F3-ECC226CDE4F0}" type="datetimeFigureOut">
              <a:rPr lang="en-GB" smtClean="0"/>
              <a:t>12/09/2017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AE5B6B7-788F-45B1-83A8-93ABB2617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288E799-C5B1-4F75-A49D-DD2173232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B1A8B-557F-4697-B0F8-CDDBADD8EA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0700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6717E2E-5460-4333-A43A-50040AC25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04CB273-D4E5-4D9A-8EE6-84C4D3C7A7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EC4C1FF-DD97-468A-A902-E21B135BC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2F18-69B2-4FA9-96F3-ECC226CDE4F0}" type="datetimeFigureOut">
              <a:rPr lang="en-GB" smtClean="0"/>
              <a:t>12/09/2017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8A9CCD9-DB9B-4744-BBF0-1A65F3311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24CAFAE-30EB-4595-B515-3468341F3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B1A8B-557F-4697-B0F8-CDDBADD8EA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1857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6D1BF53-44BE-4B63-951E-916B39FC1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F083BFF-0226-44AB-9091-2B9FDA3610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7CD0090-8F5F-4504-B47E-29DE8E069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2F18-69B2-4FA9-96F3-ECC226CDE4F0}" type="datetimeFigureOut">
              <a:rPr lang="en-GB" smtClean="0"/>
              <a:t>12/09/2017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9277D52-2C71-4556-9A2B-A57C2D1F4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7990161-1C08-4E45-900A-0C71F58FD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B1A8B-557F-4697-B0F8-CDDBADD8EA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53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867C06F-734D-4082-864A-C70B8EE06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970D2E4-A53C-4E23-8BE5-FA3ECCA0CA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A159717-2994-47A0-AABA-A18AF16D01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FAC1291-97B2-46A5-8222-A538FF4A3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2F18-69B2-4FA9-96F3-ECC226CDE4F0}" type="datetimeFigureOut">
              <a:rPr lang="en-GB" smtClean="0"/>
              <a:t>12/09/2017</a:t>
            </a:fld>
            <a:endParaRPr lang="en-GB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56577A2-0D68-4217-835B-9F47D312F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3033237-0081-44A4-9FF4-1A129C977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B1A8B-557F-4697-B0F8-CDDBADD8EA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690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4902F8C-7199-4FFB-B6CB-883E15091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D452557-0D37-4778-A455-A6DF6780F1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151449B-427F-4962-AD75-7AE30F7F38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7D2AD66-C210-490C-AE05-5636E5A339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93233AF7-D559-470F-B78C-6235DC61A0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9775F41-E411-4759-BE09-385763FE2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2F18-69B2-4FA9-96F3-ECC226CDE4F0}" type="datetimeFigureOut">
              <a:rPr lang="en-GB" smtClean="0"/>
              <a:t>12/09/2017</a:t>
            </a:fld>
            <a:endParaRPr lang="en-GB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7013A2B2-EC2E-4539-856E-15537C94D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F3D0E831-6AC0-4932-A860-6C2FE42CC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B1A8B-557F-4697-B0F8-CDDBADD8EA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6466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B38C3C-9FE9-4754-885B-B72A19318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ABA6BE4-65ED-4C86-A0B7-C8F45AC11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2F18-69B2-4FA9-96F3-ECC226CDE4F0}" type="datetimeFigureOut">
              <a:rPr lang="en-GB" smtClean="0"/>
              <a:t>12/09/2017</a:t>
            </a:fld>
            <a:endParaRPr lang="en-GB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0378524-E949-43B5-AD9D-0D4C3226D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B3D4190-7BA9-481E-BF95-7D5CC4A1F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B1A8B-557F-4697-B0F8-CDDBADD8EA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669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67C140FC-79A9-4C8D-9CD8-BFCB1D681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2F18-69B2-4FA9-96F3-ECC226CDE4F0}" type="datetimeFigureOut">
              <a:rPr lang="en-GB" smtClean="0"/>
              <a:t>12/09/2017</a:t>
            </a:fld>
            <a:endParaRPr lang="en-GB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51249EBD-7D62-4E36-88DF-5A00F7876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319EC725-73AA-4459-9387-26C1D0FB8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B1A8B-557F-4697-B0F8-CDDBADD8EA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4887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5D3AA20-41E5-411B-A331-54BBD266C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3776D51-8CE8-4106-A0E1-B2A7753892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6875BA5-57B8-435D-A82F-9B233DBDB2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67A6057-CF12-485F-A7C0-2A272A490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2F18-69B2-4FA9-96F3-ECC226CDE4F0}" type="datetimeFigureOut">
              <a:rPr lang="en-GB" smtClean="0"/>
              <a:t>12/09/2017</a:t>
            </a:fld>
            <a:endParaRPr lang="en-GB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9F74767-5ADC-42D2-A4B7-BE66A60A5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BF1F9C1-2529-4B0F-87BF-2A2D33CCE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B1A8B-557F-4697-B0F8-CDDBADD8EA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6123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438E6EB-FBB4-47CD-A533-BB5D498F3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534B28F3-2049-48E5-B489-40801F8A2D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5FD2CCB-7B30-4EC3-AB8B-82FF9DC62D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622D998-275F-4445-B064-92D60037F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2F18-69B2-4FA9-96F3-ECC226CDE4F0}" type="datetimeFigureOut">
              <a:rPr lang="en-GB" smtClean="0"/>
              <a:t>12/09/2017</a:t>
            </a:fld>
            <a:endParaRPr lang="en-GB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2E59C3F-4E51-48E7-A7FD-BFCC4EB50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DA18812-C8C9-428E-8D3D-F01014361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B1A8B-557F-4697-B0F8-CDDBADD8EA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6178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E6923402-78ED-44B6-8E24-438CECE5C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5A1978E-DA8B-49AB-9F2C-7AF457145F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1077144-B07A-4D20-9092-749AB00A0D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602F18-69B2-4FA9-96F3-ECC226CDE4F0}" type="datetimeFigureOut">
              <a:rPr lang="en-GB" smtClean="0"/>
              <a:t>12/09/2017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39270BA-3CCB-4369-A8A5-2D969F7EF9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472B05F-3F05-4CB9-AD54-BB9D8218BA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B1A8B-557F-4697-B0F8-CDDBADD8EA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2733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43A932D-2C9F-4AE0-B217-DCC29CF75C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2060"/>
                </a:solidFill>
              </a:rPr>
              <a:t>Framtidens arbetsförmedling: bättre anställningsstöd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D05C168-FAF9-4A45-AEC8-16004AAF1F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Lars Calmfors</a:t>
            </a:r>
          </a:p>
          <a:p>
            <a:r>
              <a:rPr lang="sv-SE" dirty="0" err="1"/>
              <a:t>Fores</a:t>
            </a:r>
            <a:endParaRPr lang="sv-SE" dirty="0"/>
          </a:p>
          <a:p>
            <a:r>
              <a:rPr lang="sv-SE" dirty="0"/>
              <a:t>8/9-2017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855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CB8BD78-4F46-40EA-A6F9-D993B572C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Två huvudpunkter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C1C7613-7B26-4320-8923-F4720DE827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Användningen av privata aktörer</a:t>
            </a:r>
          </a:p>
          <a:p>
            <a:r>
              <a:rPr lang="sv-SE" dirty="0"/>
              <a:t>Anställningsstöden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5206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9184F0C-5877-4B51-A1C7-E716F19A5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Privatiseringsförslag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58509EF-D0DB-469E-958A-90E63789DA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0131"/>
            <a:ext cx="10515600" cy="4351338"/>
          </a:xfrm>
        </p:spPr>
        <p:txBody>
          <a:bodyPr/>
          <a:lstStyle/>
          <a:p>
            <a:r>
              <a:rPr lang="sv-SE" dirty="0"/>
              <a:t>Lägg ner Arbetsförmedlingen i dess nuvarande form</a:t>
            </a:r>
          </a:p>
          <a:p>
            <a:r>
              <a:rPr lang="sv-SE" dirty="0"/>
              <a:t>Låt privata förmedlingsaktörer sköta förmedlingen av jobb</a:t>
            </a:r>
          </a:p>
          <a:p>
            <a:r>
              <a:rPr lang="sv-SE" dirty="0"/>
              <a:t>Förmedlingspeng</a:t>
            </a:r>
          </a:p>
          <a:p>
            <a:r>
              <a:rPr lang="sv-SE" dirty="0"/>
              <a:t>Arbetsförmedlingen certifierar och utvärderar de privata aktörerna</a:t>
            </a:r>
          </a:p>
          <a:p>
            <a:r>
              <a:rPr lang="sv-SE" dirty="0"/>
              <a:t>Arbetsförmedlingen nu i ond cirkel</a:t>
            </a:r>
          </a:p>
          <a:p>
            <a:pPr marL="0" indent="0">
              <a:buNone/>
            </a:pPr>
            <a:r>
              <a:rPr lang="sv-SE" dirty="0"/>
              <a:t>   - bristande arbetsgivarkontakter – fler arbetssökande – ännu sämre</a:t>
            </a:r>
          </a:p>
          <a:p>
            <a:pPr marL="0" indent="0">
              <a:buNone/>
            </a:pPr>
            <a:r>
              <a:rPr lang="sv-SE" dirty="0"/>
              <a:t>     arbetsgivarkontakter – ännu fler arbetssökande och så vidare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4306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4284A65-4CAE-40A0-9FA3-02E0F8217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Erfarenheter av privata aktörer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E50DB44-183A-4871-B24D-8F47D7129B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Australien brukar ses som en förebild</a:t>
            </a:r>
          </a:p>
          <a:p>
            <a:r>
              <a:rPr lang="sv-SE" dirty="0"/>
              <a:t>Privatiseringar också i till exempel Nederländerna, Storbritannien och Tyskland</a:t>
            </a:r>
          </a:p>
          <a:p>
            <a:r>
              <a:rPr lang="sv-SE" dirty="0"/>
              <a:t>Privata aktörer fungerar inte generellt bättre än statliga</a:t>
            </a:r>
          </a:p>
          <a:p>
            <a:r>
              <a:rPr lang="sv-SE" dirty="0"/>
              <a:t>Viktigt hur förmedlingspengen utformas</a:t>
            </a:r>
          </a:p>
          <a:p>
            <a:pPr marL="0" indent="0">
              <a:buNone/>
            </a:pPr>
            <a:r>
              <a:rPr lang="sv-SE" dirty="0"/>
              <a:t>   - stor fast del: risk för ”</a:t>
            </a:r>
            <a:r>
              <a:rPr lang="sv-SE" dirty="0" err="1"/>
              <a:t>parking</a:t>
            </a:r>
            <a:r>
              <a:rPr lang="sv-SE" dirty="0"/>
              <a:t>”</a:t>
            </a:r>
          </a:p>
          <a:p>
            <a:pPr marL="0" indent="0">
              <a:buNone/>
            </a:pPr>
            <a:r>
              <a:rPr lang="sv-SE" dirty="0"/>
              <a:t>   - stor prestationsdel: risk för ”</a:t>
            </a:r>
            <a:r>
              <a:rPr lang="sv-SE" dirty="0" err="1"/>
              <a:t>cream-skimming</a:t>
            </a:r>
            <a:r>
              <a:rPr lang="sv-SE" dirty="0"/>
              <a:t>”</a:t>
            </a:r>
          </a:p>
          <a:p>
            <a:r>
              <a:rPr lang="sv-SE" dirty="0"/>
              <a:t>Utvärdering och utrensning av ineffektiva aktörer är centralt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6667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C0A874-80BB-4719-BF15-33FA7B0C6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Anställningsstöd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B4DE497-683A-4491-9F86-99998EB378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Den mest effektiva arbetsmarknadspolitiska åtgärden</a:t>
            </a:r>
          </a:p>
          <a:p>
            <a:r>
              <a:rPr lang="sv-SE" dirty="0"/>
              <a:t>Generösa anställningsstöd i Sverige</a:t>
            </a:r>
          </a:p>
          <a:p>
            <a:r>
              <a:rPr lang="sv-SE" dirty="0"/>
              <a:t>Varför används de inte mer?</a:t>
            </a:r>
          </a:p>
          <a:p>
            <a:r>
              <a:rPr lang="sv-SE" dirty="0"/>
              <a:t>Arbetsmarknadsekonomiska rådets företagsenkät</a:t>
            </a:r>
          </a:p>
          <a:p>
            <a:r>
              <a:rPr lang="sv-SE" dirty="0"/>
              <a:t>20 procent av svarande företag använde inte anställningsstöd därför att de inte kände till dem</a:t>
            </a:r>
          </a:p>
          <a:p>
            <a:r>
              <a:rPr lang="sv-SE" dirty="0"/>
              <a:t>Nya eller omdöpta anställningsstöd har blivit en vedertagen metod för nya regeringar att visa handlingskraft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9453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700" dirty="0">
                <a:solidFill>
                  <a:srgbClr val="002060"/>
                </a:solidFill>
              </a:rPr>
              <a:t>Effekten av tidigare anställningar med stöd på benägenheten att anställa med stöd i framtiden,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7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495600" y="1772816"/>
          <a:ext cx="6912768" cy="3132350"/>
        </p:xfrm>
        <a:graphic>
          <a:graphicData uri="http://schemas.openxmlformats.org/drawingml/2006/table">
            <a:tbl>
              <a:tblPr firstRow="1" firstCol="1" bandRow="1"/>
              <a:tblGrid>
                <a:gridCol w="50423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04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0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6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Svarsandel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Mycket mer benägen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11,0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Mer benägen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34,4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0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Inte mer benägen än tidigare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39,4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0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Mindre benägen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6,1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0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Mycket mindre benägen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3,7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0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Vet ej/ej svar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5,4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15386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rgbClr val="002060"/>
                </a:solidFill>
              </a:rPr>
              <a:t>Förändringar som skulle kunna få företag som inte tidigare använt anställningsstöd att göra det framöver, procent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7892" y="5301208"/>
            <a:ext cx="1100108" cy="1556792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991544" y="1772817"/>
          <a:ext cx="7432332" cy="4464491"/>
        </p:xfrm>
        <a:graphic>
          <a:graphicData uri="http://schemas.openxmlformats.org/drawingml/2006/table">
            <a:tbl>
              <a:tblPr firstRow="1" firstCol="1" bandRow="1"/>
              <a:tblGrid>
                <a:gridCol w="64006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16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6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Svarsandel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Större anställningsstöd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17,7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Lägre bruttolön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12,2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Anställningsstöd under längre tid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20,2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Mindre arbetskrävande kontakter med myndigheter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22,5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Större möjligheter till provperiod före avtal om anställning med stöd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32,7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Bemanningsföretag tar arbetsgivaransvaret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11,0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Arbetsförmedlingen tar arbetsgivaransvaret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22,9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Inga krav på ansvar för utbildning/handledning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9,8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Handledningsstöd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12,7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Annat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27,4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Ej svar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10,3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4170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286</Words>
  <Application>Microsoft Office PowerPoint</Application>
  <PresentationFormat>Bredbild</PresentationFormat>
  <Paragraphs>68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Office-tema</vt:lpstr>
      <vt:lpstr>Framtidens arbetsförmedling: bättre anställningsstöd</vt:lpstr>
      <vt:lpstr>Två huvudpunkter</vt:lpstr>
      <vt:lpstr>Privatiseringsförslag</vt:lpstr>
      <vt:lpstr>Erfarenheter av privata aktörer</vt:lpstr>
      <vt:lpstr>Anställningsstöd</vt:lpstr>
      <vt:lpstr>Effekten av tidigare anställningar med stöd på benägenheten att anställa med stöd i framtiden, procent</vt:lpstr>
      <vt:lpstr>Förändringar som skulle kunna få företag som inte tidigare använt anställningsstöd att göra det framöver, procent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Framtidens arbetsförmedling: bättre anställningsstöd</dc:title>
  <dc:creator>Lars Calmfors</dc:creator>
  <cp:lastModifiedBy>Simon Ek</cp:lastModifiedBy>
  <cp:revision>3</cp:revision>
  <dcterms:created xsi:type="dcterms:W3CDTF">2017-09-04T08:45:38Z</dcterms:created>
  <dcterms:modified xsi:type="dcterms:W3CDTF">2017-09-12T13:28:16Z</dcterms:modified>
</cp:coreProperties>
</file>