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301" r:id="rId4"/>
    <p:sldId id="295" r:id="rId5"/>
    <p:sldId id="258" r:id="rId6"/>
    <p:sldId id="302" r:id="rId7"/>
    <p:sldId id="269" r:id="rId8"/>
    <p:sldId id="271" r:id="rId9"/>
    <p:sldId id="317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47" r:id="rId18"/>
    <p:sldId id="313" r:id="rId19"/>
    <p:sldId id="314" r:id="rId20"/>
    <p:sldId id="315" r:id="rId21"/>
    <p:sldId id="316" r:id="rId22"/>
    <p:sldId id="303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6" r:id="rId31"/>
    <p:sldId id="327" r:id="rId32"/>
    <p:sldId id="328" r:id="rId33"/>
    <p:sldId id="331" r:id="rId34"/>
    <p:sldId id="332" r:id="rId35"/>
    <p:sldId id="325" r:id="rId36"/>
    <p:sldId id="329" r:id="rId37"/>
    <p:sldId id="330" r:id="rId38"/>
    <p:sldId id="333" r:id="rId39"/>
    <p:sldId id="334" r:id="rId40"/>
    <p:sldId id="335" r:id="rId41"/>
    <p:sldId id="336" r:id="rId42"/>
    <p:sldId id="337" r:id="rId43"/>
    <p:sldId id="340" r:id="rId44"/>
    <p:sldId id="341" r:id="rId45"/>
    <p:sldId id="338" r:id="rId46"/>
    <p:sldId id="339" r:id="rId47"/>
    <p:sldId id="346" r:id="rId48"/>
    <p:sldId id="342" r:id="rId49"/>
    <p:sldId id="343" r:id="rId50"/>
    <p:sldId id="344" r:id="rId51"/>
    <p:sldId id="345" r:id="rId52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88" d="100"/>
          <a:sy n="88" d="100"/>
        </p:scale>
        <p:origin x="1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ifndc02\users$\simone\Desktop\Lars-OECD-kollektivavtal-ny\OECD-t&#228;ckningsgrad-vs-l&#246;nespridning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ifndc02\users$\simone\Desktop\Lars-OECD-kollektivavtal-ny\OECD-t&#228;ckningsgrad-vs-l&#246;nespridning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ifndc02\users$\simone\Desktop\Lars-OECD-kollektivavtal\OECD-Collective-Bargaining-Coverage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ifndc02\users$\simone\Desktop\Lars-OECD-kollektivavtal\OECD-Union-Density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ifndc02\users$\petterd\Desktop\Rapport%202016\Rapport\Korrektur%202017\Figurer_rapport_A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02910715089397"/>
          <c:y val="6.5289442986293383E-2"/>
          <c:w val="0.83799518581878918"/>
          <c:h val="0.7780119047619047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4F81BD">
                  <a:lumMod val="75000"/>
                </a:srgbClr>
              </a:solidFill>
              <a:ln w="6350">
                <a:solidFill>
                  <a:sysClr val="windowText" lastClr="000000"/>
                </a:solidFill>
              </a:ln>
            </c:spPr>
          </c:marker>
          <c:dPt>
            <c:idx val="30"/>
            <c:marker>
              <c:spPr>
                <a:solidFill>
                  <a:srgbClr val="4F81BD">
                    <a:lumMod val="60000"/>
                    <a:lumOff val="40000"/>
                  </a:srgbClr>
                </a:solidFill>
                <a:ln w="6350">
                  <a:solidFill>
                    <a:sysClr val="windowText" lastClr="00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647-4E55-A213-50C0A04583BE}"/>
              </c:ext>
            </c:extLst>
          </c:dPt>
          <c:dLbls>
            <c:dLbl>
              <c:idx val="0"/>
              <c:layout>
                <c:manualLayout>
                  <c:x val="-3.8965348188361906E-2"/>
                  <c:y val="-2.6442170556580623E-2"/>
                </c:manualLayout>
              </c:layout>
              <c:tx>
                <c:rich>
                  <a:bodyPr/>
                  <a:lstStyle/>
                  <a:p>
                    <a:fld id="{0F1082B8-74F2-46FB-9D67-0BBDE4FF198C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647-4E55-A213-50C0A04583BE}"/>
                </c:ext>
              </c:extLst>
            </c:dLbl>
            <c:dLbl>
              <c:idx val="1"/>
              <c:layout>
                <c:manualLayout>
                  <c:x val="-3.7377930920236883E-2"/>
                  <c:y val="3.1730604667896747E-2"/>
                </c:manualLayout>
              </c:layout>
              <c:tx>
                <c:rich>
                  <a:bodyPr/>
                  <a:lstStyle/>
                  <a:p>
                    <a:fld id="{7AAB309F-A474-4385-A7AA-A38F947C6A92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6647-4E55-A213-50C0A04583BE}"/>
                </c:ext>
              </c:extLst>
            </c:dLbl>
            <c:dLbl>
              <c:idx val="2"/>
              <c:layout>
                <c:manualLayout>
                  <c:x val="-1.2106606187942544E-2"/>
                  <c:y val="0"/>
                </c:manualLayout>
              </c:layout>
              <c:tx>
                <c:rich>
                  <a:bodyPr/>
                  <a:lstStyle/>
                  <a:p>
                    <a:fld id="{9E195DC2-8DA9-4FDA-8827-B5B88B409F16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647-4E55-A213-50C0A04583BE}"/>
                </c:ext>
              </c:extLst>
            </c:dLbl>
            <c:dLbl>
              <c:idx val="3"/>
              <c:layout>
                <c:manualLayout>
                  <c:x val="-6.0019396239199087E-2"/>
                  <c:y val="1.211918816987021E-17"/>
                </c:manualLayout>
              </c:layout>
              <c:tx>
                <c:rich>
                  <a:bodyPr/>
                  <a:lstStyle/>
                  <a:p>
                    <a:fld id="{C51100F3-A61F-4786-952A-1015C03FED2F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6647-4E55-A213-50C0A04583BE}"/>
                </c:ext>
              </c:extLst>
            </c:dLbl>
            <c:dLbl>
              <c:idx val="4"/>
              <c:layout>
                <c:manualLayout>
                  <c:x val="-3.8965348188361906E-2"/>
                  <c:y val="3.1730604667896747E-2"/>
                </c:manualLayout>
              </c:layout>
              <c:tx>
                <c:rich>
                  <a:bodyPr/>
                  <a:lstStyle/>
                  <a:p>
                    <a:fld id="{C9BB0734-1CEF-4ADE-ABF0-5705137A1ACA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6647-4E55-A213-50C0A04583BE}"/>
                </c:ext>
              </c:extLst>
            </c:dLbl>
            <c:dLbl>
              <c:idx val="5"/>
              <c:layout>
                <c:manualLayout>
                  <c:x val="-4.0007790333569077E-2"/>
                  <c:y val="2.6442170556580623E-2"/>
                </c:manualLayout>
              </c:layout>
              <c:tx>
                <c:rich>
                  <a:bodyPr/>
                  <a:lstStyle/>
                  <a:p>
                    <a:fld id="{ADFC9D1E-4674-4B89-8DE5-51ED5167DC0B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6647-4E55-A213-50C0A04583BE}"/>
                </c:ext>
              </c:extLst>
            </c:dLbl>
            <c:dLbl>
              <c:idx val="6"/>
              <c:layout>
                <c:manualLayout>
                  <c:x val="-5.2651412172072962E-2"/>
                  <c:y val="-2.1153736445264595E-2"/>
                </c:manualLayout>
              </c:layout>
              <c:tx>
                <c:rich>
                  <a:bodyPr/>
                  <a:lstStyle/>
                  <a:p>
                    <a:fld id="{429035D3-2B10-4755-BA6B-99F575B24A9A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6647-4E55-A213-50C0A04583BE}"/>
                </c:ext>
              </c:extLst>
            </c:dLbl>
            <c:dLbl>
              <c:idx val="7"/>
              <c:layout>
                <c:manualLayout>
                  <c:x val="-6.1245403715630933E-2"/>
                  <c:y val="0"/>
                </c:manualLayout>
              </c:layout>
              <c:tx>
                <c:rich>
                  <a:bodyPr/>
                  <a:lstStyle/>
                  <a:p>
                    <a:fld id="{1C84F8DD-BEF7-487A-B76E-B3F1F1EF02FF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6647-4E55-A213-50C0A04583BE}"/>
                </c:ext>
              </c:extLst>
            </c:dLbl>
            <c:dLbl>
              <c:idx val="8"/>
              <c:layout>
                <c:manualLayout>
                  <c:x val="-3.8436292010157337E-2"/>
                  <c:y val="2.6442170556580526E-2"/>
                </c:manualLayout>
              </c:layout>
              <c:tx>
                <c:rich>
                  <a:bodyPr/>
                  <a:lstStyle/>
                  <a:p>
                    <a:fld id="{3CE9CBCA-CE2D-4709-9F41-9C4D0D76A6C7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6647-4E55-A213-50C0A04583BE}"/>
                </c:ext>
              </c:extLst>
            </c:dLbl>
            <c:dLbl>
              <c:idx val="9"/>
              <c:layout>
                <c:manualLayout>
                  <c:x val="-3.4219015328700149E-2"/>
                  <c:y val="-2.6442170556580623E-2"/>
                </c:manualLayout>
              </c:layout>
              <c:tx>
                <c:rich>
                  <a:bodyPr/>
                  <a:lstStyle/>
                  <a:p>
                    <a:fld id="{C30B3946-BC8C-444E-A188-0EE0F5A28DE9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6647-4E55-A213-50C0A04583BE}"/>
                </c:ext>
              </c:extLst>
            </c:dLbl>
            <c:dLbl>
              <c:idx val="10"/>
              <c:layout>
                <c:manualLayout>
                  <c:x val="-3.3697918622852208E-2"/>
                  <c:y val="-3.1730604667896747E-2"/>
                </c:manualLayout>
              </c:layout>
              <c:tx>
                <c:rich>
                  <a:bodyPr/>
                  <a:lstStyle/>
                  <a:p>
                    <a:fld id="{3A6B4672-D91A-43B4-89F6-106083162A81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6647-4E55-A213-50C0A04583BE}"/>
                </c:ext>
              </c:extLst>
            </c:dLbl>
            <c:dLbl>
              <c:idx val="11"/>
              <c:layout>
                <c:manualLayout>
                  <c:x val="-1.2106606187942544E-2"/>
                  <c:y val="0"/>
                </c:manualLayout>
              </c:layout>
              <c:tx>
                <c:rich>
                  <a:bodyPr/>
                  <a:lstStyle/>
                  <a:p>
                    <a:fld id="{87FAC861-E7BD-47A8-B882-AD68AA9E3338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6647-4E55-A213-50C0A04583BE}"/>
                </c:ext>
              </c:extLst>
            </c:dLbl>
            <c:dLbl>
              <c:idx val="12"/>
              <c:layout>
                <c:manualLayout>
                  <c:x val="-5.3172508877920847E-2"/>
                  <c:y val="-9.6953505358961676E-17"/>
                </c:manualLayout>
              </c:layout>
              <c:tx>
                <c:rich>
                  <a:bodyPr/>
                  <a:lstStyle/>
                  <a:p>
                    <a:fld id="{2CEBC339-4783-49B0-A96E-5319684B465C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6647-4E55-A213-50C0A04583BE}"/>
                </c:ext>
              </c:extLst>
            </c:dLbl>
            <c:dLbl>
              <c:idx val="13"/>
              <c:layout>
                <c:manualLayout>
                  <c:x val="-8.9556500687623785E-3"/>
                  <c:y val="-9.6953505358961676E-17"/>
                </c:manualLayout>
              </c:layout>
              <c:tx>
                <c:rich>
                  <a:bodyPr/>
                  <a:lstStyle/>
                  <a:p>
                    <a:fld id="{BED24ECA-A385-420C-903A-C7CE3F954DF1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6647-4E55-A213-50C0A04583BE}"/>
                </c:ext>
              </c:extLst>
            </c:dLbl>
            <c:dLbl>
              <c:idx val="14"/>
              <c:layout>
                <c:manualLayout>
                  <c:x val="-3.8436292010157282E-2"/>
                  <c:y val="-3.7019038779212872E-2"/>
                </c:manualLayout>
              </c:layout>
              <c:tx>
                <c:rich>
                  <a:bodyPr/>
                  <a:lstStyle/>
                  <a:p>
                    <a:fld id="{96DDDD06-D73B-4EB1-8537-4CD4D42C85DA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6647-4E55-A213-50C0A04583BE}"/>
                </c:ext>
              </c:extLst>
            </c:dLbl>
            <c:dLbl>
              <c:idx val="15"/>
              <c:layout>
                <c:manualLayout>
                  <c:x val="-3.8436292010157282E-2"/>
                  <c:y val="-3.1730604667896775E-2"/>
                </c:manualLayout>
              </c:layout>
              <c:tx>
                <c:rich>
                  <a:bodyPr/>
                  <a:lstStyle/>
                  <a:p>
                    <a:fld id="{287CDDB2-DEE2-4C4D-99C0-EE13DF4F5071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6647-4E55-A213-50C0A04583BE}"/>
                </c:ext>
              </c:extLst>
            </c:dLbl>
            <c:dLbl>
              <c:idx val="16"/>
              <c:layout>
                <c:manualLayout>
                  <c:x val="-3.7906987098441543E-2"/>
                  <c:y val="2.6442170556580623E-2"/>
                </c:manualLayout>
              </c:layout>
              <c:tx>
                <c:rich>
                  <a:bodyPr/>
                  <a:lstStyle/>
                  <a:p>
                    <a:fld id="{10E20D2C-C93B-42A7-81DC-8967AFBAA3EB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6647-4E55-A213-50C0A04583BE}"/>
                </c:ext>
              </c:extLst>
            </c:dLbl>
            <c:dLbl>
              <c:idx val="17"/>
              <c:layout>
                <c:manualLayout>
                  <c:x val="-6.2120199474326628E-2"/>
                  <c:y val="-4.8476752679480838E-17"/>
                </c:manualLayout>
              </c:layout>
              <c:tx>
                <c:rich>
                  <a:bodyPr/>
                  <a:lstStyle/>
                  <a:p>
                    <a:fld id="{06E618CE-513C-46A2-A20D-A212A2127C6E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6647-4E55-A213-50C0A04583BE}"/>
                </c:ext>
              </c:extLst>
            </c:dLbl>
            <c:dLbl>
              <c:idx val="18"/>
              <c:layout>
                <c:manualLayout>
                  <c:x val="-3.7906987098441508E-2"/>
                  <c:y val="3.173060466789665E-2"/>
                </c:manualLayout>
              </c:layout>
              <c:tx>
                <c:rich>
                  <a:bodyPr/>
                  <a:lstStyle/>
                  <a:p>
                    <a:fld id="{E4865490-7206-409F-846A-4223C0BD219A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6647-4E55-A213-50C0A04583BE}"/>
                </c:ext>
              </c:extLst>
            </c:dLbl>
            <c:dLbl>
              <c:idx val="19"/>
              <c:layout>
                <c:manualLayout>
                  <c:x val="-4.0544805984130336E-2"/>
                  <c:y val="2.6442170556580623E-2"/>
                </c:manualLayout>
              </c:layout>
              <c:tx>
                <c:rich>
                  <a:bodyPr/>
                  <a:lstStyle/>
                  <a:p>
                    <a:fld id="{0E4E46A9-6553-4153-9F3A-F07BD35FDF59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6647-4E55-A213-50C0A04583BE}"/>
                </c:ext>
              </c:extLst>
            </c:dLbl>
            <c:dLbl>
              <c:idx val="20"/>
              <c:layout>
                <c:manualLayout>
                  <c:x val="-1.8953493549220872E-2"/>
                  <c:y val="-2.6442170556580623E-2"/>
                </c:manualLayout>
              </c:layout>
              <c:tx>
                <c:rich>
                  <a:bodyPr/>
                  <a:lstStyle/>
                  <a:p>
                    <a:fld id="{C8E7CC0C-77B1-4471-A2A2-1BD1400631AB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6647-4E55-A213-50C0A04583BE}"/>
                </c:ext>
              </c:extLst>
            </c:dLbl>
            <c:dLbl>
              <c:idx val="21"/>
              <c:layout>
                <c:manualLayout>
                  <c:x val="-3.8965348188361906E-2"/>
                  <c:y val="3.173060466789665E-2"/>
                </c:manualLayout>
              </c:layout>
              <c:tx>
                <c:rich>
                  <a:bodyPr/>
                  <a:lstStyle/>
                  <a:p>
                    <a:fld id="{7D60A41F-72B9-4352-B1E0-28078EC06B81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6647-4E55-A213-50C0A04583BE}"/>
                </c:ext>
              </c:extLst>
            </c:dLbl>
            <c:dLbl>
              <c:idx val="22"/>
              <c:layout>
                <c:manualLayout>
                  <c:x val="-3.7906987098441508E-2"/>
                  <c:y val="2.6442170556580623E-2"/>
                </c:manualLayout>
              </c:layout>
              <c:tx>
                <c:rich>
                  <a:bodyPr/>
                  <a:lstStyle/>
                  <a:p>
                    <a:fld id="{9B971373-0A30-402B-B9D9-C3458CF59E43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6647-4E55-A213-50C0A04583BE}"/>
                </c:ext>
              </c:extLst>
            </c:dLbl>
            <c:dLbl>
              <c:idx val="23"/>
              <c:layout>
                <c:manualLayout>
                  <c:x val="-3.6327529302673113E-2"/>
                  <c:y val="-3.1730604667896796E-2"/>
                </c:manualLayout>
              </c:layout>
              <c:tx>
                <c:rich>
                  <a:bodyPr/>
                  <a:lstStyle/>
                  <a:p>
                    <a:fld id="{001F2599-D3D9-4EDE-A9DA-2613FC724E85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6647-4E55-A213-50C0A04583BE}"/>
                </c:ext>
              </c:extLst>
            </c:dLbl>
            <c:dLbl>
              <c:idx val="24"/>
              <c:layout>
                <c:manualLayout>
                  <c:x val="-1.4215120161915567E-2"/>
                  <c:y val="-4.8476752679480838E-17"/>
                </c:manualLayout>
              </c:layout>
              <c:tx>
                <c:rich>
                  <a:bodyPr/>
                  <a:lstStyle/>
                  <a:p>
                    <a:fld id="{8062F6EA-6C8F-4FDB-BCCA-2B982B672049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6647-4E55-A213-50C0A04583BE}"/>
                </c:ext>
              </c:extLst>
            </c:dLbl>
            <c:dLbl>
              <c:idx val="25"/>
              <c:layout>
                <c:manualLayout>
                  <c:x val="-1.3164967277862941E-2"/>
                  <c:y val="0"/>
                </c:manualLayout>
              </c:layout>
              <c:tx>
                <c:rich>
                  <a:bodyPr/>
                  <a:lstStyle/>
                  <a:p>
                    <a:fld id="{CA148C20-7477-4C31-8651-42B13C44E618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6647-4E55-A213-50C0A04583BE}"/>
                </c:ext>
              </c:extLst>
            </c:dLbl>
            <c:dLbl>
              <c:idx val="26"/>
              <c:layout>
                <c:manualLayout>
                  <c:x val="-2.1591312434909551E-2"/>
                  <c:y val="1.5865302333948277E-2"/>
                </c:manualLayout>
              </c:layout>
              <c:tx>
                <c:rich>
                  <a:bodyPr/>
                  <a:lstStyle/>
                  <a:p>
                    <a:fld id="{9BFA4BE2-4F76-4D4B-BE6A-0EDD8E6BD58E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6647-4E55-A213-50C0A04583BE}"/>
                </c:ext>
              </c:extLst>
            </c:dLbl>
            <c:dLbl>
              <c:idx val="27"/>
              <c:layout>
                <c:manualLayout>
                  <c:x val="-1.1585509482094546E-2"/>
                  <c:y val="0"/>
                </c:manualLayout>
              </c:layout>
              <c:tx>
                <c:rich>
                  <a:bodyPr/>
                  <a:lstStyle/>
                  <a:p>
                    <a:fld id="{ABAA4184-D1F1-47DF-A956-95C9D2AFC3F0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6647-4E55-A213-50C0A04583BE}"/>
                </c:ext>
              </c:extLst>
            </c:dLbl>
            <c:dLbl>
              <c:idx val="28"/>
              <c:layout>
                <c:manualLayout>
                  <c:x val="-6.4757769626504244E-2"/>
                  <c:y val="0"/>
                </c:manualLayout>
              </c:layout>
              <c:tx>
                <c:rich>
                  <a:bodyPr/>
                  <a:lstStyle/>
                  <a:p>
                    <a:fld id="{736DE838-4048-4049-B1FC-C42A7D2D39D2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6647-4E55-A213-50C0A04583BE}"/>
                </c:ext>
              </c:extLst>
            </c:dLbl>
            <c:dLbl>
              <c:idx val="29"/>
              <c:layout>
                <c:manualLayout>
                  <c:x val="-3.8436292010157282E-2"/>
                  <c:y val="3.1730604667896747E-2"/>
                </c:manualLayout>
              </c:layout>
              <c:tx>
                <c:rich>
                  <a:bodyPr/>
                  <a:lstStyle/>
                  <a:p>
                    <a:fld id="{1E20CE01-D728-4D80-9EC6-AEFF734039C0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6647-4E55-A213-50C0A04583BE}"/>
                </c:ext>
              </c:extLst>
            </c:dLbl>
            <c:dLbl>
              <c:idx val="30"/>
              <c:layout>
                <c:manualLayout>
                  <c:x val="-5.5281022851893985E-2"/>
                  <c:y val="1.5865302333948277E-2"/>
                </c:manualLayout>
              </c:layout>
              <c:tx>
                <c:rich>
                  <a:bodyPr/>
                  <a:lstStyle/>
                  <a:p>
                    <a:fld id="{756E085D-6356-4D79-9702-A00F178143E2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6647-4E55-A213-50C0A04583BE}"/>
                </c:ext>
              </c:extLst>
            </c:dLbl>
            <c:dLbl>
              <c:idx val="31"/>
              <c:layout>
                <c:manualLayout>
                  <c:x val="-3.7377930920236939E-2"/>
                  <c:y val="-2.6442170556580574E-2"/>
                </c:manualLayout>
              </c:layout>
              <c:tx>
                <c:rich>
                  <a:bodyPr/>
                  <a:lstStyle/>
                  <a:p>
                    <a:fld id="{5B594F44-1EAD-484C-A849-F1009FE73FB1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6647-4E55-A213-50C0A04583BE}"/>
                </c:ext>
              </c:extLst>
            </c:dLbl>
            <c:dLbl>
              <c:idx val="32"/>
              <c:layout>
                <c:manualLayout>
                  <c:x val="-6.2649255652531238E-2"/>
                  <c:y val="0"/>
                </c:manualLayout>
              </c:layout>
              <c:tx>
                <c:rich>
                  <a:bodyPr/>
                  <a:lstStyle/>
                  <a:p>
                    <a:fld id="{41D754F5-F6AF-425B-B174-3F205F2F7506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6647-4E55-A213-50C0A04583BE}"/>
                </c:ext>
              </c:extLst>
            </c:dLbl>
            <c:dLbl>
              <c:idx val="33"/>
              <c:layout>
                <c:manualLayout>
                  <c:x val="-1.5794577957684078E-2"/>
                  <c:y val="5.2884341113161246E-3"/>
                </c:manualLayout>
              </c:layout>
              <c:tx>
                <c:rich>
                  <a:bodyPr/>
                  <a:lstStyle/>
                  <a:p>
                    <a:fld id="{DC591EAB-8FCA-4623-8CA7-EDE956E070EB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6647-4E55-A213-50C0A04583BE}"/>
                </c:ext>
              </c:extLst>
            </c:dLbl>
            <c:dLbl>
              <c:idx val="34"/>
              <c:layout>
                <c:manualLayout>
                  <c:x val="-4.8442094962972283E-2"/>
                  <c:y val="2.6442170556580623E-2"/>
                </c:manualLayout>
              </c:layout>
              <c:tx>
                <c:rich>
                  <a:bodyPr/>
                  <a:lstStyle/>
                  <a:p>
                    <a:fld id="{1D9CFB74-F6BF-4A9B-AE5A-0E03B0FB33AC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6647-4E55-A213-50C0A04583BE}"/>
                </c:ext>
              </c:extLst>
            </c:dLbl>
            <c:dLbl>
              <c:idx val="35"/>
              <c:layout>
                <c:manualLayout>
                  <c:x val="-1.5273481251835993E-2"/>
                  <c:y val="-2.6442170556580623E-2"/>
                </c:manualLayout>
              </c:layout>
              <c:tx>
                <c:rich>
                  <a:bodyPr/>
                  <a:lstStyle/>
                  <a:p>
                    <a:fld id="{426A249C-3D1F-496B-9723-9E9D8A6B878C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6647-4E55-A213-50C0A04583BE}"/>
                </c:ext>
              </c:extLst>
            </c:dLbl>
            <c:dLbl>
              <c:idx val="36"/>
              <c:layout>
                <c:manualLayout>
                  <c:x val="-6.019500209806717E-2"/>
                  <c:y val="0"/>
                </c:manualLayout>
              </c:layout>
              <c:tx>
                <c:rich>
                  <a:bodyPr/>
                  <a:lstStyle/>
                  <a:p>
                    <a:fld id="{9458428E-B0A5-424D-9C0E-BEA34F55EDCF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6647-4E55-A213-50C0A04583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00"/>
                </a:pPr>
                <a:endParaRPr lang="sv-S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trendline>
            <c:trendlineType val="linear"/>
            <c:dispRSqr val="1"/>
            <c:dispEq val="0"/>
            <c:trendlineLbl>
              <c:layout>
                <c:manualLayout>
                  <c:x val="3.3235771759145369E-2"/>
                  <c:y val="-0.52479505235757973"/>
                </c:manualLayout>
              </c:layout>
              <c:numFmt formatCode="#,##0.00" sourceLinked="0"/>
            </c:trendlineLbl>
          </c:trendline>
          <c:xVal>
            <c:numRef>
              <c:f>Blad1!$AK$8:$AK$44</c:f>
              <c:numCache>
                <c:formatCode>0.0</c:formatCode>
                <c:ptCount val="37"/>
                <c:pt idx="0">
                  <c:v>59.913727787936033</c:v>
                </c:pt>
                <c:pt idx="1">
                  <c:v>96</c:v>
                </c:pt>
                <c:pt idx="2">
                  <c:v>18.856310417507878</c:v>
                </c:pt>
                <c:pt idx="3">
                  <c:v>9.199883866046191</c:v>
                </c:pt>
                <c:pt idx="4">
                  <c:v>84</c:v>
                </c:pt>
                <c:pt idx="5">
                  <c:v>19</c:v>
                </c:pt>
                <c:pt idx="6">
                  <c:v>89.3</c:v>
                </c:pt>
                <c:pt idx="7">
                  <c:v>98</c:v>
                </c:pt>
                <c:pt idx="8">
                  <c:v>42</c:v>
                </c:pt>
                <c:pt idx="9">
                  <c:v>40.5</c:v>
                </c:pt>
                <c:pt idx="10">
                  <c:v>89</c:v>
                </c:pt>
                <c:pt idx="11">
                  <c:v>26.1</c:v>
                </c:pt>
                <c:pt idx="12">
                  <c:v>80</c:v>
                </c:pt>
                <c:pt idx="13">
                  <c:v>17.100000000000001</c:v>
                </c:pt>
                <c:pt idx="14">
                  <c:v>28.4</c:v>
                </c:pt>
                <c:pt idx="15">
                  <c:v>11.7</c:v>
                </c:pt>
                <c:pt idx="16">
                  <c:v>15</c:v>
                </c:pt>
                <c:pt idx="17">
                  <c:v>9.9</c:v>
                </c:pt>
                <c:pt idx="18">
                  <c:v>59</c:v>
                </c:pt>
                <c:pt idx="19">
                  <c:v>12.2</c:v>
                </c:pt>
                <c:pt idx="20">
                  <c:v>80</c:v>
                </c:pt>
                <c:pt idx="21">
                  <c:v>67</c:v>
                </c:pt>
                <c:pt idx="22">
                  <c:v>16.600000000000001</c:v>
                </c:pt>
                <c:pt idx="23">
                  <c:v>14.7</c:v>
                </c:pt>
                <c:pt idx="24">
                  <c:v>67</c:v>
                </c:pt>
                <c:pt idx="25">
                  <c:v>48.6</c:v>
                </c:pt>
                <c:pt idx="26">
                  <c:v>24.9</c:v>
                </c:pt>
                <c:pt idx="27">
                  <c:v>65</c:v>
                </c:pt>
                <c:pt idx="28">
                  <c:v>77.599999999999994</c:v>
                </c:pt>
                <c:pt idx="29">
                  <c:v>29.5</c:v>
                </c:pt>
                <c:pt idx="30">
                  <c:v>91</c:v>
                </c:pt>
                <c:pt idx="31">
                  <c:v>47.3</c:v>
                </c:pt>
                <c:pt idx="32">
                  <c:v>6.5</c:v>
                </c:pt>
                <c:pt idx="33">
                  <c:v>57.6</c:v>
                </c:pt>
                <c:pt idx="34">
                  <c:v>23</c:v>
                </c:pt>
                <c:pt idx="35">
                  <c:v>11.8</c:v>
                </c:pt>
                <c:pt idx="36">
                  <c:v>98</c:v>
                </c:pt>
              </c:numCache>
            </c:numRef>
          </c:xVal>
          <c:yVal>
            <c:numRef>
              <c:f>Blad1!$AU$8:$AU$44</c:f>
              <c:numCache>
                <c:formatCode>#,##0.00_ ;\-#,##0.00\ </c:formatCode>
                <c:ptCount val="37"/>
                <c:pt idx="0">
                  <c:v>3.4740533</c:v>
                </c:pt>
                <c:pt idx="1">
                  <c:v>2.4587604000000001</c:v>
                </c:pt>
                <c:pt idx="2">
                  <c:v>4.3181817999999996</c:v>
                </c:pt>
                <c:pt idx="3">
                  <c:v>5.1666667000000004</c:v>
                </c:pt>
                <c:pt idx="4">
                  <c:v>2.5557145000000001</c:v>
                </c:pt>
                <c:pt idx="5">
                  <c:v>3.78496868</c:v>
                </c:pt>
                <c:pt idx="6">
                  <c:v>2.5678852000000001</c:v>
                </c:pt>
                <c:pt idx="7">
                  <c:v>2.8064943699999998</c:v>
                </c:pt>
                <c:pt idx="8">
                  <c:v>3.0127757000000002</c:v>
                </c:pt>
                <c:pt idx="9">
                  <c:v>3.9924488</c:v>
                </c:pt>
                <c:pt idx="10">
                  <c:v>2.9766783999999999</c:v>
                </c:pt>
                <c:pt idx="11">
                  <c:v>4.9067086</c:v>
                </c:pt>
                <c:pt idx="12">
                  <c:v>2.1249468999999999</c:v>
                </c:pt>
                <c:pt idx="13">
                  <c:v>2.9569019000000001</c:v>
                </c:pt>
                <c:pt idx="14">
                  <c:v>3.7058333000000001</c:v>
                </c:pt>
                <c:pt idx="15">
                  <c:v>4.6266636999999999</c:v>
                </c:pt>
                <c:pt idx="16">
                  <c:v>4</c:v>
                </c:pt>
                <c:pt idx="17">
                  <c:v>3.78369906</c:v>
                </c:pt>
                <c:pt idx="18">
                  <c:v>3.1466725000000002</c:v>
                </c:pt>
                <c:pt idx="19">
                  <c:v>3.6666666999999999</c:v>
                </c:pt>
                <c:pt idx="20">
                  <c:v>3.0196913300000001</c:v>
                </c:pt>
                <c:pt idx="21">
                  <c:v>2.3991031</c:v>
                </c:pt>
                <c:pt idx="22">
                  <c:v>2.9513332999999999</c:v>
                </c:pt>
                <c:pt idx="23">
                  <c:v>4.1009937000000001</c:v>
                </c:pt>
                <c:pt idx="24">
                  <c:v>3.8864852999999999</c:v>
                </c:pt>
                <c:pt idx="25">
                  <c:v>2.7207718999999999</c:v>
                </c:pt>
                <c:pt idx="26">
                  <c:v>3.6493120000000001</c:v>
                </c:pt>
                <c:pt idx="27">
                  <c:v>3.3307984799999999</c:v>
                </c:pt>
                <c:pt idx="28">
                  <c:v>3.1241007199999999</c:v>
                </c:pt>
                <c:pt idx="29">
                  <c:v>3.5471303999999999</c:v>
                </c:pt>
                <c:pt idx="30">
                  <c:v>2.2843787</c:v>
                </c:pt>
                <c:pt idx="31">
                  <c:v>3.5120936999999999</c:v>
                </c:pt>
                <c:pt idx="32">
                  <c:v>3.5282051299999999</c:v>
                </c:pt>
                <c:pt idx="33">
                  <c:v>3.375</c:v>
                </c:pt>
                <c:pt idx="34">
                  <c:v>3.6934122999999999</c:v>
                </c:pt>
                <c:pt idx="35">
                  <c:v>5.0441558000000004</c:v>
                </c:pt>
                <c:pt idx="36">
                  <c:v>3.3121021000000002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Blad1!$A$8:$A$44</c15:f>
                <c15:dlblRangeCache>
                  <c:ptCount val="37"/>
                  <c:pt idx="0">
                    <c:v>AU</c:v>
                  </c:pt>
                  <c:pt idx="1">
                    <c:v>BE</c:v>
                  </c:pt>
                  <c:pt idx="2">
                    <c:v>CL</c:v>
                  </c:pt>
                  <c:pt idx="3">
                    <c:v>CR</c:v>
                  </c:pt>
                  <c:pt idx="4">
                    <c:v>DK</c:v>
                  </c:pt>
                  <c:pt idx="5">
                    <c:v>EE</c:v>
                  </c:pt>
                  <c:pt idx="6">
                    <c:v>FI</c:v>
                  </c:pt>
                  <c:pt idx="7">
                    <c:v>FR</c:v>
                  </c:pt>
                  <c:pt idx="8">
                    <c:v>GR</c:v>
                  </c:pt>
                  <c:pt idx="9">
                    <c:v>IE</c:v>
                  </c:pt>
                  <c:pt idx="10">
                    <c:v>IS</c:v>
                  </c:pt>
                  <c:pt idx="11">
                    <c:v>IL</c:v>
                  </c:pt>
                  <c:pt idx="12">
                    <c:v>IT</c:v>
                  </c:pt>
                  <c:pt idx="13">
                    <c:v>JP</c:v>
                  </c:pt>
                  <c:pt idx="14">
                    <c:v>CA</c:v>
                  </c:pt>
                  <c:pt idx="15">
                    <c:v>KR</c:v>
                  </c:pt>
                  <c:pt idx="16">
                    <c:v>LV</c:v>
                  </c:pt>
                  <c:pt idx="17">
                    <c:v>LT</c:v>
                  </c:pt>
                  <c:pt idx="18">
                    <c:v>LU</c:v>
                  </c:pt>
                  <c:pt idx="19">
                    <c:v>MX</c:v>
                  </c:pt>
                  <c:pt idx="20">
                    <c:v>NL</c:v>
                  </c:pt>
                  <c:pt idx="21">
                    <c:v>NO</c:v>
                  </c:pt>
                  <c:pt idx="22">
                    <c:v>NZ</c:v>
                  </c:pt>
                  <c:pt idx="23">
                    <c:v>PL</c:v>
                  </c:pt>
                  <c:pt idx="24">
                    <c:v>PT</c:v>
                  </c:pt>
                  <c:pt idx="25">
                    <c:v>CH</c:v>
                  </c:pt>
                  <c:pt idx="26">
                    <c:v>SK</c:v>
                  </c:pt>
                  <c:pt idx="27">
                    <c:v>SI</c:v>
                  </c:pt>
                  <c:pt idx="28">
                    <c:v>ES</c:v>
                  </c:pt>
                  <c:pt idx="29">
                    <c:v>GB</c:v>
                  </c:pt>
                  <c:pt idx="30">
                    <c:v>SE</c:v>
                  </c:pt>
                  <c:pt idx="31">
                    <c:v>CZ</c:v>
                  </c:pt>
                  <c:pt idx="32">
                    <c:v>TR</c:v>
                  </c:pt>
                  <c:pt idx="33">
                    <c:v>DE</c:v>
                  </c:pt>
                  <c:pt idx="34">
                    <c:v>HU</c:v>
                  </c:pt>
                  <c:pt idx="35">
                    <c:v>US</c:v>
                  </c:pt>
                  <c:pt idx="36">
                    <c:v>AT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6-6647-4E55-A213-50C0A04583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779712"/>
        <c:axId val="101802368"/>
      </c:scatterChart>
      <c:valAx>
        <c:axId val="101779712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/>
                  <a:t>Kollektivavtalens täckningsgrad 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sv-SE"/>
          </a:p>
        </c:txPr>
        <c:crossAx val="101802368"/>
        <c:crosses val="autoZero"/>
        <c:crossBetween val="midCat"/>
      </c:valAx>
      <c:valAx>
        <c:axId val="101802368"/>
        <c:scaling>
          <c:orientation val="minMax"/>
          <c:min val="1.5"/>
        </c:scaling>
        <c:delete val="0"/>
        <c:axPos val="l"/>
        <c:majorGridlines>
          <c:spPr>
            <a:ln>
              <a:solidFill>
                <a:srgbClr val="4F81BD">
                  <a:lumMod val="60000"/>
                  <a:lumOff val="40000"/>
                </a:srgb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/>
                  <a:t>Lönespridning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low"/>
        <c:txPr>
          <a:bodyPr rot="0" vert="horz" anchor="ctr" anchorCtr="0"/>
          <a:lstStyle/>
          <a:p>
            <a:pPr>
              <a:defRPr/>
            </a:pPr>
            <a:endParaRPr lang="sv-SE"/>
          </a:p>
        </c:txPr>
        <c:crossAx val="10177971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sv-S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902910715089397"/>
          <c:y val="6.5289442986293383E-2"/>
          <c:w val="0.83799518581878918"/>
          <c:h val="0.77801190476190474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  <c:spPr>
              <a:solidFill>
                <a:srgbClr val="4F81BD">
                  <a:lumMod val="75000"/>
                </a:srgbClr>
              </a:solidFill>
              <a:ln w="6350">
                <a:solidFill>
                  <a:sysClr val="windowText" lastClr="000000"/>
                </a:solidFill>
              </a:ln>
            </c:spPr>
          </c:marker>
          <c:dPt>
            <c:idx val="30"/>
            <c:marker>
              <c:spPr>
                <a:solidFill>
                  <a:srgbClr val="4F81BD">
                    <a:lumMod val="60000"/>
                    <a:lumOff val="40000"/>
                  </a:srgbClr>
                </a:solidFill>
                <a:ln w="6350">
                  <a:solidFill>
                    <a:sysClr val="windowText" lastClr="000000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029-4F39-96CD-26CC78BC7222}"/>
              </c:ext>
            </c:extLst>
          </c:dPt>
          <c:dLbls>
            <c:dLbl>
              <c:idx val="0"/>
              <c:layout>
                <c:manualLayout>
                  <c:x val="-6.2657215124887852E-2"/>
                  <c:y val="1.5921437526117844E-2"/>
                </c:manualLayout>
              </c:layout>
              <c:tx>
                <c:rich>
                  <a:bodyPr/>
                  <a:lstStyle/>
                  <a:p>
                    <a:fld id="{0893316A-ECB1-4658-A74E-C19B31766501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029-4F39-96CD-26CC78BC7222}"/>
                </c:ext>
              </c:extLst>
            </c:dLbl>
            <c:dLbl>
              <c:idx val="1"/>
              <c:layout>
                <c:manualLayout>
                  <c:x val="-3.8957388716005278E-2"/>
                  <c:y val="-3.1842875052235688E-2"/>
                </c:manualLayout>
              </c:layout>
              <c:tx>
                <c:rich>
                  <a:bodyPr/>
                  <a:lstStyle/>
                  <a:p>
                    <a:fld id="{905D5B6A-141A-4182-8C4D-37858EF4DFD2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D029-4F39-96CD-26CC78BC7222}"/>
                </c:ext>
              </c:extLst>
            </c:dLbl>
            <c:dLbl>
              <c:idx val="2"/>
              <c:layout>
                <c:manualLayout>
                  <c:x val="-1.0527148392174147E-2"/>
                  <c:y val="0"/>
                </c:manualLayout>
              </c:layout>
              <c:tx>
                <c:rich>
                  <a:bodyPr/>
                  <a:lstStyle/>
                  <a:p>
                    <a:fld id="{733F2BAF-17ED-4DEA-A78D-6FD6718A7570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D029-4F39-96CD-26CC78BC7222}"/>
                </c:ext>
              </c:extLst>
            </c:dLbl>
            <c:dLbl>
              <c:idx val="3"/>
              <c:layout>
                <c:manualLayout>
                  <c:x val="-1.1056204570378803E-2"/>
                  <c:y val="0"/>
                </c:manualLayout>
              </c:layout>
              <c:tx>
                <c:rich>
                  <a:bodyPr/>
                  <a:lstStyle/>
                  <a:p>
                    <a:fld id="{DB0A04A7-55F8-46C5-A444-BF49AEDB4F85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D029-4F39-96CD-26CC78BC7222}"/>
                </c:ext>
              </c:extLst>
            </c:dLbl>
            <c:dLbl>
              <c:idx val="4"/>
              <c:layout>
                <c:manualLayout>
                  <c:x val="-4.0544805984130419E-2"/>
                  <c:y val="-3.1842875052235688E-2"/>
                </c:manualLayout>
              </c:layout>
              <c:tx>
                <c:rich>
                  <a:bodyPr/>
                  <a:lstStyle/>
                  <a:p>
                    <a:fld id="{E31B14DF-B60D-4299-B3D0-2212C7B1DB84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D029-4F39-96CD-26CC78BC7222}"/>
                </c:ext>
              </c:extLst>
            </c:dLbl>
            <c:dLbl>
              <c:idx val="5"/>
              <c:layout>
                <c:manualLayout>
                  <c:x val="-6.0540741678558198E-2"/>
                  <c:y val="0"/>
                </c:manualLayout>
              </c:layout>
              <c:tx>
                <c:rich>
                  <a:bodyPr/>
                  <a:lstStyle/>
                  <a:p>
                    <a:fld id="{2421FA37-E341-43A5-ADD0-C3F1ADCDC512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D029-4F39-96CD-26CC78BC7222}"/>
                </c:ext>
              </c:extLst>
            </c:dLbl>
            <c:dLbl>
              <c:idx val="6"/>
              <c:layout>
                <c:manualLayout>
                  <c:x val="-5.1071954376304449E-2"/>
                  <c:y val="2.6535729210196406E-2"/>
                </c:manualLayout>
              </c:layout>
              <c:tx>
                <c:rich>
                  <a:bodyPr/>
                  <a:lstStyle/>
                  <a:p>
                    <a:fld id="{101FCDB1-28C7-47C5-A949-F004D1FED4A3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D029-4F39-96CD-26CC78BC7222}"/>
                </c:ext>
              </c:extLst>
            </c:dLbl>
            <c:dLbl>
              <c:idx val="7"/>
              <c:layout>
                <c:manualLayout>
                  <c:x val="-6.0548701150914833E-2"/>
                  <c:y val="0"/>
                </c:manualLayout>
              </c:layout>
              <c:tx>
                <c:rich>
                  <a:bodyPr/>
                  <a:lstStyle/>
                  <a:p>
                    <a:fld id="{A1D95EE8-2C82-45BC-A13D-C3AFD2D997F4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D029-4F39-96CD-26CC78BC7222}"/>
                </c:ext>
              </c:extLst>
            </c:dLbl>
            <c:dLbl>
              <c:idx val="8"/>
              <c:layout>
                <c:manualLayout>
                  <c:x val="-1.7903340665168129E-2"/>
                  <c:y val="0"/>
                </c:manualLayout>
              </c:layout>
              <c:tx>
                <c:rich>
                  <a:bodyPr/>
                  <a:lstStyle/>
                  <a:p>
                    <a:fld id="{B4A0BFDC-E181-4CB7-8DCD-C62AEE8862FE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D029-4F39-96CD-26CC78BC7222}"/>
                </c:ext>
              </c:extLst>
            </c:dLbl>
            <c:dLbl>
              <c:idx val="9"/>
              <c:layout>
                <c:manualLayout>
                  <c:x val="-3.5798473124468488E-2"/>
                  <c:y val="-3.1842875052235736E-2"/>
                </c:manualLayout>
              </c:layout>
              <c:tx>
                <c:rich>
                  <a:bodyPr/>
                  <a:lstStyle/>
                  <a:p>
                    <a:fld id="{2E6E8B5B-5609-4A2A-9D8B-4F370E646DE0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D029-4F39-96CD-26CC78BC7222}"/>
                </c:ext>
              </c:extLst>
            </c:dLbl>
            <c:dLbl>
              <c:idx val="10"/>
              <c:layout>
                <c:manualLayout>
                  <c:x val="-3.5277376418620492E-2"/>
                  <c:y val="3.7150020894274868E-2"/>
                </c:manualLayout>
              </c:layout>
              <c:tx>
                <c:rich>
                  <a:bodyPr/>
                  <a:lstStyle/>
                  <a:p>
                    <a:fld id="{6A0F853B-ED85-4047-8429-FCD63CC07CF5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D029-4F39-96CD-26CC78BC7222}"/>
                </c:ext>
              </c:extLst>
            </c:dLbl>
            <c:dLbl>
              <c:idx val="11"/>
              <c:layout>
                <c:manualLayout>
                  <c:x val="-3.5798473124468544E-2"/>
                  <c:y val="3.1842875052235688E-2"/>
                </c:manualLayout>
              </c:layout>
              <c:tx>
                <c:rich>
                  <a:bodyPr/>
                  <a:lstStyle/>
                  <a:p>
                    <a:fld id="{B6BCACC7-43B6-4626-B7CD-E2F666E3CB5C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D029-4F39-96CD-26CC78BC7222}"/>
                </c:ext>
              </c:extLst>
            </c:dLbl>
            <c:dLbl>
              <c:idx val="12"/>
              <c:layout>
                <c:manualLayout>
                  <c:x val="-1.0527148392174205E-2"/>
                  <c:y val="0"/>
                </c:manualLayout>
              </c:layout>
              <c:tx>
                <c:rich>
                  <a:bodyPr/>
                  <a:lstStyle/>
                  <a:p>
                    <a:fld id="{B818F94F-F9C0-4AB5-BDBD-67FEBA3AAAB4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D029-4F39-96CD-26CC78BC7222}"/>
                </c:ext>
              </c:extLst>
            </c:dLbl>
            <c:dLbl>
              <c:idx val="13"/>
              <c:layout>
                <c:manualLayout>
                  <c:x val="-5.160101055450908E-2"/>
                  <c:y val="1.5921437526117844E-2"/>
                </c:manualLayout>
              </c:layout>
              <c:tx>
                <c:rich>
                  <a:bodyPr/>
                  <a:lstStyle/>
                  <a:p>
                    <a:fld id="{9B0D7CBF-F076-4692-8588-5CBAB51A02AB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D029-4F39-96CD-26CC78BC7222}"/>
                </c:ext>
              </c:extLst>
            </c:dLbl>
            <c:dLbl>
              <c:idx val="14"/>
              <c:layout>
                <c:manualLayout>
                  <c:x val="-1.4744425073631337E-2"/>
                  <c:y val="-4.8648274896337158E-17"/>
                </c:manualLayout>
              </c:layout>
              <c:tx>
                <c:rich>
                  <a:bodyPr/>
                  <a:lstStyle/>
                  <a:p>
                    <a:fld id="{0170BA24-4EBA-457C-B72C-F036E32C7502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D029-4F39-96CD-26CC78BC7222}"/>
                </c:ext>
              </c:extLst>
            </c:dLbl>
            <c:dLbl>
              <c:idx val="15"/>
              <c:layout>
                <c:manualLayout>
                  <c:x val="-6.5287074538220025E-2"/>
                  <c:y val="-1.0614291684078563E-2"/>
                </c:manualLayout>
              </c:layout>
              <c:tx>
                <c:rich>
                  <a:bodyPr/>
                  <a:lstStyle/>
                  <a:p>
                    <a:fld id="{EBC3F5E0-83B4-4397-9DF8-8CE5AD6870F5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D029-4F39-96CD-26CC78BC7222}"/>
                </c:ext>
              </c:extLst>
            </c:dLbl>
            <c:dLbl>
              <c:idx val="16"/>
              <c:layout>
                <c:manualLayout>
                  <c:x val="-6.4757769626504244E-2"/>
                  <c:y val="0"/>
                </c:manualLayout>
              </c:layout>
              <c:tx>
                <c:rich>
                  <a:bodyPr/>
                  <a:lstStyle/>
                  <a:p>
                    <a:fld id="{80667825-7489-4BC8-B63C-DAF4946DDAEF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D029-4F39-96CD-26CC78BC7222}"/>
                </c:ext>
              </c:extLst>
            </c:dLbl>
            <c:dLbl>
              <c:idx val="17"/>
              <c:layout>
                <c:manualLayout>
                  <c:x val="-4.7905079312411031E-2"/>
                  <c:y val="-2.6535729210196455E-2"/>
                </c:manualLayout>
              </c:layout>
              <c:tx>
                <c:rich>
                  <a:bodyPr/>
                  <a:lstStyle/>
                  <a:p>
                    <a:fld id="{BF4F6EB0-F709-4449-B8BC-A49867AFFB5B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D029-4F39-96CD-26CC78BC7222}"/>
                </c:ext>
              </c:extLst>
            </c:dLbl>
            <c:dLbl>
              <c:idx val="18"/>
              <c:layout>
                <c:manualLayout>
                  <c:x val="-3.6327529302673175E-2"/>
                  <c:y val="3.7150020894274965E-2"/>
                </c:manualLayout>
              </c:layout>
              <c:tx>
                <c:rich>
                  <a:bodyPr/>
                  <a:lstStyle/>
                  <a:p>
                    <a:fld id="{89AB76FF-6BF7-42E3-A900-7AF53818E3E3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3-D029-4F39-96CD-26CC78BC7222}"/>
                </c:ext>
              </c:extLst>
            </c:dLbl>
            <c:dLbl>
              <c:idx val="19"/>
              <c:layout>
                <c:manualLayout>
                  <c:x val="-1.685293904760439E-2"/>
                  <c:y val="0"/>
                </c:manualLayout>
              </c:layout>
              <c:tx>
                <c:rich>
                  <a:bodyPr/>
                  <a:lstStyle/>
                  <a:p>
                    <a:fld id="{D8AF1495-A602-49BC-8DEA-465D5DFC44A8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D029-4F39-96CD-26CC78BC7222}"/>
                </c:ext>
              </c:extLst>
            </c:dLbl>
            <c:dLbl>
              <c:idx val="20"/>
              <c:layout>
                <c:manualLayout>
                  <c:x val="-6.7916685218041062E-2"/>
                  <c:y val="-9.7296549792674317E-17"/>
                </c:manualLayout>
              </c:layout>
              <c:tx>
                <c:rich>
                  <a:bodyPr/>
                  <a:lstStyle/>
                  <a:p>
                    <a:fld id="{94CC9F5B-967D-48EE-8CA6-9F84D422FA58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D029-4F39-96CD-26CC78BC7222}"/>
                </c:ext>
              </c:extLst>
            </c:dLbl>
            <c:dLbl>
              <c:idx val="21"/>
              <c:layout>
                <c:manualLayout>
                  <c:x val="-6.8975046307961377E-2"/>
                  <c:y val="0"/>
                </c:manualLayout>
              </c:layout>
              <c:tx>
                <c:rich>
                  <a:bodyPr/>
                  <a:lstStyle/>
                  <a:p>
                    <a:fld id="{9F986BA5-58F6-4AA8-B2DF-1420BEE2C4EE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D029-4F39-96CD-26CC78BC7222}"/>
                </c:ext>
              </c:extLst>
            </c:dLbl>
            <c:dLbl>
              <c:idx val="22"/>
              <c:layout>
                <c:manualLayout>
                  <c:x val="-3.9486444894209938E-2"/>
                  <c:y val="2.6535729210196406E-2"/>
                </c:manualLayout>
              </c:layout>
              <c:tx>
                <c:rich>
                  <a:bodyPr/>
                  <a:lstStyle/>
                  <a:p>
                    <a:fld id="{A44D1B0A-491A-4C0B-A490-E2A3824A1D85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7-D029-4F39-96CD-26CC78BC7222}"/>
                </c:ext>
              </c:extLst>
            </c:dLbl>
            <c:dLbl>
              <c:idx val="23"/>
              <c:layout>
                <c:manualLayout>
                  <c:x val="-5.3701565056125444E-2"/>
                  <c:y val="-3.1842875052235736E-2"/>
                </c:manualLayout>
              </c:layout>
              <c:tx>
                <c:rich>
                  <a:bodyPr/>
                  <a:lstStyle/>
                  <a:p>
                    <a:fld id="{DEC18307-FEF6-40A4-8E47-1EB21BE749DB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D029-4F39-96CD-26CC78BC7222}"/>
                </c:ext>
              </c:extLst>
            </c:dLbl>
            <c:dLbl>
              <c:idx val="24"/>
              <c:layout>
                <c:manualLayout>
                  <c:x val="-1.5794577957683964E-2"/>
                  <c:y val="0"/>
                </c:manualLayout>
              </c:layout>
              <c:tx>
                <c:rich>
                  <a:bodyPr/>
                  <a:lstStyle/>
                  <a:p>
                    <a:fld id="{887E6B4A-D5BE-40CB-A033-992D5D59E978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9-D029-4F39-96CD-26CC78BC7222}"/>
                </c:ext>
              </c:extLst>
            </c:dLbl>
            <c:dLbl>
              <c:idx val="25"/>
              <c:layout>
                <c:manualLayout>
                  <c:x val="-4.0015749805925677E-2"/>
                  <c:y val="2.6535729210196309E-2"/>
                </c:manualLayout>
              </c:layout>
              <c:tx>
                <c:rich>
                  <a:bodyPr/>
                  <a:lstStyle/>
                  <a:p>
                    <a:fld id="{6178FA4D-C52D-40F0-89F4-F9D56E83E93D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A-D029-4F39-96CD-26CC78BC7222}"/>
                </c:ext>
              </c:extLst>
            </c:dLbl>
            <c:dLbl>
              <c:idx val="26"/>
              <c:layout>
                <c:manualLayout>
                  <c:x val="-1.6852939047604331E-2"/>
                  <c:y val="0"/>
                </c:manualLayout>
              </c:layout>
              <c:tx>
                <c:rich>
                  <a:bodyPr/>
                  <a:lstStyle/>
                  <a:p>
                    <a:fld id="{BBD11080-1865-49E5-828E-20819462AC71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B-D029-4F39-96CD-26CC78BC7222}"/>
                </c:ext>
              </c:extLst>
            </c:dLbl>
            <c:dLbl>
              <c:idx val="27"/>
              <c:layout>
                <c:manualLayout>
                  <c:x val="-1.6323882869399734E-2"/>
                  <c:y val="0"/>
                </c:manualLayout>
              </c:layout>
              <c:tx>
                <c:rich>
                  <a:bodyPr/>
                  <a:lstStyle/>
                  <a:p>
                    <a:fld id="{38D43E0B-AC2F-4DDE-A09D-F1BF58219943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C-D029-4F39-96CD-26CC78BC7222}"/>
                </c:ext>
              </c:extLst>
            </c:dLbl>
            <c:dLbl>
              <c:idx val="28"/>
              <c:layout>
                <c:manualLayout>
                  <c:x val="-1.5794577957683964E-2"/>
                  <c:y val="-5.3071458420392813E-3"/>
                </c:manualLayout>
              </c:layout>
              <c:tx>
                <c:rich>
                  <a:bodyPr/>
                  <a:lstStyle/>
                  <a:p>
                    <a:fld id="{D942814B-D039-4978-B224-5A7D1A7011EE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D-D029-4F39-96CD-26CC78BC7222}"/>
                </c:ext>
              </c:extLst>
            </c:dLbl>
            <c:dLbl>
              <c:idx val="29"/>
              <c:layout>
                <c:manualLayout>
                  <c:x val="-8.4265938905578111E-3"/>
                  <c:y val="-4.8648274896337158E-17"/>
                </c:manualLayout>
              </c:layout>
              <c:tx>
                <c:rich>
                  <a:bodyPr/>
                  <a:lstStyle/>
                  <a:p>
                    <a:fld id="{AA834F1F-F620-40FB-B0B3-BDF08630D38A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D029-4F39-96CD-26CC78BC7222}"/>
                </c:ext>
              </c:extLst>
            </c:dLbl>
            <c:dLbl>
              <c:idx val="30"/>
              <c:layout>
                <c:manualLayout>
                  <c:x val="-3.7906987098441508E-2"/>
                  <c:y val="3.1842875052235688E-2"/>
                </c:manualLayout>
              </c:layout>
              <c:tx>
                <c:rich>
                  <a:bodyPr/>
                  <a:lstStyle/>
                  <a:p>
                    <a:fld id="{5D4E8267-81B5-486F-B167-D2922F513F45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D029-4F39-96CD-26CC78BC7222}"/>
                </c:ext>
              </c:extLst>
            </c:dLbl>
            <c:dLbl>
              <c:idx val="31"/>
              <c:layout>
                <c:manualLayout>
                  <c:x val="-4.2116304307542075E-2"/>
                  <c:y val="2.6535729210196309E-2"/>
                </c:manualLayout>
              </c:layout>
              <c:tx>
                <c:rich>
                  <a:bodyPr/>
                  <a:lstStyle/>
                  <a:p>
                    <a:fld id="{AFC60801-AFB9-465B-9402-5CFA817A062A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F-D029-4F39-96CD-26CC78BC7222}"/>
                </c:ext>
              </c:extLst>
            </c:dLbl>
            <c:dLbl>
              <c:idx val="32"/>
              <c:layout>
                <c:manualLayout>
                  <c:x val="-3.8957388716005278E-2"/>
                  <c:y val="3.1842875052235688E-2"/>
                </c:manualLayout>
              </c:layout>
              <c:tx>
                <c:rich>
                  <a:bodyPr/>
                  <a:lstStyle/>
                  <a:p>
                    <a:fld id="{5EAF3631-4EB7-405E-9785-6FE10599F820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0-D029-4F39-96CD-26CC78BC7222}"/>
                </c:ext>
              </c:extLst>
            </c:dLbl>
            <c:dLbl>
              <c:idx val="33"/>
              <c:layout>
                <c:manualLayout>
                  <c:x val="-3.6327529302673141E-2"/>
                  <c:y val="-2.6535729210196455E-2"/>
                </c:manualLayout>
              </c:layout>
              <c:tx>
                <c:rich>
                  <a:bodyPr/>
                  <a:lstStyle/>
                  <a:p>
                    <a:fld id="{A025185A-7601-43FC-9728-B4D74A16628B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1-D029-4F39-96CD-26CC78BC7222}"/>
                </c:ext>
              </c:extLst>
            </c:dLbl>
            <c:dLbl>
              <c:idx val="34"/>
              <c:layout>
                <c:manualLayout>
                  <c:x val="-4.0544805984130336E-2"/>
                  <c:y val="2.6535729210196358E-2"/>
                </c:manualLayout>
              </c:layout>
              <c:tx>
                <c:rich>
                  <a:bodyPr/>
                  <a:lstStyle/>
                  <a:p>
                    <a:fld id="{F8301F1E-2DAA-400F-8F62-CAFA87E967BE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2-D029-4F39-96CD-26CC78BC7222}"/>
                </c:ext>
              </c:extLst>
            </c:dLbl>
            <c:dLbl>
              <c:idx val="35"/>
              <c:layout>
                <c:manualLayout>
                  <c:x val="-3.8965348188361906E-2"/>
                  <c:y val="2.6535729210196406E-2"/>
                </c:manualLayout>
              </c:layout>
              <c:tx>
                <c:rich>
                  <a:bodyPr/>
                  <a:lstStyle/>
                  <a:p>
                    <a:fld id="{7DDA4CFE-63D7-43C5-81C1-DCD6F462DE02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D029-4F39-96CD-26CC78BC7222}"/>
                </c:ext>
              </c:extLst>
            </c:dLbl>
            <c:dLbl>
              <c:idx val="36"/>
              <c:layout>
                <c:manualLayout>
                  <c:x val="-3.948644489420991E-2"/>
                  <c:y val="2.6535729210196309E-2"/>
                </c:manualLayout>
              </c:layout>
              <c:tx>
                <c:rich>
                  <a:bodyPr/>
                  <a:lstStyle/>
                  <a:p>
                    <a:fld id="{22CACC98-7D42-4917-9E63-3BAB65D426B5}" type="CELLRANGE">
                      <a:rPr lang="en-US"/>
                      <a:pPr/>
                      <a:t>[CELLRANGE]</a:t>
                    </a:fld>
                    <a:endParaRPr lang="sv-SE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4-D029-4F39-96CD-26CC78BC72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600"/>
                </a:pPr>
                <a:endParaRPr lang="sv-S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trendline>
            <c:trendlineType val="linear"/>
            <c:dispRSqr val="1"/>
            <c:dispEq val="0"/>
            <c:trendlineLbl>
              <c:layout>
                <c:manualLayout>
                  <c:x val="8.4952940863358986E-2"/>
                  <c:y val="-0.62717551190973675"/>
                </c:manualLayout>
              </c:layout>
              <c:numFmt formatCode="#,##0.00" sourceLinked="0"/>
            </c:trendlineLbl>
          </c:trendline>
          <c:xVal>
            <c:numRef>
              <c:f>Blad1!$AJ$91:$AJ$127</c:f>
              <c:numCache>
                <c:formatCode>0.0</c:formatCode>
                <c:ptCount val="37"/>
                <c:pt idx="0">
                  <c:v>17.035630000000001</c:v>
                </c:pt>
                <c:pt idx="1">
                  <c:v>55.1</c:v>
                </c:pt>
                <c:pt idx="2">
                  <c:v>15.257490000000001</c:v>
                </c:pt>
                <c:pt idx="3">
                  <c:v>14.270156999999999</c:v>
                </c:pt>
                <c:pt idx="4">
                  <c:v>66.8</c:v>
                </c:pt>
                <c:pt idx="5">
                  <c:v>4.5</c:v>
                </c:pt>
                <c:pt idx="6">
                  <c:v>64.5</c:v>
                </c:pt>
                <c:pt idx="7">
                  <c:v>11.2</c:v>
                </c:pt>
                <c:pt idx="8">
                  <c:v>21.5</c:v>
                </c:pt>
                <c:pt idx="9">
                  <c:v>26.485150000000001</c:v>
                </c:pt>
                <c:pt idx="10">
                  <c:v>91.828460000000007</c:v>
                </c:pt>
                <c:pt idx="11">
                  <c:v>22.8</c:v>
                </c:pt>
                <c:pt idx="12">
                  <c:v>37.299999999999997</c:v>
                </c:pt>
                <c:pt idx="13">
                  <c:v>17.44042</c:v>
                </c:pt>
                <c:pt idx="14">
                  <c:v>26.473929999999999</c:v>
                </c:pt>
                <c:pt idx="15">
                  <c:v>10.199999999999999</c:v>
                </c:pt>
                <c:pt idx="16">
                  <c:v>13.1</c:v>
                </c:pt>
                <c:pt idx="17">
                  <c:v>7.8558620000000001</c:v>
                </c:pt>
                <c:pt idx="18">
                  <c:v>32.799999999999997</c:v>
                </c:pt>
                <c:pt idx="19">
                  <c:v>13.1</c:v>
                </c:pt>
                <c:pt idx="20">
                  <c:v>17.600000000000001</c:v>
                </c:pt>
                <c:pt idx="21">
                  <c:v>52.1</c:v>
                </c:pt>
                <c:pt idx="22">
                  <c:v>18.5</c:v>
                </c:pt>
                <c:pt idx="23">
                  <c:v>12.7</c:v>
                </c:pt>
                <c:pt idx="24">
                  <c:v>18.5</c:v>
                </c:pt>
                <c:pt idx="25">
                  <c:v>16.2</c:v>
                </c:pt>
                <c:pt idx="26">
                  <c:v>13.3</c:v>
                </c:pt>
                <c:pt idx="27">
                  <c:v>21.2</c:v>
                </c:pt>
                <c:pt idx="28">
                  <c:v>16.899999999999999</c:v>
                </c:pt>
                <c:pt idx="29">
                  <c:v>24.7</c:v>
                </c:pt>
                <c:pt idx="30">
                  <c:v>66.966920000000002</c:v>
                </c:pt>
                <c:pt idx="31">
                  <c:v>12.7</c:v>
                </c:pt>
                <c:pt idx="32">
                  <c:v>6.3</c:v>
                </c:pt>
                <c:pt idx="33">
                  <c:v>17.7</c:v>
                </c:pt>
                <c:pt idx="34">
                  <c:v>9</c:v>
                </c:pt>
                <c:pt idx="35">
                  <c:v>10.6</c:v>
                </c:pt>
                <c:pt idx="36">
                  <c:v>27.836504500943988</c:v>
                </c:pt>
              </c:numCache>
            </c:numRef>
          </c:xVal>
          <c:yVal>
            <c:numRef>
              <c:f>Blad1!$AU$91:$AU$127</c:f>
              <c:numCache>
                <c:formatCode>#,##0.000_ ;\-#,##0.000\ </c:formatCode>
                <c:ptCount val="37"/>
                <c:pt idx="0">
                  <c:v>3.3257143</c:v>
                </c:pt>
                <c:pt idx="1">
                  <c:v>2.4587604000000001</c:v>
                </c:pt>
                <c:pt idx="2">
                  <c:v>4.3181817999999996</c:v>
                </c:pt>
                <c:pt idx="3">
                  <c:v>5.1666667000000004</c:v>
                </c:pt>
                <c:pt idx="4">
                  <c:v>2.5637107000000001</c:v>
                </c:pt>
                <c:pt idx="5">
                  <c:v>3.78496868</c:v>
                </c:pt>
                <c:pt idx="6">
                  <c:v>2.5545730999999998</c:v>
                </c:pt>
                <c:pt idx="7">
                  <c:v>2.8066707800000001</c:v>
                </c:pt>
                <c:pt idx="8">
                  <c:v>3.0127757000000002</c:v>
                </c:pt>
                <c:pt idx="9">
                  <c:v>3.9931489</c:v>
                </c:pt>
                <c:pt idx="10">
                  <c:v>2.9858281</c:v>
                </c:pt>
                <c:pt idx="11">
                  <c:v>4.9067086</c:v>
                </c:pt>
                <c:pt idx="12">
                  <c:v>2.1666666999999999</c:v>
                </c:pt>
                <c:pt idx="13">
                  <c:v>2.9391566</c:v>
                </c:pt>
                <c:pt idx="14">
                  <c:v>3.7058333000000001</c:v>
                </c:pt>
                <c:pt idx="15">
                  <c:v>4.5885999999999996</c:v>
                </c:pt>
                <c:pt idx="16">
                  <c:v>4</c:v>
                </c:pt>
                <c:pt idx="17">
                  <c:v>3.78369906</c:v>
                </c:pt>
                <c:pt idx="18">
                  <c:v>3.1466725000000002</c:v>
                </c:pt>
                <c:pt idx="19">
                  <c:v>3.875969</c:v>
                </c:pt>
                <c:pt idx="20">
                  <c:v>3.0196913300000001</c:v>
                </c:pt>
                <c:pt idx="21">
                  <c:v>2.3991031</c:v>
                </c:pt>
                <c:pt idx="22">
                  <c:v>2.9513332999999999</c:v>
                </c:pt>
                <c:pt idx="23">
                  <c:v>4.1009937000000001</c:v>
                </c:pt>
                <c:pt idx="24">
                  <c:v>3.8102102000000002</c:v>
                </c:pt>
                <c:pt idx="25">
                  <c:v>2.7207718999999999</c:v>
                </c:pt>
                <c:pt idx="26">
                  <c:v>3.6493120000000001</c:v>
                </c:pt>
                <c:pt idx="27">
                  <c:v>3.3307984799999999</c:v>
                </c:pt>
                <c:pt idx="28">
                  <c:v>3.1241007199999999</c:v>
                </c:pt>
                <c:pt idx="29">
                  <c:v>3.4951029999999998</c:v>
                </c:pt>
                <c:pt idx="30">
                  <c:v>2.2843787</c:v>
                </c:pt>
                <c:pt idx="31">
                  <c:v>3.5120936999999999</c:v>
                </c:pt>
                <c:pt idx="32">
                  <c:v>3.5282051299999999</c:v>
                </c:pt>
                <c:pt idx="33">
                  <c:v>3.375</c:v>
                </c:pt>
                <c:pt idx="34">
                  <c:v>3.7172130999999999</c:v>
                </c:pt>
                <c:pt idx="35">
                  <c:v>5.0441558000000004</c:v>
                </c:pt>
                <c:pt idx="36">
                  <c:v>3.3121021000000002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Blad1!$A$91:$A$127</c15:f>
                <c15:dlblRangeCache>
                  <c:ptCount val="37"/>
                  <c:pt idx="0">
                    <c:v>AU</c:v>
                  </c:pt>
                  <c:pt idx="1">
                    <c:v>BE</c:v>
                  </c:pt>
                  <c:pt idx="2">
                    <c:v>CL</c:v>
                  </c:pt>
                  <c:pt idx="3">
                    <c:v>CR</c:v>
                  </c:pt>
                  <c:pt idx="4">
                    <c:v>DK</c:v>
                  </c:pt>
                  <c:pt idx="5">
                    <c:v>EE</c:v>
                  </c:pt>
                  <c:pt idx="6">
                    <c:v>FI</c:v>
                  </c:pt>
                  <c:pt idx="7">
                    <c:v>FR</c:v>
                  </c:pt>
                  <c:pt idx="8">
                    <c:v>GR</c:v>
                  </c:pt>
                  <c:pt idx="9">
                    <c:v>IE</c:v>
                  </c:pt>
                  <c:pt idx="10">
                    <c:v>IS</c:v>
                  </c:pt>
                  <c:pt idx="11">
                    <c:v>IL</c:v>
                  </c:pt>
                  <c:pt idx="12">
                    <c:v>IT</c:v>
                  </c:pt>
                  <c:pt idx="13">
                    <c:v>JP</c:v>
                  </c:pt>
                  <c:pt idx="14">
                    <c:v>CA</c:v>
                  </c:pt>
                  <c:pt idx="15">
                    <c:v>KR</c:v>
                  </c:pt>
                  <c:pt idx="16">
                    <c:v>LV</c:v>
                  </c:pt>
                  <c:pt idx="17">
                    <c:v>LT</c:v>
                  </c:pt>
                  <c:pt idx="18">
                    <c:v>LU</c:v>
                  </c:pt>
                  <c:pt idx="19">
                    <c:v>MX</c:v>
                  </c:pt>
                  <c:pt idx="20">
                    <c:v>NL</c:v>
                  </c:pt>
                  <c:pt idx="21">
                    <c:v>NO</c:v>
                  </c:pt>
                  <c:pt idx="22">
                    <c:v>NZ</c:v>
                  </c:pt>
                  <c:pt idx="23">
                    <c:v>PL</c:v>
                  </c:pt>
                  <c:pt idx="24">
                    <c:v>PT</c:v>
                  </c:pt>
                  <c:pt idx="25">
                    <c:v>CH</c:v>
                  </c:pt>
                  <c:pt idx="26">
                    <c:v>SK</c:v>
                  </c:pt>
                  <c:pt idx="27">
                    <c:v>SI</c:v>
                  </c:pt>
                  <c:pt idx="28">
                    <c:v>ES</c:v>
                  </c:pt>
                  <c:pt idx="29">
                    <c:v>GB</c:v>
                  </c:pt>
                  <c:pt idx="30">
                    <c:v>SE</c:v>
                  </c:pt>
                  <c:pt idx="31">
                    <c:v>CZ</c:v>
                  </c:pt>
                  <c:pt idx="32">
                    <c:v>TR</c:v>
                  </c:pt>
                  <c:pt idx="33">
                    <c:v>DE</c:v>
                  </c:pt>
                  <c:pt idx="34">
                    <c:v>HU</c:v>
                  </c:pt>
                  <c:pt idx="35">
                    <c:v>US</c:v>
                  </c:pt>
                  <c:pt idx="36">
                    <c:v>AT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6-D029-4F39-96CD-26CC78BC72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905920"/>
        <c:axId val="101907840"/>
      </c:scatterChart>
      <c:valAx>
        <c:axId val="101905920"/>
        <c:scaling>
          <c:orientation val="minMax"/>
          <c:max val="10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/>
                  <a:t>Facklig organisationsgrad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sv-SE"/>
          </a:p>
        </c:txPr>
        <c:crossAx val="101907840"/>
        <c:crosses val="autoZero"/>
        <c:crossBetween val="midCat"/>
      </c:valAx>
      <c:valAx>
        <c:axId val="101907840"/>
        <c:scaling>
          <c:orientation val="minMax"/>
          <c:max val="5.5"/>
          <c:min val="1.5"/>
        </c:scaling>
        <c:delete val="0"/>
        <c:axPos val="l"/>
        <c:majorGridlines>
          <c:spPr>
            <a:ln>
              <a:solidFill>
                <a:srgbClr val="4F81BD">
                  <a:lumMod val="60000"/>
                  <a:lumOff val="40000"/>
                </a:srgbClr>
              </a:solidFill>
              <a:prstDash val="sysDash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/>
                  <a:t>Lönespridning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low"/>
        <c:txPr>
          <a:bodyPr rot="0" vert="horz" anchor="ctr" anchorCtr="0"/>
          <a:lstStyle/>
          <a:p>
            <a:pPr>
              <a:defRPr/>
            </a:pPr>
            <a:endParaRPr lang="sv-SE"/>
          </a:p>
        </c:txPr>
        <c:crossAx val="101905920"/>
        <c:crosses val="autoZero"/>
        <c:crossBetween val="midCat"/>
        <c:majorUnit val="0.5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sv-S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191445427728614"/>
          <c:y val="1.7638888888888888E-2"/>
          <c:w val="0.73239036381514255"/>
          <c:h val="0.8817244040504385"/>
        </c:manualLayout>
      </c:layout>
      <c:barChart>
        <c:barDir val="bar"/>
        <c:grouping val="clustered"/>
        <c:varyColors val="0"/>
        <c:ser>
          <c:idx val="2"/>
          <c:order val="0"/>
          <c:tx>
            <c:v>Senaste år</c:v>
          </c:tx>
          <c:spPr>
            <a:solidFill>
              <a:srgbClr val="FF0000"/>
            </a:solidFill>
          </c:spPr>
          <c:invertIfNegative val="0"/>
          <c:cat>
            <c:strRef>
              <c:f>'Figure 4.5.'!$A$78:$A$115</c:f>
              <c:strCache>
                <c:ptCount val="38"/>
                <c:pt idx="0">
                  <c:v>OECD</c:v>
                </c:pt>
                <c:pt idx="2">
                  <c:v>Australien</c:v>
                </c:pt>
                <c:pt idx="3">
                  <c:v>Kanada</c:v>
                </c:pt>
                <c:pt idx="4">
                  <c:v>Irland</c:v>
                </c:pt>
                <c:pt idx="5">
                  <c:v>Japan</c:v>
                </c:pt>
                <c:pt idx="6">
                  <c:v>Korea</c:v>
                </c:pt>
                <c:pt idx="7">
                  <c:v>Nya Zeeland</c:v>
                </c:pt>
                <c:pt idx="8">
                  <c:v>Storbritannien</c:v>
                </c:pt>
                <c:pt idx="9">
                  <c:v>USA</c:v>
                </c:pt>
                <c:pt idx="11">
                  <c:v>Belgien</c:v>
                </c:pt>
                <c:pt idx="12">
                  <c:v>Danmark</c:v>
                </c:pt>
                <c:pt idx="13">
                  <c:v>Finland</c:v>
                </c:pt>
                <c:pt idx="14">
                  <c:v>Island</c:v>
                </c:pt>
                <c:pt idx="15">
                  <c:v>Norge</c:v>
                </c:pt>
                <c:pt idx="16">
                  <c:v>Sverige</c:v>
                </c:pt>
                <c:pt idx="18">
                  <c:v>Österrike</c:v>
                </c:pt>
                <c:pt idx="19">
                  <c:v>Tyskland</c:v>
                </c:pt>
                <c:pt idx="20">
                  <c:v>Luxemburg</c:v>
                </c:pt>
                <c:pt idx="21">
                  <c:v>Nederländerna</c:v>
                </c:pt>
                <c:pt idx="22">
                  <c:v>Schweiz</c:v>
                </c:pt>
                <c:pt idx="24">
                  <c:v>Frankrike</c:v>
                </c:pt>
                <c:pt idx="25">
                  <c:v>Grekland</c:v>
                </c:pt>
                <c:pt idx="26">
                  <c:v>Italien</c:v>
                </c:pt>
                <c:pt idx="27">
                  <c:v>Portugal</c:v>
                </c:pt>
                <c:pt idx="28">
                  <c:v>Spanien</c:v>
                </c:pt>
                <c:pt idx="30">
                  <c:v>Tjeckien</c:v>
                </c:pt>
                <c:pt idx="31">
                  <c:v>Estland</c:v>
                </c:pt>
                <c:pt idx="32">
                  <c:v>Ungern</c:v>
                </c:pt>
                <c:pt idx="33">
                  <c:v>Lettland</c:v>
                </c:pt>
                <c:pt idx="34">
                  <c:v>Litauen</c:v>
                </c:pt>
                <c:pt idx="35">
                  <c:v>Polen</c:v>
                </c:pt>
                <c:pt idx="36">
                  <c:v>Slovakien</c:v>
                </c:pt>
                <c:pt idx="37">
                  <c:v>Slovenien</c:v>
                </c:pt>
              </c:strCache>
            </c:strRef>
          </c:cat>
          <c:val>
            <c:numRef>
              <c:f>'Figure 4.5.'!$AJ$78:$AJ$115</c:f>
              <c:numCache>
                <c:formatCode>General</c:formatCode>
                <c:ptCount val="38"/>
                <c:pt idx="0">
                  <c:v>32.97131380619571</c:v>
                </c:pt>
                <c:pt idx="2" formatCode="0\.0">
                  <c:v>59.913727787936033</c:v>
                </c:pt>
                <c:pt idx="3" formatCode="0\.0">
                  <c:v>28.4</c:v>
                </c:pt>
                <c:pt idx="4" formatCode="0\.0">
                  <c:v>40.5</c:v>
                </c:pt>
                <c:pt idx="5" formatCode="0\.0">
                  <c:v>17.100000000000001</c:v>
                </c:pt>
                <c:pt idx="6" formatCode="0\.0">
                  <c:v>11.7</c:v>
                </c:pt>
                <c:pt idx="7" formatCode="0\.0">
                  <c:v>16.600000000000001</c:v>
                </c:pt>
                <c:pt idx="8" formatCode="0\.0">
                  <c:v>29.5</c:v>
                </c:pt>
                <c:pt idx="9" formatCode="0\.0">
                  <c:v>11.8</c:v>
                </c:pt>
                <c:pt idx="11" formatCode="0\.0">
                  <c:v>96</c:v>
                </c:pt>
                <c:pt idx="12" formatCode="0\.0">
                  <c:v>84</c:v>
                </c:pt>
                <c:pt idx="13" formatCode="0\.0">
                  <c:v>89.3</c:v>
                </c:pt>
                <c:pt idx="14" formatCode="0\.0">
                  <c:v>89</c:v>
                </c:pt>
                <c:pt idx="15" formatCode="0\.0">
                  <c:v>67</c:v>
                </c:pt>
                <c:pt idx="16" formatCode="0\.0">
                  <c:v>91</c:v>
                </c:pt>
                <c:pt idx="18" formatCode="0\.0">
                  <c:v>98</c:v>
                </c:pt>
                <c:pt idx="19" formatCode="0\.0">
                  <c:v>57.6</c:v>
                </c:pt>
                <c:pt idx="20" formatCode="0\.0">
                  <c:v>59</c:v>
                </c:pt>
                <c:pt idx="21" formatCode="0\.0">
                  <c:v>80</c:v>
                </c:pt>
                <c:pt idx="22" formatCode="0\.0">
                  <c:v>48.6</c:v>
                </c:pt>
                <c:pt idx="24" formatCode="0\.0">
                  <c:v>98</c:v>
                </c:pt>
                <c:pt idx="25" formatCode="0\.0">
                  <c:v>42</c:v>
                </c:pt>
                <c:pt idx="26" formatCode="0\.0">
                  <c:v>80</c:v>
                </c:pt>
                <c:pt idx="27" formatCode="0\.0">
                  <c:v>67</c:v>
                </c:pt>
                <c:pt idx="28" formatCode="0\.0">
                  <c:v>77.599999999999994</c:v>
                </c:pt>
                <c:pt idx="30" formatCode="0\.0">
                  <c:v>47.3</c:v>
                </c:pt>
                <c:pt idx="31" formatCode="0\.0">
                  <c:v>19</c:v>
                </c:pt>
                <c:pt idx="32" formatCode="0\.0">
                  <c:v>23</c:v>
                </c:pt>
                <c:pt idx="33" formatCode="0\.0">
                  <c:v>15</c:v>
                </c:pt>
                <c:pt idx="34" formatCode="0\.0">
                  <c:v>9.9</c:v>
                </c:pt>
                <c:pt idx="35" formatCode="0\.0">
                  <c:v>14.7</c:v>
                </c:pt>
                <c:pt idx="36" formatCode="0\.0">
                  <c:v>24.9</c:v>
                </c:pt>
                <c:pt idx="37" formatCode="0\.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9A-461B-976E-BBEBEFB36F93}"/>
            </c:ext>
          </c:extLst>
        </c:ser>
        <c:ser>
          <c:idx val="3"/>
          <c:order val="1"/>
          <c:tx>
            <c:v>Tidigaste år</c:v>
          </c:tx>
          <c:invertIfNegative val="0"/>
          <c:cat>
            <c:strRef>
              <c:f>'Figure 4.5.'!$A$78:$A$115</c:f>
              <c:strCache>
                <c:ptCount val="38"/>
                <c:pt idx="0">
                  <c:v>OECD</c:v>
                </c:pt>
                <c:pt idx="2">
                  <c:v>Australien</c:v>
                </c:pt>
                <c:pt idx="3">
                  <c:v>Kanada</c:v>
                </c:pt>
                <c:pt idx="4">
                  <c:v>Irland</c:v>
                </c:pt>
                <c:pt idx="5">
                  <c:v>Japan</c:v>
                </c:pt>
                <c:pt idx="6">
                  <c:v>Korea</c:v>
                </c:pt>
                <c:pt idx="7">
                  <c:v>Nya Zeeland</c:v>
                </c:pt>
                <c:pt idx="8">
                  <c:v>Storbritannien</c:v>
                </c:pt>
                <c:pt idx="9">
                  <c:v>USA</c:v>
                </c:pt>
                <c:pt idx="11">
                  <c:v>Belgien</c:v>
                </c:pt>
                <c:pt idx="12">
                  <c:v>Danmark</c:v>
                </c:pt>
                <c:pt idx="13">
                  <c:v>Finland</c:v>
                </c:pt>
                <c:pt idx="14">
                  <c:v>Island</c:v>
                </c:pt>
                <c:pt idx="15">
                  <c:v>Norge</c:v>
                </c:pt>
                <c:pt idx="16">
                  <c:v>Sverige</c:v>
                </c:pt>
                <c:pt idx="18">
                  <c:v>Österrike</c:v>
                </c:pt>
                <c:pt idx="19">
                  <c:v>Tyskland</c:v>
                </c:pt>
                <c:pt idx="20">
                  <c:v>Luxemburg</c:v>
                </c:pt>
                <c:pt idx="21">
                  <c:v>Nederländerna</c:v>
                </c:pt>
                <c:pt idx="22">
                  <c:v>Schweiz</c:v>
                </c:pt>
                <c:pt idx="24">
                  <c:v>Frankrike</c:v>
                </c:pt>
                <c:pt idx="25">
                  <c:v>Grekland</c:v>
                </c:pt>
                <c:pt idx="26">
                  <c:v>Italien</c:v>
                </c:pt>
                <c:pt idx="27">
                  <c:v>Portugal</c:v>
                </c:pt>
                <c:pt idx="28">
                  <c:v>Spanien</c:v>
                </c:pt>
                <c:pt idx="30">
                  <c:v>Tjeckien</c:v>
                </c:pt>
                <c:pt idx="31">
                  <c:v>Estland</c:v>
                </c:pt>
                <c:pt idx="32">
                  <c:v>Ungern</c:v>
                </c:pt>
                <c:pt idx="33">
                  <c:v>Lettland</c:v>
                </c:pt>
                <c:pt idx="34">
                  <c:v>Litauen</c:v>
                </c:pt>
                <c:pt idx="35">
                  <c:v>Polen</c:v>
                </c:pt>
                <c:pt idx="36">
                  <c:v>Slovakien</c:v>
                </c:pt>
                <c:pt idx="37">
                  <c:v>Slovenien</c:v>
                </c:pt>
              </c:strCache>
            </c:strRef>
          </c:cat>
          <c:val>
            <c:numRef>
              <c:f>'Figure 4.5.'!$AI$78:$AI$115</c:f>
              <c:numCache>
                <c:formatCode>General</c:formatCode>
                <c:ptCount val="38"/>
                <c:pt idx="0">
                  <c:v>44.829807386044045</c:v>
                </c:pt>
                <c:pt idx="2" formatCode="0\.0">
                  <c:v>83.4</c:v>
                </c:pt>
                <c:pt idx="3" formatCode="0\.0">
                  <c:v>37.9</c:v>
                </c:pt>
                <c:pt idx="4" formatCode="0\.0">
                  <c:v>44.2</c:v>
                </c:pt>
                <c:pt idx="5" formatCode="0\.0">
                  <c:v>28.9</c:v>
                </c:pt>
                <c:pt idx="6" formatCode="0\.0">
                  <c:v>14.5</c:v>
                </c:pt>
                <c:pt idx="7" formatCode="0\.0">
                  <c:v>65</c:v>
                </c:pt>
                <c:pt idx="8" formatCode="0\.0">
                  <c:v>64</c:v>
                </c:pt>
                <c:pt idx="9" formatCode="0\.0">
                  <c:v>19.8</c:v>
                </c:pt>
                <c:pt idx="11" formatCode="0\.0">
                  <c:v>96</c:v>
                </c:pt>
                <c:pt idx="12" formatCode="0\.0">
                  <c:v>83</c:v>
                </c:pt>
                <c:pt idx="13" formatCode="0\.0">
                  <c:v>77</c:v>
                </c:pt>
                <c:pt idx="14" formatCode="0\.0">
                  <c:v>94</c:v>
                </c:pt>
                <c:pt idx="15" formatCode="0\.0">
                  <c:v>70</c:v>
                </c:pt>
                <c:pt idx="16" formatCode="0\.0">
                  <c:v>91</c:v>
                </c:pt>
                <c:pt idx="18" formatCode="0\.0">
                  <c:v>95</c:v>
                </c:pt>
                <c:pt idx="19" formatCode="0\.0">
                  <c:v>85</c:v>
                </c:pt>
                <c:pt idx="20" formatCode="0\.0">
                  <c:v>60</c:v>
                </c:pt>
                <c:pt idx="21" formatCode="0\.0">
                  <c:v>74.900000000000006</c:v>
                </c:pt>
                <c:pt idx="22" formatCode="0\.0">
                  <c:v>50</c:v>
                </c:pt>
                <c:pt idx="24" formatCode="0\.0">
                  <c:v>87.8</c:v>
                </c:pt>
                <c:pt idx="25" formatCode="0\.0">
                  <c:v>85</c:v>
                </c:pt>
                <c:pt idx="26" formatCode="0\.0">
                  <c:v>80</c:v>
                </c:pt>
                <c:pt idx="27" formatCode="0\.0">
                  <c:v>75</c:v>
                </c:pt>
                <c:pt idx="28" formatCode="0\.0">
                  <c:v>86</c:v>
                </c:pt>
                <c:pt idx="30" formatCode="0\.0">
                  <c:v>80</c:v>
                </c:pt>
                <c:pt idx="31" formatCode="0\.0">
                  <c:v>28</c:v>
                </c:pt>
                <c:pt idx="32" formatCode="0\.0">
                  <c:v>67.5</c:v>
                </c:pt>
                <c:pt idx="33" formatCode="0\.0">
                  <c:v>18</c:v>
                </c:pt>
                <c:pt idx="34" formatCode="0\.0">
                  <c:v>15</c:v>
                </c:pt>
                <c:pt idx="35" formatCode="0\.0">
                  <c:v>25</c:v>
                </c:pt>
                <c:pt idx="36" formatCode="0\.0">
                  <c:v>51</c:v>
                </c:pt>
                <c:pt idx="37" formatCode="0\.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9A-461B-976E-BBEBEFB36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8011136"/>
        <c:axId val="48012672"/>
      </c:barChart>
      <c:catAx>
        <c:axId val="480111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48012672"/>
        <c:crosses val="autoZero"/>
        <c:auto val="1"/>
        <c:lblAlgn val="ctr"/>
        <c:lblOffset val="100"/>
        <c:noMultiLvlLbl val="0"/>
      </c:catAx>
      <c:valAx>
        <c:axId val="48012672"/>
        <c:scaling>
          <c:orientation val="minMax"/>
          <c:max val="100"/>
          <c:min val="0"/>
        </c:scaling>
        <c:delete val="0"/>
        <c:axPos val="b"/>
        <c:majorGridlines>
          <c:spPr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48011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4737463126843658E-2"/>
          <c:y val="0.94480536993597497"/>
          <c:w val="0.97364700098328416"/>
          <c:h val="5.0154739987835803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sv-S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1191445427728614"/>
          <c:y val="1.7638888888888888E-2"/>
          <c:w val="0.73239036381514255"/>
          <c:h val="0.8817244040504385"/>
        </c:manualLayout>
      </c:layout>
      <c:barChart>
        <c:barDir val="bar"/>
        <c:grouping val="clustered"/>
        <c:varyColors val="0"/>
        <c:ser>
          <c:idx val="1"/>
          <c:order val="0"/>
          <c:tx>
            <c:v>Senaste år</c:v>
          </c:tx>
          <c:invertIfNegative val="0"/>
          <c:cat>
            <c:strRef>
              <c:f>'Figure 4.2.'!$A$82:$A$119</c:f>
              <c:strCache>
                <c:ptCount val="38"/>
                <c:pt idx="0">
                  <c:v>OECD</c:v>
                </c:pt>
                <c:pt idx="2">
                  <c:v>Australien</c:v>
                </c:pt>
                <c:pt idx="3">
                  <c:v>Kanada</c:v>
                </c:pt>
                <c:pt idx="4">
                  <c:v>Irland</c:v>
                </c:pt>
                <c:pt idx="5">
                  <c:v>Japan</c:v>
                </c:pt>
                <c:pt idx="6">
                  <c:v>Korea</c:v>
                </c:pt>
                <c:pt idx="7">
                  <c:v>Nya Zeeland</c:v>
                </c:pt>
                <c:pt idx="8">
                  <c:v>Storbritannien</c:v>
                </c:pt>
                <c:pt idx="9">
                  <c:v>USA</c:v>
                </c:pt>
                <c:pt idx="11">
                  <c:v>Belgien</c:v>
                </c:pt>
                <c:pt idx="12">
                  <c:v>Danmark</c:v>
                </c:pt>
                <c:pt idx="13">
                  <c:v>Finland</c:v>
                </c:pt>
                <c:pt idx="14">
                  <c:v>Island</c:v>
                </c:pt>
                <c:pt idx="15">
                  <c:v>Norge</c:v>
                </c:pt>
                <c:pt idx="16">
                  <c:v>Sverige</c:v>
                </c:pt>
                <c:pt idx="18">
                  <c:v>Österrike</c:v>
                </c:pt>
                <c:pt idx="19">
                  <c:v>Tyskland</c:v>
                </c:pt>
                <c:pt idx="20">
                  <c:v>Luxemburg</c:v>
                </c:pt>
                <c:pt idx="21">
                  <c:v>Nederländerna</c:v>
                </c:pt>
                <c:pt idx="22">
                  <c:v>Schweiz</c:v>
                </c:pt>
                <c:pt idx="24">
                  <c:v>Frankrike</c:v>
                </c:pt>
                <c:pt idx="25">
                  <c:v>Grekland</c:v>
                </c:pt>
                <c:pt idx="26">
                  <c:v>Italien</c:v>
                </c:pt>
                <c:pt idx="27">
                  <c:v>Portugal</c:v>
                </c:pt>
                <c:pt idx="28">
                  <c:v>Spanien</c:v>
                </c:pt>
                <c:pt idx="30">
                  <c:v>Tjeckien</c:v>
                </c:pt>
                <c:pt idx="31">
                  <c:v>Estland</c:v>
                </c:pt>
                <c:pt idx="32">
                  <c:v>Ungern</c:v>
                </c:pt>
                <c:pt idx="33">
                  <c:v>Lettland</c:v>
                </c:pt>
                <c:pt idx="34">
                  <c:v>Litauen</c:v>
                </c:pt>
                <c:pt idx="35">
                  <c:v>Polen</c:v>
                </c:pt>
                <c:pt idx="36">
                  <c:v>Slovakien</c:v>
                </c:pt>
                <c:pt idx="37">
                  <c:v>Slovenien</c:v>
                </c:pt>
              </c:strCache>
            </c:strRef>
          </c:cat>
          <c:val>
            <c:numRef>
              <c:f>'Figure 4.2.'!$AI$82:$AI$119</c:f>
              <c:numCache>
                <c:formatCode>General</c:formatCode>
                <c:ptCount val="38"/>
                <c:pt idx="0">
                  <c:v>17.088131463308311</c:v>
                </c:pt>
                <c:pt idx="2" formatCode="0\.0">
                  <c:v>17.035630000000001</c:v>
                </c:pt>
                <c:pt idx="3">
                  <c:v>26.473929999999999</c:v>
                </c:pt>
                <c:pt idx="4">
                  <c:v>26.485150000000001</c:v>
                </c:pt>
                <c:pt idx="5">
                  <c:v>17.44042</c:v>
                </c:pt>
                <c:pt idx="6" formatCode="0\.0">
                  <c:v>10.199999999999999</c:v>
                </c:pt>
                <c:pt idx="7" formatCode="0\.0">
                  <c:v>18.5</c:v>
                </c:pt>
                <c:pt idx="8">
                  <c:v>24.7</c:v>
                </c:pt>
                <c:pt idx="9">
                  <c:v>10.6</c:v>
                </c:pt>
                <c:pt idx="11" formatCode="0\.0">
                  <c:v>55.1</c:v>
                </c:pt>
                <c:pt idx="12" formatCode="0\.0">
                  <c:v>66.8</c:v>
                </c:pt>
                <c:pt idx="13" formatCode="0\.0">
                  <c:v>64.5</c:v>
                </c:pt>
                <c:pt idx="14">
                  <c:v>91.828460000000007</c:v>
                </c:pt>
                <c:pt idx="15" formatCode="0\.0">
                  <c:v>52.1</c:v>
                </c:pt>
                <c:pt idx="16">
                  <c:v>66.966920000000002</c:v>
                </c:pt>
                <c:pt idx="18" formatCode="0\.0">
                  <c:v>27.836504500943988</c:v>
                </c:pt>
                <c:pt idx="19" formatCode="0\.0">
                  <c:v>17.7</c:v>
                </c:pt>
                <c:pt idx="20" formatCode="0\.0">
                  <c:v>32.799999999999997</c:v>
                </c:pt>
                <c:pt idx="21" formatCode="0\.0">
                  <c:v>17.600000000000001</c:v>
                </c:pt>
                <c:pt idx="22" formatCode="0\.0">
                  <c:v>16.2</c:v>
                </c:pt>
                <c:pt idx="24" formatCode="0\.0">
                  <c:v>11.2</c:v>
                </c:pt>
                <c:pt idx="25" formatCode="0\.0">
                  <c:v>21.5</c:v>
                </c:pt>
                <c:pt idx="26" formatCode="0\.0">
                  <c:v>37.299999999999997</c:v>
                </c:pt>
                <c:pt idx="27" formatCode="0\.0">
                  <c:v>18.5</c:v>
                </c:pt>
                <c:pt idx="28" formatCode="0\.0">
                  <c:v>16.899999999999999</c:v>
                </c:pt>
                <c:pt idx="30" formatCode="0\.0">
                  <c:v>12.7</c:v>
                </c:pt>
                <c:pt idx="31">
                  <c:v>4.5</c:v>
                </c:pt>
                <c:pt idx="32">
                  <c:v>9</c:v>
                </c:pt>
                <c:pt idx="33" formatCode="0\.0">
                  <c:v>13.1</c:v>
                </c:pt>
                <c:pt idx="34">
                  <c:v>7.8558620000000001</c:v>
                </c:pt>
                <c:pt idx="35" formatCode="0\.0">
                  <c:v>12.7</c:v>
                </c:pt>
                <c:pt idx="36" formatCode="0\.0">
                  <c:v>13.3</c:v>
                </c:pt>
                <c:pt idx="37" formatCode="0\.0">
                  <c:v>21.2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2D-4F47-A2F8-A5DB656AB252}"/>
            </c:ext>
          </c:extLst>
        </c:ser>
        <c:ser>
          <c:idx val="0"/>
          <c:order val="1"/>
          <c:tx>
            <c:v>Tidigaste år</c:v>
          </c:tx>
          <c:invertIfNegative val="0"/>
          <c:cat>
            <c:strRef>
              <c:f>'Figure 4.2.'!$A$82:$A$119</c:f>
              <c:strCache>
                <c:ptCount val="38"/>
                <c:pt idx="0">
                  <c:v>OECD</c:v>
                </c:pt>
                <c:pt idx="2">
                  <c:v>Australien</c:v>
                </c:pt>
                <c:pt idx="3">
                  <c:v>Kanada</c:v>
                </c:pt>
                <c:pt idx="4">
                  <c:v>Irland</c:v>
                </c:pt>
                <c:pt idx="5">
                  <c:v>Japan</c:v>
                </c:pt>
                <c:pt idx="6">
                  <c:v>Korea</c:v>
                </c:pt>
                <c:pt idx="7">
                  <c:v>Nya Zeeland</c:v>
                </c:pt>
                <c:pt idx="8">
                  <c:v>Storbritannien</c:v>
                </c:pt>
                <c:pt idx="9">
                  <c:v>USA</c:v>
                </c:pt>
                <c:pt idx="11">
                  <c:v>Belgien</c:v>
                </c:pt>
                <c:pt idx="12">
                  <c:v>Danmark</c:v>
                </c:pt>
                <c:pt idx="13">
                  <c:v>Finland</c:v>
                </c:pt>
                <c:pt idx="14">
                  <c:v>Island</c:v>
                </c:pt>
                <c:pt idx="15">
                  <c:v>Norge</c:v>
                </c:pt>
                <c:pt idx="16">
                  <c:v>Sverige</c:v>
                </c:pt>
                <c:pt idx="18">
                  <c:v>Österrike</c:v>
                </c:pt>
                <c:pt idx="19">
                  <c:v>Tyskland</c:v>
                </c:pt>
                <c:pt idx="20">
                  <c:v>Luxemburg</c:v>
                </c:pt>
                <c:pt idx="21">
                  <c:v>Nederländerna</c:v>
                </c:pt>
                <c:pt idx="22">
                  <c:v>Schweiz</c:v>
                </c:pt>
                <c:pt idx="24">
                  <c:v>Frankrike</c:v>
                </c:pt>
                <c:pt idx="25">
                  <c:v>Grekland</c:v>
                </c:pt>
                <c:pt idx="26">
                  <c:v>Italien</c:v>
                </c:pt>
                <c:pt idx="27">
                  <c:v>Portugal</c:v>
                </c:pt>
                <c:pt idx="28">
                  <c:v>Spanien</c:v>
                </c:pt>
                <c:pt idx="30">
                  <c:v>Tjeckien</c:v>
                </c:pt>
                <c:pt idx="31">
                  <c:v>Estland</c:v>
                </c:pt>
                <c:pt idx="32">
                  <c:v>Ungern</c:v>
                </c:pt>
                <c:pt idx="33">
                  <c:v>Lettland</c:v>
                </c:pt>
                <c:pt idx="34">
                  <c:v>Litauen</c:v>
                </c:pt>
                <c:pt idx="35">
                  <c:v>Polen</c:v>
                </c:pt>
                <c:pt idx="36">
                  <c:v>Slovakien</c:v>
                </c:pt>
                <c:pt idx="37">
                  <c:v>Slovenien</c:v>
                </c:pt>
              </c:strCache>
            </c:strRef>
          </c:cat>
          <c:val>
            <c:numRef>
              <c:f>'Figure 4.2.'!$AH$82:$AH$119</c:f>
              <c:numCache>
                <c:formatCode>General</c:formatCode>
                <c:ptCount val="38"/>
                <c:pt idx="0">
                  <c:v>29.23468840826709</c:v>
                </c:pt>
                <c:pt idx="2" formatCode="0\.0">
                  <c:v>45.63993</c:v>
                </c:pt>
                <c:pt idx="3">
                  <c:v>35.28783</c:v>
                </c:pt>
                <c:pt idx="4">
                  <c:v>54.181469999999997</c:v>
                </c:pt>
                <c:pt idx="5">
                  <c:v>28.871259999999999</c:v>
                </c:pt>
                <c:pt idx="6">
                  <c:v>12.4</c:v>
                </c:pt>
                <c:pt idx="7">
                  <c:v>56</c:v>
                </c:pt>
                <c:pt idx="8">
                  <c:v>46</c:v>
                </c:pt>
                <c:pt idx="9">
                  <c:v>17.5</c:v>
                </c:pt>
                <c:pt idx="11">
                  <c:v>49.7</c:v>
                </c:pt>
                <c:pt idx="12">
                  <c:v>77.5</c:v>
                </c:pt>
                <c:pt idx="13">
                  <c:v>69.099999999999994</c:v>
                </c:pt>
                <c:pt idx="14">
                  <c:v>78.524119999999996</c:v>
                </c:pt>
                <c:pt idx="15">
                  <c:v>57.5</c:v>
                </c:pt>
                <c:pt idx="16">
                  <c:v>81.289180000000002</c:v>
                </c:pt>
                <c:pt idx="18">
                  <c:v>52.055336011860135</c:v>
                </c:pt>
                <c:pt idx="19">
                  <c:v>34.700000000000003</c:v>
                </c:pt>
                <c:pt idx="20">
                  <c:v>50.519738452690625</c:v>
                </c:pt>
                <c:pt idx="21">
                  <c:v>28</c:v>
                </c:pt>
                <c:pt idx="22">
                  <c:v>24.8</c:v>
                </c:pt>
                <c:pt idx="24">
                  <c:v>12.594524995801375</c:v>
                </c:pt>
                <c:pt idx="25">
                  <c:v>37.5</c:v>
                </c:pt>
                <c:pt idx="26">
                  <c:v>42.5</c:v>
                </c:pt>
                <c:pt idx="27">
                  <c:v>44.6</c:v>
                </c:pt>
                <c:pt idx="28">
                  <c:v>12.6</c:v>
                </c:pt>
                <c:pt idx="30" formatCode="0\.0">
                  <c:v>43.5</c:v>
                </c:pt>
                <c:pt idx="31" formatCode="0\.0">
                  <c:v>32.4</c:v>
                </c:pt>
                <c:pt idx="32" formatCode="0\.0">
                  <c:v>49.1</c:v>
                </c:pt>
                <c:pt idx="33" formatCode="0\.0">
                  <c:v>27.4</c:v>
                </c:pt>
                <c:pt idx="34" formatCode="0\.0">
                  <c:v>31.34676</c:v>
                </c:pt>
                <c:pt idx="35" formatCode="0\.0">
                  <c:v>20.2</c:v>
                </c:pt>
                <c:pt idx="36" formatCode="0\.0">
                  <c:v>56.1</c:v>
                </c:pt>
                <c:pt idx="37" formatCode="0\.0">
                  <c:v>50.5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2D-4F47-A2F8-A5DB656AB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080576"/>
        <c:axId val="131082112"/>
      </c:barChart>
      <c:catAx>
        <c:axId val="131080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31082112"/>
        <c:crosses val="autoZero"/>
        <c:auto val="1"/>
        <c:lblAlgn val="ctr"/>
        <c:lblOffset val="100"/>
        <c:noMultiLvlLbl val="0"/>
      </c:catAx>
      <c:valAx>
        <c:axId val="131082112"/>
        <c:scaling>
          <c:orientation val="minMax"/>
          <c:max val="100"/>
          <c:min val="0"/>
        </c:scaling>
        <c:delete val="0"/>
        <c:axPos val="b"/>
        <c:majorGridlines>
          <c:spPr>
            <a:ln>
              <a:solidFill>
                <a:schemeClr val="accent1">
                  <a:lumMod val="60000"/>
                  <a:lumOff val="40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13108057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latin typeface="Times New Roman" panose="02020603050405020304" pitchFamily="18" charset="0"/>
          <a:cs typeface="Times New Roman" panose="02020603050405020304" pitchFamily="18" charset="0"/>
        </a:defRPr>
      </a:pPr>
      <a:endParaRPr lang="sv-S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91347099311699"/>
          <c:y val="5.6554389034704E-2"/>
          <c:w val="0.79430629301868205"/>
          <c:h val="0.86346092155147303"/>
        </c:manualLayout>
      </c:layout>
      <c:barChart>
        <c:barDir val="bar"/>
        <c:grouping val="stacked"/>
        <c:varyColors val="0"/>
        <c:ser>
          <c:idx val="0"/>
          <c:order val="0"/>
          <c:invertIfNegative val="0"/>
          <c:dPt>
            <c:idx val="22"/>
            <c:invertIfNegative val="0"/>
            <c:bubble3D val="0"/>
            <c:spPr>
              <a:solidFill>
                <a:srgbClr val="C0504D"/>
              </a:solidFill>
            </c:spPr>
            <c:extLst>
              <c:ext xmlns:c16="http://schemas.microsoft.com/office/drawing/2014/chart" uri="{C3380CC4-5D6E-409C-BE32-E72D297353CC}">
                <c16:uniqueId val="{00000001-8E5A-44AB-9237-7EF222DF3160}"/>
              </c:ext>
            </c:extLst>
          </c:dPt>
          <c:cat>
            <c:strRef>
              <c:f>'F2.16'!$A$4:$A$28</c:f>
              <c:strCache>
                <c:ptCount val="25"/>
                <c:pt idx="0">
                  <c:v>Turkiet</c:v>
                </c:pt>
                <c:pt idx="1">
                  <c:v>Spanien</c:v>
                </c:pt>
                <c:pt idx="2">
                  <c:v>Italien</c:v>
                </c:pt>
                <c:pt idx="3">
                  <c:v>Portugal</c:v>
                </c:pt>
                <c:pt idx="4">
                  <c:v>Danmark</c:v>
                </c:pt>
                <c:pt idx="5">
                  <c:v>Belgien</c:v>
                </c:pt>
                <c:pt idx="6">
                  <c:v>Ungern</c:v>
                </c:pt>
                <c:pt idx="7">
                  <c:v>Frankrike</c:v>
                </c:pt>
                <c:pt idx="8">
                  <c:v>Luxemburg</c:v>
                </c:pt>
                <c:pt idx="9">
                  <c:v>Irland</c:v>
                </c:pt>
                <c:pt idx="10">
                  <c:v>Storbritannien</c:v>
                </c:pt>
                <c:pt idx="11">
                  <c:v>Nederländerna</c:v>
                </c:pt>
                <c:pt idx="12">
                  <c:v>Slovakien</c:v>
                </c:pt>
                <c:pt idx="13">
                  <c:v>Tyskland</c:v>
                </c:pt>
                <c:pt idx="14">
                  <c:v>Österrike</c:v>
                </c:pt>
                <c:pt idx="15">
                  <c:v>Estland</c:v>
                </c:pt>
                <c:pt idx="16">
                  <c:v>Slovenien</c:v>
                </c:pt>
                <c:pt idx="17">
                  <c:v>Grekland</c:v>
                </c:pt>
                <c:pt idx="18">
                  <c:v>Island</c:v>
                </c:pt>
                <c:pt idx="19">
                  <c:v>Polen</c:v>
                </c:pt>
                <c:pt idx="20">
                  <c:v>Finland</c:v>
                </c:pt>
                <c:pt idx="21">
                  <c:v>Tjeckien</c:v>
                </c:pt>
                <c:pt idx="22">
                  <c:v>Sverige</c:v>
                </c:pt>
                <c:pt idx="23">
                  <c:v>Norge</c:v>
                </c:pt>
                <c:pt idx="24">
                  <c:v>Schweiz</c:v>
                </c:pt>
              </c:strCache>
            </c:strRef>
          </c:cat>
          <c:val>
            <c:numRef>
              <c:f>'F2.16'!$B$4:$B$28</c:f>
              <c:numCache>
                <c:formatCode>0.0</c:formatCode>
                <c:ptCount val="25"/>
                <c:pt idx="0">
                  <c:v>15.282961200000001</c:v>
                </c:pt>
                <c:pt idx="1">
                  <c:v>12.778885349999999</c:v>
                </c:pt>
                <c:pt idx="2">
                  <c:v>11.181117130000001</c:v>
                </c:pt>
                <c:pt idx="3">
                  <c:v>11.059527259999999</c:v>
                </c:pt>
                <c:pt idx="4">
                  <c:v>10.893895349999999</c:v>
                </c:pt>
                <c:pt idx="5">
                  <c:v>10.53767704</c:v>
                </c:pt>
                <c:pt idx="6">
                  <c:v>10.49281558</c:v>
                </c:pt>
                <c:pt idx="7">
                  <c:v>10.220861360000001</c:v>
                </c:pt>
                <c:pt idx="8">
                  <c:v>9.147528221</c:v>
                </c:pt>
                <c:pt idx="9">
                  <c:v>8.8390433759999993</c:v>
                </c:pt>
                <c:pt idx="10">
                  <c:v>8.8079001689999998</c:v>
                </c:pt>
                <c:pt idx="11">
                  <c:v>8.7935275389999994</c:v>
                </c:pt>
                <c:pt idx="12">
                  <c:v>8.6102282579999994</c:v>
                </c:pt>
                <c:pt idx="13">
                  <c:v>8.0619996359999995</c:v>
                </c:pt>
                <c:pt idx="14">
                  <c:v>7.967385256</c:v>
                </c:pt>
                <c:pt idx="15">
                  <c:v>7.8951474490000004</c:v>
                </c:pt>
                <c:pt idx="16">
                  <c:v>7.6081007119999997</c:v>
                </c:pt>
                <c:pt idx="17">
                  <c:v>7.1246183739999998</c:v>
                </c:pt>
                <c:pt idx="18">
                  <c:v>6.8627450980000004</c:v>
                </c:pt>
                <c:pt idx="19">
                  <c:v>6.6534594250000003</c:v>
                </c:pt>
                <c:pt idx="20">
                  <c:v>6.2089625740000001</c:v>
                </c:pt>
                <c:pt idx="21">
                  <c:v>5.5620713650000004</c:v>
                </c:pt>
                <c:pt idx="22">
                  <c:v>4.8130995700000003</c:v>
                </c:pt>
                <c:pt idx="23">
                  <c:v>3.9379023100000001</c:v>
                </c:pt>
                <c:pt idx="24">
                  <c:v>3.6900853580000001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5A-44AB-9237-7EF222DF3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9516928"/>
        <c:axId val="49518848"/>
      </c:barChart>
      <c:catAx>
        <c:axId val="495169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txPr>
          <a:bodyPr rot="-60000000" spcFirstLastPara="0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v-SE"/>
          </a:p>
        </c:txPr>
        <c:crossAx val="49518848"/>
        <c:crosses val="autoZero"/>
        <c:auto val="1"/>
        <c:lblAlgn val="ctr"/>
        <c:lblOffset val="100"/>
        <c:tickLblSkip val="1"/>
        <c:noMultiLvlLbl val="0"/>
      </c:catAx>
      <c:valAx>
        <c:axId val="49518848"/>
        <c:scaling>
          <c:orientation val="minMax"/>
          <c:max val="16"/>
          <c:min val="0"/>
        </c:scaling>
        <c:delete val="0"/>
        <c:axPos val="b"/>
        <c:majorGridlines>
          <c:spPr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ysDash"/>
              <a:round/>
            </a:ln>
          </c:spPr>
        </c:majorGridlines>
        <c:numFmt formatCode="0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en-US"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sv-SE"/>
          </a:p>
        </c:txPr>
        <c:crossAx val="495169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lang="en-US"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sv-S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B4D9B-9B84-4BDB-B6AF-DE2BF8FBEA1E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AF223-351C-4E2B-9686-30B2A87EA8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757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3E070-2A55-474E-A69B-CBF831696FFE}" type="slidenum">
              <a:rPr lang="sv-SE" smtClean="0"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9081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3E070-2A55-474E-A69B-CBF831696FFE}" type="slidenum">
              <a:rPr lang="sv-SE" smtClean="0"/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3766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29D49E-A55B-4E7F-9260-EBFE637AD8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08BD702-95FC-41F6-8562-F2022F3A8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F1EBB65-D48A-43A4-87B6-08B333083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8D97-0009-4A93-979B-E2EBDAF625A4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C5309D7-1C42-4263-9BEB-A3F52E617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7431E3-E1EA-4E9D-A347-7E1246D07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007C-394C-45F4-9B52-DF9410C42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18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E8DE14-470C-40A1-81CC-BE2E29F29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9483455-214D-4A8F-A700-247911B29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ED3B199-5F61-45AD-B074-3A97EA1F1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8D97-0009-4A93-979B-E2EBDAF625A4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ED62919-F527-4768-A2AA-528CB13FD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533FF1F-C568-4262-B250-94E7CAB12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007C-394C-45F4-9B52-DF9410C42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659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9A781DF-1393-4929-ADC4-ECE38EF619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6040FA9-EE06-4BC8-8557-A8BD41A62E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1C78E09-6F80-482B-8CBA-55718B91D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8D97-0009-4A93-979B-E2EBDAF625A4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5C8FB1-1987-45A1-A309-F3080A30D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E4B360-B2F2-4CAA-B484-9722E5F07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007C-394C-45F4-9B52-DF9410C42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69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7FE394-179D-4D6E-AD48-B2990BC66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B195ED-97EC-44E8-BDAA-2BD575394C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026DF11-F9E3-4C3C-8B91-EB5EBEDAC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8D97-0009-4A93-979B-E2EBDAF625A4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0BA474C-2FFB-427D-AA72-82F1AF6F6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9FB98F-4245-4FF9-A3A5-87BE78E33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007C-394C-45F4-9B52-DF9410C42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12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B85713-B3FE-4E87-8761-F3FC022F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5F11352-4960-4170-80CE-9D56341B3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A926BF-BA5C-4F80-AE3E-16DBE21CF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8D97-0009-4A93-979B-E2EBDAF625A4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3B4CFB6-2C7F-4537-8550-23BD0F94A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DBE3588-C1D9-45E4-AC89-6558BF62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007C-394C-45F4-9B52-DF9410C42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30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C16988E-1B87-4FA2-80C2-75665D9D9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BFEDDE6-BF9B-4D88-A440-FFBDDE52D9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0F200AD-F63F-4D75-AF68-0B0D2A099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8F1A97C-87AC-45AB-A4F0-5A2A2F40E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8D97-0009-4A93-979B-E2EBDAF625A4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542C4A2-4510-40DD-80F6-238E06324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DE923CC-0795-46F8-8E71-0B13AA7B6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007C-394C-45F4-9B52-DF9410C42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34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655474-BB4E-4F87-87ED-BB20798D9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9662A34-D4A5-4522-9709-0778A752C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844A994-2CD8-41B4-A84F-6F0AD918D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2DAF7A7-F13D-440B-8DD1-12AB5B969B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90A4DCC6-75ED-4D56-A703-1B368C1576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80F179E3-B4BC-45BF-A748-1B7E1C54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8D97-0009-4A93-979B-E2EBDAF625A4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0F1BC807-3774-4B47-94E9-F154982FD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7CBBBC0-8C78-40DC-9A20-9A6AAB1CE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007C-394C-45F4-9B52-DF9410C42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483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EEA83F-3C2D-4504-9A9A-781805316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B51798C-21B5-40E1-B2B2-A5DCC5889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8D97-0009-4A93-979B-E2EBDAF625A4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CC5FB7E-36C9-4B3F-A0F7-AF5BC068F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DA4C84E-23FB-4562-A333-FA75E87D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007C-394C-45F4-9B52-DF9410C42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53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614667DF-20B3-4B1A-9DAA-4D50FE03E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8D97-0009-4A93-979B-E2EBDAF625A4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6EE46C1-232F-4335-A55C-FD7D5678E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4D47D04-AFB2-4AAD-A9AB-07206ACC2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007C-394C-45F4-9B52-DF9410C42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443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87A66F7-F4E6-4200-B182-7C2E804AA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D869CC-B08B-4A5C-B56C-A2610A7F6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A83BED8-E19D-4E8D-BCBE-14A911276B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8D0CE52-552E-4FA7-A1C2-5712013D6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8D97-0009-4A93-979B-E2EBDAF625A4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0C1ED74-E87B-4B05-B21C-622A3818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335505F-9B04-4753-82FC-592DAD165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007C-394C-45F4-9B52-DF9410C42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723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31B13B-D36F-4151-B553-B8BEA0493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156C75BC-B3DC-495F-B7D0-C1D0CC1327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B2A4FD3-4AFF-462B-B890-E22DA8260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B43C02C-B40C-48C4-AD0E-F24DFD961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68D97-0009-4A93-979B-E2EBDAF625A4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D876433-4AB8-4ACF-8DD6-D002A4E8A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B89EC8D-4012-4A65-B6B4-498A03EDA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CA007C-394C-45F4-9B52-DF9410C42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88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D22C8B5-09B6-42D4-BCB0-376FE3B36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GB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61FC4E5-AF85-4D9D-BCB8-A474F932C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D59AB49-9033-4866-9A13-DD26810A7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68D97-0009-4A93-979B-E2EBDAF625A4}" type="datetimeFigureOut">
              <a:rPr lang="en-GB" smtClean="0"/>
              <a:t>12/09/2017</a:t>
            </a:fld>
            <a:endParaRPr lang="en-GB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2D9531-EFCB-4213-BAE5-FC5898C164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6E704D0-5529-40A4-8A22-DBFD84E01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A007C-394C-45F4-9B52-DF9410C42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64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C2BF75-E053-48C5-9C84-5E8B8FE7D7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>
                <a:solidFill>
                  <a:srgbClr val="002060"/>
                </a:solidFill>
              </a:rPr>
              <a:t>Utmaningar för den nordiska välfärdsmodellen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19A8EBF-ABF1-4B45-AB05-5CB0A14EDC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Lars Calmfors</a:t>
            </a:r>
          </a:p>
          <a:p>
            <a:r>
              <a:rPr lang="sv-SE" dirty="0"/>
              <a:t>NVC</a:t>
            </a:r>
          </a:p>
          <a:p>
            <a:r>
              <a:rPr lang="sv-SE" dirty="0"/>
              <a:t>8/9-2017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30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8BD11F26-9AF8-4824-8613-2507C5641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>
                <a:solidFill>
                  <a:srgbClr val="002060"/>
                </a:solidFill>
              </a:rPr>
              <a:t>Ginikoefficienten</a:t>
            </a:r>
            <a:r>
              <a:rPr lang="sv-SE" dirty="0">
                <a:solidFill>
                  <a:srgbClr val="002060"/>
                </a:solidFill>
              </a:rPr>
              <a:t> för justerad disponibel inkomst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04E61F0-4985-4A26-AC12-8185684FC9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001" y="1836319"/>
            <a:ext cx="9794225" cy="4902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05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9209AF-810E-4CA6-BDD3-90158BFB1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2060"/>
                </a:solidFill>
              </a:rPr>
              <a:t>Risk för fattigdom och social utestängning i EU-länderna, 2015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0278F69-CD55-4CE4-AC1F-1589D9B32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441" y="1748225"/>
            <a:ext cx="4534422" cy="509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85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043ABCD8-D7A3-4D1C-9FD7-EC2531724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9572" y="1028373"/>
            <a:ext cx="5157787" cy="823912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sv-SE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Inkomstandelen för topprocenten</a:t>
            </a:r>
            <a:endParaRPr lang="en-GB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CA6B3A3D-D1C8-4456-893B-D6BA258371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5D813741-4B07-4CF6-A7A1-21EE7EA52C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28373"/>
            <a:ext cx="5183188" cy="82391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v-SE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Inkomstandelen för den översta tiondelen exkl. andelen för topprocenten</a:t>
            </a:r>
            <a:endParaRPr lang="en-GB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CCABACD-3D00-4C1C-962C-24AB52C0D73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DA5C475-3ECD-4689-80E2-EA028D7E3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69" y="1943156"/>
            <a:ext cx="5636856" cy="378750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3EABA0BE-6511-450C-B680-97A97DDFE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7359" y="1943156"/>
            <a:ext cx="5443696" cy="376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60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rgbClr val="002060"/>
                </a:solidFill>
              </a:rPr>
              <a:t>Förklaring av skillnaden i inkomstolikhet gentemot USA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912" y="2143606"/>
            <a:ext cx="6936158" cy="391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52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DC35A90-9DC7-4F72-831C-6A43C3D760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3539" y="221868"/>
            <a:ext cx="6659665" cy="6485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11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08749C5-D4CB-4D68-A0DD-3154C251E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19" y="1265495"/>
            <a:ext cx="11575136" cy="446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919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1A1E239-77AC-48C7-BFF9-45286520F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613" y="348087"/>
            <a:ext cx="11949830" cy="1325563"/>
          </a:xfrm>
        </p:spPr>
        <p:txBody>
          <a:bodyPr/>
          <a:lstStyle/>
          <a:p>
            <a:pPr algn="ctr"/>
            <a:r>
              <a:rPr lang="sv-SE" dirty="0">
                <a:solidFill>
                  <a:srgbClr val="002060"/>
                </a:solidFill>
              </a:rPr>
              <a:t>Lönespridning (P90/P10) och kollektivavtalens täckningsgrad</a:t>
            </a:r>
            <a:endParaRPr lang="en-GB" dirty="0">
              <a:solidFill>
                <a:srgbClr val="002060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1298617"/>
              </p:ext>
            </p:extLst>
          </p:nvPr>
        </p:nvGraphicFramePr>
        <p:xfrm>
          <a:off x="2162175" y="1590675"/>
          <a:ext cx="6505575" cy="5181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4066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014C8C-928B-4970-858E-CBE9D471C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solidFill>
                  <a:srgbClr val="002060"/>
                </a:solidFill>
              </a:rPr>
              <a:t>Lönespridning (P90/P10) och facklig organisationsgrad</a:t>
            </a:r>
            <a:endParaRPr lang="en-GB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5411073"/>
              </p:ext>
            </p:extLst>
          </p:nvPr>
        </p:nvGraphicFramePr>
        <p:xfrm>
          <a:off x="2466975" y="1762125"/>
          <a:ext cx="7258050" cy="502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6406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97CAAE-E1CD-44B4-917F-368015D12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4236"/>
            <a:ext cx="10515600" cy="1325563"/>
          </a:xfrm>
        </p:spPr>
        <p:txBody>
          <a:bodyPr/>
          <a:lstStyle/>
          <a:p>
            <a:pPr algn="ctr"/>
            <a:r>
              <a:rPr lang="sv-SE" dirty="0">
                <a:solidFill>
                  <a:srgbClr val="002060"/>
                </a:solidFill>
              </a:rPr>
              <a:t>Täckningsgrad för kollektivavtal, procent av alla anställda</a:t>
            </a:r>
            <a:endParaRPr lang="en-GB" dirty="0">
              <a:solidFill>
                <a:srgbClr val="002060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9302B06-CD93-4A52-80E1-5C9C8A611F50}"/>
              </a:ext>
            </a:extLst>
          </p:cNvPr>
          <p:cNvGraphicFramePr/>
          <p:nvPr>
            <p:extLst/>
          </p:nvPr>
        </p:nvGraphicFramePr>
        <p:xfrm>
          <a:off x="4071302" y="1519799"/>
          <a:ext cx="4049395" cy="5246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0044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124692-13CA-4CA2-8FD0-ADECD2401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solidFill>
                  <a:srgbClr val="002060"/>
                </a:solidFill>
              </a:rPr>
              <a:t>Facklig organisationsgrad, procent av alla anställda</a:t>
            </a:r>
            <a:endParaRPr lang="en-GB" dirty="0">
              <a:solidFill>
                <a:srgbClr val="002060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862915A-DADA-4A98-9973-290C193B5E97}"/>
              </a:ext>
            </a:extLst>
          </p:cNvPr>
          <p:cNvGraphicFramePr/>
          <p:nvPr>
            <p:extLst/>
          </p:nvPr>
        </p:nvGraphicFramePr>
        <p:xfrm>
          <a:off x="4052252" y="1713230"/>
          <a:ext cx="4087495" cy="5144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112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4DBBAF-14F8-4929-8350-78C5CAC2B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2060"/>
                </a:solidFill>
              </a:rPr>
              <a:t>Vad är den nordiska välfärdsmodellen?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C2AB0C-C2AE-4C03-A45E-E82FEFEE9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v-SE" dirty="0"/>
              <a:t>Hög BNP per capita (levnadsstandard)</a:t>
            </a:r>
          </a:p>
          <a:p>
            <a:r>
              <a:rPr lang="sv-SE" dirty="0"/>
              <a:t>Jämn inkomstfördelning</a:t>
            </a:r>
          </a:p>
          <a:p>
            <a:r>
              <a:rPr lang="sv-SE" dirty="0"/>
              <a:t>Hög sysselsättningsgrad </a:t>
            </a:r>
          </a:p>
          <a:p>
            <a:pPr marL="0" indent="0">
              <a:buNone/>
            </a:pPr>
            <a:r>
              <a:rPr lang="sv-SE" dirty="0"/>
              <a:t>   - kvinnor</a:t>
            </a:r>
          </a:p>
          <a:p>
            <a:pPr marL="0" indent="0">
              <a:buNone/>
            </a:pPr>
            <a:r>
              <a:rPr lang="sv-SE" dirty="0"/>
              <a:t>   - äldre</a:t>
            </a:r>
          </a:p>
          <a:p>
            <a:r>
              <a:rPr lang="sv-SE" dirty="0"/>
              <a:t>Stor andel offentliga utgifter/hög skattekvot</a:t>
            </a:r>
          </a:p>
          <a:p>
            <a:pPr marL="0" indent="0">
              <a:buNone/>
            </a:pPr>
            <a:r>
              <a:rPr lang="sv-SE" dirty="0"/>
              <a:t>   - generösa socialförsäkringar</a:t>
            </a:r>
          </a:p>
          <a:p>
            <a:pPr marL="0" indent="0">
              <a:buNone/>
            </a:pPr>
            <a:r>
              <a:rPr lang="sv-SE" dirty="0"/>
              <a:t>   - stor offentligt finansierad konsumtion</a:t>
            </a:r>
          </a:p>
          <a:p>
            <a:r>
              <a:rPr lang="sv-SE" dirty="0"/>
              <a:t> Hög täckningsgrad för kollektivavtal och hög facklig organisationsgrad</a:t>
            </a:r>
          </a:p>
          <a:p>
            <a:r>
              <a:rPr lang="sv-SE"/>
              <a:t>Stora FoU-utgifter</a:t>
            </a:r>
            <a:endParaRPr lang="sv-SE" dirty="0"/>
          </a:p>
          <a:p>
            <a:r>
              <a:rPr lang="sv-SE" dirty="0"/>
              <a:t>”</a:t>
            </a:r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level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trust”</a:t>
            </a:r>
          </a:p>
          <a:p>
            <a:endParaRPr lang="sv-S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39694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2060"/>
                </a:solidFill>
              </a:rPr>
              <a:t>Inkomstfördelningen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Stark positiv korrelation mellan fördelningen av marknadsinkomster och fördelningen av disponibla inkomster</a:t>
            </a:r>
          </a:p>
          <a:p>
            <a:r>
              <a:rPr lang="sv-SE" dirty="0"/>
              <a:t>Därför är en jämn fördelning av färdigheter/kunskaper central</a:t>
            </a:r>
          </a:p>
          <a:p>
            <a:r>
              <a:rPr lang="sv-SE" dirty="0"/>
              <a:t>Det kräver en jämn fördelning av utbildning</a:t>
            </a:r>
          </a:p>
        </p:txBody>
      </p:sp>
    </p:spTree>
    <p:extLst>
      <p:ext uri="{BB962C8B-B14F-4D97-AF65-F5344CB8AC3E}">
        <p14:creationId xmlns:p14="http://schemas.microsoft.com/office/powerpoint/2010/main" val="2496348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2060"/>
                </a:solidFill>
              </a:rPr>
              <a:t>Inkomstfördelning och utbildning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/>
              <a:t>Utbildning är det främsta instrumentet för att främja en jämn inkomstfördelning</a:t>
            </a:r>
          </a:p>
          <a:p>
            <a:r>
              <a:rPr lang="sv-SE" dirty="0"/>
              <a:t>Utbildning främjar både en jämn inkomstfördelning och tillväxt</a:t>
            </a:r>
          </a:p>
          <a:p>
            <a:pPr marL="0" indent="0">
              <a:buNone/>
            </a:pPr>
            <a:r>
              <a:rPr lang="sv-SE" dirty="0"/>
              <a:t>   - eller minimerar i varje fall en potentiell målkonflikt</a:t>
            </a:r>
          </a:p>
          <a:p>
            <a:r>
              <a:rPr lang="sv-SE" dirty="0"/>
              <a:t>Omfördelning via utbildning och via skatte-/bidragssystemet är inte perfekta substitut</a:t>
            </a:r>
          </a:p>
          <a:p>
            <a:pPr marL="0" indent="0">
              <a:buNone/>
            </a:pPr>
            <a:r>
              <a:rPr lang="sv-SE" dirty="0"/>
              <a:t>    - effektivitetsförluster när omfördelningen sker via skatte-</a:t>
            </a:r>
          </a:p>
          <a:p>
            <a:pPr marL="0" indent="0">
              <a:buNone/>
            </a:pPr>
            <a:r>
              <a:rPr lang="sv-SE" dirty="0"/>
              <a:t>    /bidragssystemet</a:t>
            </a:r>
          </a:p>
          <a:p>
            <a:pPr marL="0" indent="0">
              <a:buNone/>
            </a:pPr>
            <a:r>
              <a:rPr lang="sv-SE" dirty="0"/>
              <a:t>    - men omfördelning via utbildningssystemet gynnar de ”mest begåvade” </a:t>
            </a:r>
          </a:p>
          <a:p>
            <a:pPr marL="0" indent="0">
              <a:buNone/>
            </a:pPr>
            <a:r>
              <a:rPr lang="sv-SE" dirty="0"/>
              <a:t>    - sådan omfördelning kan rentav öka inkomstskillnaderna mellan personer</a:t>
            </a:r>
          </a:p>
          <a:p>
            <a:pPr marL="0" indent="0">
              <a:buNone/>
            </a:pPr>
            <a:r>
              <a:rPr lang="sv-SE" dirty="0"/>
              <a:t>      med olika mycket begåvning </a:t>
            </a:r>
          </a:p>
        </p:txBody>
      </p:sp>
    </p:spTree>
    <p:extLst>
      <p:ext uri="{BB962C8B-B14F-4D97-AF65-F5344CB8AC3E}">
        <p14:creationId xmlns:p14="http://schemas.microsoft.com/office/powerpoint/2010/main" val="3569505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129" y="117439"/>
            <a:ext cx="9416956" cy="667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51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59EBC97-878D-4EE9-B4A6-BBCE5D959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38" y="365125"/>
            <a:ext cx="11779956" cy="1325563"/>
          </a:xfrm>
        </p:spPr>
        <p:txBody>
          <a:bodyPr/>
          <a:lstStyle/>
          <a:p>
            <a:r>
              <a:rPr lang="sv-SE" dirty="0">
                <a:solidFill>
                  <a:srgbClr val="002060"/>
                </a:solidFill>
              </a:rPr>
              <a:t>Sysselsättningsgrad och arbetskraftsdeltagande i EU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65633E88-2AD9-4100-BC84-0B69BE5D9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608" y="1820250"/>
            <a:ext cx="8366491" cy="489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31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844106-F0B8-45B1-A476-8E773CF1F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solidFill>
                  <a:srgbClr val="002060"/>
                </a:solidFill>
              </a:rPr>
              <a:t>Arbetslösheten i EU 2015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7C0CAC6-D73D-41ED-846A-0C88E6E42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920" y="1690689"/>
            <a:ext cx="9994378" cy="511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76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AFEBAF-1B48-4099-933D-ABB983195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solidFill>
                  <a:srgbClr val="002060"/>
                </a:solidFill>
              </a:rPr>
              <a:t>Andel långtidsarbetslösa i EU 2015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ECF3037-B536-4BA8-8BEA-91FDAF86D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849" y="1690688"/>
            <a:ext cx="9886738" cy="512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6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4F00DE-242D-485E-9719-A3751D4EC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>
                <a:solidFill>
                  <a:srgbClr val="002060"/>
                </a:solidFill>
              </a:rPr>
              <a:t>Inaktiva ungdomar (”NEET”) i EU 2015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26CB3EF-CDEE-4EE3-9FC7-C01B6A24D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228" y="1690688"/>
            <a:ext cx="10035544" cy="511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86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rgbClr val="002060"/>
                </a:solidFill>
              </a:rPr>
              <a:t>S2-indikatorn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Ett mått på hur hållbara de offentliga finanserna är </a:t>
            </a:r>
          </a:p>
          <a:p>
            <a:r>
              <a:rPr lang="sv-SE" dirty="0"/>
              <a:t>Indikatorn anger med hur mycket skatterna (som andel av BNP) idag och för all framtid måste höjas för att de offentliga finanserna precis ska gå ihop på lång sikt</a:t>
            </a:r>
          </a:p>
          <a:p>
            <a:pPr marL="0" indent="0">
              <a:buNone/>
            </a:pPr>
            <a:r>
              <a:rPr lang="sv-SE" dirty="0"/>
              <a:t>    - den finansiella nettoförmögenheten får varken öka eller minska i all</a:t>
            </a:r>
          </a:p>
          <a:p>
            <a:pPr marL="0" indent="0">
              <a:buNone/>
            </a:pPr>
            <a:r>
              <a:rPr lang="sv-SE" dirty="0"/>
              <a:t>       oändlighet </a:t>
            </a:r>
          </a:p>
          <a:p>
            <a:r>
              <a:rPr lang="sv-SE" dirty="0"/>
              <a:t>Ett positivt värde innebär att skatterna behöver höjas</a:t>
            </a:r>
          </a:p>
          <a:p>
            <a:r>
              <a:rPr lang="sv-SE" dirty="0"/>
              <a:t>Ett negativt värde innebär att skatterna kan sänkas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2626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DE899544-1CFD-4569-BC32-5D68DB96A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138" y="365125"/>
            <a:ext cx="10515600" cy="1325563"/>
          </a:xfrm>
        </p:spPr>
        <p:txBody>
          <a:bodyPr/>
          <a:lstStyle/>
          <a:p>
            <a:r>
              <a:rPr lang="sv-SE" dirty="0">
                <a:solidFill>
                  <a:srgbClr val="002060"/>
                </a:solidFill>
              </a:rPr>
              <a:t>S2-indikatorn och dess komponenter</a:t>
            </a:r>
            <a:endParaRPr lang="en-GB" dirty="0">
              <a:solidFill>
                <a:srgbClr val="002060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DACF22D-E8F2-4436-86CC-7AD654652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168" y="1281819"/>
            <a:ext cx="7410031" cy="4642994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4745A81D-E592-4525-AF82-F8AA58ED9203}"/>
              </a:ext>
            </a:extLst>
          </p:cNvPr>
          <p:cNvSpPr txBox="1"/>
          <p:nvPr/>
        </p:nvSpPr>
        <p:spPr>
          <a:xfrm>
            <a:off x="2191168" y="6034508"/>
            <a:ext cx="8123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/>
              <a:t>CoA</a:t>
            </a:r>
            <a:r>
              <a:rPr lang="sv-SE" dirty="0"/>
              <a:t> = Bidrag från kostnader för en åldrande befolkning</a:t>
            </a:r>
          </a:p>
          <a:p>
            <a:r>
              <a:rPr lang="sv-SE" dirty="0"/>
              <a:t>IBP = Bidrag från initialt budgetsaldo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189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6255" y="55992"/>
            <a:ext cx="6807199" cy="6718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02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The degree of trust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1482162"/>
            <a:ext cx="725385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195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985" y="221673"/>
            <a:ext cx="11204828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314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663" y="199006"/>
            <a:ext cx="8187973" cy="665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15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945" y="177473"/>
            <a:ext cx="8968510" cy="657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829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2060"/>
                </a:solidFill>
              </a:rPr>
              <a:t>Hur kan den demografiska utmaningen mötas?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Arbete under en längre tid av livet</a:t>
            </a:r>
          </a:p>
          <a:p>
            <a:r>
              <a:rPr lang="sv-SE" dirty="0"/>
              <a:t>Låt pensionsåldern följa livslängden</a:t>
            </a:r>
          </a:p>
          <a:p>
            <a:pPr marL="0" indent="0">
              <a:buNone/>
            </a:pPr>
            <a:r>
              <a:rPr lang="sv-SE" dirty="0"/>
              <a:t>   - Danmark</a:t>
            </a:r>
          </a:p>
          <a:p>
            <a:r>
              <a:rPr lang="sv-SE" dirty="0"/>
              <a:t>Tidigare inträde på arbetsmarknaden för unga </a:t>
            </a:r>
          </a:p>
          <a:p>
            <a:pPr marL="0" indent="0">
              <a:buNone/>
            </a:pPr>
            <a:r>
              <a:rPr lang="sv-SE" i="1" dirty="0"/>
              <a:t>    - examenspremie</a:t>
            </a:r>
            <a:r>
              <a:rPr lang="sv-SE" dirty="0"/>
              <a:t> beroende på </a:t>
            </a:r>
            <a:r>
              <a:rPr lang="sv-SE" i="1" dirty="0"/>
              <a:t>ålder</a:t>
            </a:r>
          </a:p>
          <a:p>
            <a:pPr marL="0" indent="0">
              <a:buNone/>
            </a:pPr>
            <a:r>
              <a:rPr lang="sv-SE" i="1" dirty="0"/>
              <a:t>    - </a:t>
            </a:r>
            <a:r>
              <a:rPr lang="sv-SE" dirty="0"/>
              <a:t>mindre progressiva skatter</a:t>
            </a:r>
            <a:endParaRPr lang="sv-SE" i="1" dirty="0"/>
          </a:p>
          <a:p>
            <a:pPr marL="514350" indent="-51435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390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153" y="1101828"/>
            <a:ext cx="6495653" cy="419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2889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rgbClr val="002060"/>
                </a:solidFill>
              </a:rPr>
              <a:t>Wagners lag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När BNP växer, så ökar de offentliga utgifternas andel av BNP</a:t>
            </a:r>
          </a:p>
          <a:p>
            <a:pPr marL="0" indent="0">
              <a:buNone/>
            </a:pPr>
            <a:r>
              <a:rPr lang="sv-SE" dirty="0"/>
              <a:t>   - då måste också skatternas andel av BNP öka</a:t>
            </a:r>
          </a:p>
          <a:p>
            <a:r>
              <a:rPr lang="sv-SE" dirty="0"/>
              <a:t>Inkomstelasticitet över ett för till exempel utbildning och sjukvård enligt en del studier</a:t>
            </a:r>
          </a:p>
          <a:p>
            <a:pPr marL="0" indent="0">
              <a:buNone/>
            </a:pPr>
            <a:r>
              <a:rPr lang="sv-SE" dirty="0"/>
              <a:t>   - 1 procents ökning av inkomsterna leder till mer än 1 procents ökning</a:t>
            </a:r>
          </a:p>
          <a:p>
            <a:pPr marL="0" indent="0">
              <a:buNone/>
            </a:pPr>
            <a:r>
              <a:rPr lang="sv-SE" dirty="0"/>
              <a:t>      av efterfrågan på utbildning och sjukvård</a:t>
            </a:r>
          </a:p>
          <a:p>
            <a:r>
              <a:rPr lang="sv-SE" dirty="0"/>
              <a:t>Oklart om Wagners lag är en lag eller inte</a:t>
            </a:r>
          </a:p>
          <a:p>
            <a:r>
              <a:rPr lang="sv-SE" dirty="0"/>
              <a:t>Problemet förvärras av </a:t>
            </a:r>
            <a:r>
              <a:rPr lang="sv-SE" dirty="0" err="1"/>
              <a:t>Baumols</a:t>
            </a:r>
            <a:r>
              <a:rPr lang="sv-SE" dirty="0"/>
              <a:t> kostnadssjuka</a:t>
            </a:r>
          </a:p>
        </p:txBody>
      </p:sp>
    </p:spTree>
    <p:extLst>
      <p:ext uri="{BB962C8B-B14F-4D97-AF65-F5344CB8AC3E}">
        <p14:creationId xmlns:p14="http://schemas.microsoft.com/office/powerpoint/2010/main" val="41894934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2060"/>
                </a:solidFill>
              </a:rPr>
              <a:t>Alternativ till skattehöjningar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i="1" dirty="0" err="1"/>
              <a:t>Topping-up</a:t>
            </a:r>
            <a:endParaRPr lang="sv-SE" i="1" dirty="0"/>
          </a:p>
          <a:p>
            <a:pPr marL="0" indent="0">
              <a:buNone/>
            </a:pPr>
            <a:r>
              <a:rPr lang="sv-SE" i="1" dirty="0"/>
              <a:t>       -</a:t>
            </a:r>
            <a:r>
              <a:rPr lang="sv-SE" dirty="0"/>
              <a:t> Komplettera offentligt finansierat basutbud med möjligheter att</a:t>
            </a:r>
          </a:p>
          <a:p>
            <a:pPr marL="0" indent="0">
              <a:buNone/>
            </a:pPr>
            <a:r>
              <a:rPr lang="sv-SE" dirty="0"/>
              <a:t>         köpa till extra </a:t>
            </a:r>
            <a:r>
              <a:rPr lang="sv-SE" dirty="0" err="1"/>
              <a:t>kvanitet</a:t>
            </a:r>
            <a:r>
              <a:rPr lang="sv-SE" dirty="0"/>
              <a:t>/kvalitet</a:t>
            </a:r>
          </a:p>
          <a:p>
            <a:pPr marL="0" indent="0">
              <a:buNone/>
            </a:pPr>
            <a:r>
              <a:rPr lang="sv-SE" i="1" dirty="0"/>
              <a:t>       - </a:t>
            </a:r>
            <a:r>
              <a:rPr lang="sv-SE" dirty="0"/>
              <a:t>Mer välfärdstjänster för dem som vill – och kan – betala extra.</a:t>
            </a:r>
          </a:p>
          <a:p>
            <a:pPr marL="0" indent="0">
              <a:buNone/>
            </a:pPr>
            <a:r>
              <a:rPr lang="sv-SE" dirty="0"/>
              <a:t>       - Fördelningspolitiskt problem</a:t>
            </a:r>
          </a:p>
          <a:p>
            <a:pPr marL="0" indent="0">
              <a:buNone/>
            </a:pPr>
            <a:r>
              <a:rPr lang="sv-SE" dirty="0"/>
              <a:t>       - Men kan bevara politiskt stöd för bra basutbud</a:t>
            </a:r>
          </a:p>
          <a:p>
            <a:pPr marL="514350" indent="-514350">
              <a:buAutoNum type="arabicPeriod" startAt="2"/>
            </a:pPr>
            <a:r>
              <a:rPr lang="sv-SE" dirty="0"/>
              <a:t>Betala två gånger</a:t>
            </a:r>
          </a:p>
          <a:p>
            <a:pPr marL="0" indent="0">
              <a:buNone/>
            </a:pPr>
            <a:r>
              <a:rPr lang="sv-SE" dirty="0"/>
              <a:t>       - Köpa välfärdstjänster i alternativa system (höginkomsttagare)</a:t>
            </a:r>
          </a:p>
          <a:p>
            <a:pPr marL="0" indent="0">
              <a:buNone/>
            </a:pPr>
            <a:r>
              <a:rPr lang="sv-SE" dirty="0"/>
              <a:t>       - Betala både för alternativa köp och skatt för basutbud som inte </a:t>
            </a:r>
            <a:r>
              <a:rPr lang="sv-SE" dirty="0" err="1"/>
              <a:t>unyttjas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       - Mindre av fördelningspolitiskt problem</a:t>
            </a:r>
          </a:p>
          <a:p>
            <a:pPr marL="0" indent="0">
              <a:buNone/>
            </a:pPr>
            <a:r>
              <a:rPr lang="sv-SE" dirty="0"/>
              <a:t>       - Men urholkar det politiska stödet bland högre inkomsttagare </a:t>
            </a:r>
            <a:r>
              <a:rPr lang="sv-SE"/>
              <a:t>för välfärdssystemet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        </a:t>
            </a:r>
            <a:endParaRPr lang="sv-SE" i="1" dirty="0"/>
          </a:p>
        </p:txBody>
      </p:sp>
    </p:spTree>
    <p:extLst>
      <p:ext uri="{BB962C8B-B14F-4D97-AF65-F5344CB8AC3E}">
        <p14:creationId xmlns:p14="http://schemas.microsoft.com/office/powerpoint/2010/main" val="18450302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A5EBFC-E72B-4CEC-9074-FD9F852CE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2" y="251535"/>
            <a:ext cx="10666107" cy="1325563"/>
          </a:xfrm>
        </p:spPr>
        <p:txBody>
          <a:bodyPr>
            <a:noAutofit/>
          </a:bodyPr>
          <a:lstStyle/>
          <a:p>
            <a:r>
              <a:rPr lang="sv-SE" sz="3200" b="1" dirty="0" err="1">
                <a:solidFill>
                  <a:srgbClr val="002060"/>
                </a:solidFill>
              </a:rPr>
              <a:t>Ginikoefficienter</a:t>
            </a:r>
            <a:r>
              <a:rPr lang="sv-SE" sz="3200" b="1" dirty="0">
                <a:solidFill>
                  <a:srgbClr val="002060"/>
                </a:solidFill>
              </a:rPr>
              <a:t> för disponibel inkomst och utvidgad disponibel inkomst (</a:t>
            </a:r>
            <a:r>
              <a:rPr lang="sv-SE" sz="3200" b="1" dirty="0" err="1">
                <a:solidFill>
                  <a:srgbClr val="002060"/>
                </a:solidFill>
              </a:rPr>
              <a:t>inkl</a:t>
            </a:r>
            <a:r>
              <a:rPr lang="sv-SE" sz="3200" b="1" dirty="0">
                <a:solidFill>
                  <a:srgbClr val="002060"/>
                </a:solidFill>
              </a:rPr>
              <a:t> värdet av offentligt finansierad konsumtion)</a:t>
            </a:r>
            <a:endParaRPr lang="en-GB" sz="3200" b="1" dirty="0">
              <a:solidFill>
                <a:srgbClr val="002060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FFCCDB23-C2CC-4A21-8F0A-56006A0F4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581" y="1656381"/>
            <a:ext cx="10888310" cy="520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115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altLang="en-US">
                <a:solidFill>
                  <a:srgbClr val="002060"/>
                </a:solidFill>
              </a:rPr>
              <a:t>Utrikes föddas anknytning till arbetsmarknaden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7500"/>
          </a:bodyPr>
          <a:lstStyle/>
          <a:p>
            <a:r>
              <a:rPr lang="sv-SE" altLang="en-US"/>
              <a:t>Lägre sysselsättningsgrad och högre arbetslöshet än inrikes födda</a:t>
            </a:r>
          </a:p>
          <a:p>
            <a:r>
              <a:rPr lang="sv-SE" altLang="en-US"/>
              <a:t>Men också vanligare med:</a:t>
            </a:r>
          </a:p>
          <a:p>
            <a:pPr marL="0" indent="0">
              <a:buNone/>
            </a:pPr>
            <a:r>
              <a:rPr lang="sv-SE" altLang="en-US"/>
              <a:t>    - visstidsanställningar</a:t>
            </a:r>
          </a:p>
          <a:p>
            <a:pPr marL="0" indent="0">
              <a:buNone/>
            </a:pPr>
            <a:r>
              <a:rPr lang="sv-SE" altLang="en-US"/>
              <a:t>    - deltidsanställningar</a:t>
            </a:r>
          </a:p>
          <a:p>
            <a:pPr marL="0" indent="0">
              <a:buNone/>
            </a:pPr>
            <a:r>
              <a:rPr lang="sv-SE" altLang="en-US"/>
              <a:t>    - subventionerade anställningar</a:t>
            </a:r>
          </a:p>
          <a:p>
            <a:pPr marL="457200" indent="-457200"/>
            <a:r>
              <a:rPr lang="sv-SE" altLang="en-US"/>
              <a:t>Tudelningen mellan inrikes och utrikes födda underskattas om man inte tar hänsyn till detta</a:t>
            </a:r>
          </a:p>
          <a:p>
            <a:pPr marL="457200" indent="-457200"/>
            <a:r>
              <a:rPr lang="sv-SE" altLang="en-US"/>
              <a:t>Relevant se på andelen fast heltidsanställda i olika grupper</a:t>
            </a:r>
          </a:p>
        </p:txBody>
      </p:sp>
    </p:spTree>
    <p:extLst>
      <p:ext uri="{BB962C8B-B14F-4D97-AF65-F5344CB8AC3E}">
        <p14:creationId xmlns:p14="http://schemas.microsoft.com/office/powerpoint/2010/main" val="29753637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19256" cy="1143000"/>
          </a:xfrm>
        </p:spPr>
        <p:txBody>
          <a:bodyPr>
            <a:noAutofit/>
          </a:bodyPr>
          <a:lstStyle/>
          <a:p>
            <a:r>
              <a:rPr lang="sv-SE" sz="2800">
                <a:solidFill>
                  <a:srgbClr val="002060"/>
                </a:solidFill>
              </a:rPr>
              <a:t>Total anknytningsgrad till arbetsmarknaden efter födelseregion, 20-64 år, 2015</a:t>
            </a:r>
            <a:endParaRPr lang="sv-SE" sz="28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892" y="5301208"/>
            <a:ext cx="1100108" cy="155679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63553" y="1700803"/>
          <a:ext cx="7409060" cy="2967652"/>
        </p:xfrm>
        <a:graphic>
          <a:graphicData uri="http://schemas.openxmlformats.org/drawingml/2006/table">
            <a:tbl>
              <a:tblPr firstRow="1" firstCol="1" bandRow="1"/>
              <a:tblGrid>
                <a:gridCol w="1579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7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7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02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sv-SE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108787" r="-300000" b="-17514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208787" r="-200000" b="-17514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308787" r="-100000" b="-175141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408787" b="-175141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Totalt</a:t>
                      </a:r>
                      <a:endParaRPr lang="sv-SE" sz="1600" b="1" i="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sv-SE" sz="1400">
                        <a:effectLst/>
                        <a:latin typeface="Calibri" panose="020F05020202040302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sv-SE" sz="1400" dirty="0">
                        <a:effectLst/>
                        <a:latin typeface="Calibri" panose="020F05020202040302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sv-SE" sz="1400">
                        <a:effectLst/>
                        <a:latin typeface="Calibri" panose="020F05020202040302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sv-SE" sz="1400">
                        <a:effectLst/>
                        <a:latin typeface="Calibri" panose="020F05020202040302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8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Inrikes födda</a:t>
                      </a:r>
                      <a:endParaRPr lang="sv-SE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0,61</a:t>
                      </a:r>
                      <a:endParaRPr lang="sv-SE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0,82</a:t>
                      </a:r>
                      <a:endParaRPr lang="sv-SE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0,88</a:t>
                      </a:r>
                      <a:endParaRPr lang="sv-SE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0,84</a:t>
                      </a:r>
                      <a:endParaRPr lang="sv-SE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Utomeuropeiskt födda</a:t>
                      </a:r>
                      <a:endParaRPr lang="sv-SE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0,35 (0,57)</a:t>
                      </a:r>
                      <a:endParaRPr lang="sv-SE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0,79 (0,96)</a:t>
                      </a:r>
                      <a:endParaRPr lang="sv-SE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0,73 (0,83)</a:t>
                      </a:r>
                      <a:endParaRPr lang="sv-SE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0,60 (0,71)</a:t>
                      </a:r>
                      <a:endParaRPr lang="sv-SE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8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Afrika</a:t>
                      </a:r>
                      <a:endParaRPr lang="sv-SE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0,26 (0,43)</a:t>
                      </a:r>
                      <a:endParaRPr lang="sv-SE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0,74 (0,90)</a:t>
                      </a:r>
                      <a:endParaRPr lang="sv-SE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0,65 (0,74)</a:t>
                      </a:r>
                      <a:endParaRPr lang="sv-SE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0,53 (0,63)</a:t>
                      </a:r>
                      <a:endParaRPr lang="sv-SE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8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Asien</a:t>
                      </a:r>
                      <a:endParaRPr lang="sv-SE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0,34 (0,56)</a:t>
                      </a:r>
                      <a:endParaRPr lang="sv-SE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0,80 (0,98)</a:t>
                      </a:r>
                      <a:endParaRPr lang="sv-SE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0,73 (0,83)</a:t>
                      </a:r>
                      <a:endParaRPr lang="sv-SE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0,59 (0,70)</a:t>
                      </a:r>
                      <a:endParaRPr lang="sv-SE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21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sv-SE" sz="1400">
                        <a:effectLst/>
                        <a:latin typeface="Calibri" panose="020F05020202040302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sv-SE" sz="1400">
                        <a:effectLst/>
                        <a:latin typeface="Calibri" panose="020F05020202040302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sv-SE" sz="1400">
                        <a:effectLst/>
                        <a:latin typeface="Calibri" panose="020F05020202040302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sv-SE" sz="1400" dirty="0">
                        <a:effectLst/>
                        <a:latin typeface="Calibri" panose="020F05020202040302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sv-SE" sz="1400" dirty="0">
                        <a:effectLst/>
                        <a:latin typeface="Calibri" panose="020F05020202040302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776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F49893-586E-4E0E-A609-2418E9A8C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2060"/>
                </a:solidFill>
              </a:rPr>
              <a:t>Utmaningar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0BFA74F-3DB2-49AB-848B-4E710E786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Kombinera hög levnadsstandard (tillväxt) med jämn inkomstfördelning</a:t>
            </a:r>
          </a:p>
          <a:p>
            <a:r>
              <a:rPr lang="sv-SE" dirty="0"/>
              <a:t>Motverka tendenser till växande inkomstskillnader</a:t>
            </a:r>
          </a:p>
          <a:p>
            <a:r>
              <a:rPr lang="sv-SE" dirty="0"/>
              <a:t>Upprätthålla hög sysselsättning</a:t>
            </a:r>
          </a:p>
          <a:p>
            <a:r>
              <a:rPr lang="sv-SE" dirty="0"/>
              <a:t>Finansiera välfärdsstaten när befolkningen åldras</a:t>
            </a:r>
          </a:p>
          <a:p>
            <a:r>
              <a:rPr lang="sv-SE" dirty="0"/>
              <a:t>Lösa de problem som den stora migrationen skapat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96814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19256" cy="1143000"/>
          </a:xfrm>
        </p:spPr>
        <p:txBody>
          <a:bodyPr>
            <a:noAutofit/>
          </a:bodyPr>
          <a:lstStyle/>
          <a:p>
            <a:r>
              <a:rPr lang="sv-SE" sz="2800" dirty="0">
                <a:solidFill>
                  <a:srgbClr val="002060"/>
                </a:solidFill>
              </a:rPr>
              <a:t>Total anknytningsgrad till arbetsmarknaden för kvinnor efter födelseregion, 20-64 år, 2015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892" y="5301208"/>
            <a:ext cx="1100108" cy="155679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63553" y="1700804"/>
          <a:ext cx="7409060" cy="2679433"/>
        </p:xfrm>
        <a:graphic>
          <a:graphicData uri="http://schemas.openxmlformats.org/drawingml/2006/table">
            <a:tbl>
              <a:tblPr firstRow="1" firstCol="1" bandRow="1"/>
              <a:tblGrid>
                <a:gridCol w="1579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71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7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7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7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02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sv-SE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108787" r="-300000" b="-15762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208787" r="-200000" b="-15762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308787" r="-100000" b="-15762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4"/>
                      <a:stretch>
                        <a:fillRect l="-408787" b="-157627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2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b="1" i="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Kvinnor</a:t>
                      </a:r>
                      <a:endParaRPr lang="sv-SE" sz="1600" b="1" i="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sv-SE" sz="1400">
                        <a:effectLst/>
                        <a:latin typeface="Calibri" panose="020F05020202040302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sv-SE" sz="1400">
                        <a:effectLst/>
                        <a:latin typeface="Calibri" panose="020F05020202040302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sv-SE" sz="1400">
                        <a:effectLst/>
                        <a:latin typeface="Calibri" panose="020F05020202040302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sv-SE" sz="1400" dirty="0">
                        <a:effectLst/>
                        <a:latin typeface="Calibri" panose="020F05020202040302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8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Inrikes födda</a:t>
                      </a:r>
                      <a:endParaRPr lang="sv-SE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0,51</a:t>
                      </a:r>
                      <a:endParaRPr lang="sv-SE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0,72</a:t>
                      </a:r>
                      <a:endParaRPr lang="sv-SE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0,86</a:t>
                      </a:r>
                      <a:endParaRPr lang="sv-SE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0,83</a:t>
                      </a:r>
                      <a:endParaRPr lang="sv-SE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Utomeuropeiskt födda</a:t>
                      </a:r>
                      <a:endParaRPr lang="sv-SE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0,28 (0,55)</a:t>
                      </a:r>
                      <a:endParaRPr lang="sv-SE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0,70 (0,97)</a:t>
                      </a:r>
                      <a:endParaRPr lang="sv-SE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0,71 (0,83)</a:t>
                      </a:r>
                      <a:endParaRPr lang="sv-SE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0,56 (0,67)</a:t>
                      </a:r>
                      <a:endParaRPr lang="sv-SE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8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Afrika</a:t>
                      </a:r>
                      <a:endParaRPr lang="sv-SE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0,17 (0,33)</a:t>
                      </a:r>
                      <a:endParaRPr lang="sv-SE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0,64 (0,89)</a:t>
                      </a:r>
                      <a:endParaRPr lang="sv-SE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0,60 (0,70)</a:t>
                      </a:r>
                      <a:endParaRPr lang="sv-SE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0,45 (0,54)</a:t>
                      </a:r>
                      <a:endParaRPr lang="sv-SE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80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Asien</a:t>
                      </a:r>
                      <a:endParaRPr lang="sv-SE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0,27 (0,53)</a:t>
                      </a:r>
                      <a:endParaRPr lang="sv-SE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0,70 (0,97)</a:t>
                      </a:r>
                      <a:endParaRPr lang="sv-SE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0,71 (0,83)</a:t>
                      </a:r>
                      <a:endParaRPr lang="sv-SE" sz="14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0,54 (0,65)</a:t>
                      </a:r>
                      <a:endParaRPr lang="sv-SE" sz="14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97996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19256" cy="1143000"/>
          </a:xfrm>
        </p:spPr>
        <p:txBody>
          <a:bodyPr>
            <a:noAutofit/>
          </a:bodyPr>
          <a:lstStyle/>
          <a:p>
            <a:r>
              <a:rPr lang="sv-SE" sz="3000" dirty="0">
                <a:solidFill>
                  <a:srgbClr val="002060"/>
                </a:solidFill>
              </a:rPr>
              <a:t>Total anknytningsgrad till arbetsmarknaden efter födelseregion och vistelsetid, kvinnor, 20-64 år, 2015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892" y="5327086"/>
            <a:ext cx="1100108" cy="155679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47530" y="1628794"/>
          <a:ext cx="7720365" cy="4614458"/>
        </p:xfrm>
        <a:graphic>
          <a:graphicData uri="http://schemas.openxmlformats.org/drawingml/2006/table">
            <a:tbl>
              <a:tblPr firstRow="1" firstCol="1" bandRow="1"/>
              <a:tblGrid>
                <a:gridCol w="1019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3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0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1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452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sv-SE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79147" r="-421327" b="-53360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132168" r="-210839" b="-53360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258366" r="-134630" b="-533607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sv-SE"/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3"/>
                      <a:stretch>
                        <a:fillRect l="-266185" b="-533607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522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Vistelsetid: &lt;5 år (invandringsår 2011-2015)</a:t>
                      </a:r>
                      <a:endParaRPr lang="sv-SE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sv-SE" sz="1200">
                        <a:effectLst/>
                        <a:latin typeface="Calibri" panose="020F05020202040302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sv-SE" sz="1200">
                        <a:effectLst/>
                        <a:latin typeface="Calibri" panose="020F05020202040302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801">
                <a:tc>
                  <a:txBody>
                    <a:bodyPr/>
                    <a:lstStyle/>
                    <a:p>
                      <a:pPr indent="552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Inrikes födda</a:t>
                      </a:r>
                      <a:endParaRPr lang="sv-SE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0,51</a:t>
                      </a:r>
                      <a:endParaRPr lang="sv-SE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0,72</a:t>
                      </a:r>
                      <a:endParaRPr lang="sv-SE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0,86</a:t>
                      </a:r>
                      <a:endParaRPr lang="sv-SE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0,83</a:t>
                      </a:r>
                      <a:endParaRPr lang="sv-SE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801">
                <a:tc>
                  <a:txBody>
                    <a:bodyPr/>
                    <a:lstStyle/>
                    <a:p>
                      <a:pPr indent="552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Afrika</a:t>
                      </a:r>
                      <a:endParaRPr lang="sv-SE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0,03</a:t>
                      </a:r>
                      <a:endParaRPr lang="sv-SE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0,69</a:t>
                      </a:r>
                      <a:endParaRPr lang="sv-SE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0,28</a:t>
                      </a:r>
                      <a:endParaRPr lang="sv-SE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0,18</a:t>
                      </a:r>
                      <a:endParaRPr lang="sv-SE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801">
                <a:tc>
                  <a:txBody>
                    <a:bodyPr/>
                    <a:lstStyle/>
                    <a:p>
                      <a:pPr indent="552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Asien</a:t>
                      </a:r>
                      <a:endParaRPr lang="sv-SE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0,07</a:t>
                      </a:r>
                      <a:endParaRPr lang="sv-SE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0,47</a:t>
                      </a:r>
                      <a:endParaRPr lang="sv-SE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0,51</a:t>
                      </a:r>
                      <a:endParaRPr lang="sv-SE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0,31</a:t>
                      </a:r>
                      <a:endParaRPr lang="sv-SE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801">
                <a:tc>
                  <a:txBody>
                    <a:bodyPr/>
                    <a:lstStyle/>
                    <a:p>
                      <a:pPr indent="552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Europa</a:t>
                      </a:r>
                      <a:endParaRPr lang="sv-SE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0,28</a:t>
                      </a:r>
                      <a:endParaRPr lang="sv-SE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0,67</a:t>
                      </a:r>
                      <a:endParaRPr lang="sv-SE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0,63</a:t>
                      </a:r>
                      <a:endParaRPr lang="sv-SE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0,66</a:t>
                      </a:r>
                      <a:endParaRPr lang="sv-SE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95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sv-SE" sz="1200" dirty="0">
                        <a:effectLst/>
                        <a:latin typeface="Calibri" panose="020F05020202040302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sv-SE" sz="1200">
                        <a:effectLst/>
                        <a:latin typeface="Calibri" panose="020F05020202040302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sv-SE" sz="1200" dirty="0">
                        <a:effectLst/>
                        <a:latin typeface="Calibri" panose="020F05020202040302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sv-SE" sz="1200" dirty="0">
                        <a:effectLst/>
                        <a:latin typeface="Calibri" panose="020F05020202040302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sv-SE" sz="1200">
                        <a:effectLst/>
                        <a:latin typeface="Calibri" panose="020F05020202040302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9522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Vistelsetid: 5-10 år (invandringsår 2006-2010)</a:t>
                      </a:r>
                      <a:endParaRPr lang="sv-SE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sv-SE" sz="1200" dirty="0">
                        <a:effectLst/>
                        <a:latin typeface="Calibri" panose="020F05020202040302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sv-SE" sz="1200">
                        <a:effectLst/>
                        <a:latin typeface="Calibri" panose="020F05020202040302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6801">
                <a:tc>
                  <a:txBody>
                    <a:bodyPr/>
                    <a:lstStyle/>
                    <a:p>
                      <a:pPr indent="552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Inrikes födda</a:t>
                      </a:r>
                      <a:endParaRPr lang="sv-SE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0,51</a:t>
                      </a:r>
                      <a:endParaRPr lang="sv-SE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0,72</a:t>
                      </a:r>
                      <a:endParaRPr lang="sv-SE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0,86</a:t>
                      </a:r>
                      <a:endParaRPr lang="sv-SE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0,83</a:t>
                      </a:r>
                      <a:endParaRPr lang="sv-SE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6801">
                <a:tc>
                  <a:txBody>
                    <a:bodyPr/>
                    <a:lstStyle/>
                    <a:p>
                      <a:pPr indent="552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Afrika</a:t>
                      </a:r>
                      <a:endParaRPr lang="sv-SE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0,10</a:t>
                      </a:r>
                      <a:endParaRPr lang="sv-SE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0,63</a:t>
                      </a:r>
                      <a:endParaRPr lang="sv-SE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0,40</a:t>
                      </a:r>
                      <a:endParaRPr lang="sv-SE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0,40</a:t>
                      </a:r>
                      <a:endParaRPr lang="sv-SE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6801">
                <a:tc>
                  <a:txBody>
                    <a:bodyPr/>
                    <a:lstStyle/>
                    <a:p>
                      <a:pPr indent="552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Asien</a:t>
                      </a:r>
                      <a:endParaRPr lang="sv-SE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0,16</a:t>
                      </a:r>
                      <a:endParaRPr lang="sv-SE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0,68</a:t>
                      </a:r>
                      <a:endParaRPr lang="sv-SE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0,53</a:t>
                      </a:r>
                      <a:endParaRPr lang="sv-SE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0,42</a:t>
                      </a:r>
                      <a:endParaRPr lang="sv-SE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6801">
                <a:tc>
                  <a:txBody>
                    <a:bodyPr/>
                    <a:lstStyle/>
                    <a:p>
                      <a:pPr indent="552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Europa</a:t>
                      </a:r>
                      <a:endParaRPr lang="sv-SE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0,35</a:t>
                      </a:r>
                      <a:endParaRPr lang="sv-SE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0,69</a:t>
                      </a:r>
                      <a:endParaRPr lang="sv-SE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0,73</a:t>
                      </a:r>
                      <a:endParaRPr lang="sv-SE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0,69</a:t>
                      </a:r>
                      <a:endParaRPr lang="sv-SE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952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sv-SE" sz="1200" dirty="0">
                        <a:effectLst/>
                        <a:latin typeface="Calibri" panose="020F05020202040302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sv-SE" sz="1200">
                        <a:effectLst/>
                        <a:latin typeface="Calibri" panose="020F05020202040302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sv-SE" sz="1200">
                        <a:effectLst/>
                        <a:latin typeface="Calibri" panose="020F05020202040302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sv-SE" sz="1200">
                        <a:effectLst/>
                        <a:latin typeface="Calibri" panose="020F05020202040302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sv-SE" sz="1200" dirty="0">
                        <a:effectLst/>
                        <a:latin typeface="Calibri" panose="020F05020202040302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9522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Vistelsetid: &gt;10 år (invandringsår - 2005)</a:t>
                      </a:r>
                      <a:endParaRPr lang="sv-SE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sv-SE" sz="1200">
                        <a:effectLst/>
                        <a:latin typeface="Calibri" panose="020F05020202040302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sv-SE" sz="1200" dirty="0">
                        <a:effectLst/>
                        <a:latin typeface="Calibri" panose="020F05020202040302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6801">
                <a:tc>
                  <a:txBody>
                    <a:bodyPr/>
                    <a:lstStyle/>
                    <a:p>
                      <a:pPr indent="552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Inrikes födda</a:t>
                      </a:r>
                      <a:endParaRPr lang="sv-SE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0,51</a:t>
                      </a:r>
                      <a:endParaRPr lang="sv-SE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0,72</a:t>
                      </a:r>
                      <a:endParaRPr lang="sv-SE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0,86</a:t>
                      </a:r>
                      <a:endParaRPr lang="sv-SE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0,83</a:t>
                      </a:r>
                      <a:endParaRPr lang="sv-SE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6801">
                <a:tc>
                  <a:txBody>
                    <a:bodyPr/>
                    <a:lstStyle/>
                    <a:p>
                      <a:pPr indent="552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Afrika</a:t>
                      </a:r>
                      <a:endParaRPr lang="sv-SE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0,34</a:t>
                      </a:r>
                      <a:endParaRPr lang="sv-SE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0,64</a:t>
                      </a:r>
                      <a:endParaRPr lang="sv-SE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0,76</a:t>
                      </a:r>
                      <a:endParaRPr lang="sv-SE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0,70</a:t>
                      </a:r>
                      <a:endParaRPr lang="sv-SE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6801">
                <a:tc>
                  <a:txBody>
                    <a:bodyPr/>
                    <a:lstStyle/>
                    <a:p>
                      <a:pPr indent="552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Asien</a:t>
                      </a:r>
                      <a:endParaRPr lang="sv-SE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0,39</a:t>
                      </a:r>
                      <a:endParaRPr lang="sv-SE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0,72</a:t>
                      </a:r>
                      <a:endParaRPr lang="sv-SE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0,79</a:t>
                      </a:r>
                      <a:endParaRPr lang="sv-SE" sz="12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0,68</a:t>
                      </a:r>
                      <a:endParaRPr lang="sv-SE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6801">
                <a:tc>
                  <a:txBody>
                    <a:bodyPr/>
                    <a:lstStyle/>
                    <a:p>
                      <a:pPr indent="5524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Europa</a:t>
                      </a:r>
                      <a:endParaRPr lang="sv-SE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0,49</a:t>
                      </a:r>
                      <a:endParaRPr lang="sv-SE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0,74</a:t>
                      </a:r>
                      <a:endParaRPr lang="sv-SE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0,90</a:t>
                      </a:r>
                      <a:endParaRPr lang="sv-SE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0,74</a:t>
                      </a:r>
                      <a:endParaRPr lang="sv-SE" sz="12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4523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altLang="en-US" sz="3200">
                <a:solidFill>
                  <a:srgbClr val="002060"/>
                </a:solidFill>
              </a:rPr>
              <a:t>Hur förbättra arbetsmarknadssituationen för utrikes födda?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372996"/>
            <a:ext cx="8229600" cy="3753485"/>
          </a:xfrm>
        </p:spPr>
        <p:txBody>
          <a:bodyPr/>
          <a:lstStyle/>
          <a:p>
            <a:r>
              <a:rPr lang="sv-SE" altLang="en-US"/>
              <a:t>Utbildning</a:t>
            </a:r>
          </a:p>
          <a:p>
            <a:r>
              <a:rPr lang="sv-SE" altLang="en-US"/>
              <a:t>Anställningsstöd</a:t>
            </a:r>
          </a:p>
          <a:p>
            <a:r>
              <a:rPr lang="sv-SE" altLang="en-US"/>
              <a:t>Lägre minimilöner</a:t>
            </a:r>
          </a:p>
        </p:txBody>
      </p:sp>
    </p:spTree>
    <p:extLst>
      <p:ext uri="{BB962C8B-B14F-4D97-AF65-F5344CB8AC3E}">
        <p14:creationId xmlns:p14="http://schemas.microsoft.com/office/powerpoint/2010/main" val="22024896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21" y="126077"/>
            <a:ext cx="9935570" cy="665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424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2060"/>
                </a:solidFill>
              </a:rPr>
              <a:t>Migranters tillgång till välfärdsstatens förmåner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Differentierade förmåner</a:t>
            </a:r>
          </a:p>
          <a:p>
            <a:pPr marL="0" indent="0">
              <a:buNone/>
            </a:pPr>
            <a:r>
              <a:rPr lang="sv-SE" dirty="0"/>
              <a:t>   - Danmark</a:t>
            </a:r>
          </a:p>
          <a:p>
            <a:pPr marL="0" indent="0">
              <a:buNone/>
            </a:pPr>
            <a:r>
              <a:rPr lang="sv-SE" dirty="0"/>
              <a:t>   - Moderaterna i Sverige</a:t>
            </a:r>
          </a:p>
          <a:p>
            <a:pPr marL="0" indent="0">
              <a:buNone/>
            </a:pPr>
            <a:r>
              <a:rPr lang="sv-SE" dirty="0"/>
              <a:t>   - moraliskt motiv: man ska kvalificera sig för förmåner genom att</a:t>
            </a:r>
          </a:p>
          <a:p>
            <a:pPr marL="0" indent="0">
              <a:buNone/>
            </a:pPr>
            <a:r>
              <a:rPr lang="sv-SE" dirty="0"/>
              <a:t>     bidra till kostnaderna för dem</a:t>
            </a:r>
          </a:p>
          <a:p>
            <a:pPr marL="0" indent="0">
              <a:buNone/>
            </a:pPr>
            <a:r>
              <a:rPr lang="sv-SE" dirty="0"/>
              <a:t>   - men detta står i strid med universalitetsprincipen</a:t>
            </a:r>
          </a:p>
          <a:p>
            <a:r>
              <a:rPr lang="sv-SE" dirty="0"/>
              <a:t>Generell krympning av välfärdsstaten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16554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19256" cy="1143000"/>
          </a:xfrm>
        </p:spPr>
        <p:txBody>
          <a:bodyPr>
            <a:noAutofit/>
          </a:bodyPr>
          <a:lstStyle/>
          <a:p>
            <a:r>
              <a:rPr lang="sv-SE" sz="3200" dirty="0">
                <a:solidFill>
                  <a:srgbClr val="002060"/>
                </a:solidFill>
              </a:rPr>
              <a:t>Förändringar som skulle kunna få företag som inte tidigare använt anställningsstöd att göra det framöver, procent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892" y="5301208"/>
            <a:ext cx="1100108" cy="1556792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991544" y="1772817"/>
          <a:ext cx="7432332" cy="4464491"/>
        </p:xfrm>
        <a:graphic>
          <a:graphicData uri="http://schemas.openxmlformats.org/drawingml/2006/table">
            <a:tbl>
              <a:tblPr firstRow="1" firstCol="1" bandRow="1"/>
              <a:tblGrid>
                <a:gridCol w="6400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6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sv-SE" sz="1600" dirty="0">
                        <a:effectLst/>
                        <a:latin typeface="Calibri" panose="020F0502020204030204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Calibri" panose="020F0502020204030204"/>
                          <a:ea typeface="Times New Roman" panose="02020603050405020304"/>
                          <a:cs typeface="Arial" panose="020B0604020202020204"/>
                        </a:rPr>
                        <a:t>Svarsandel</a:t>
                      </a:r>
                      <a:endParaRPr lang="sv-SE" sz="16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5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Calibri" panose="020F0502020204030204"/>
                          <a:ea typeface="Times New Roman" panose="02020603050405020304"/>
                          <a:cs typeface="Arial" panose="020B0604020202020204"/>
                        </a:rPr>
                        <a:t>Större anställningsstöd</a:t>
                      </a:r>
                      <a:endParaRPr lang="sv-SE" sz="16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17,7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5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Calibri" panose="020F0502020204030204"/>
                          <a:ea typeface="Times New Roman" panose="02020603050405020304"/>
                          <a:cs typeface="Arial" panose="020B0604020202020204"/>
                        </a:rPr>
                        <a:t>Lägre bruttolön</a:t>
                      </a:r>
                      <a:endParaRPr lang="sv-SE" sz="16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12,2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5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Calibri" panose="020F0502020204030204"/>
                          <a:ea typeface="Times New Roman" panose="02020603050405020304"/>
                          <a:cs typeface="Arial" panose="020B0604020202020204"/>
                        </a:rPr>
                        <a:t>Anställningsstöd under längre tid</a:t>
                      </a:r>
                      <a:endParaRPr lang="sv-SE" sz="16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20,2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5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Calibri" panose="020F0502020204030204"/>
                          <a:ea typeface="Times New Roman" panose="02020603050405020304"/>
                          <a:cs typeface="Arial" panose="020B0604020202020204"/>
                        </a:rPr>
                        <a:t>Mindre arbetskrävande kontakter med myndigheter</a:t>
                      </a:r>
                      <a:endParaRPr lang="sv-SE" sz="16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22,5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5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Calibri" panose="020F0502020204030204"/>
                          <a:ea typeface="Times New Roman" panose="02020603050405020304"/>
                          <a:cs typeface="Arial" panose="020B0604020202020204"/>
                        </a:rPr>
                        <a:t>Större möjligheter till provperiod före avtal om anställning med stöd</a:t>
                      </a:r>
                      <a:endParaRPr lang="sv-SE" sz="16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32,7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5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Calibri" panose="020F0502020204030204"/>
                          <a:ea typeface="Times New Roman" panose="02020603050405020304"/>
                          <a:cs typeface="Arial" panose="020B0604020202020204"/>
                        </a:rPr>
                        <a:t>Bemanningsföretag tar arbetsgivaransvaret</a:t>
                      </a:r>
                      <a:endParaRPr lang="sv-SE" sz="16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11,0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5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Calibri" panose="020F0502020204030204"/>
                          <a:ea typeface="Times New Roman" panose="02020603050405020304"/>
                          <a:cs typeface="Arial" panose="020B0604020202020204"/>
                        </a:rPr>
                        <a:t>Arbetsförmedlingen tar arbetsgivaransvaret</a:t>
                      </a:r>
                      <a:endParaRPr lang="sv-SE" sz="16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22,9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5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Calibri" panose="020F0502020204030204"/>
                          <a:ea typeface="Times New Roman" panose="02020603050405020304"/>
                          <a:cs typeface="Arial" panose="020B0604020202020204"/>
                        </a:rPr>
                        <a:t>Inga krav på ansvar för utbildning/handledning</a:t>
                      </a:r>
                      <a:endParaRPr lang="sv-SE" sz="16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9,8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5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Calibri" panose="020F0502020204030204"/>
                          <a:ea typeface="Times New Roman" panose="02020603050405020304"/>
                          <a:cs typeface="Arial" panose="020B0604020202020204"/>
                        </a:rPr>
                        <a:t>Handledningsstöd</a:t>
                      </a:r>
                      <a:endParaRPr lang="sv-SE" sz="16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12,7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5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Calibri" panose="020F0502020204030204"/>
                          <a:ea typeface="Times New Roman" panose="02020603050405020304"/>
                          <a:cs typeface="Arial" panose="020B0604020202020204"/>
                        </a:rPr>
                        <a:t>Annat</a:t>
                      </a:r>
                      <a:endParaRPr lang="sv-SE" sz="160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27,4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5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Calibri" panose="020F0502020204030204"/>
                          <a:ea typeface="Times New Roman" panose="02020603050405020304"/>
                          <a:cs typeface="Arial" panose="020B0604020202020204"/>
                        </a:rPr>
                        <a:t>Ej svar</a:t>
                      </a:r>
                      <a:endParaRPr lang="sv-SE" sz="1600" dirty="0"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v-SE" sz="1600" dirty="0">
                          <a:effectLst/>
                          <a:latin typeface="Calibri" panose="020F0502020204030204"/>
                          <a:ea typeface="Calibri" panose="020F0502020204030204"/>
                          <a:cs typeface="Times New Roman" panose="02020603050405020304"/>
                        </a:rPr>
                        <a:t>10,3</a:t>
                      </a: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11131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132D77-3F89-48F8-B56F-FF1E7D901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2060"/>
                </a:solidFill>
              </a:rPr>
              <a:t>Fler privata aktörer i arbetsförmedlingen?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C07F7E-21E8-4186-9A1D-26217CA35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Australien ofta framfört exempel</a:t>
            </a:r>
          </a:p>
          <a:p>
            <a:r>
              <a:rPr lang="sv-SE" dirty="0"/>
              <a:t>Ingen mirakelmedicin</a:t>
            </a:r>
          </a:p>
          <a:p>
            <a:pPr marL="0" indent="0">
              <a:buNone/>
            </a:pPr>
            <a:r>
              <a:rPr lang="sv-SE" dirty="0"/>
              <a:t>   - inget generellt stöd för att privata aktörer fungerar bättre än statliga</a:t>
            </a:r>
          </a:p>
          <a:p>
            <a:r>
              <a:rPr lang="sv-SE" dirty="0"/>
              <a:t>Utfallet tycks bero på hur kontrakten utformas och följs upp</a:t>
            </a:r>
          </a:p>
          <a:p>
            <a:pPr marL="0" indent="0">
              <a:buNone/>
            </a:pPr>
            <a:r>
              <a:rPr lang="sv-SE" dirty="0"/>
              <a:t>   - förmedlingspeng för att ta sig an arbetssökande</a:t>
            </a:r>
          </a:p>
          <a:p>
            <a:pPr marL="0" indent="0">
              <a:buNone/>
            </a:pPr>
            <a:r>
              <a:rPr lang="sv-SE" dirty="0"/>
              <a:t>   - förmedlingspeng vid reguljära anställningar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8777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6274"/>
          </a:xfrm>
        </p:spPr>
        <p:txBody>
          <a:bodyPr>
            <a:noAutofit/>
          </a:bodyPr>
          <a:lstStyle/>
          <a:p>
            <a:pPr algn="ctr"/>
            <a:r>
              <a:rPr lang="sv-SE" sz="4000" dirty="0">
                <a:solidFill>
                  <a:srgbClr val="002060"/>
                </a:solidFill>
              </a:rPr>
              <a:t>Gapet mellan personer med inhemsk och utländsk bakgrund i IALS och PIAAC, antal poäng</a:t>
            </a:r>
          </a:p>
        </p:txBody>
      </p:sp>
      <p:sp>
        <p:nvSpPr>
          <p:cNvPr id="9" name="Title 1"/>
          <p:cNvSpPr txBox="1"/>
          <p:nvPr/>
        </p:nvSpPr>
        <p:spPr>
          <a:xfrm>
            <a:off x="3782060" y="6099387"/>
            <a:ext cx="9817360" cy="883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v-SE" sz="15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78"/>
          <a:stretch>
            <a:fillRect/>
          </a:stretch>
        </p:blipFill>
        <p:spPr>
          <a:xfrm>
            <a:off x="11107658" y="5805264"/>
            <a:ext cx="1100108" cy="105273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373085" y="1723121"/>
          <a:ext cx="7445829" cy="40821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701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4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1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401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Land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IALS 1994-1998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PIAAC 2012</a:t>
                      </a:r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Belgien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4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Danmark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4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Finland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4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Irland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4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Italien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4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Nederländerna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4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Norge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4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Polen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4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Sverige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4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Tjeckien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4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Tyskland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sv-SE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rgbClr val="F4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011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USA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sv-SE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5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3177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19256" cy="1143000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002060"/>
                </a:solidFill>
              </a:rPr>
              <a:t>Andel anställda i yrken med inga eller låga utbildningskrav, 2015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892" y="5301208"/>
            <a:ext cx="1100108" cy="1556792"/>
          </a:xfrm>
          <a:prstGeom prst="rect">
            <a:avLst/>
          </a:prstGeom>
        </p:spPr>
      </p:pic>
      <p:graphicFrame>
        <p:nvGraphicFramePr>
          <p:cNvPr id="4" name="Chart 3"/>
          <p:cNvGraphicFramePr/>
          <p:nvPr/>
        </p:nvGraphicFramePr>
        <p:xfrm>
          <a:off x="1775520" y="1268760"/>
          <a:ext cx="792088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67113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19256" cy="1143000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002060"/>
                </a:solidFill>
              </a:rPr>
              <a:t>Lönespridningen i olika OECD-länder, 2014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892" y="5301208"/>
            <a:ext cx="1100108" cy="1556792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91543" y="1772823"/>
          <a:ext cx="7576350" cy="4464480"/>
        </p:xfrm>
        <a:graphic>
          <a:graphicData uri="http://schemas.openxmlformats.org/drawingml/2006/table">
            <a:tbl>
              <a:tblPr firstRow="1" firstCol="1" bandRow="1"/>
              <a:tblGrid>
                <a:gridCol w="2526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4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4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9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 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Decil</a:t>
                      </a: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 5/</a:t>
                      </a:r>
                      <a:r>
                        <a:rPr lang="sv-SE" sz="16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Decil</a:t>
                      </a: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 1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Decil 9/Decil 1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Sverige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b="1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1,36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b="1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2,28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9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Belgien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1,39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2,46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Danmark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1,45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2,56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Finland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1,46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2,57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Frankrike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1,49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2,98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Italien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1,50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2,17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Norge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1,62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2,42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Nederländerna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1,66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2,94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b="1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OECD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1,70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b="1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3,46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Österrike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1,72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3,33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Storbritannien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1,80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3,56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Tyskland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1,87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3,41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Polen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1,92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4,03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Estland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2,08</a:t>
                      </a:r>
                      <a:endParaRPr lang="sv-SE" sz="160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4,40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0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USA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2,09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v-SE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/>
                          <a:ea typeface="Times New Roman" panose="02020603050405020304"/>
                          <a:cs typeface="Times New Roman" panose="02020603050405020304"/>
                        </a:rPr>
                        <a:t>5,01</a:t>
                      </a:r>
                      <a:endParaRPr lang="sv-SE" sz="16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Calibri" panose="020F0502020204030204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405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solidFill>
                  <a:srgbClr val="002060"/>
                </a:solidFill>
              </a:rPr>
              <a:t>Välfärdsstaten och tillväxten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v-SE" sz="1600" dirty="0"/>
              <a:t>Förenklat argument: En generös välfärdsstat med stor offentlig sektor och höga skatter är inte förenligt med hög inkomst per capita</a:t>
            </a:r>
          </a:p>
          <a:p>
            <a:pPr marL="0" indent="0">
              <a:buNone/>
            </a:pPr>
            <a:r>
              <a:rPr lang="sv-SE" sz="1600" dirty="0"/>
              <a:t>     - ”humlan borde inte kunna flyga”</a:t>
            </a:r>
          </a:p>
          <a:p>
            <a:r>
              <a:rPr lang="sv-SE" sz="1600" dirty="0"/>
              <a:t>Men sammansättningen av offentliga utgifter och skatter är central</a:t>
            </a:r>
          </a:p>
          <a:p>
            <a:pPr marL="0" indent="0">
              <a:buNone/>
            </a:pPr>
            <a:r>
              <a:rPr lang="sv-SE" sz="1600" dirty="0"/>
              <a:t>     - aktiva och passiva offentliga utgifter</a:t>
            </a:r>
          </a:p>
          <a:p>
            <a:pPr marL="0" indent="0">
              <a:buNone/>
            </a:pPr>
            <a:r>
              <a:rPr lang="sv-SE" sz="1600" dirty="0"/>
              <a:t>     - skatter med större eller mindre snedvridningseffekter</a:t>
            </a:r>
          </a:p>
          <a:p>
            <a:r>
              <a:rPr lang="sv-SE" sz="1600" dirty="0"/>
              <a:t>Inte alltid så lätt att skilja mellan aktiva och passiva offentliga utgifter</a:t>
            </a:r>
          </a:p>
          <a:p>
            <a:pPr marL="0" indent="0">
              <a:buNone/>
            </a:pPr>
            <a:r>
              <a:rPr lang="sv-SE" sz="1600" dirty="0"/>
              <a:t>     - utbildning och FoU</a:t>
            </a:r>
          </a:p>
          <a:p>
            <a:pPr marL="0" indent="0">
              <a:buNone/>
            </a:pPr>
            <a:r>
              <a:rPr lang="sv-SE" sz="1600" dirty="0"/>
              <a:t>      - arbetsmarknadsutbildning</a:t>
            </a:r>
          </a:p>
          <a:p>
            <a:pPr marL="0" indent="0">
              <a:buNone/>
            </a:pPr>
            <a:r>
              <a:rPr lang="sv-SE" sz="1600" dirty="0"/>
              <a:t>     - infrastruktur</a:t>
            </a:r>
          </a:p>
          <a:p>
            <a:pPr marL="0" indent="0">
              <a:buNone/>
            </a:pPr>
            <a:r>
              <a:rPr lang="sv-SE" sz="1600" dirty="0"/>
              <a:t>     - barnomsorg</a:t>
            </a:r>
          </a:p>
          <a:p>
            <a:r>
              <a:rPr lang="sv-SE" sz="1600" dirty="0"/>
              <a:t>Skattestrukturen spelar roll</a:t>
            </a:r>
          </a:p>
          <a:p>
            <a:pPr marL="0" indent="0">
              <a:buNone/>
            </a:pPr>
            <a:r>
              <a:rPr lang="sv-SE" sz="1600" dirty="0"/>
              <a:t>     - mindre snedvridningseffekter av fastighetsbeskattning och konsumtionsskatter än av beskattning av arbets-</a:t>
            </a:r>
          </a:p>
          <a:p>
            <a:pPr marL="0" indent="0">
              <a:buNone/>
            </a:pPr>
            <a:r>
              <a:rPr lang="sv-SE" sz="1600" dirty="0"/>
              <a:t>       och kapitalinkomster</a:t>
            </a:r>
          </a:p>
          <a:p>
            <a:pPr marL="0" indent="0">
              <a:buNone/>
            </a:pPr>
            <a:r>
              <a:rPr lang="sv-SE" sz="1600" dirty="0"/>
              <a:t>    - undvik att beskatta likvärdiga inkomstslag på olika sätt (gäller främst kapitalinkomstbeskattningen)</a:t>
            </a:r>
          </a:p>
          <a:p>
            <a:pPr marL="0" indent="0">
              <a:buNone/>
            </a:pPr>
            <a:r>
              <a:rPr lang="sv-SE" sz="16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7265556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19256" cy="1143000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002060"/>
                </a:solidFill>
              </a:rPr>
              <a:t>Nya typer av enkla jobb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600201"/>
            <a:ext cx="8336915" cy="4404995"/>
          </a:xfrm>
        </p:spPr>
        <p:txBody>
          <a:bodyPr>
            <a:normAutofit/>
          </a:bodyPr>
          <a:lstStyle/>
          <a:p>
            <a:pPr marL="457200" indent="-457200"/>
            <a:r>
              <a:rPr lang="sv-SE" b="1" dirty="0"/>
              <a:t>Temporära</a:t>
            </a:r>
            <a:r>
              <a:rPr lang="sv-SE" dirty="0"/>
              <a:t> </a:t>
            </a:r>
            <a:r>
              <a:rPr lang="sv-SE" b="1" dirty="0"/>
              <a:t>ingångsjobb </a:t>
            </a:r>
            <a:r>
              <a:rPr lang="sv-SE" dirty="0"/>
              <a:t>med rejält lägre minimilöner</a:t>
            </a:r>
          </a:p>
          <a:p>
            <a:pPr marL="0" indent="0">
              <a:buNone/>
            </a:pPr>
            <a:r>
              <a:rPr lang="sv-SE" dirty="0"/>
              <a:t>      - begränsade överspillningseffekter på andra löner </a:t>
            </a:r>
          </a:p>
          <a:p>
            <a:pPr marL="0" indent="0">
              <a:buNone/>
            </a:pPr>
            <a:r>
              <a:rPr lang="sv-SE" dirty="0"/>
              <a:t>        men också begränsade sysselsättningseffekter</a:t>
            </a:r>
          </a:p>
          <a:p>
            <a:pPr marL="457200" indent="-457200"/>
            <a:r>
              <a:rPr lang="sv-SE" b="1" dirty="0"/>
              <a:t>Permanenta</a:t>
            </a:r>
            <a:r>
              <a:rPr lang="sv-SE" dirty="0"/>
              <a:t> </a:t>
            </a:r>
            <a:r>
              <a:rPr lang="sv-SE" b="1" dirty="0"/>
              <a:t>nya</a:t>
            </a:r>
            <a:r>
              <a:rPr lang="sv-SE" dirty="0"/>
              <a:t> </a:t>
            </a:r>
            <a:r>
              <a:rPr lang="sv-SE" b="1" dirty="0"/>
              <a:t>enkla jobb </a:t>
            </a:r>
            <a:r>
              <a:rPr lang="sv-SE" dirty="0"/>
              <a:t>definierade av arbetsmarknadens parter också med rejält lägre minimilöner</a:t>
            </a:r>
          </a:p>
          <a:p>
            <a:pPr marL="0" indent="0">
              <a:buNone/>
            </a:pPr>
            <a:r>
              <a:rPr lang="sv-SE" dirty="0"/>
              <a:t>      - större sysselsättningseffekter men fortfarande </a:t>
            </a:r>
          </a:p>
          <a:p>
            <a:pPr marL="0" indent="0">
              <a:buNone/>
            </a:pPr>
            <a:r>
              <a:rPr lang="sv-SE" dirty="0"/>
              <a:t>        begränsade överspillningseffekter på andra löner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207" y="5736818"/>
            <a:ext cx="1100108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962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19256" cy="1143000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002060"/>
                </a:solidFill>
              </a:rPr>
              <a:t>Vad händer med lönerna för dem som redan har jobb?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883411"/>
            <a:ext cx="8336915" cy="4121785"/>
          </a:xfrm>
        </p:spPr>
        <p:txBody>
          <a:bodyPr>
            <a:normAutofit fontScale="90000" lnSpcReduction="10000"/>
          </a:bodyPr>
          <a:lstStyle/>
          <a:p>
            <a:pPr marL="457200" indent="-457200"/>
            <a:r>
              <a:rPr lang="sv-SE" dirty="0"/>
              <a:t>Ingen direkt forskning om detta</a:t>
            </a:r>
          </a:p>
          <a:p>
            <a:pPr marL="457200" indent="-457200"/>
            <a:r>
              <a:rPr lang="sv-SE" dirty="0"/>
              <a:t>Men forskning om effekterna av lågkvalificerad invandring</a:t>
            </a:r>
          </a:p>
          <a:p>
            <a:pPr marL="0" indent="0">
              <a:buNone/>
            </a:pPr>
            <a:r>
              <a:rPr lang="sv-SE" dirty="0"/>
              <a:t>       - lönerna på de jobb invandrarna kommer in på faller</a:t>
            </a:r>
          </a:p>
          <a:p>
            <a:pPr marL="0" indent="0">
              <a:buNone/>
            </a:pPr>
            <a:r>
              <a:rPr lang="sv-SE" dirty="0"/>
              <a:t>       - men samtidigt ökar lönerna för inrikes födda</a:t>
            </a:r>
          </a:p>
          <a:p>
            <a:pPr marL="0" indent="0">
              <a:buNone/>
            </a:pPr>
            <a:r>
              <a:rPr lang="sv-SE" dirty="0"/>
              <a:t>       - de flyttar över till mer kvalificerade jobb</a:t>
            </a:r>
          </a:p>
          <a:p>
            <a:pPr marL="0" indent="0">
              <a:buNone/>
            </a:pPr>
            <a:r>
              <a:rPr lang="sv-SE" dirty="0"/>
              <a:t>       - den invandrade arbetskraften utgör ett </a:t>
            </a:r>
            <a:r>
              <a:rPr lang="sv-SE" b="1" dirty="0"/>
              <a:t>komplement </a:t>
            </a:r>
            <a:r>
              <a:rPr lang="sv-SE" dirty="0"/>
              <a:t>till </a:t>
            </a:r>
          </a:p>
          <a:p>
            <a:pPr marL="0" indent="0">
              <a:buNone/>
            </a:pPr>
            <a:r>
              <a:rPr lang="sv-SE" dirty="0"/>
              <a:t>        den tidigare arbetskraften</a:t>
            </a:r>
          </a:p>
          <a:p>
            <a:pPr marL="457200" indent="-457200"/>
            <a:r>
              <a:rPr lang="sv-SE" dirty="0"/>
              <a:t>Annan forskning kommer till andra resultat</a:t>
            </a:r>
          </a:p>
          <a:p>
            <a:pPr marL="457200" indent="-457200"/>
            <a:r>
              <a:rPr lang="sv-SE" dirty="0"/>
              <a:t>Men i varje fall inte självklart att andra löner faller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207" y="5736818"/>
            <a:ext cx="1100108" cy="15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81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solidFill>
                  <a:srgbClr val="002060"/>
                </a:solidFill>
              </a:rPr>
              <a:t>Inkomstnivå och inkomstolikhet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0" y="1628800"/>
            <a:ext cx="654618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973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1" y="44624"/>
            <a:ext cx="10660427" cy="1143000"/>
          </a:xfrm>
        </p:spPr>
        <p:txBody>
          <a:bodyPr>
            <a:noAutofit/>
          </a:bodyPr>
          <a:lstStyle/>
          <a:p>
            <a:r>
              <a:rPr lang="sv-SE" dirty="0">
                <a:solidFill>
                  <a:srgbClr val="002060"/>
                </a:solidFill>
              </a:rPr>
              <a:t>FoU-utgifter, procent av BNP, 2012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1" y="1363417"/>
            <a:ext cx="479107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552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944" y="228816"/>
            <a:ext cx="10515600" cy="1325563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002060"/>
                </a:solidFill>
              </a:rPr>
              <a:t>Organisationsförändring och ny teknologi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648" y="1628801"/>
            <a:ext cx="6309926" cy="3723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5152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912" y="319689"/>
            <a:ext cx="10515600" cy="1325563"/>
          </a:xfrm>
        </p:spPr>
        <p:txBody>
          <a:bodyPr>
            <a:normAutofit/>
          </a:bodyPr>
          <a:lstStyle/>
          <a:p>
            <a:r>
              <a:rPr lang="sv-SE" sz="2800" dirty="0">
                <a:solidFill>
                  <a:srgbClr val="002060"/>
                </a:solidFill>
              </a:rPr>
              <a:t>Offentliga utgifter för utbildning och den vuxna </a:t>
            </a:r>
            <a:r>
              <a:rPr lang="sv-SE" sz="2800" dirty="0" err="1">
                <a:solidFill>
                  <a:srgbClr val="002060"/>
                </a:solidFill>
              </a:rPr>
              <a:t>befolk</a:t>
            </a:r>
            <a:r>
              <a:rPr lang="sv-SE" sz="2800" dirty="0">
                <a:solidFill>
                  <a:srgbClr val="002060"/>
                </a:solidFill>
              </a:rPr>
              <a:t>-</a:t>
            </a:r>
            <a:br>
              <a:rPr lang="sv-SE" sz="2800" dirty="0">
                <a:solidFill>
                  <a:srgbClr val="002060"/>
                </a:solidFill>
              </a:rPr>
            </a:br>
            <a:r>
              <a:rPr lang="sv-SE" sz="2800" dirty="0" err="1">
                <a:solidFill>
                  <a:srgbClr val="002060"/>
                </a:solidFill>
              </a:rPr>
              <a:t>ningens</a:t>
            </a:r>
            <a:r>
              <a:rPr lang="sv-SE" sz="2800" dirty="0">
                <a:solidFill>
                  <a:srgbClr val="002060"/>
                </a:solidFill>
              </a:rPr>
              <a:t> färdigheter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891" y="1865312"/>
            <a:ext cx="6242326" cy="3948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004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3186</TotalTime>
  <Words>1570</Words>
  <Application>Microsoft Office PowerPoint</Application>
  <PresentationFormat>Bredbild</PresentationFormat>
  <Paragraphs>458</Paragraphs>
  <Slides>51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Times New Roman</vt:lpstr>
      <vt:lpstr>Office-tema</vt:lpstr>
      <vt:lpstr>Utmaningar för den nordiska välfärdsmodellen</vt:lpstr>
      <vt:lpstr>Vad är den nordiska välfärdsmodellen?</vt:lpstr>
      <vt:lpstr>The degree of trust</vt:lpstr>
      <vt:lpstr>Utmaningar</vt:lpstr>
      <vt:lpstr>Välfärdsstaten och tillväxten</vt:lpstr>
      <vt:lpstr>Inkomstnivå och inkomstolikhet</vt:lpstr>
      <vt:lpstr>FoU-utgifter, procent av BNP, 2012</vt:lpstr>
      <vt:lpstr>Organisationsförändring och ny teknologi</vt:lpstr>
      <vt:lpstr>Offentliga utgifter för utbildning och den vuxna befolk- ningens färdigheter</vt:lpstr>
      <vt:lpstr>Ginikoefficienten för justerad disponibel inkomst</vt:lpstr>
      <vt:lpstr>Risk för fattigdom och social utestängning i EU-länderna, 2015</vt:lpstr>
      <vt:lpstr>PowerPoint-presentation</vt:lpstr>
      <vt:lpstr>Förklaring av skillnaden i inkomstolikhet gentemot USA</vt:lpstr>
      <vt:lpstr>PowerPoint-presentation</vt:lpstr>
      <vt:lpstr>PowerPoint-presentation</vt:lpstr>
      <vt:lpstr>Lönespridning (P90/P10) och kollektivavtalens täckningsgrad</vt:lpstr>
      <vt:lpstr>Lönespridning (P90/P10) och facklig organisationsgrad</vt:lpstr>
      <vt:lpstr>Täckningsgrad för kollektivavtal, procent av alla anställda</vt:lpstr>
      <vt:lpstr>Facklig organisationsgrad, procent av alla anställda</vt:lpstr>
      <vt:lpstr>Inkomstfördelningen</vt:lpstr>
      <vt:lpstr>Inkomstfördelning och utbildning</vt:lpstr>
      <vt:lpstr>PowerPoint-presentation</vt:lpstr>
      <vt:lpstr>Sysselsättningsgrad och arbetskraftsdeltagande i EU</vt:lpstr>
      <vt:lpstr>Arbetslösheten i EU 2015</vt:lpstr>
      <vt:lpstr>Andel långtidsarbetslösa i EU 2015</vt:lpstr>
      <vt:lpstr>Inaktiva ungdomar (”NEET”) i EU 2015</vt:lpstr>
      <vt:lpstr>S2-indikatorn</vt:lpstr>
      <vt:lpstr>S2-indikatorn och dess komponenter</vt:lpstr>
      <vt:lpstr>PowerPoint-presentation</vt:lpstr>
      <vt:lpstr>PowerPoint-presentation</vt:lpstr>
      <vt:lpstr>PowerPoint-presentation</vt:lpstr>
      <vt:lpstr>PowerPoint-presentation</vt:lpstr>
      <vt:lpstr>Hur kan den demografiska utmaningen mötas?</vt:lpstr>
      <vt:lpstr>PowerPoint-presentation</vt:lpstr>
      <vt:lpstr>Wagners lag</vt:lpstr>
      <vt:lpstr>Alternativ till skattehöjningar</vt:lpstr>
      <vt:lpstr>Ginikoefficienter för disponibel inkomst och utvidgad disponibel inkomst (inkl värdet av offentligt finansierad konsumtion)</vt:lpstr>
      <vt:lpstr>Utrikes föddas anknytning till arbetsmarknaden</vt:lpstr>
      <vt:lpstr>Total anknytningsgrad till arbetsmarknaden efter födelseregion, 20-64 år, 2015</vt:lpstr>
      <vt:lpstr>Total anknytningsgrad till arbetsmarknaden för kvinnor efter födelseregion, 20-64 år, 2015</vt:lpstr>
      <vt:lpstr>Total anknytningsgrad till arbetsmarknaden efter födelseregion och vistelsetid, kvinnor, 20-64 år, 2015</vt:lpstr>
      <vt:lpstr>Hur förbättra arbetsmarknadssituationen för utrikes födda?</vt:lpstr>
      <vt:lpstr>PowerPoint-presentation</vt:lpstr>
      <vt:lpstr>Migranters tillgång till välfärdsstatens förmåner</vt:lpstr>
      <vt:lpstr>Förändringar som skulle kunna få företag som inte tidigare använt anställningsstöd att göra det framöver, procent</vt:lpstr>
      <vt:lpstr>Fler privata aktörer i arbetsförmedlingen?</vt:lpstr>
      <vt:lpstr>Gapet mellan personer med inhemsk och utländsk bakgrund i IALS och PIAAC, antal poäng</vt:lpstr>
      <vt:lpstr>Andel anställda i yrken med inga eller låga utbildningskrav, 2015</vt:lpstr>
      <vt:lpstr>Lönespridningen i olika OECD-länder, 2014</vt:lpstr>
      <vt:lpstr>Nya typer av enkla jobb</vt:lpstr>
      <vt:lpstr>Vad händer med lönerna för dem som redan har jobb?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Utmaningar för den nordiska välfärdsmodellen</dc:title>
  <dc:creator>Lars Calmfors</dc:creator>
  <cp:lastModifiedBy>Simon Ek</cp:lastModifiedBy>
  <cp:revision>52</cp:revision>
  <cp:lastPrinted>2017-09-04T10:57:38Z</cp:lastPrinted>
  <dcterms:created xsi:type="dcterms:W3CDTF">2017-08-29T13:23:11Z</dcterms:created>
  <dcterms:modified xsi:type="dcterms:W3CDTF">2017-09-12T13:28:49Z</dcterms:modified>
</cp:coreProperties>
</file>