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3.xml" ContentType="application/vnd.openxmlformats-officedocument.presentationml.notesSlide+xml"/>
  <Override PartName="/ppt/charts/chart15.xml" ContentType="application/vnd.openxmlformats-officedocument.drawingml.chart+xml"/>
  <Override PartName="/ppt/theme/themeOverride1.xml" ContentType="application/vnd.openxmlformats-officedocument.themeOverride+xml"/>
  <Override PartName="/ppt/charts/chart16.xml" ContentType="application/vnd.openxmlformats-officedocument.drawingml.chart+xml"/>
  <Override PartName="/ppt/theme/themeOverride2.xml" ContentType="application/vnd.openxmlformats-officedocument.themeOverride+xml"/>
  <Override PartName="/ppt/charts/chart17.xml" ContentType="application/vnd.openxmlformats-officedocument.drawingml.chart+xml"/>
  <Override PartName="/ppt/theme/themeOverride3.xml" ContentType="application/vnd.openxmlformats-officedocument.themeOverride+xml"/>
  <Override PartName="/ppt/charts/chart18.xml" ContentType="application/vnd.openxmlformats-officedocument.drawingml.chart+xml"/>
  <Override PartName="/ppt/theme/themeOverride4.xml" ContentType="application/vnd.openxmlformats-officedocument.themeOverride+xml"/>
  <Override PartName="/ppt/charts/chart19.xml" ContentType="application/vnd.openxmlformats-officedocument.drawingml.chart+xml"/>
  <Override PartName="/ppt/theme/themeOverride5.xml" ContentType="application/vnd.openxmlformats-officedocument.themeOverride+xml"/>
  <Override PartName="/ppt/charts/chart20.xml" ContentType="application/vnd.openxmlformats-officedocument.drawingml.chart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theme/themeOverride7.xml" ContentType="application/vnd.openxmlformats-officedocument.themeOverride+xml"/>
  <Override PartName="/ppt/charts/chart22.xml" ContentType="application/vnd.openxmlformats-officedocument.drawingml.chart+xml"/>
  <Override PartName="/ppt/theme/themeOverride8.xml" ContentType="application/vnd.openxmlformats-officedocument.themeOverride+xml"/>
  <Override PartName="/ppt/charts/chart23.xml" ContentType="application/vnd.openxmlformats-officedocument.drawingml.chart+xml"/>
  <Override PartName="/ppt/theme/themeOverride9.xml" ContentType="application/vnd.openxmlformats-officedocument.themeOverride+xml"/>
  <Override PartName="/ppt/charts/chart24.xml" ContentType="application/vnd.openxmlformats-officedocument.drawingml.chart+xml"/>
  <Override PartName="/ppt/theme/themeOverride10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5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299" r:id="rId2"/>
    <p:sldId id="490" r:id="rId3"/>
    <p:sldId id="471" r:id="rId4"/>
    <p:sldId id="462" r:id="rId5"/>
    <p:sldId id="448" r:id="rId6"/>
    <p:sldId id="455" r:id="rId7"/>
    <p:sldId id="424" r:id="rId8"/>
    <p:sldId id="425" r:id="rId9"/>
    <p:sldId id="427" r:id="rId10"/>
    <p:sldId id="456" r:id="rId11"/>
    <p:sldId id="302" r:id="rId12"/>
    <p:sldId id="449" r:id="rId13"/>
    <p:sldId id="463" r:id="rId14"/>
    <p:sldId id="464" r:id="rId15"/>
    <p:sldId id="465" r:id="rId16"/>
    <p:sldId id="466" r:id="rId17"/>
    <p:sldId id="467" r:id="rId18"/>
    <p:sldId id="468" r:id="rId19"/>
    <p:sldId id="454" r:id="rId20"/>
    <p:sldId id="473" r:id="rId21"/>
    <p:sldId id="305" r:id="rId22"/>
    <p:sldId id="264" r:id="rId23"/>
    <p:sldId id="389" r:id="rId24"/>
    <p:sldId id="472" r:id="rId25"/>
    <p:sldId id="474" r:id="rId26"/>
    <p:sldId id="475" r:id="rId27"/>
    <p:sldId id="476" r:id="rId28"/>
    <p:sldId id="493" r:id="rId29"/>
    <p:sldId id="496" r:id="rId30"/>
    <p:sldId id="494" r:id="rId31"/>
    <p:sldId id="495" r:id="rId32"/>
    <p:sldId id="497" r:id="rId33"/>
    <p:sldId id="483" r:id="rId34"/>
    <p:sldId id="479" r:id="rId35"/>
    <p:sldId id="480" r:id="rId36"/>
    <p:sldId id="481" r:id="rId37"/>
    <p:sldId id="492" r:id="rId38"/>
    <p:sldId id="491" r:id="rId39"/>
    <p:sldId id="484" r:id="rId40"/>
    <p:sldId id="485" r:id="rId41"/>
    <p:sldId id="486" r:id="rId42"/>
    <p:sldId id="487" r:id="rId43"/>
    <p:sldId id="488" r:id="rId44"/>
    <p:sldId id="489" r:id="rId45"/>
  </p:sldIdLst>
  <p:sldSz cx="9144000" cy="6858000" type="screen4x3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>
          <p15:clr>
            <a:srgbClr val="A4A3A4"/>
          </p15:clr>
        </p15:guide>
        <p15:guide id="2" pos="282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Format med tema 1 - dekorfär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034E78-7F5D-4C2E-B375-FC64B27BC917}" styleName="Mörkt forma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 varScale="1">
        <p:scale>
          <a:sx n="84" d="100"/>
          <a:sy n="84" d="100"/>
        </p:scale>
        <p:origin x="1170" y="102"/>
      </p:cViewPr>
      <p:guideLst>
        <p:guide orient="horz" pos="2177"/>
        <p:guide pos="28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1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2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3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4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6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7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8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9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Avtalskonstruktion-MI\Avtalskonstruktion-andel-anst&#228;llda-MI.xlsx" TargetMode="External"/><Relationship Id="rId1" Type="http://schemas.openxmlformats.org/officeDocument/2006/relationships/themeOverride" Target="../theme/themeOverride10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1"/>
          <c:tx>
            <c:v>KPIF (KPI 1965-1980)</c:v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9C-4490-B15E-E998B2AB0ADC}"/>
              </c:ext>
            </c:extLst>
          </c:dPt>
          <c:cat>
            <c:strRef>
              <c:f>[1]Blad1!$A$99:$A$149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2'!$D$44:$D$95</c:f>
              <c:numCache>
                <c:formatCode>General</c:formatCode>
                <c:ptCount val="52"/>
                <c:pt idx="16">
                  <c:v>11.65</c:v>
                </c:pt>
                <c:pt idx="17">
                  <c:v>9.73</c:v>
                </c:pt>
                <c:pt idx="18">
                  <c:v>10.06</c:v>
                </c:pt>
                <c:pt idx="19">
                  <c:v>8.44</c:v>
                </c:pt>
                <c:pt idx="20">
                  <c:v>7.04</c:v>
                </c:pt>
                <c:pt idx="21">
                  <c:v>4.8</c:v>
                </c:pt>
                <c:pt idx="22">
                  <c:v>4.4000000000000004</c:v>
                </c:pt>
                <c:pt idx="23">
                  <c:v>5.46</c:v>
                </c:pt>
                <c:pt idx="24">
                  <c:v>6.35</c:v>
                </c:pt>
                <c:pt idx="25">
                  <c:v>9.86</c:v>
                </c:pt>
                <c:pt idx="26">
                  <c:v>9.4</c:v>
                </c:pt>
                <c:pt idx="27">
                  <c:v>2.04</c:v>
                </c:pt>
                <c:pt idx="28">
                  <c:v>5.0199999999999996</c:v>
                </c:pt>
                <c:pt idx="29">
                  <c:v>2.36</c:v>
                </c:pt>
                <c:pt idx="30">
                  <c:v>2.65</c:v>
                </c:pt>
                <c:pt idx="31">
                  <c:v>1.27</c:v>
                </c:pt>
                <c:pt idx="32">
                  <c:v>1.77</c:v>
                </c:pt>
                <c:pt idx="33">
                  <c:v>0.92</c:v>
                </c:pt>
                <c:pt idx="34">
                  <c:v>1.36</c:v>
                </c:pt>
                <c:pt idx="35">
                  <c:v>1.04</c:v>
                </c:pt>
                <c:pt idx="36">
                  <c:v>2.46</c:v>
                </c:pt>
                <c:pt idx="37">
                  <c:v>2.2000000000000002</c:v>
                </c:pt>
                <c:pt idx="38">
                  <c:v>2.48</c:v>
                </c:pt>
                <c:pt idx="39">
                  <c:v>1.1000000000000001</c:v>
                </c:pt>
                <c:pt idx="40">
                  <c:v>1.1100000000000001</c:v>
                </c:pt>
                <c:pt idx="41">
                  <c:v>1.41</c:v>
                </c:pt>
                <c:pt idx="42">
                  <c:v>1.49</c:v>
                </c:pt>
                <c:pt idx="43">
                  <c:v>2.7</c:v>
                </c:pt>
                <c:pt idx="44">
                  <c:v>1.73</c:v>
                </c:pt>
                <c:pt idx="45">
                  <c:v>1.97</c:v>
                </c:pt>
                <c:pt idx="46">
                  <c:v>1.39</c:v>
                </c:pt>
                <c:pt idx="47">
                  <c:v>0.95</c:v>
                </c:pt>
                <c:pt idx="48">
                  <c:v>0.86</c:v>
                </c:pt>
                <c:pt idx="49">
                  <c:v>0.48</c:v>
                </c:pt>
                <c:pt idx="50">
                  <c:v>0.86</c:v>
                </c:pt>
                <c:pt idx="51">
                  <c:v>1.43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9C-4490-B15E-E998B2AB0ADC}"/>
            </c:ext>
          </c:extLst>
        </c:ser>
        <c:ser>
          <c:idx val="3"/>
          <c:order val="2"/>
          <c:tx>
            <c:v>KPI</c:v>
          </c:tx>
          <c:spPr>
            <a:solidFill>
              <a:schemeClr val="accent2"/>
            </a:solidFill>
            <a:ln w="15875">
              <a:solidFill>
                <a:schemeClr val="tx1"/>
              </a:solidFill>
            </a:ln>
          </c:spPr>
          <c:invertIfNegative val="0"/>
          <c:val>
            <c:numRef>
              <c:f>'Figur 2'!$E$44:$E$59</c:f>
              <c:numCache>
                <c:formatCode>General</c:formatCode>
                <c:ptCount val="16"/>
                <c:pt idx="0">
                  <c:v>5.2</c:v>
                </c:pt>
                <c:pt idx="1">
                  <c:v>6.6</c:v>
                </c:pt>
                <c:pt idx="2">
                  <c:v>4</c:v>
                </c:pt>
                <c:pt idx="3">
                  <c:v>2</c:v>
                </c:pt>
                <c:pt idx="4">
                  <c:v>2.7</c:v>
                </c:pt>
                <c:pt idx="5">
                  <c:v>6.9</c:v>
                </c:pt>
                <c:pt idx="6">
                  <c:v>7.4</c:v>
                </c:pt>
                <c:pt idx="7">
                  <c:v>6</c:v>
                </c:pt>
                <c:pt idx="8">
                  <c:v>6.7</c:v>
                </c:pt>
                <c:pt idx="9">
                  <c:v>9.9</c:v>
                </c:pt>
                <c:pt idx="10">
                  <c:v>9.8000000000000007</c:v>
                </c:pt>
                <c:pt idx="11">
                  <c:v>10.4</c:v>
                </c:pt>
                <c:pt idx="12">
                  <c:v>11.3</c:v>
                </c:pt>
                <c:pt idx="13">
                  <c:v>10.1</c:v>
                </c:pt>
                <c:pt idx="14">
                  <c:v>7.2</c:v>
                </c:pt>
                <c:pt idx="15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306880"/>
        <c:axId val="115308416"/>
      </c:barChart>
      <c:lineChart>
        <c:grouping val="standard"/>
        <c:varyColors val="0"/>
        <c:ser>
          <c:idx val="0"/>
          <c:order val="0"/>
          <c:tx>
            <c:v>Lön arbetare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2'!$B$44:$B$94</c:f>
              <c:numCache>
                <c:formatCode>General</c:formatCode>
                <c:ptCount val="51"/>
                <c:pt idx="0">
                  <c:v>9.1999999999999993</c:v>
                </c:pt>
                <c:pt idx="1">
                  <c:v>8.6</c:v>
                </c:pt>
                <c:pt idx="2">
                  <c:v>7.4</c:v>
                </c:pt>
                <c:pt idx="3">
                  <c:v>6.7</c:v>
                </c:pt>
                <c:pt idx="4">
                  <c:v>10</c:v>
                </c:pt>
                <c:pt idx="5">
                  <c:v>9.4</c:v>
                </c:pt>
                <c:pt idx="6">
                  <c:v>12.2</c:v>
                </c:pt>
                <c:pt idx="7">
                  <c:v>9.6</c:v>
                </c:pt>
                <c:pt idx="8">
                  <c:v>8.1</c:v>
                </c:pt>
                <c:pt idx="9">
                  <c:v>11.2</c:v>
                </c:pt>
                <c:pt idx="10">
                  <c:v>16.600000000000001</c:v>
                </c:pt>
                <c:pt idx="11">
                  <c:v>14.1</c:v>
                </c:pt>
                <c:pt idx="12">
                  <c:v>9.3000000000000007</c:v>
                </c:pt>
                <c:pt idx="13">
                  <c:v>5.9</c:v>
                </c:pt>
                <c:pt idx="14">
                  <c:v>7.2</c:v>
                </c:pt>
                <c:pt idx="15">
                  <c:v>10.8</c:v>
                </c:pt>
                <c:pt idx="16">
                  <c:v>8.8000000000000007</c:v>
                </c:pt>
                <c:pt idx="17">
                  <c:v>6.5</c:v>
                </c:pt>
                <c:pt idx="18">
                  <c:v>6.9</c:v>
                </c:pt>
                <c:pt idx="19">
                  <c:v>8.3000000000000007</c:v>
                </c:pt>
                <c:pt idx="20">
                  <c:v>7.3</c:v>
                </c:pt>
                <c:pt idx="21">
                  <c:v>7</c:v>
                </c:pt>
                <c:pt idx="22">
                  <c:v>7.1</c:v>
                </c:pt>
                <c:pt idx="23">
                  <c:v>8</c:v>
                </c:pt>
                <c:pt idx="24">
                  <c:v>10.6</c:v>
                </c:pt>
                <c:pt idx="25">
                  <c:v>9.9</c:v>
                </c:pt>
                <c:pt idx="26">
                  <c:v>6</c:v>
                </c:pt>
                <c:pt idx="27">
                  <c:v>3.1</c:v>
                </c:pt>
                <c:pt idx="28">
                  <c:v>2.4</c:v>
                </c:pt>
                <c:pt idx="29">
                  <c:v>4.0999999999999996</c:v>
                </c:pt>
                <c:pt idx="30">
                  <c:v>5.2</c:v>
                </c:pt>
                <c:pt idx="31">
                  <c:v>4.8</c:v>
                </c:pt>
                <c:pt idx="32">
                  <c:v>4.0999999999999996</c:v>
                </c:pt>
                <c:pt idx="33">
                  <c:v>3.9</c:v>
                </c:pt>
                <c:pt idx="34">
                  <c:v>2.6</c:v>
                </c:pt>
                <c:pt idx="35">
                  <c:v>2.9</c:v>
                </c:pt>
                <c:pt idx="36">
                  <c:v>4.4000000000000004</c:v>
                </c:pt>
                <c:pt idx="37">
                  <c:v>3.2</c:v>
                </c:pt>
                <c:pt idx="38">
                  <c:v>3.4</c:v>
                </c:pt>
                <c:pt idx="39">
                  <c:v>2.7</c:v>
                </c:pt>
                <c:pt idx="40">
                  <c:v>3.2</c:v>
                </c:pt>
                <c:pt idx="41">
                  <c:v>3.1</c:v>
                </c:pt>
                <c:pt idx="42">
                  <c:v>3.7</c:v>
                </c:pt>
                <c:pt idx="43">
                  <c:v>4.4000000000000004</c:v>
                </c:pt>
                <c:pt idx="44">
                  <c:v>2.7</c:v>
                </c:pt>
                <c:pt idx="45">
                  <c:v>2.1</c:v>
                </c:pt>
                <c:pt idx="46">
                  <c:v>2.4</c:v>
                </c:pt>
                <c:pt idx="47">
                  <c:v>3.1</c:v>
                </c:pt>
                <c:pt idx="48">
                  <c:v>1.9</c:v>
                </c:pt>
                <c:pt idx="49">
                  <c:v>2.1</c:v>
                </c:pt>
                <c:pt idx="5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9C-4490-B15E-E998B2AB0ADC}"/>
            </c:ext>
          </c:extLst>
        </c:ser>
        <c:ser>
          <c:idx val="4"/>
          <c:order val="3"/>
          <c:tx>
            <c:v>Lön konjunkturlönestatistiken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2'!$F$44:$F$95</c:f>
              <c:numCache>
                <c:formatCode>General</c:formatCode>
                <c:ptCount val="52"/>
                <c:pt idx="28">
                  <c:v>3</c:v>
                </c:pt>
                <c:pt idx="29">
                  <c:v>2.4</c:v>
                </c:pt>
                <c:pt idx="30">
                  <c:v>4.0999999999999996</c:v>
                </c:pt>
                <c:pt idx="31">
                  <c:v>5.9</c:v>
                </c:pt>
                <c:pt idx="32">
                  <c:v>4.5</c:v>
                </c:pt>
                <c:pt idx="33">
                  <c:v>4</c:v>
                </c:pt>
                <c:pt idx="34">
                  <c:v>3.1</c:v>
                </c:pt>
                <c:pt idx="35">
                  <c:v>3.7</c:v>
                </c:pt>
                <c:pt idx="36">
                  <c:v>4.2</c:v>
                </c:pt>
                <c:pt idx="37">
                  <c:v>3.9</c:v>
                </c:pt>
                <c:pt idx="38">
                  <c:v>3.3</c:v>
                </c:pt>
                <c:pt idx="39">
                  <c:v>3</c:v>
                </c:pt>
                <c:pt idx="40">
                  <c:v>3.2</c:v>
                </c:pt>
                <c:pt idx="41">
                  <c:v>3.1</c:v>
                </c:pt>
                <c:pt idx="42">
                  <c:v>3.4</c:v>
                </c:pt>
                <c:pt idx="43">
                  <c:v>4</c:v>
                </c:pt>
                <c:pt idx="44">
                  <c:v>3.2</c:v>
                </c:pt>
                <c:pt idx="45">
                  <c:v>2.5</c:v>
                </c:pt>
                <c:pt idx="46">
                  <c:v>2.5</c:v>
                </c:pt>
                <c:pt idx="47">
                  <c:v>3.2</c:v>
                </c:pt>
                <c:pt idx="48">
                  <c:v>2.2999999999999998</c:v>
                </c:pt>
                <c:pt idx="49">
                  <c:v>2.9</c:v>
                </c:pt>
                <c:pt idx="50">
                  <c:v>2.2999999999999998</c:v>
                </c:pt>
                <c:pt idx="5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306880"/>
        <c:axId val="115308416"/>
      </c:lineChart>
      <c:catAx>
        <c:axId val="11530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308416"/>
        <c:crosses val="autoZero"/>
        <c:auto val="1"/>
        <c:lblAlgn val="ctr"/>
        <c:lblOffset val="100"/>
        <c:noMultiLvlLbl val="0"/>
      </c:catAx>
      <c:valAx>
        <c:axId val="11530841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306880"/>
        <c:crosses val="autoZero"/>
        <c:crossBetween val="between"/>
      </c:valAx>
    </c:plotArea>
    <c:legend>
      <c:legendPos val="b"/>
      <c:legendEntry>
        <c:idx val="1"/>
        <c:delete val="1"/>
      </c:legendEntry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0272"/>
        <c:axId val="20719206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3600"/>
        <c:axId val="207195136"/>
      </c:lineChart>
      <c:catAx>
        <c:axId val="207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2064"/>
        <c:crosses val="autoZero"/>
        <c:auto val="1"/>
        <c:lblAlgn val="ctr"/>
        <c:lblOffset val="100"/>
        <c:noMultiLvlLbl val="0"/>
      </c:catAx>
      <c:valAx>
        <c:axId val="2071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0272"/>
        <c:crosses val="autoZero"/>
        <c:crossBetween val="between"/>
      </c:valAx>
      <c:catAx>
        <c:axId val="207193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95136"/>
        <c:crosses val="autoZero"/>
        <c:auto val="1"/>
        <c:lblAlgn val="ctr"/>
        <c:lblOffset val="100"/>
        <c:noMultiLvlLbl val="0"/>
      </c:catAx>
      <c:valAx>
        <c:axId val="2071951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3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37888"/>
        <c:axId val="20723942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45312"/>
        <c:axId val="207246848"/>
      </c:lineChart>
      <c:catAx>
        <c:axId val="20723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9424"/>
        <c:crosses val="autoZero"/>
        <c:auto val="1"/>
        <c:lblAlgn val="ctr"/>
        <c:lblOffset val="100"/>
        <c:noMultiLvlLbl val="0"/>
      </c:catAx>
      <c:valAx>
        <c:axId val="2072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7888"/>
        <c:crosses val="autoZero"/>
        <c:crossBetween val="between"/>
      </c:valAx>
      <c:catAx>
        <c:axId val="20724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46848"/>
        <c:crosses val="autoZero"/>
        <c:auto val="1"/>
        <c:lblAlgn val="ctr"/>
        <c:lblOffset val="100"/>
        <c:noMultiLvlLbl val="0"/>
      </c:catAx>
      <c:valAx>
        <c:axId val="207246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453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1152"/>
        <c:axId val="20728704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8576"/>
        <c:axId val="207290368"/>
      </c:lineChart>
      <c:catAx>
        <c:axId val="20728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7040"/>
        <c:crosses val="autoZero"/>
        <c:auto val="1"/>
        <c:lblAlgn val="ctr"/>
        <c:lblOffset val="100"/>
        <c:noMultiLvlLbl val="0"/>
      </c:catAx>
      <c:valAx>
        <c:axId val="2072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1152"/>
        <c:crosses val="autoZero"/>
        <c:crossBetween val="between"/>
      </c:valAx>
      <c:catAx>
        <c:axId val="2072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90368"/>
        <c:crosses val="autoZero"/>
        <c:auto val="1"/>
        <c:lblAlgn val="ctr"/>
        <c:lblOffset val="100"/>
        <c:noMultiLvlLbl val="0"/>
      </c:catAx>
      <c:valAx>
        <c:axId val="207290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857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Blad1!$B$149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Blad1!$D$149:$S$149</c:f>
              <c:numCache>
                <c:formatCode>General</c:formatCode>
                <c:ptCount val="16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10</c:v>
                </c:pt>
                <c:pt idx="5">
                  <c:v>10</c:v>
                </c:pt>
                <c:pt idx="6">
                  <c:v>7</c:v>
                </c:pt>
                <c:pt idx="7">
                  <c:v>7.1428571428571397</c:v>
                </c:pt>
                <c:pt idx="8">
                  <c:v>6.6666666666666696</c:v>
                </c:pt>
                <c:pt idx="9">
                  <c:v>6</c:v>
                </c:pt>
                <c:pt idx="10">
                  <c:v>8</c:v>
                </c:pt>
                <c:pt idx="11">
                  <c:v>5</c:v>
                </c:pt>
                <c:pt idx="12">
                  <c:v>8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EE-454A-9D28-0259347A9DCE}"/>
            </c:ext>
          </c:extLst>
        </c:ser>
        <c:ser>
          <c:idx val="1"/>
          <c:order val="1"/>
          <c:tx>
            <c:strRef>
              <c:f>Blad1!$B$150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Blad1!$D$102:$S$102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Blad1!$D$150:$S$150</c:f>
              <c:numCache>
                <c:formatCode>General</c:formatCode>
                <c:ptCount val="16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24</c:v>
                </c:pt>
                <c:pt idx="4">
                  <c:v>23</c:v>
                </c:pt>
                <c:pt idx="5">
                  <c:v>23</c:v>
                </c:pt>
                <c:pt idx="6">
                  <c:v>18</c:v>
                </c:pt>
                <c:pt idx="7">
                  <c:v>17.8571428571429</c:v>
                </c:pt>
                <c:pt idx="8">
                  <c:v>18.3333333333333</c:v>
                </c:pt>
                <c:pt idx="9">
                  <c:v>10</c:v>
                </c:pt>
                <c:pt idx="10">
                  <c:v>16</c:v>
                </c:pt>
                <c:pt idx="11">
                  <c:v>17</c:v>
                </c:pt>
                <c:pt idx="12">
                  <c:v>19</c:v>
                </c:pt>
                <c:pt idx="13">
                  <c:v>19</c:v>
                </c:pt>
                <c:pt idx="14">
                  <c:v>19</c:v>
                </c:pt>
                <c:pt idx="15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EE-454A-9D28-0259347A9DCE}"/>
            </c:ext>
          </c:extLst>
        </c:ser>
        <c:ser>
          <c:idx val="2"/>
          <c:order val="2"/>
          <c:tx>
            <c:strRef>
              <c:f>Blad1!$B$151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Blad1!$D$102:$S$102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Blad1!$D$151:$S$151</c:f>
              <c:numCache>
                <c:formatCode>General</c:formatCode>
                <c:ptCount val="16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69</c:v>
                </c:pt>
                <c:pt idx="4">
                  <c:v>67</c:v>
                </c:pt>
                <c:pt idx="5">
                  <c:v>67</c:v>
                </c:pt>
                <c:pt idx="6">
                  <c:v>75</c:v>
                </c:pt>
                <c:pt idx="7">
                  <c:v>75</c:v>
                </c:pt>
                <c:pt idx="8">
                  <c:v>75</c:v>
                </c:pt>
                <c:pt idx="9">
                  <c:v>84</c:v>
                </c:pt>
                <c:pt idx="10">
                  <c:v>76</c:v>
                </c:pt>
                <c:pt idx="11">
                  <c:v>78</c:v>
                </c:pt>
                <c:pt idx="12">
                  <c:v>72</c:v>
                </c:pt>
                <c:pt idx="13">
                  <c:v>72</c:v>
                </c:pt>
                <c:pt idx="14">
                  <c:v>72</c:v>
                </c:pt>
                <c:pt idx="15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EE-454A-9D28-0259347A9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577728"/>
        <c:axId val="193579264"/>
      </c:lineChart>
      <c:catAx>
        <c:axId val="193577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579264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9357926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5777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0329311560086599E-2"/>
          <c:y val="0.82776620370370402"/>
          <c:w val="0.87135693784246804"/>
          <c:h val="0.172233796296296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Blad1!$B$155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Blad1!$E$155:$S$155</c:f>
              <c:numCache>
                <c:formatCode>General</c:formatCode>
                <c:ptCount val="15"/>
                <c:pt idx="0">
                  <c:v>32</c:v>
                </c:pt>
                <c:pt idx="1">
                  <c:v>32</c:v>
                </c:pt>
                <c:pt idx="2">
                  <c:v>38</c:v>
                </c:pt>
                <c:pt idx="3">
                  <c:v>38</c:v>
                </c:pt>
                <c:pt idx="4">
                  <c:v>38</c:v>
                </c:pt>
                <c:pt idx="5">
                  <c:v>38</c:v>
                </c:pt>
                <c:pt idx="6">
                  <c:v>37.5</c:v>
                </c:pt>
                <c:pt idx="7">
                  <c:v>42.857142857142897</c:v>
                </c:pt>
                <c:pt idx="8">
                  <c:v>38</c:v>
                </c:pt>
                <c:pt idx="9">
                  <c:v>38</c:v>
                </c:pt>
                <c:pt idx="10">
                  <c:v>44</c:v>
                </c:pt>
                <c:pt idx="11">
                  <c:v>46</c:v>
                </c:pt>
                <c:pt idx="12">
                  <c:v>46</c:v>
                </c:pt>
                <c:pt idx="13">
                  <c:v>46</c:v>
                </c:pt>
                <c:pt idx="14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7E-4FF4-BDD7-EAD478FE8241}"/>
            </c:ext>
          </c:extLst>
        </c:ser>
        <c:ser>
          <c:idx val="1"/>
          <c:order val="1"/>
          <c:tx>
            <c:strRef>
              <c:f>Blad1!$B$156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Blad1!$E$156:$S$156</c:f>
              <c:numCache>
                <c:formatCode>General</c:formatCode>
                <c:ptCount val="15"/>
                <c:pt idx="0">
                  <c:v>68</c:v>
                </c:pt>
                <c:pt idx="1">
                  <c:v>68</c:v>
                </c:pt>
                <c:pt idx="2">
                  <c:v>62</c:v>
                </c:pt>
                <c:pt idx="3">
                  <c:v>62</c:v>
                </c:pt>
                <c:pt idx="4">
                  <c:v>62</c:v>
                </c:pt>
                <c:pt idx="5">
                  <c:v>62</c:v>
                </c:pt>
                <c:pt idx="6">
                  <c:v>62.5</c:v>
                </c:pt>
                <c:pt idx="7">
                  <c:v>57.142857142857103</c:v>
                </c:pt>
                <c:pt idx="8">
                  <c:v>62</c:v>
                </c:pt>
                <c:pt idx="9">
                  <c:v>62</c:v>
                </c:pt>
                <c:pt idx="10">
                  <c:v>56</c:v>
                </c:pt>
                <c:pt idx="11">
                  <c:v>54</c:v>
                </c:pt>
                <c:pt idx="12">
                  <c:v>54</c:v>
                </c:pt>
                <c:pt idx="13">
                  <c:v>54</c:v>
                </c:pt>
                <c:pt idx="14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7E-4FF4-BDD7-EAD478FE82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990208"/>
        <c:axId val="171000192"/>
      </c:lineChart>
      <c:catAx>
        <c:axId val="17099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71000192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7100019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709902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4668712984880503E-2"/>
          <c:y val="0.845405092592593"/>
          <c:w val="0.89954601527783895"/>
          <c:h val="0.148715277777777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Blad1!$B$161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Blad1!$E$161:$S$161</c:f>
              <c:numCache>
                <c:formatCode>General</c:formatCode>
                <c:ptCount val="15"/>
                <c:pt idx="0">
                  <c:v>28</c:v>
                </c:pt>
                <c:pt idx="1">
                  <c:v>28</c:v>
                </c:pt>
                <c:pt idx="2">
                  <c:v>28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5.4054054054054097</c:v>
                </c:pt>
                <c:pt idx="7">
                  <c:v>6.0606060606060597</c:v>
                </c:pt>
                <c:pt idx="8">
                  <c:v>5</c:v>
                </c:pt>
                <c:pt idx="9">
                  <c:v>17</c:v>
                </c:pt>
                <c:pt idx="10">
                  <c:v>16</c:v>
                </c:pt>
                <c:pt idx="11">
                  <c:v>16</c:v>
                </c:pt>
                <c:pt idx="12">
                  <c:v>34</c:v>
                </c:pt>
                <c:pt idx="13">
                  <c:v>49</c:v>
                </c:pt>
                <c:pt idx="14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1E-4A23-924C-04529137CE70}"/>
            </c:ext>
          </c:extLst>
        </c:ser>
        <c:ser>
          <c:idx val="1"/>
          <c:order val="1"/>
          <c:tx>
            <c:strRef>
              <c:f>Blad1!$B$162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Blad1!$E$162:$S$162</c:f>
              <c:numCache>
                <c:formatCode>General</c:formatCode>
                <c:ptCount val="15"/>
                <c:pt idx="8">
                  <c:v>40</c:v>
                </c:pt>
                <c:pt idx="9">
                  <c:v>42</c:v>
                </c:pt>
                <c:pt idx="10">
                  <c:v>34</c:v>
                </c:pt>
                <c:pt idx="11">
                  <c:v>34</c:v>
                </c:pt>
                <c:pt idx="12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1E-4A23-924C-04529137CE70}"/>
            </c:ext>
          </c:extLst>
        </c:ser>
        <c:ser>
          <c:idx val="2"/>
          <c:order val="2"/>
          <c:tx>
            <c:strRef>
              <c:f>Blad1!$B$163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Blad1!$E$163:$S$163</c:f>
              <c:numCache>
                <c:formatCode>General</c:formatCode>
                <c:ptCount val="15"/>
                <c:pt idx="0">
                  <c:v>72</c:v>
                </c:pt>
                <c:pt idx="1">
                  <c:v>72</c:v>
                </c:pt>
                <c:pt idx="2">
                  <c:v>72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  <c:pt idx="6">
                  <c:v>94.594594594594597</c:v>
                </c:pt>
                <c:pt idx="7">
                  <c:v>93.939393939393895</c:v>
                </c:pt>
                <c:pt idx="8">
                  <c:v>55</c:v>
                </c:pt>
                <c:pt idx="9">
                  <c:v>41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E1E-4A23-924C-04529137C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038592"/>
        <c:axId val="171040128"/>
      </c:lineChart>
      <c:catAx>
        <c:axId val="171038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71040128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7104012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710385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2152057884604E-3"/>
          <c:y val="0.83952546296296304"/>
          <c:w val="0.94928815314260395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1"/>
          <c:order val="0"/>
          <c:tx>
            <c:strRef>
              <c:f>Blad1!$B$174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Blad1!$P$174:$S$174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5</c:v>
                </c:pt>
                <c:pt idx="3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28-484E-B47F-946D38458C54}"/>
            </c:ext>
          </c:extLst>
        </c:ser>
        <c:ser>
          <c:idx val="2"/>
          <c:order val="1"/>
          <c:tx>
            <c:strRef>
              <c:f>Blad1!$B$175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Blad1!$P$175:$S$175</c:f>
              <c:numCache>
                <c:formatCode>General</c:formatCode>
                <c:ptCount val="4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28-484E-B47F-946D38458C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266816"/>
        <c:axId val="173268352"/>
      </c:lineChart>
      <c:catAx>
        <c:axId val="173266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73268352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7326835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73266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4065072130004201E-2"/>
          <c:y val="0.845405092592593"/>
          <c:w val="0.86044113070015005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Blad1!$B$179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Blad1!$P$179:$S$179</c:f>
              <c:numCache>
                <c:formatCode>General</c:formatCode>
                <c:ptCount val="4"/>
                <c:pt idx="0">
                  <c:v>28</c:v>
                </c:pt>
                <c:pt idx="1">
                  <c:v>40</c:v>
                </c:pt>
                <c:pt idx="2">
                  <c:v>50</c:v>
                </c:pt>
                <c:pt idx="3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B5-4621-ABBA-D9BE0D466C8D}"/>
            </c:ext>
          </c:extLst>
        </c:ser>
        <c:ser>
          <c:idx val="1"/>
          <c:order val="1"/>
          <c:tx>
            <c:strRef>
              <c:f>Blad1!$B$180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Blad1!$P$180:$S$180</c:f>
              <c:numCache>
                <c:formatCode>General</c:formatCode>
                <c:ptCount val="4"/>
                <c:pt idx="0">
                  <c:v>50</c:v>
                </c:pt>
                <c:pt idx="1">
                  <c:v>37</c:v>
                </c:pt>
                <c:pt idx="2">
                  <c:v>28</c:v>
                </c:pt>
                <c:pt idx="3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B5-4621-ABBA-D9BE0D466C8D}"/>
            </c:ext>
          </c:extLst>
        </c:ser>
        <c:ser>
          <c:idx val="2"/>
          <c:order val="2"/>
          <c:tx>
            <c:strRef>
              <c:f>Blad1!$B$181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Blad1!$P$181:$S$181</c:f>
              <c:numCache>
                <c:formatCode>General</c:formatCode>
                <c:ptCount val="4"/>
                <c:pt idx="0">
                  <c:v>23</c:v>
                </c:pt>
                <c:pt idx="1">
                  <c:v>23</c:v>
                </c:pt>
                <c:pt idx="2">
                  <c:v>22</c:v>
                </c:pt>
                <c:pt idx="3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B5-4621-ABBA-D9BE0D466C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0284928"/>
        <c:axId val="190286464"/>
      </c:lineChart>
      <c:catAx>
        <c:axId val="19028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0286464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9028646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02849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2764043857596E-3"/>
          <c:y val="0.83952546296296304"/>
          <c:w val="0.94965993071849797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3'!$B$38</c:f>
              <c:strCache>
                <c:ptCount val="1"/>
                <c:pt idx="0">
                  <c:v>Hela ekonomin</c:v>
                </c:pt>
              </c:strCache>
            </c:strRef>
          </c:tx>
          <c:spPr>
            <a:ln w="19050" cap="rnd" cmpd="sng" algn="ctr">
              <a:solidFill>
                <a:schemeClr val="accent4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3'!$B$39:$B$95</c:f>
              <c:numCache>
                <c:formatCode>General</c:formatCode>
                <c:ptCount val="57"/>
                <c:pt idx="0">
                  <c:v>64.474488100000002</c:v>
                </c:pt>
                <c:pt idx="1">
                  <c:v>64.770623299999997</c:v>
                </c:pt>
                <c:pt idx="2">
                  <c:v>66.709616400000002</c:v>
                </c:pt>
                <c:pt idx="3">
                  <c:v>67.519252199999997</c:v>
                </c:pt>
                <c:pt idx="4">
                  <c:v>66.475267400000007</c:v>
                </c:pt>
                <c:pt idx="5">
                  <c:v>66.671928600000001</c:v>
                </c:pt>
                <c:pt idx="6">
                  <c:v>67.701421699999997</c:v>
                </c:pt>
                <c:pt idx="7">
                  <c:v>67.410165199999994</c:v>
                </c:pt>
                <c:pt idx="8">
                  <c:v>68.912767200000005</c:v>
                </c:pt>
                <c:pt idx="9">
                  <c:v>68.578358199999997</c:v>
                </c:pt>
                <c:pt idx="10">
                  <c:v>67.184802099999999</c:v>
                </c:pt>
                <c:pt idx="11">
                  <c:v>69.124542099999999</c:v>
                </c:pt>
                <c:pt idx="12">
                  <c:v>68.222231399999998</c:v>
                </c:pt>
                <c:pt idx="13">
                  <c:v>65.909732199999993</c:v>
                </c:pt>
                <c:pt idx="14">
                  <c:v>66.051920199999998</c:v>
                </c:pt>
                <c:pt idx="15">
                  <c:v>66.882987200000002</c:v>
                </c:pt>
                <c:pt idx="16">
                  <c:v>69.716306599999996</c:v>
                </c:pt>
                <c:pt idx="17">
                  <c:v>72.3954722</c:v>
                </c:pt>
                <c:pt idx="18">
                  <c:v>71.305579800000004</c:v>
                </c:pt>
                <c:pt idx="19">
                  <c:v>69.474408499999996</c:v>
                </c:pt>
                <c:pt idx="20">
                  <c:v>67.081964900000003</c:v>
                </c:pt>
                <c:pt idx="21">
                  <c:v>67.203782200000006</c:v>
                </c:pt>
                <c:pt idx="22">
                  <c:v>64.707751999999999</c:v>
                </c:pt>
                <c:pt idx="23">
                  <c:v>62.676376099999999</c:v>
                </c:pt>
                <c:pt idx="24">
                  <c:v>61.216447000000002</c:v>
                </c:pt>
                <c:pt idx="25">
                  <c:v>61.775055100000003</c:v>
                </c:pt>
                <c:pt idx="26">
                  <c:v>61.926136999999997</c:v>
                </c:pt>
                <c:pt idx="27">
                  <c:v>62.197483900000002</c:v>
                </c:pt>
                <c:pt idx="28">
                  <c:v>61.443418899999998</c:v>
                </c:pt>
                <c:pt idx="29">
                  <c:v>62.586240099999998</c:v>
                </c:pt>
                <c:pt idx="30">
                  <c:v>64.814519300000001</c:v>
                </c:pt>
                <c:pt idx="31">
                  <c:v>64.655732299999997</c:v>
                </c:pt>
                <c:pt idx="32">
                  <c:v>63.4495924</c:v>
                </c:pt>
                <c:pt idx="33">
                  <c:v>61.050357400000003</c:v>
                </c:pt>
                <c:pt idx="34">
                  <c:v>59.886989300000003</c:v>
                </c:pt>
                <c:pt idx="35">
                  <c:v>57.641644200000002</c:v>
                </c:pt>
                <c:pt idx="36">
                  <c:v>60.442504100000001</c:v>
                </c:pt>
                <c:pt idx="37">
                  <c:v>60.511679600000001</c:v>
                </c:pt>
                <c:pt idx="38">
                  <c:v>59.712801900000002</c:v>
                </c:pt>
                <c:pt idx="39">
                  <c:v>59.987966100000001</c:v>
                </c:pt>
                <c:pt idx="40">
                  <c:v>60.818532900000001</c:v>
                </c:pt>
                <c:pt idx="41">
                  <c:v>62.333557599999999</c:v>
                </c:pt>
                <c:pt idx="42">
                  <c:v>62.151000199999999</c:v>
                </c:pt>
                <c:pt idx="43">
                  <c:v>61.3650424</c:v>
                </c:pt>
                <c:pt idx="44">
                  <c:v>60.372236000000001</c:v>
                </c:pt>
                <c:pt idx="45">
                  <c:v>60.282666499999998</c:v>
                </c:pt>
                <c:pt idx="46">
                  <c:v>58.943271299999999</c:v>
                </c:pt>
                <c:pt idx="47">
                  <c:v>59.7307062</c:v>
                </c:pt>
                <c:pt idx="48">
                  <c:v>61.061358900000002</c:v>
                </c:pt>
                <c:pt idx="49">
                  <c:v>63.186521800000001</c:v>
                </c:pt>
                <c:pt idx="50">
                  <c:v>60.604736699999997</c:v>
                </c:pt>
                <c:pt idx="51">
                  <c:v>61.214347199999999</c:v>
                </c:pt>
                <c:pt idx="52">
                  <c:v>63.211050100000001</c:v>
                </c:pt>
                <c:pt idx="53">
                  <c:v>63.601934900000003</c:v>
                </c:pt>
                <c:pt idx="54">
                  <c:v>62.874901600000001</c:v>
                </c:pt>
                <c:pt idx="55">
                  <c:v>62.399928199999998</c:v>
                </c:pt>
                <c:pt idx="56">
                  <c:v>62.331652800000001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DE-4A68-897A-9BA4941BB781}"/>
            </c:ext>
          </c:extLst>
        </c:ser>
        <c:ser>
          <c:idx val="1"/>
          <c:order val="1"/>
          <c:tx>
            <c:strRef>
              <c:f>'Figur 3'!$C$38</c:f>
              <c:strCache>
                <c:ptCount val="1"/>
                <c:pt idx="0">
                  <c:v>Näringslivet</c:v>
                </c:pt>
              </c:strCache>
            </c:strRef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3'!$C$39:$C$95</c:f>
              <c:numCache>
                <c:formatCode>General</c:formatCode>
                <c:ptCount val="57"/>
                <c:pt idx="33">
                  <c:v>63.2</c:v>
                </c:pt>
                <c:pt idx="34">
                  <c:v>61.8</c:v>
                </c:pt>
                <c:pt idx="35">
                  <c:v>60.1</c:v>
                </c:pt>
                <c:pt idx="36">
                  <c:v>63.7</c:v>
                </c:pt>
                <c:pt idx="37">
                  <c:v>63.5</c:v>
                </c:pt>
                <c:pt idx="38">
                  <c:v>64.400000000000006</c:v>
                </c:pt>
                <c:pt idx="39">
                  <c:v>64.8</c:v>
                </c:pt>
                <c:pt idx="40">
                  <c:v>65.2</c:v>
                </c:pt>
                <c:pt idx="41">
                  <c:v>66.8</c:v>
                </c:pt>
                <c:pt idx="42">
                  <c:v>66.5</c:v>
                </c:pt>
                <c:pt idx="43">
                  <c:v>65.400000000000006</c:v>
                </c:pt>
                <c:pt idx="44">
                  <c:v>63.7</c:v>
                </c:pt>
                <c:pt idx="45">
                  <c:v>63.8</c:v>
                </c:pt>
                <c:pt idx="46">
                  <c:v>61.9</c:v>
                </c:pt>
                <c:pt idx="47">
                  <c:v>62.8</c:v>
                </c:pt>
                <c:pt idx="48">
                  <c:v>64.099999999999994</c:v>
                </c:pt>
                <c:pt idx="49">
                  <c:v>66.8</c:v>
                </c:pt>
                <c:pt idx="50">
                  <c:v>63.1</c:v>
                </c:pt>
                <c:pt idx="51">
                  <c:v>64</c:v>
                </c:pt>
                <c:pt idx="52">
                  <c:v>66.099999999999994</c:v>
                </c:pt>
                <c:pt idx="53">
                  <c:v>66.3</c:v>
                </c:pt>
                <c:pt idx="54">
                  <c:v>65.5</c:v>
                </c:pt>
                <c:pt idx="55">
                  <c:v>64.599999999999994</c:v>
                </c:pt>
                <c:pt idx="56">
                  <c:v>65.099999999999994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DE-4A68-897A-9BA4941BB781}"/>
            </c:ext>
          </c:extLst>
        </c:ser>
        <c:ser>
          <c:idx val="2"/>
          <c:order val="2"/>
          <c:tx>
            <c:strRef>
              <c:f>'Figur 3'!$D$38</c:f>
              <c:strCache>
                <c:ptCount val="1"/>
                <c:pt idx="0">
                  <c:v>Industrin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3'!$D$39:$D$95</c:f>
              <c:numCache>
                <c:formatCode>General</c:formatCode>
                <c:ptCount val="57"/>
                <c:pt idx="33">
                  <c:v>61.7</c:v>
                </c:pt>
                <c:pt idx="34">
                  <c:v>56.7</c:v>
                </c:pt>
                <c:pt idx="35">
                  <c:v>52.9</c:v>
                </c:pt>
                <c:pt idx="36">
                  <c:v>57.6</c:v>
                </c:pt>
                <c:pt idx="37">
                  <c:v>56.2</c:v>
                </c:pt>
                <c:pt idx="38">
                  <c:v>56.1</c:v>
                </c:pt>
                <c:pt idx="39">
                  <c:v>55.8</c:v>
                </c:pt>
                <c:pt idx="40">
                  <c:v>53.8</c:v>
                </c:pt>
                <c:pt idx="41">
                  <c:v>57.4</c:v>
                </c:pt>
                <c:pt idx="42">
                  <c:v>57.7</c:v>
                </c:pt>
                <c:pt idx="43">
                  <c:v>57.6</c:v>
                </c:pt>
                <c:pt idx="44">
                  <c:v>56</c:v>
                </c:pt>
                <c:pt idx="45">
                  <c:v>54.9</c:v>
                </c:pt>
                <c:pt idx="46">
                  <c:v>52.1</c:v>
                </c:pt>
                <c:pt idx="47">
                  <c:v>52.4</c:v>
                </c:pt>
                <c:pt idx="48">
                  <c:v>56.3</c:v>
                </c:pt>
                <c:pt idx="49">
                  <c:v>59.8</c:v>
                </c:pt>
                <c:pt idx="50">
                  <c:v>50.7</c:v>
                </c:pt>
                <c:pt idx="51">
                  <c:v>52</c:v>
                </c:pt>
                <c:pt idx="52">
                  <c:v>55.6</c:v>
                </c:pt>
                <c:pt idx="53">
                  <c:v>55.8</c:v>
                </c:pt>
                <c:pt idx="54">
                  <c:v>55.3</c:v>
                </c:pt>
                <c:pt idx="55">
                  <c:v>52.7</c:v>
                </c:pt>
                <c:pt idx="56">
                  <c:v>53.1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DE-4A68-897A-9BA4941BB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507200"/>
        <c:axId val="115508736"/>
      </c:lineChart>
      <c:catAx>
        <c:axId val="11550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508736"/>
        <c:crosses val="autoZero"/>
        <c:auto val="1"/>
        <c:lblAlgn val="ctr"/>
        <c:lblOffset val="100"/>
        <c:noMultiLvlLbl val="0"/>
      </c:catAx>
      <c:valAx>
        <c:axId val="115508736"/>
        <c:scaling>
          <c:orientation val="minMax"/>
          <c:max val="80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507200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Blad1!$B$152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Blad1!$D$152:$S$152</c:f>
              <c:numCache>
                <c:formatCode>General</c:formatCode>
                <c:ptCount val="16"/>
                <c:pt idx="0">
                  <c:v>19</c:v>
                </c:pt>
                <c:pt idx="1">
                  <c:v>19</c:v>
                </c:pt>
                <c:pt idx="2">
                  <c:v>19</c:v>
                </c:pt>
                <c:pt idx="3">
                  <c:v>27</c:v>
                </c:pt>
                <c:pt idx="4">
                  <c:v>31</c:v>
                </c:pt>
                <c:pt idx="5">
                  <c:v>31</c:v>
                </c:pt>
                <c:pt idx="6">
                  <c:v>26</c:v>
                </c:pt>
                <c:pt idx="7">
                  <c:v>25</c:v>
                </c:pt>
                <c:pt idx="8">
                  <c:v>25</c:v>
                </c:pt>
                <c:pt idx="9">
                  <c:v>27</c:v>
                </c:pt>
                <c:pt idx="10">
                  <c:v>33</c:v>
                </c:pt>
                <c:pt idx="11">
                  <c:v>31</c:v>
                </c:pt>
                <c:pt idx="12">
                  <c:v>34</c:v>
                </c:pt>
                <c:pt idx="13">
                  <c:v>37</c:v>
                </c:pt>
                <c:pt idx="14">
                  <c:v>39</c:v>
                </c:pt>
                <c:pt idx="15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CC-4277-B186-A8D324A309E2}"/>
            </c:ext>
          </c:extLst>
        </c:ser>
        <c:ser>
          <c:idx val="1"/>
          <c:order val="1"/>
          <c:tx>
            <c:strRef>
              <c:f>Blad1!$B$153</c:f>
              <c:strCache>
                <c:ptCount val="1"/>
                <c:pt idx="0">
                  <c:v>Någon form av individgaranti eller stupstock om individgaranti</c:v>
                </c:pt>
              </c:strCache>
            </c:strRef>
          </c:tx>
          <c:marker>
            <c:symbol val="none"/>
          </c:marker>
          <c:cat>
            <c:numRef>
              <c:f>Blad1!$D$102:$S$102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Blad1!$D$153:$S$153</c:f>
              <c:numCache>
                <c:formatCode>General</c:formatCode>
                <c:ptCount val="16"/>
                <c:pt idx="0">
                  <c:v>71</c:v>
                </c:pt>
                <c:pt idx="1">
                  <c:v>71</c:v>
                </c:pt>
                <c:pt idx="2">
                  <c:v>71</c:v>
                </c:pt>
                <c:pt idx="3">
                  <c:v>62</c:v>
                </c:pt>
                <c:pt idx="4">
                  <c:v>57</c:v>
                </c:pt>
                <c:pt idx="5">
                  <c:v>57</c:v>
                </c:pt>
                <c:pt idx="6">
                  <c:v>63</c:v>
                </c:pt>
                <c:pt idx="7">
                  <c:v>64.285714285714306</c:v>
                </c:pt>
                <c:pt idx="8">
                  <c:v>63.3333333333333</c:v>
                </c:pt>
                <c:pt idx="9">
                  <c:v>62</c:v>
                </c:pt>
                <c:pt idx="10">
                  <c:v>52</c:v>
                </c:pt>
                <c:pt idx="11">
                  <c:v>52</c:v>
                </c:pt>
                <c:pt idx="12">
                  <c:v>50</c:v>
                </c:pt>
                <c:pt idx="13">
                  <c:v>49</c:v>
                </c:pt>
                <c:pt idx="14">
                  <c:v>48</c:v>
                </c:pt>
                <c:pt idx="15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CC-4277-B186-A8D324A309E2}"/>
            </c:ext>
          </c:extLst>
        </c:ser>
        <c:ser>
          <c:idx val="2"/>
          <c:order val="2"/>
          <c:tx>
            <c:strRef>
              <c:f>Blad1!$B$154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Blad1!$D$102:$S$102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Blad1!$D$154:$S$154</c:f>
              <c:numCache>
                <c:formatCode>General</c:formatCode>
                <c:ptCount val="16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10.714285714285699</c:v>
                </c:pt>
                <c:pt idx="8">
                  <c:v>11.6666666666667</c:v>
                </c:pt>
                <c:pt idx="9">
                  <c:v>11</c:v>
                </c:pt>
                <c:pt idx="10">
                  <c:v>15</c:v>
                </c:pt>
                <c:pt idx="11">
                  <c:v>17</c:v>
                </c:pt>
                <c:pt idx="12">
                  <c:v>15</c:v>
                </c:pt>
                <c:pt idx="13">
                  <c:v>13</c:v>
                </c:pt>
                <c:pt idx="14">
                  <c:v>13</c:v>
                </c:pt>
                <c:pt idx="15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CC-4277-B186-A8D324A30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2348160"/>
        <c:axId val="192349696"/>
      </c:lineChart>
      <c:catAx>
        <c:axId val="192348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2349696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9234969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23481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2764043857596E-3"/>
          <c:y val="0.83952546296296304"/>
          <c:w val="0.94879921435586101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Blad1!$B$158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Blad1!$E$158:$S$158</c:f>
              <c:numCache>
                <c:formatCode>General</c:formatCode>
                <c:ptCount val="15"/>
                <c:pt idx="0">
                  <c:v>32</c:v>
                </c:pt>
                <c:pt idx="1">
                  <c:v>32</c:v>
                </c:pt>
                <c:pt idx="2">
                  <c:v>38</c:v>
                </c:pt>
                <c:pt idx="3">
                  <c:v>38</c:v>
                </c:pt>
                <c:pt idx="4">
                  <c:v>38</c:v>
                </c:pt>
                <c:pt idx="5">
                  <c:v>38</c:v>
                </c:pt>
                <c:pt idx="6">
                  <c:v>37.5</c:v>
                </c:pt>
                <c:pt idx="7">
                  <c:v>42.857142857142897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D4-40F7-AAC5-591FD08D010C}"/>
            </c:ext>
          </c:extLst>
        </c:ser>
        <c:ser>
          <c:idx val="1"/>
          <c:order val="1"/>
          <c:tx>
            <c:strRef>
              <c:f>Blad1!$B$159</c:f>
              <c:strCache>
                <c:ptCount val="1"/>
                <c:pt idx="0">
                  <c:v>Någon form av individgaranti eller stupstock om individgaranti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Blad1!$E$159:$S$159</c:f>
              <c:numCache>
                <c:formatCode>General</c:formatCode>
                <c:ptCount val="15"/>
                <c:pt idx="0">
                  <c:v>68</c:v>
                </c:pt>
                <c:pt idx="1">
                  <c:v>68</c:v>
                </c:pt>
                <c:pt idx="2">
                  <c:v>62</c:v>
                </c:pt>
                <c:pt idx="3">
                  <c:v>62</c:v>
                </c:pt>
                <c:pt idx="4">
                  <c:v>62</c:v>
                </c:pt>
                <c:pt idx="5">
                  <c:v>62</c:v>
                </c:pt>
                <c:pt idx="6">
                  <c:v>62.5</c:v>
                </c:pt>
                <c:pt idx="7">
                  <c:v>57.142857142857103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D4-40F7-AAC5-591FD08D01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2387328"/>
        <c:axId val="192389120"/>
      </c:lineChart>
      <c:catAx>
        <c:axId val="19238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2389120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92389120"/>
        <c:scaling>
          <c:orientation val="minMax"/>
          <c:max val="100.1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2387328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6445981293106697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Blad1!$B$164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Blad1!$E$164:$S$164</c:f>
              <c:numCache>
                <c:formatCode>General</c:formatCode>
                <c:ptCount val="15"/>
                <c:pt idx="0">
                  <c:v>52</c:v>
                </c:pt>
                <c:pt idx="1">
                  <c:v>100</c:v>
                </c:pt>
                <c:pt idx="2">
                  <c:v>100</c:v>
                </c:pt>
                <c:pt idx="3">
                  <c:v>53</c:v>
                </c:pt>
                <c:pt idx="4">
                  <c:v>53</c:v>
                </c:pt>
                <c:pt idx="5">
                  <c:v>51</c:v>
                </c:pt>
                <c:pt idx="6">
                  <c:v>51.351351351351397</c:v>
                </c:pt>
                <c:pt idx="7">
                  <c:v>51.515151515151501</c:v>
                </c:pt>
                <c:pt idx="8">
                  <c:v>45</c:v>
                </c:pt>
                <c:pt idx="9">
                  <c:v>59</c:v>
                </c:pt>
                <c:pt idx="10">
                  <c:v>100</c:v>
                </c:pt>
                <c:pt idx="11">
                  <c:v>100</c:v>
                </c:pt>
                <c:pt idx="12">
                  <c:v>99</c:v>
                </c:pt>
                <c:pt idx="13">
                  <c:v>99</c:v>
                </c:pt>
                <c:pt idx="14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16-4263-B52B-2E5A94A3379B}"/>
            </c:ext>
          </c:extLst>
        </c:ser>
        <c:ser>
          <c:idx val="1"/>
          <c:order val="1"/>
          <c:tx>
            <c:strRef>
              <c:f>Blad1!$B$165</c:f>
              <c:strCache>
                <c:ptCount val="1"/>
                <c:pt idx="0">
                  <c:v>Någon form av individgaranti eller stupstock om individgaranti</c:v>
                </c:pt>
              </c:strCache>
            </c:strRef>
          </c:tx>
          <c:marker>
            <c:symbol val="circle"/>
            <c:size val="4"/>
          </c:marker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DD16-4263-B52B-2E5A94A3379B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DD16-4263-B52B-2E5A94A3379B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DD16-4263-B52B-2E5A94A3379B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DD16-4263-B52B-2E5A94A3379B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5-DD16-4263-B52B-2E5A94A3379B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DD16-4263-B52B-2E5A94A3379B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DD16-4263-B52B-2E5A94A3379B}"/>
              </c:ext>
            </c:extLst>
          </c:dPt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Blad1!$E$165:$S$165</c:f>
              <c:numCache>
                <c:formatCode>General</c:formatCode>
                <c:ptCount val="15"/>
                <c:pt idx="0">
                  <c:v>48</c:v>
                </c:pt>
                <c:pt idx="3">
                  <c:v>47</c:v>
                </c:pt>
                <c:pt idx="4">
                  <c:v>47</c:v>
                </c:pt>
                <c:pt idx="5">
                  <c:v>49</c:v>
                </c:pt>
                <c:pt idx="6">
                  <c:v>48.648648648648702</c:v>
                </c:pt>
                <c:pt idx="7">
                  <c:v>48.484848484848499</c:v>
                </c:pt>
                <c:pt idx="8">
                  <c:v>54</c:v>
                </c:pt>
                <c:pt idx="9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D16-4263-B52B-2E5A94A3379B}"/>
            </c:ext>
          </c:extLst>
        </c:ser>
        <c:ser>
          <c:idx val="2"/>
          <c:order val="2"/>
          <c:tx>
            <c:strRef>
              <c:f>Blad1!$B$166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circle"/>
            <c:size val="4"/>
          </c:marker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DD16-4263-B52B-2E5A94A3379B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A-DD16-4263-B52B-2E5A94A3379B}"/>
              </c:ext>
            </c:extLst>
          </c:dPt>
          <c:cat>
            <c:numRef>
              <c:f>Blad1!$E$102:$S$102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Blad1!$E$166:$S$166</c:f>
              <c:numCache>
                <c:formatCode>General</c:formatCode>
                <c:ptCount val="15"/>
                <c:pt idx="8">
                  <c:v>1</c:v>
                </c:pt>
                <c:pt idx="9">
                  <c:v>1</c:v>
                </c:pt>
                <c:pt idx="1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DD16-4263-B52B-2E5A94A337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213568"/>
        <c:axId val="193215104"/>
      </c:lineChart>
      <c:catAx>
        <c:axId val="193213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215104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93215104"/>
        <c:scaling>
          <c:orientation val="minMax"/>
          <c:max val="100.1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213568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8912938972228703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Blad1!$B$176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Blad1!$P$176:$S$176</c:f>
              <c:numCache>
                <c:formatCode>General</c:formatCode>
                <c:ptCount val="4"/>
                <c:pt idx="0">
                  <c:v>42</c:v>
                </c:pt>
                <c:pt idx="1">
                  <c:v>42</c:v>
                </c:pt>
                <c:pt idx="2">
                  <c:v>42</c:v>
                </c:pt>
                <c:pt idx="3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3F-4601-BBC8-BDE1987F3EB1}"/>
            </c:ext>
          </c:extLst>
        </c:ser>
        <c:ser>
          <c:idx val="1"/>
          <c:order val="1"/>
          <c:tx>
            <c:strRef>
              <c:f>Blad1!$B$177</c:f>
              <c:strCache>
                <c:ptCount val="1"/>
                <c:pt idx="0">
                  <c:v>Någon form av individgaranti eller stupstock om individgaranti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Blad1!$P$177:$S$177</c:f>
              <c:numCache>
                <c:formatCode>General</c:formatCode>
                <c:ptCount val="4"/>
                <c:pt idx="0">
                  <c:v>39</c:v>
                </c:pt>
                <c:pt idx="1">
                  <c:v>43</c:v>
                </c:pt>
                <c:pt idx="2">
                  <c:v>43</c:v>
                </c:pt>
                <c:pt idx="3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3F-4601-BBC8-BDE1987F3EB1}"/>
            </c:ext>
          </c:extLst>
        </c:ser>
        <c:ser>
          <c:idx val="2"/>
          <c:order val="2"/>
          <c:tx>
            <c:strRef>
              <c:f>Blad1!$B$178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Blad1!$P$178:$S$178</c:f>
              <c:numCache>
                <c:formatCode>General</c:formatCode>
                <c:ptCount val="4"/>
                <c:pt idx="0">
                  <c:v>18</c:v>
                </c:pt>
                <c:pt idx="1">
                  <c:v>15</c:v>
                </c:pt>
                <c:pt idx="2">
                  <c:v>15</c:v>
                </c:pt>
                <c:pt idx="3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3F-4601-BBC8-BDE1987F3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257472"/>
        <c:axId val="193259008"/>
      </c:lineChart>
      <c:catAx>
        <c:axId val="193257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259008"/>
        <c:crosses val="autoZero"/>
        <c:auto val="1"/>
        <c:lblAlgn val="ctr"/>
        <c:lblOffset val="100"/>
        <c:tickMarkSkip val="2"/>
        <c:noMultiLvlLbl val="0"/>
      </c:catAx>
      <c:valAx>
        <c:axId val="19325900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2574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723595614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Blad1!$B$182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Blad1!$P$182:$S$182</c:f>
              <c:numCache>
                <c:formatCode>General</c:formatCode>
                <c:ptCount val="4"/>
                <c:pt idx="0">
                  <c:v>78</c:v>
                </c:pt>
                <c:pt idx="1">
                  <c:v>80</c:v>
                </c:pt>
                <c:pt idx="2">
                  <c:v>82</c:v>
                </c:pt>
                <c:pt idx="3">
                  <c:v>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9B-4488-981A-5CB87301498E}"/>
            </c:ext>
          </c:extLst>
        </c:ser>
        <c:ser>
          <c:idx val="1"/>
          <c:order val="1"/>
          <c:tx>
            <c:strRef>
              <c:f>Blad1!$B$183</c:f>
              <c:strCache>
                <c:ptCount val="1"/>
                <c:pt idx="0">
                  <c:v>Någon form av individgaranti eller stupstock om individgaranti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Blad1!$P$183:$S$183</c:f>
              <c:numCache>
                <c:formatCode>General</c:formatCode>
                <c:ptCount val="4"/>
                <c:pt idx="0">
                  <c:v>22</c:v>
                </c:pt>
                <c:pt idx="1">
                  <c:v>19</c:v>
                </c:pt>
                <c:pt idx="2">
                  <c:v>17</c:v>
                </c:pt>
                <c:pt idx="3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9B-4488-981A-5CB87301498E}"/>
            </c:ext>
          </c:extLst>
        </c:ser>
        <c:ser>
          <c:idx val="2"/>
          <c:order val="2"/>
          <c:tx>
            <c:strRef>
              <c:f>Blad1!$B$184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Blad1!$P$102:$S$102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Blad1!$P$184:$S$184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99B-4488-981A-5CB873014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481728"/>
        <c:axId val="193487616"/>
      </c:lineChart>
      <c:catAx>
        <c:axId val="19348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487616"/>
        <c:crosses val="autoZero"/>
        <c:auto val="1"/>
        <c:lblAlgn val="ctr"/>
        <c:lblOffset val="100"/>
        <c:tickMarkSkip val="2"/>
        <c:noMultiLvlLbl val="0"/>
      </c:catAx>
      <c:valAx>
        <c:axId val="19348761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934817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2764043857596E-3"/>
          <c:y val="0.83364583333333298"/>
          <c:w val="0.96445981293106697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1347099311699"/>
          <c:y val="5.6554389034704E-2"/>
          <c:w val="0.79430629301868205"/>
          <c:h val="0.863460921551473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C0504D"/>
              </a:solidFill>
            </c:spPr>
            <c:extLst>
              <c:ext xmlns:c16="http://schemas.microsoft.com/office/drawing/2014/chart" uri="{C3380CC4-5D6E-409C-BE32-E72D297353CC}">
                <c16:uniqueId val="{00000001-A916-4BF1-8110-F29320D07827}"/>
              </c:ext>
            </c:extLst>
          </c:dPt>
          <c:cat>
            <c:strRef>
              <c:f>'F2.16'!$A$4:$A$28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'F2.16'!$B$4:$B$28</c:f>
              <c:numCache>
                <c:formatCode>0.0</c:formatCode>
                <c:ptCount val="25"/>
                <c:pt idx="0">
                  <c:v>15.282961200000001</c:v>
                </c:pt>
                <c:pt idx="1">
                  <c:v>12.778885349999999</c:v>
                </c:pt>
                <c:pt idx="2">
                  <c:v>11.181117130000001</c:v>
                </c:pt>
                <c:pt idx="3">
                  <c:v>11.059527259999999</c:v>
                </c:pt>
                <c:pt idx="4">
                  <c:v>10.893895349999999</c:v>
                </c:pt>
                <c:pt idx="5">
                  <c:v>10.53767704</c:v>
                </c:pt>
                <c:pt idx="6">
                  <c:v>10.49281558</c:v>
                </c:pt>
                <c:pt idx="7">
                  <c:v>10.220861360000001</c:v>
                </c:pt>
                <c:pt idx="8">
                  <c:v>9.147528221</c:v>
                </c:pt>
                <c:pt idx="9">
                  <c:v>8.8390433759999993</c:v>
                </c:pt>
                <c:pt idx="10">
                  <c:v>8.8079001689999998</c:v>
                </c:pt>
                <c:pt idx="11">
                  <c:v>8.7935275389999994</c:v>
                </c:pt>
                <c:pt idx="12">
                  <c:v>8.6102282579999994</c:v>
                </c:pt>
                <c:pt idx="13">
                  <c:v>8.0619996359999995</c:v>
                </c:pt>
                <c:pt idx="14">
                  <c:v>7.967385256</c:v>
                </c:pt>
                <c:pt idx="15">
                  <c:v>7.8951474490000004</c:v>
                </c:pt>
                <c:pt idx="16">
                  <c:v>7.6081007119999997</c:v>
                </c:pt>
                <c:pt idx="17">
                  <c:v>7.1246183739999998</c:v>
                </c:pt>
                <c:pt idx="18">
                  <c:v>6.8627450980000004</c:v>
                </c:pt>
                <c:pt idx="19">
                  <c:v>6.6534594250000003</c:v>
                </c:pt>
                <c:pt idx="20">
                  <c:v>6.2089625740000001</c:v>
                </c:pt>
                <c:pt idx="21">
                  <c:v>5.5620713650000004</c:v>
                </c:pt>
                <c:pt idx="22">
                  <c:v>4.8130995700000003</c:v>
                </c:pt>
                <c:pt idx="23">
                  <c:v>3.9379023100000001</c:v>
                </c:pt>
                <c:pt idx="24">
                  <c:v>3.6900853580000001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16-4BF1-8110-F29320D07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9516928"/>
        <c:axId val="49518848"/>
      </c:barChart>
      <c:catAx>
        <c:axId val="495169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9518848"/>
        <c:crosses val="autoZero"/>
        <c:auto val="1"/>
        <c:lblAlgn val="ctr"/>
        <c:lblOffset val="100"/>
        <c:tickLblSkip val="1"/>
        <c:noMultiLvlLbl val="0"/>
      </c:catAx>
      <c:valAx>
        <c:axId val="49518848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95169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05506391347103E-2"/>
          <c:y val="6.5289442986293397E-2"/>
          <c:w val="0.934782940019666"/>
          <c:h val="0.742900094433952"/>
        </c:manualLayout>
      </c:layout>
      <c:lineChart>
        <c:grouping val="standard"/>
        <c:varyColors val="0"/>
        <c:ser>
          <c:idx val="0"/>
          <c:order val="0"/>
          <c:tx>
            <c:strRef>
              <c:f>'F2.1'!$B$4</c:f>
              <c:strCache>
                <c:ptCount val="1"/>
                <c:pt idx="0">
                  <c:v>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'F2.1'!$B$5:$B$80</c:f>
              <c:numCache>
                <c:formatCode>0.0</c:formatCode>
                <c:ptCount val="76"/>
                <c:pt idx="0">
                  <c:v>7.2364848972449902</c:v>
                </c:pt>
                <c:pt idx="1">
                  <c:v>6.7974122182330499</c:v>
                </c:pt>
                <c:pt idx="2">
                  <c:v>6.3695734173106802</c:v>
                </c:pt>
                <c:pt idx="3">
                  <c:v>6.0819302423004498</c:v>
                </c:pt>
                <c:pt idx="4">
                  <c:v>5.8482388000095504</c:v>
                </c:pt>
                <c:pt idx="5">
                  <c:v>5.70485169643303</c:v>
                </c:pt>
                <c:pt idx="6">
                  <c:v>5.8399359224141696</c:v>
                </c:pt>
                <c:pt idx="7">
                  <c:v>5.9254986345881298</c:v>
                </c:pt>
                <c:pt idx="8">
                  <c:v>5.83085851821658</c:v>
                </c:pt>
                <c:pt idx="9">
                  <c:v>5.7825350017727901</c:v>
                </c:pt>
                <c:pt idx="10">
                  <c:v>6.0500216819591</c:v>
                </c:pt>
                <c:pt idx="11">
                  <c:v>6.1511419769022897</c:v>
                </c:pt>
                <c:pt idx="12">
                  <c:v>6.2660591686967999</c:v>
                </c:pt>
                <c:pt idx="13">
                  <c:v>6.3388454974917998</c:v>
                </c:pt>
                <c:pt idx="14">
                  <c:v>6.6079929505571799</c:v>
                </c:pt>
                <c:pt idx="15">
                  <c:v>7.0491079276737496</c:v>
                </c:pt>
                <c:pt idx="16">
                  <c:v>7.3439394166155303</c:v>
                </c:pt>
                <c:pt idx="17">
                  <c:v>7.3887430213622798</c:v>
                </c:pt>
                <c:pt idx="18">
                  <c:v>7.4395386756131501</c:v>
                </c:pt>
                <c:pt idx="19">
                  <c:v>7.3514972736976496</c:v>
                </c:pt>
                <c:pt idx="20">
                  <c:v>7.3402941842432403</c:v>
                </c:pt>
                <c:pt idx="21">
                  <c:v>7.8989028712093896</c:v>
                </c:pt>
                <c:pt idx="22">
                  <c:v>7.7320222571465003</c:v>
                </c:pt>
                <c:pt idx="23">
                  <c:v>7.6293087067229104</c:v>
                </c:pt>
                <c:pt idx="24">
                  <c:v>7.4898793970273498</c:v>
                </c:pt>
                <c:pt idx="25">
                  <c:v>7.2787359767423796</c:v>
                </c:pt>
                <c:pt idx="26">
                  <c:v>6.8599751131931503</c:v>
                </c:pt>
                <c:pt idx="27">
                  <c:v>6.5429342866629199</c:v>
                </c:pt>
                <c:pt idx="28">
                  <c:v>6.4105998218412603</c:v>
                </c:pt>
                <c:pt idx="29">
                  <c:v>6.0752968228899702</c:v>
                </c:pt>
                <c:pt idx="30">
                  <c:v>5.98979539246508</c:v>
                </c:pt>
                <c:pt idx="31">
                  <c:v>6.05454907753019</c:v>
                </c:pt>
                <c:pt idx="32">
                  <c:v>5.8631201140665699</c:v>
                </c:pt>
                <c:pt idx="33">
                  <c:v>6.0452830188679201</c:v>
                </c:pt>
                <c:pt idx="34">
                  <c:v>6.1901893726711199</c:v>
                </c:pt>
                <c:pt idx="35">
                  <c:v>6.7067717574871102</c:v>
                </c:pt>
                <c:pt idx="36">
                  <c:v>7.4146940156860701</c:v>
                </c:pt>
                <c:pt idx="37">
                  <c:v>8.3761466023959201</c:v>
                </c:pt>
                <c:pt idx="38">
                  <c:v>8.6385732800739206</c:v>
                </c:pt>
                <c:pt idx="39">
                  <c:v>8.8045365637440902</c:v>
                </c:pt>
                <c:pt idx="40">
                  <c:v>8.92098279639319</c:v>
                </c:pt>
                <c:pt idx="41">
                  <c:v>8.7200598802395195</c:v>
                </c:pt>
                <c:pt idx="42">
                  <c:v>8.5141067854606494</c:v>
                </c:pt>
                <c:pt idx="43">
                  <c:v>8.1014932709139504</c:v>
                </c:pt>
                <c:pt idx="44">
                  <c:v>7.8710815611348499</c:v>
                </c:pt>
                <c:pt idx="45">
                  <c:v>7.7969393737561496</c:v>
                </c:pt>
                <c:pt idx="46">
                  <c:v>7.6469379735953504</c:v>
                </c:pt>
                <c:pt idx="47">
                  <c:v>7.7716099910198402</c:v>
                </c:pt>
                <c:pt idx="48">
                  <c:v>7.7037004639992999</c:v>
                </c:pt>
                <c:pt idx="49">
                  <c:v>7.8522419714787697</c:v>
                </c:pt>
                <c:pt idx="50">
                  <c:v>8.1071534984125506</c:v>
                </c:pt>
                <c:pt idx="51">
                  <c:v>8.1566415078751593</c:v>
                </c:pt>
                <c:pt idx="52">
                  <c:v>8.1026275237282004</c:v>
                </c:pt>
                <c:pt idx="53">
                  <c:v>8.0201743218098098</c:v>
                </c:pt>
                <c:pt idx="54">
                  <c:v>7.9984365839359004</c:v>
                </c:pt>
                <c:pt idx="55">
                  <c:v>7.9795178567261198</c:v>
                </c:pt>
                <c:pt idx="56">
                  <c:v>8.0522048952774306</c:v>
                </c:pt>
                <c:pt idx="57">
                  <c:v>7.9667497664631401</c:v>
                </c:pt>
                <c:pt idx="58">
                  <c:v>7.8635575832372098</c:v>
                </c:pt>
                <c:pt idx="59">
                  <c:v>7.8167587370784304</c:v>
                </c:pt>
                <c:pt idx="60">
                  <c:v>7.6912752964635303</c:v>
                </c:pt>
                <c:pt idx="61">
                  <c:v>7.6179769676576496</c:v>
                </c:pt>
                <c:pt idx="62">
                  <c:v>7.19752455246444</c:v>
                </c:pt>
                <c:pt idx="63">
                  <c:v>7.0994437195247597</c:v>
                </c:pt>
                <c:pt idx="64">
                  <c:v>7.0910791979797398</c:v>
                </c:pt>
                <c:pt idx="65">
                  <c:v>6.8092839041563602</c:v>
                </c:pt>
                <c:pt idx="66">
                  <c:v>6.9552115159529997</c:v>
                </c:pt>
                <c:pt idx="67">
                  <c:v>6.7698633317218402</c:v>
                </c:pt>
                <c:pt idx="68">
                  <c:v>6.6397055820852202</c:v>
                </c:pt>
                <c:pt idx="69">
                  <c:v>6.5186036236504696</c:v>
                </c:pt>
                <c:pt idx="70">
                  <c:v>6.4346466765007904</c:v>
                </c:pt>
                <c:pt idx="71">
                  <c:v>6.3617982849810302</c:v>
                </c:pt>
                <c:pt idx="72">
                  <c:v>6.3169336018810496</c:v>
                </c:pt>
                <c:pt idx="73">
                  <c:v>6.2795277059345098</c:v>
                </c:pt>
                <c:pt idx="74">
                  <c:v>6.2514592805694003</c:v>
                </c:pt>
                <c:pt idx="75">
                  <c:v>6.23273952403596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E8-4F7A-85DC-D700D734495C}"/>
            </c:ext>
          </c:extLst>
        </c:ser>
        <c:ser>
          <c:idx val="1"/>
          <c:order val="1"/>
          <c:tx>
            <c:strRef>
              <c:f>'F2.1'!$C$4</c:f>
              <c:strCache>
                <c:ptCount val="1"/>
                <c:pt idx="0">
                  <c:v>Jämviktsarbetslöshet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'F2.1'!$C$5:$C$80</c:f>
              <c:numCache>
                <c:formatCode>0.0</c:formatCode>
                <c:ptCount val="76"/>
                <c:pt idx="0">
                  <c:v>7.4060277011816398</c:v>
                </c:pt>
                <c:pt idx="1">
                  <c:v>7.3789683486832001</c:v>
                </c:pt>
                <c:pt idx="2">
                  <c:v>7.3504062450609799</c:v>
                </c:pt>
                <c:pt idx="3">
                  <c:v>7.3206905154512096</c:v>
                </c:pt>
                <c:pt idx="4">
                  <c:v>7.2901277610010196</c:v>
                </c:pt>
                <c:pt idx="5">
                  <c:v>7.2589715238568999</c:v>
                </c:pt>
                <c:pt idx="6">
                  <c:v>7.2274202224014701</c:v>
                </c:pt>
                <c:pt idx="7">
                  <c:v>7.19562102131722</c:v>
                </c:pt>
                <c:pt idx="8">
                  <c:v>7.1636776522934298</c:v>
                </c:pt>
                <c:pt idx="9">
                  <c:v>7.1316607137292598</c:v>
                </c:pt>
                <c:pt idx="10">
                  <c:v>7.0996194121163301</c:v>
                </c:pt>
                <c:pt idx="11">
                  <c:v>7.0675940391166598</c:v>
                </c:pt>
                <c:pt idx="12">
                  <c:v>7.0356286922711204</c:v>
                </c:pt>
                <c:pt idx="13">
                  <c:v>7.0037838364217002</c:v>
                </c:pt>
                <c:pt idx="14">
                  <c:v>6.9721482648723097</c:v>
                </c:pt>
                <c:pt idx="15">
                  <c:v>6.9408498556395397</c:v>
                </c:pt>
                <c:pt idx="16">
                  <c:v>6.9100642348605197</c:v>
                </c:pt>
                <c:pt idx="17">
                  <c:v>6.8800200685775099</c:v>
                </c:pt>
                <c:pt idx="18">
                  <c:v>6.85099922663799</c:v>
                </c:pt>
                <c:pt idx="19">
                  <c:v>6.8233295320498497</c:v>
                </c:pt>
                <c:pt idx="20">
                  <c:v>6.79736727709306</c:v>
                </c:pt>
                <c:pt idx="21">
                  <c:v>6.7734662279578499</c:v>
                </c:pt>
                <c:pt idx="22">
                  <c:v>6.7519295549865799</c:v>
                </c:pt>
                <c:pt idx="23">
                  <c:v>6.7329411508574699</c:v>
                </c:pt>
                <c:pt idx="24">
                  <c:v>6.7164733050064997</c:v>
                </c:pt>
                <c:pt idx="25">
                  <c:v>6.7021688953611296</c:v>
                </c:pt>
                <c:pt idx="26">
                  <c:v>6.6895060667987396</c:v>
                </c:pt>
                <c:pt idx="27">
                  <c:v>6.6779412752430796</c:v>
                </c:pt>
                <c:pt idx="28">
                  <c:v>6.6670359159499402</c:v>
                </c:pt>
                <c:pt idx="29">
                  <c:v>6.6565719714226601</c:v>
                </c:pt>
                <c:pt idx="30">
                  <c:v>6.6465260650050997</c:v>
                </c:pt>
                <c:pt idx="31">
                  <c:v>6.6370391003268896</c:v>
                </c:pt>
                <c:pt idx="32">
                  <c:v>6.6283817203675897</c:v>
                </c:pt>
                <c:pt idx="33">
                  <c:v>6.6209141771035203</c:v>
                </c:pt>
                <c:pt idx="34">
                  <c:v>6.6149904053072897</c:v>
                </c:pt>
                <c:pt idx="35">
                  <c:v>6.6108501979805103</c:v>
                </c:pt>
                <c:pt idx="36">
                  <c:v>6.6086626107383504</c:v>
                </c:pt>
                <c:pt idx="37">
                  <c:v>6.6085515305495397</c:v>
                </c:pt>
                <c:pt idx="38">
                  <c:v>6.6105792182753804</c:v>
                </c:pt>
                <c:pt idx="39">
                  <c:v>6.6147090861383999</c:v>
                </c:pt>
                <c:pt idx="40">
                  <c:v>6.6208304208450004</c:v>
                </c:pt>
                <c:pt idx="41">
                  <c:v>6.6287620849068603</c:v>
                </c:pt>
                <c:pt idx="42">
                  <c:v>6.6382138032939197</c:v>
                </c:pt>
                <c:pt idx="43">
                  <c:v>6.6487293467936501</c:v>
                </c:pt>
                <c:pt idx="44">
                  <c:v>6.6597395148273097</c:v>
                </c:pt>
                <c:pt idx="45">
                  <c:v>6.6706520990624698</c:v>
                </c:pt>
                <c:pt idx="46">
                  <c:v>6.6809269007803396</c:v>
                </c:pt>
                <c:pt idx="47">
                  <c:v>6.6901517240810504</c:v>
                </c:pt>
                <c:pt idx="48">
                  <c:v>6.69804141358071</c:v>
                </c:pt>
                <c:pt idx="49">
                  <c:v>6.7044473918927201</c:v>
                </c:pt>
                <c:pt idx="50">
                  <c:v>6.7093580484470703</c:v>
                </c:pt>
                <c:pt idx="51">
                  <c:v>6.7129139654214596</c:v>
                </c:pt>
                <c:pt idx="52">
                  <c:v>6.7153547635567703</c:v>
                </c:pt>
                <c:pt idx="53">
                  <c:v>6.7169794953682196</c:v>
                </c:pt>
                <c:pt idx="54">
                  <c:v>6.7181081895449903</c:v>
                </c:pt>
                <c:pt idx="55">
                  <c:v>6.7190515560130502</c:v>
                </c:pt>
                <c:pt idx="56">
                  <c:v>6.7199606513743504</c:v>
                </c:pt>
                <c:pt idx="57">
                  <c:v>6.7206783976230904</c:v>
                </c:pt>
                <c:pt idx="58">
                  <c:v>6.7210481102397397</c:v>
                </c:pt>
                <c:pt idx="59">
                  <c:v>6.7209063207285098</c:v>
                </c:pt>
                <c:pt idx="60">
                  <c:v>6.7200790794912297</c:v>
                </c:pt>
                <c:pt idx="61">
                  <c:v>6.7183833737224701</c:v>
                </c:pt>
                <c:pt idx="62">
                  <c:v>6.7156353998218696</c:v>
                </c:pt>
                <c:pt idx="63">
                  <c:v>6.7116675204518401</c:v>
                </c:pt>
                <c:pt idx="64">
                  <c:v>6.7063557442765998</c:v>
                </c:pt>
                <c:pt idx="65">
                  <c:v>6.6996594047558302</c:v>
                </c:pt>
                <c:pt idx="66">
                  <c:v>6.6916742779064498</c:v>
                </c:pt>
                <c:pt idx="67">
                  <c:v>6.68269954569781</c:v>
                </c:pt>
                <c:pt idx="68">
                  <c:v>6.6733176473202098</c:v>
                </c:pt>
                <c:pt idx="69">
                  <c:v>6.66448402650696</c:v>
                </c:pt>
                <c:pt idx="70">
                  <c:v>6.65656290996625</c:v>
                </c:pt>
                <c:pt idx="71">
                  <c:v>6.6495900883613803</c:v>
                </c:pt>
                <c:pt idx="72">
                  <c:v>6.6433922662457698</c:v>
                </c:pt>
                <c:pt idx="73">
                  <c:v>6.6376877487537804</c:v>
                </c:pt>
                <c:pt idx="74">
                  <c:v>6.6322021739784898</c:v>
                </c:pt>
                <c:pt idx="75">
                  <c:v>6.6267923086390796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E8-4F7A-85DC-D700D7344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783872"/>
        <c:axId val="44802048"/>
      </c:lineChart>
      <c:dateAx>
        <c:axId val="4478387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802048"/>
        <c:crosses val="autoZero"/>
        <c:auto val="1"/>
        <c:lblOffset val="100"/>
        <c:baseTimeUnit val="months"/>
        <c:majorUnit val="2"/>
        <c:majorTimeUnit val="years"/>
        <c:minorUnit val="1"/>
        <c:minorTimeUnit val="months"/>
      </c:dateAx>
      <c:valAx>
        <c:axId val="44802048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783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20-4BB8-86BB-3D7F447A10EE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20-4BB8-86BB-3D7F447A1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51232"/>
        <c:axId val="43972480"/>
      </c:lineChart>
      <c:dateAx>
        <c:axId val="4395123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7248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4397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51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Industrin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4'!$B$40:$B$70</c:f>
              <c:numCache>
                <c:formatCode>0.00</c:formatCode>
                <c:ptCount val="31"/>
                <c:pt idx="0">
                  <c:v>0.17057427200487399</c:v>
                </c:pt>
                <c:pt idx="1">
                  <c:v>0.148620751810146</c:v>
                </c:pt>
                <c:pt idx="2">
                  <c:v>0.132830256822527</c:v>
                </c:pt>
                <c:pt idx="3">
                  <c:v>0.18635517375663899</c:v>
                </c:pt>
                <c:pt idx="4">
                  <c:v>0.27323785960666702</c:v>
                </c:pt>
                <c:pt idx="5">
                  <c:v>0.31980041627059702</c:v>
                </c:pt>
                <c:pt idx="6">
                  <c:v>0.39609184748554599</c:v>
                </c:pt>
                <c:pt idx="7">
                  <c:v>0.39222066523563898</c:v>
                </c:pt>
                <c:pt idx="8">
                  <c:v>0.504838104850721</c:v>
                </c:pt>
                <c:pt idx="9">
                  <c:v>0.49097029655429097</c:v>
                </c:pt>
                <c:pt idx="10">
                  <c:v>0.52844898454240397</c:v>
                </c:pt>
                <c:pt idx="11">
                  <c:v>0.380146481956464</c:v>
                </c:pt>
                <c:pt idx="12">
                  <c:v>0.48916779465228499</c:v>
                </c:pt>
                <c:pt idx="13">
                  <c:v>0.53883340732170304</c:v>
                </c:pt>
                <c:pt idx="14">
                  <c:v>0.35888900447310901</c:v>
                </c:pt>
                <c:pt idx="15">
                  <c:v>0.25891387046171199</c:v>
                </c:pt>
                <c:pt idx="16">
                  <c:v>0.23562923100498501</c:v>
                </c:pt>
                <c:pt idx="17">
                  <c:v>0.27193810051505302</c:v>
                </c:pt>
                <c:pt idx="18">
                  <c:v>0.34034162526051598</c:v>
                </c:pt>
                <c:pt idx="19">
                  <c:v>0.299868535895495</c:v>
                </c:pt>
                <c:pt idx="20">
                  <c:v>0.31786932120584799</c:v>
                </c:pt>
                <c:pt idx="21">
                  <c:v>0.37336427232821401</c:v>
                </c:pt>
                <c:pt idx="22">
                  <c:v>0.41268920177979002</c:v>
                </c:pt>
                <c:pt idx="23">
                  <c:v>0.34919241184413402</c:v>
                </c:pt>
                <c:pt idx="24">
                  <c:v>0.37661724148876802</c:v>
                </c:pt>
                <c:pt idx="25">
                  <c:v>0.36900234654180902</c:v>
                </c:pt>
                <c:pt idx="26">
                  <c:v>0.35546664334543099</c:v>
                </c:pt>
                <c:pt idx="27">
                  <c:v>0.46466609241529</c:v>
                </c:pt>
                <c:pt idx="28">
                  <c:v>0.485169893080522</c:v>
                </c:pt>
                <c:pt idx="29">
                  <c:v>0.52537838557919403</c:v>
                </c:pt>
                <c:pt idx="30">
                  <c:v>0.56024547549971304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4A-46F5-B755-5A4038DD0CC2}"/>
            </c:ext>
          </c:extLst>
        </c:ser>
        <c:ser>
          <c:idx val="1"/>
          <c:order val="1"/>
          <c:tx>
            <c:v>Byggsektorn</c:v>
          </c:tx>
          <c:spPr>
            <a:ln w="317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4'!$C$40:$C$70</c:f>
              <c:numCache>
                <c:formatCode>0.00</c:formatCode>
                <c:ptCount val="31"/>
                <c:pt idx="0">
                  <c:v>0.28440605698164401</c:v>
                </c:pt>
                <c:pt idx="1">
                  <c:v>0.33992921422540301</c:v>
                </c:pt>
                <c:pt idx="2">
                  <c:v>0.28007561174409901</c:v>
                </c:pt>
                <c:pt idx="3">
                  <c:v>0.34828188194114901</c:v>
                </c:pt>
                <c:pt idx="4">
                  <c:v>0.482082522544175</c:v>
                </c:pt>
                <c:pt idx="5">
                  <c:v>1.09837795181033</c:v>
                </c:pt>
                <c:pt idx="6">
                  <c:v>0.71133343224739798</c:v>
                </c:pt>
                <c:pt idx="7">
                  <c:v>0.62566175762826104</c:v>
                </c:pt>
                <c:pt idx="8">
                  <c:v>0.70049038580135303</c:v>
                </c:pt>
                <c:pt idx="9">
                  <c:v>1.34196012392283</c:v>
                </c:pt>
                <c:pt idx="10">
                  <c:v>0.78235128277417498</c:v>
                </c:pt>
                <c:pt idx="11">
                  <c:v>0.38574874772784601</c:v>
                </c:pt>
                <c:pt idx="12">
                  <c:v>0.79488882165492503</c:v>
                </c:pt>
                <c:pt idx="13">
                  <c:v>1.0958099391091201</c:v>
                </c:pt>
                <c:pt idx="14">
                  <c:v>0.70993299082513095</c:v>
                </c:pt>
                <c:pt idx="15">
                  <c:v>0.39169501219108399</c:v>
                </c:pt>
                <c:pt idx="16">
                  <c:v>0.549246433892699</c:v>
                </c:pt>
                <c:pt idx="17">
                  <c:v>0.39227958022732101</c:v>
                </c:pt>
                <c:pt idx="18">
                  <c:v>0.61256758699233704</c:v>
                </c:pt>
                <c:pt idx="19">
                  <c:v>0.55328343813319203</c:v>
                </c:pt>
                <c:pt idx="20">
                  <c:v>0.739949474472133</c:v>
                </c:pt>
                <c:pt idx="21">
                  <c:v>0.72851947123706895</c:v>
                </c:pt>
                <c:pt idx="22">
                  <c:v>0.475413831243087</c:v>
                </c:pt>
                <c:pt idx="23">
                  <c:v>0.51828892066695198</c:v>
                </c:pt>
                <c:pt idx="24">
                  <c:v>0.74165542658485195</c:v>
                </c:pt>
                <c:pt idx="25">
                  <c:v>0.89381401961141704</c:v>
                </c:pt>
                <c:pt idx="26">
                  <c:v>0.75372505219874997</c:v>
                </c:pt>
                <c:pt idx="27">
                  <c:v>0.95007612346846804</c:v>
                </c:pt>
                <c:pt idx="28">
                  <c:v>1.0064892067275899</c:v>
                </c:pt>
                <c:pt idx="29">
                  <c:v>1.37146222329996</c:v>
                </c:pt>
                <c:pt idx="30">
                  <c:v>1.00376495226281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4A-46F5-B755-5A4038DD0CC2}"/>
            </c:ext>
          </c:extLst>
        </c:ser>
        <c:ser>
          <c:idx val="2"/>
          <c:order val="2"/>
          <c:tx>
            <c:v>Tjänstesektorn</c:v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4'!$D$40:$D$70</c:f>
              <c:numCache>
                <c:formatCode>0.00</c:formatCode>
                <c:ptCount val="31"/>
                <c:pt idx="0">
                  <c:v>0.406264312150105</c:v>
                </c:pt>
                <c:pt idx="1">
                  <c:v>0.34104443462996098</c:v>
                </c:pt>
                <c:pt idx="2">
                  <c:v>0.36171222916309498</c:v>
                </c:pt>
                <c:pt idx="3">
                  <c:v>0.40250011836674099</c:v>
                </c:pt>
                <c:pt idx="4">
                  <c:v>0.45229169448705703</c:v>
                </c:pt>
                <c:pt idx="5">
                  <c:v>0.56187120280132297</c:v>
                </c:pt>
                <c:pt idx="6">
                  <c:v>0.74052866445655396</c:v>
                </c:pt>
                <c:pt idx="7">
                  <c:v>0.78719130184982999</c:v>
                </c:pt>
                <c:pt idx="8">
                  <c:v>0.80905657214402105</c:v>
                </c:pt>
                <c:pt idx="9">
                  <c:v>0.89827108682753998</c:v>
                </c:pt>
                <c:pt idx="10">
                  <c:v>0.75113654904679605</c:v>
                </c:pt>
                <c:pt idx="11">
                  <c:v>0.74641172088403296</c:v>
                </c:pt>
                <c:pt idx="12">
                  <c:v>0.86643548240337298</c:v>
                </c:pt>
                <c:pt idx="13">
                  <c:v>0.90135916008789796</c:v>
                </c:pt>
                <c:pt idx="14">
                  <c:v>0.80024013528529203</c:v>
                </c:pt>
                <c:pt idx="15">
                  <c:v>0.66434173742854696</c:v>
                </c:pt>
                <c:pt idx="16">
                  <c:v>0.67282447110105303</c:v>
                </c:pt>
                <c:pt idx="17">
                  <c:v>0.64964131178756701</c:v>
                </c:pt>
                <c:pt idx="18">
                  <c:v>0.56641563168819997</c:v>
                </c:pt>
                <c:pt idx="19">
                  <c:v>0.60351316730275495</c:v>
                </c:pt>
                <c:pt idx="20">
                  <c:v>0.671071560865932</c:v>
                </c:pt>
                <c:pt idx="21">
                  <c:v>0.81619524728949699</c:v>
                </c:pt>
                <c:pt idx="22">
                  <c:v>0.70603427247793005</c:v>
                </c:pt>
                <c:pt idx="23">
                  <c:v>0.76384170092048997</c:v>
                </c:pt>
                <c:pt idx="24">
                  <c:v>0.87373849450684105</c:v>
                </c:pt>
                <c:pt idx="25">
                  <c:v>0.850750069870437</c:v>
                </c:pt>
                <c:pt idx="26">
                  <c:v>0.89490810273014298</c:v>
                </c:pt>
                <c:pt idx="27">
                  <c:v>1.0224943075273001</c:v>
                </c:pt>
                <c:pt idx="28">
                  <c:v>1.07766387795181</c:v>
                </c:pt>
                <c:pt idx="29">
                  <c:v>0.96752671105965204</c:v>
                </c:pt>
                <c:pt idx="30">
                  <c:v>0.95784150903449305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4A-46F5-B755-5A4038DD0C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641088"/>
        <c:axId val="127642624"/>
      </c:lineChart>
      <c:catAx>
        <c:axId val="12764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642624"/>
        <c:crosses val="autoZero"/>
        <c:auto val="1"/>
        <c:lblAlgn val="ctr"/>
        <c:lblOffset val="100"/>
        <c:noMultiLvlLbl val="0"/>
      </c:catAx>
      <c:valAx>
        <c:axId val="127642624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64108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Privata arbetsgivare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5'!$C$41:$C$64</c:f>
              <c:numCache>
                <c:formatCode>0</c:formatCode>
                <c:ptCount val="24"/>
                <c:pt idx="0">
                  <c:v>15.3512471987976</c:v>
                </c:pt>
                <c:pt idx="1">
                  <c:v>18.864063506895299</c:v>
                </c:pt>
                <c:pt idx="2">
                  <c:v>22.894869553770999</c:v>
                </c:pt>
                <c:pt idx="3">
                  <c:v>28.012310071282698</c:v>
                </c:pt>
                <c:pt idx="4">
                  <c:v>32.445173982259703</c:v>
                </c:pt>
                <c:pt idx="5">
                  <c:v>33.663973501839699</c:v>
                </c:pt>
                <c:pt idx="6">
                  <c:v>32.397854820180797</c:v>
                </c:pt>
                <c:pt idx="7">
                  <c:v>26.544657654333299</c:v>
                </c:pt>
                <c:pt idx="8">
                  <c:v>16.527945057125901</c:v>
                </c:pt>
                <c:pt idx="9">
                  <c:v>13.0958563471254</c:v>
                </c:pt>
                <c:pt idx="10">
                  <c:v>15.5579396966512</c:v>
                </c:pt>
                <c:pt idx="11">
                  <c:v>19.2041183675043</c:v>
                </c:pt>
                <c:pt idx="12">
                  <c:v>24.821034349065599</c:v>
                </c:pt>
                <c:pt idx="13">
                  <c:v>25.609778849632299</c:v>
                </c:pt>
                <c:pt idx="14">
                  <c:v>24.099088862205299</c:v>
                </c:pt>
                <c:pt idx="15">
                  <c:v>23.630972525245699</c:v>
                </c:pt>
                <c:pt idx="16">
                  <c:v>21.003879789499099</c:v>
                </c:pt>
                <c:pt idx="17">
                  <c:v>18.9520978698657</c:v>
                </c:pt>
                <c:pt idx="18">
                  <c:v>20.961475173114799</c:v>
                </c:pt>
                <c:pt idx="19">
                  <c:v>22.961094583090301</c:v>
                </c:pt>
                <c:pt idx="20">
                  <c:v>24.539321908004901</c:v>
                </c:pt>
                <c:pt idx="21">
                  <c:v>26.956702457622601</c:v>
                </c:pt>
                <c:pt idx="22">
                  <c:v>28.956956898679302</c:v>
                </c:pt>
                <c:pt idx="23">
                  <c:v>30.380354812598998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23-46E9-9011-83730ADACBCD}"/>
            </c:ext>
          </c:extLst>
        </c:ser>
        <c:ser>
          <c:idx val="1"/>
          <c:order val="1"/>
          <c:tx>
            <c:v>Offentliga arbetsgivare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5'!$H$41:$H$64</c:f>
              <c:numCache>
                <c:formatCode>0</c:formatCode>
                <c:ptCount val="24"/>
                <c:pt idx="0">
                  <c:v>22.706894301430999</c:v>
                </c:pt>
                <c:pt idx="1">
                  <c:v>22.910780624005401</c:v>
                </c:pt>
                <c:pt idx="2">
                  <c:v>25.2740872308738</c:v>
                </c:pt>
                <c:pt idx="3">
                  <c:v>29.450163103679799</c:v>
                </c:pt>
                <c:pt idx="4">
                  <c:v>31.7700504809271</c:v>
                </c:pt>
                <c:pt idx="5">
                  <c:v>32.830790901112799</c:v>
                </c:pt>
                <c:pt idx="6">
                  <c:v>35.1015330293014</c:v>
                </c:pt>
                <c:pt idx="7">
                  <c:v>32.7591372429942</c:v>
                </c:pt>
                <c:pt idx="8">
                  <c:v>26.547475264965701</c:v>
                </c:pt>
                <c:pt idx="9">
                  <c:v>23.461088945869498</c:v>
                </c:pt>
                <c:pt idx="10">
                  <c:v>24.9635380677061</c:v>
                </c:pt>
                <c:pt idx="11">
                  <c:v>29.0465079197769</c:v>
                </c:pt>
                <c:pt idx="12">
                  <c:v>33.362365294707502</c:v>
                </c:pt>
                <c:pt idx="13">
                  <c:v>36.378366661499697</c:v>
                </c:pt>
                <c:pt idx="14">
                  <c:v>37.438555554497803</c:v>
                </c:pt>
                <c:pt idx="15">
                  <c:v>39.4860199658415</c:v>
                </c:pt>
                <c:pt idx="16">
                  <c:v>39.213417734361698</c:v>
                </c:pt>
                <c:pt idx="17">
                  <c:v>39.5600374846248</c:v>
                </c:pt>
                <c:pt idx="18">
                  <c:v>43.029147823650803</c:v>
                </c:pt>
                <c:pt idx="19">
                  <c:v>46.734680772598999</c:v>
                </c:pt>
                <c:pt idx="20">
                  <c:v>51.087718724108399</c:v>
                </c:pt>
                <c:pt idx="21">
                  <c:v>56.703341636464998</c:v>
                </c:pt>
                <c:pt idx="22">
                  <c:v>62.893070524381002</c:v>
                </c:pt>
                <c:pt idx="23">
                  <c:v>66.194276216204798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23-46E9-9011-83730ADAC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456768"/>
        <c:axId val="127458304"/>
      </c:lineChart>
      <c:catAx>
        <c:axId val="12745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458304"/>
        <c:crosses val="autoZero"/>
        <c:auto val="1"/>
        <c:lblAlgn val="ctr"/>
        <c:lblOffset val="100"/>
        <c:noMultiLvlLbl val="0"/>
      </c:catAx>
      <c:valAx>
        <c:axId val="127458304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45676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6'!$A$39</c:f>
              <c:strCache>
                <c:ptCount val="1"/>
                <c:pt idx="0">
                  <c:v>Ackumulerad bytesbalans</c:v>
                </c:pt>
              </c:strCache>
            </c:strRef>
          </c:tx>
          <c:spPr>
            <a:ln w="19050" cap="rnd" cmpd="sng" algn="ctr">
              <a:solidFill>
                <a:srgbClr val="0070C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6'!$C$39:$Z$39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-45.862345287158398</c:v>
                </c:pt>
                <c:pt idx="2">
                  <c:v>-42.671582254139103</c:v>
                </c:pt>
                <c:pt idx="3">
                  <c:v>-39.327940220521498</c:v>
                </c:pt>
                <c:pt idx="4">
                  <c:v>-35.4255224548141</c:v>
                </c:pt>
                <c:pt idx="5">
                  <c:v>-31.790508072698199</c:v>
                </c:pt>
                <c:pt idx="6">
                  <c:v>-27.858169323164098</c:v>
                </c:pt>
                <c:pt idx="7">
                  <c:v>-23.896580352093299</c:v>
                </c:pt>
                <c:pt idx="8">
                  <c:v>-19.155101898582</c:v>
                </c:pt>
                <c:pt idx="9">
                  <c:v>-14.6723953399776</c:v>
                </c:pt>
                <c:pt idx="10">
                  <c:v>-8.7824539555388803</c:v>
                </c:pt>
                <c:pt idx="11">
                  <c:v>-2.7755701022922201</c:v>
                </c:pt>
                <c:pt idx="12">
                  <c:v>3.2780484481963401</c:v>
                </c:pt>
                <c:pt idx="13">
                  <c:v>11.477253309250299</c:v>
                </c:pt>
                <c:pt idx="14">
                  <c:v>19.6512195754887</c:v>
                </c:pt>
                <c:pt idx="15">
                  <c:v>27.4945327893608</c:v>
                </c:pt>
                <c:pt idx="16">
                  <c:v>33.527662088991697</c:v>
                </c:pt>
                <c:pt idx="17">
                  <c:v>39.490740435147998</c:v>
                </c:pt>
                <c:pt idx="18">
                  <c:v>45.0369110750662</c:v>
                </c:pt>
                <c:pt idx="19">
                  <c:v>50.627445161041003</c:v>
                </c:pt>
                <c:pt idx="20">
                  <c:v>55.887519077944503</c:v>
                </c:pt>
                <c:pt idx="21">
                  <c:v>60.520676635782799</c:v>
                </c:pt>
                <c:pt idx="22">
                  <c:v>65.2180017196183</c:v>
                </c:pt>
                <c:pt idx="23">
                  <c:v>69.8747647143623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62-4891-9EAF-CCF16706F37B}"/>
            </c:ext>
          </c:extLst>
        </c:ser>
        <c:ser>
          <c:idx val="1"/>
          <c:order val="1"/>
          <c:tx>
            <c:strRef>
              <c:f>'Figur 6'!$A$38</c:f>
              <c:strCache>
                <c:ptCount val="1"/>
                <c:pt idx="0">
                  <c:v>Utlandsställning</c:v>
                </c:pt>
              </c:strCache>
            </c:strRef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6'!$C$38:$Z$38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-42.019383948824597</c:v>
                </c:pt>
                <c:pt idx="2">
                  <c:v>-33.250830076206697</c:v>
                </c:pt>
                <c:pt idx="3">
                  <c:v>-37.225191185414303</c:v>
                </c:pt>
                <c:pt idx="4">
                  <c:v>-38.509137748909097</c:v>
                </c:pt>
                <c:pt idx="5">
                  <c:v>-35.138472360453903</c:v>
                </c:pt>
                <c:pt idx="6">
                  <c:v>-32.709908689306801</c:v>
                </c:pt>
                <c:pt idx="7">
                  <c:v>-33.213491415997098</c:v>
                </c:pt>
                <c:pt idx="8">
                  <c:v>-23.2150855685537</c:v>
                </c:pt>
                <c:pt idx="9">
                  <c:v>-20.884276128498001</c:v>
                </c:pt>
                <c:pt idx="10">
                  <c:v>-17.4009111668359</c:v>
                </c:pt>
                <c:pt idx="11">
                  <c:v>-21.642606452854899</c:v>
                </c:pt>
                <c:pt idx="12">
                  <c:v>-17.3594391047248</c:v>
                </c:pt>
                <c:pt idx="13">
                  <c:v>-9.8190399024743105</c:v>
                </c:pt>
                <c:pt idx="14">
                  <c:v>1.1889405478164901</c:v>
                </c:pt>
                <c:pt idx="15">
                  <c:v>-7.9318715113565696</c:v>
                </c:pt>
                <c:pt idx="16">
                  <c:v>-7.2342815543457499</c:v>
                </c:pt>
                <c:pt idx="17">
                  <c:v>-5.5653503954836303</c:v>
                </c:pt>
                <c:pt idx="18">
                  <c:v>-7.9582626046162801</c:v>
                </c:pt>
                <c:pt idx="19">
                  <c:v>-14.6168041684759</c:v>
                </c:pt>
                <c:pt idx="20">
                  <c:v>-12.546721950052399</c:v>
                </c:pt>
                <c:pt idx="21">
                  <c:v>1.1557492811493499</c:v>
                </c:pt>
                <c:pt idx="22">
                  <c:v>3.31730646195513</c:v>
                </c:pt>
                <c:pt idx="23">
                  <c:v>16.6766470758315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62-4891-9EAF-CCF16706F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615168"/>
        <c:axId val="132637440"/>
      </c:lineChart>
      <c:catAx>
        <c:axId val="132615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637440"/>
        <c:crosses val="autoZero"/>
        <c:auto val="1"/>
        <c:lblAlgn val="ctr"/>
        <c:lblOffset val="100"/>
        <c:noMultiLvlLbl val="0"/>
      </c:catAx>
      <c:valAx>
        <c:axId val="132637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615168"/>
        <c:crosses val="autoZero"/>
        <c:crossBetween val="between"/>
      </c:valAx>
      <c:spPr>
        <a:noFill/>
      </c:spPr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7F-4762-B67C-5E56C346BE91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7F-4762-B67C-5E56C346BE91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7F-4762-B67C-5E56C346B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21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1445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8198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6424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2017-09-12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564430"/>
            <a:ext cx="8225611" cy="147002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Utmaningar för den svenska lönebildningen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Civilekonomerna</a:t>
            </a:r>
          </a:p>
          <a:p>
            <a:r>
              <a:rPr lang="sv-SE" dirty="0">
                <a:solidFill>
                  <a:schemeClr val="tx1"/>
                </a:solidFill>
              </a:rPr>
              <a:t>7/9-2017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06" y="-97105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CA5EA56-A0A5-4076-8555-0988D721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Arbetskraftsbrist i privat respektive offentlig sektor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1693725"/>
              </p:ext>
            </p:extLst>
          </p:nvPr>
        </p:nvGraphicFramePr>
        <p:xfrm>
          <a:off x="484630" y="1700808"/>
          <a:ext cx="8239125" cy="454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908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sv-SE" sz="2600" dirty="0"/>
              <a:t>Inte bara kortsiktigt konjunkturfenomen</a:t>
            </a:r>
          </a:p>
          <a:p>
            <a:pPr marL="457200" indent="-457200"/>
            <a:r>
              <a:rPr lang="sv-SE" sz="26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600" dirty="0"/>
              <a:t>         - stora överskott i bytesbalansen sedan 1990-talet</a:t>
            </a:r>
          </a:p>
          <a:p>
            <a:pPr marL="0" indent="0">
              <a:buNone/>
            </a:pPr>
            <a:r>
              <a:rPr lang="sv-SE" sz="2600" dirty="0"/>
              <a:t>         - större sparande än investeringar</a:t>
            </a:r>
          </a:p>
          <a:p>
            <a:pPr marL="0" indent="0">
              <a:buNone/>
            </a:pPr>
            <a:r>
              <a:rPr lang="sv-SE" sz="2600" dirty="0"/>
              <a:t>         - osannolikt att vi i all framtid ska fortsätta ackumulera finansiella nettofordringar</a:t>
            </a:r>
          </a:p>
          <a:p>
            <a:pPr marL="0" indent="0">
              <a:buNone/>
            </a:pPr>
            <a:r>
              <a:rPr lang="sv-SE" sz="2600" dirty="0"/>
              <a:t>           på omvärlden</a:t>
            </a:r>
          </a:p>
          <a:p>
            <a:pPr marL="0" indent="0">
              <a:buNone/>
            </a:pPr>
            <a:r>
              <a:rPr lang="sv-SE" sz="2600" dirty="0"/>
              <a:t>         - lägre privat sparande och högre privat konsumtionsefterfrågan med åldrande</a:t>
            </a:r>
          </a:p>
          <a:p>
            <a:pPr marL="0" indent="0">
              <a:buNone/>
            </a:pPr>
            <a:r>
              <a:rPr lang="sv-SE" sz="2600" dirty="0"/>
              <a:t>            befolkning</a:t>
            </a:r>
          </a:p>
          <a:p>
            <a:pPr marL="0" indent="0">
              <a:buNone/>
            </a:pPr>
            <a:r>
              <a:rPr lang="sv-SE" sz="2600" dirty="0"/>
              <a:t>         - stort behov av investeringar, särskilt i bostäder</a:t>
            </a:r>
          </a:p>
          <a:p>
            <a:pPr marL="0" indent="0">
              <a:buNone/>
            </a:pPr>
            <a:r>
              <a:rPr lang="sv-SE" sz="2600" dirty="0"/>
              <a:t>         - lägre tillväxt i världsekonomin ger svagare utveckling av exportefterfrågan</a:t>
            </a:r>
          </a:p>
          <a:p>
            <a:r>
              <a:rPr lang="sv-SE" sz="2600" dirty="0"/>
              <a:t>Starkare efterfrågan för mer hemmamarknadsinriktade näringslivssektorer än för mer internationellt konkurrensutsatta sektorer</a:t>
            </a:r>
          </a:p>
          <a:p>
            <a:r>
              <a:rPr lang="sv-SE" sz="2600" dirty="0"/>
              <a:t>Starkare arbetskraftsefterfrågan i mer hemmamarknadsinriktade sektorer än i mer internationellt konkurrensutsatta sektorer </a:t>
            </a:r>
          </a:p>
          <a:p>
            <a:pPr marL="0" indent="0">
              <a:buNone/>
            </a:pPr>
            <a:r>
              <a:rPr lang="sv-SE" sz="2400" dirty="0"/>
              <a:t>        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897295-24E7-49BB-B233-6A68D26B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Ackumulerad bytesbalans och finansiell utlandsställning, procent av BNP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586716"/>
              </p:ext>
            </p:extLst>
          </p:nvPr>
        </p:nvGraphicFramePr>
        <p:xfrm>
          <a:off x="447675" y="1700808"/>
          <a:ext cx="8239125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2350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93642-E3B7-44C5-B423-7442B7E3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Offentlig sektors roll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888C26-09B4-44AD-AF28-D8BEF19FC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Sannolikt att den offentligt finansierade sektorn kommer att växa som andel av sysselsättningen</a:t>
            </a:r>
          </a:p>
          <a:p>
            <a:pPr marL="0" indent="0">
              <a:buNone/>
            </a:pPr>
            <a:r>
              <a:rPr lang="sv-SE" dirty="0"/>
              <a:t>    - åldrande befolkning: vård och omsorg</a:t>
            </a:r>
          </a:p>
          <a:p>
            <a:pPr marL="0" indent="0">
              <a:buNone/>
            </a:pPr>
            <a:r>
              <a:rPr lang="sv-SE" dirty="0"/>
              <a:t>    - försvar</a:t>
            </a:r>
          </a:p>
          <a:p>
            <a:pPr marL="0" indent="0">
              <a:buNone/>
            </a:pPr>
            <a:r>
              <a:rPr lang="sv-SE" dirty="0"/>
              <a:t>    - polis</a:t>
            </a:r>
          </a:p>
          <a:p>
            <a:pPr marL="0" indent="0">
              <a:buNone/>
            </a:pPr>
            <a:r>
              <a:rPr lang="sv-SE" dirty="0"/>
              <a:t>    - skola</a:t>
            </a:r>
          </a:p>
          <a:p>
            <a:r>
              <a:rPr lang="sv-SE" dirty="0"/>
              <a:t>Kräver förmodligen relativlönehöjningar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006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51DBDC-ABA6-4034-B15A-A0081E7E6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Utgångspunkter för diskussionen om märket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6A494C-213C-491E-B1C6-828184BE3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 fontScale="25000" lnSpcReduction="20000"/>
          </a:bodyPr>
          <a:lstStyle/>
          <a:p>
            <a:r>
              <a:rPr lang="sv-SE" sz="11200" dirty="0"/>
              <a:t>Lönebildningens roll är att skapa balans mellan utbud och efterfrågan på arbetsmarknaden och att bidra till en samhällsekonomiskt effektiv allokering av arbetskraften</a:t>
            </a:r>
          </a:p>
          <a:p>
            <a:r>
              <a:rPr lang="sv-SE" sz="11200" dirty="0"/>
              <a:t>Lönebildningens roll är </a:t>
            </a:r>
            <a:r>
              <a:rPr lang="sv-SE" sz="11200" b="1" dirty="0"/>
              <a:t>inte </a:t>
            </a:r>
            <a:r>
              <a:rPr lang="sv-SE" sz="11200" dirty="0"/>
              <a:t>att bidra till en viss storlek på den internationellt konkurrensutsatta sektorn (industrin)</a:t>
            </a:r>
          </a:p>
          <a:p>
            <a:r>
              <a:rPr lang="sv-SE" sz="11200" dirty="0"/>
              <a:t>Det är inget självändamål att ha en stor internationellt konkurrensutsatt sektor</a:t>
            </a:r>
          </a:p>
          <a:p>
            <a:pPr marL="0" indent="0">
              <a:buNone/>
            </a:pPr>
            <a:r>
              <a:rPr lang="sv-SE" sz="11200" dirty="0"/>
              <a:t>     - sektorstorlekar bör spegla privata och kollektiva</a:t>
            </a:r>
          </a:p>
          <a:p>
            <a:pPr marL="0" indent="0">
              <a:buNone/>
            </a:pPr>
            <a:r>
              <a:rPr lang="sv-SE" sz="11200" dirty="0"/>
              <a:t>       efterfrågebeslut</a:t>
            </a:r>
          </a:p>
          <a:p>
            <a:pPr marL="0" indent="0">
              <a:buNone/>
            </a:pPr>
            <a:r>
              <a:rPr lang="sv-SE" sz="5900" dirty="0"/>
              <a:t>       </a:t>
            </a:r>
          </a:p>
          <a:p>
            <a:pPr marL="0" indent="0">
              <a:buNone/>
            </a:pPr>
            <a:r>
              <a:rPr lang="sv-SE" dirty="0"/>
              <a:t>       </a:t>
            </a:r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pPr marL="0" indent="0">
              <a:buNone/>
            </a:pPr>
            <a:r>
              <a:rPr lang="sv-SE" dirty="0"/>
              <a:t>   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620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potentiellt utbud av utrikes</a:t>
            </a:r>
          </a:p>
          <a:p>
            <a:pPr marL="0" indent="0">
              <a:buNone/>
            </a:pPr>
            <a:r>
              <a:rPr lang="sv-SE" sz="2000" dirty="0"/>
              <a:t>          födda men det krävs: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 dirty="0"/>
              <a:t>Om </a:t>
            </a:r>
            <a:r>
              <a:rPr lang="sv-SE" altLang="en-US" sz="2000" dirty="0"/>
              <a:t>otillräckligt utbud av arbetskraft till hemma-marknadssektorerna</a:t>
            </a:r>
          </a:p>
          <a:p>
            <a:r>
              <a:rPr lang="sv-SE" altLang="en-US" sz="2000" dirty="0"/>
              <a:t>Annars kronisk arbetskraftsbrist</a:t>
            </a:r>
          </a:p>
          <a:p>
            <a:r>
              <a:rPr lang="sv-SE" altLang="en-US" sz="2000" dirty="0"/>
              <a:t>Annars ineffektiv allokering av arbetskraften</a:t>
            </a:r>
          </a:p>
          <a:p>
            <a:r>
              <a:rPr lang="sv-SE" altLang="en-US" sz="2000" dirty="0" err="1"/>
              <a:t>Ombalansering</a:t>
            </a:r>
            <a:r>
              <a:rPr lang="sv-SE" altLang="en-US" sz="2000" dirty="0"/>
              <a:t> av ekonomin där hemmamarknadssektorn växer och den internationellt konkurrensutsatta sektorn krymper</a:t>
            </a:r>
          </a:p>
          <a:p>
            <a:pPr marL="0" indent="0">
              <a:buNone/>
            </a:pPr>
            <a:endParaRPr lang="sv-SE" alt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50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B1BD59-AF74-4FC4-BF37-67C44A415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Ett lågt </a:t>
            </a:r>
            <a:r>
              <a:rPr lang="sv-SE" dirty="0" err="1">
                <a:solidFill>
                  <a:srgbClr val="002060"/>
                </a:solidFill>
              </a:rPr>
              <a:t>industrimärke</a:t>
            </a:r>
            <a:r>
              <a:rPr lang="sv-SE" dirty="0">
                <a:solidFill>
                  <a:srgbClr val="002060"/>
                </a:solidFill>
              </a:rPr>
              <a:t> kan vara dysfunktionellt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8378D1-D96F-465A-824D-9A0A8C9C1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sz="3400" dirty="0"/>
              <a:t>Om medborgarnas privata och politiska beslut innebär högre efterfrågan på privata och offentliga tjänster kan ett lågt </a:t>
            </a:r>
            <a:r>
              <a:rPr lang="sv-SE" sz="3400" dirty="0" err="1"/>
              <a:t>industrimärke</a:t>
            </a:r>
            <a:r>
              <a:rPr lang="sv-SE" sz="3400" dirty="0"/>
              <a:t> ge en ineffektiv allokering av arbetskraften </a:t>
            </a:r>
          </a:p>
          <a:p>
            <a:pPr marL="0" indent="0">
              <a:buNone/>
            </a:pPr>
            <a:r>
              <a:rPr lang="sv-SE" sz="3400" dirty="0"/>
              <a:t>      - kronisk arbetskraftsbrist i mer hemmamarknadsinriktade</a:t>
            </a:r>
          </a:p>
          <a:p>
            <a:pPr marL="0" indent="0">
              <a:buNone/>
            </a:pPr>
            <a:r>
              <a:rPr lang="sv-SE" sz="3400" dirty="0"/>
              <a:t>        sektorer</a:t>
            </a:r>
          </a:p>
          <a:p>
            <a:pPr marL="0" indent="0">
              <a:buNone/>
            </a:pPr>
            <a:r>
              <a:rPr lang="sv-SE" sz="3400" dirty="0"/>
              <a:t>      - lönebildningen kan behöva medverka till att arbetskraft </a:t>
            </a:r>
          </a:p>
          <a:p>
            <a:pPr marL="0" indent="0">
              <a:buNone/>
            </a:pPr>
            <a:r>
              <a:rPr lang="sv-SE" sz="3400" dirty="0"/>
              <a:t>        </a:t>
            </a:r>
            <a:r>
              <a:rPr lang="sv-SE" sz="3400" dirty="0" err="1"/>
              <a:t>omallokeras</a:t>
            </a:r>
            <a:r>
              <a:rPr lang="sv-SE" sz="3400" dirty="0"/>
              <a:t> från mer internationellt konkurrensutsatta</a:t>
            </a:r>
          </a:p>
          <a:p>
            <a:pPr marL="0" indent="0">
              <a:buNone/>
            </a:pPr>
            <a:r>
              <a:rPr lang="sv-SE" sz="3400" dirty="0"/>
              <a:t>        sektorer till mer hemmamarknadsinriktade sektorer</a:t>
            </a:r>
          </a:p>
          <a:p>
            <a:r>
              <a:rPr lang="sv-SE" sz="3400" dirty="0"/>
              <a:t>Märkessättningen kan behöva ta större hänsyn till andra sektorer än industrin</a:t>
            </a:r>
          </a:p>
          <a:p>
            <a:r>
              <a:rPr lang="sv-SE" sz="3400" dirty="0"/>
              <a:t>Löneökningstakten i ekonomin kan behöva ligga högre än utrymmet i industrin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021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  <p:extLst>
      <p:ext uri="{BB962C8B-B14F-4D97-AF65-F5344CB8AC3E}">
        <p14:creationId xmlns:p14="http://schemas.microsoft.com/office/powerpoint/2010/main" val="1405437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Standardavvikelse för genomsnittliga avtalade årliga löneökningar per avtalsperiod, procent</a:t>
            </a:r>
            <a:endParaRPr lang="sv-SE" sz="29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782644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39552" y="1916832"/>
          <a:ext cx="7648471" cy="3876048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2007–2009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0,95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1,22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2010–2011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0,38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2013–2015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0,29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23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530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  <p:extLst>
      <p:ext uri="{BB962C8B-B14F-4D97-AF65-F5344CB8AC3E}">
        <p14:creationId xmlns:p14="http://schemas.microsoft.com/office/powerpoint/2010/main" val="155488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CF2872-5BD4-4E3E-B7A2-4C25C2B7D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Diskussionspunkter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68B52A-BA19-447F-A618-F9CFF09FE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Märket</a:t>
            </a:r>
          </a:p>
          <a:p>
            <a:r>
              <a:rPr lang="sv-SE" dirty="0"/>
              <a:t>Olika avtalstyper</a:t>
            </a:r>
          </a:p>
          <a:p>
            <a:r>
              <a:rPr lang="sv-SE" dirty="0"/>
              <a:t>Utrikes föddas ställning på arbetsmarknaden</a:t>
            </a:r>
          </a:p>
          <a:p>
            <a:r>
              <a:rPr lang="sv-SE" dirty="0"/>
              <a:t>Hur kan lönebildningen bidra till utrikes föddas </a:t>
            </a:r>
            <a:r>
              <a:rPr lang="sv-SE" dirty="0" err="1"/>
              <a:t>etalering</a:t>
            </a:r>
            <a:r>
              <a:rPr lang="sv-SE" dirty="0"/>
              <a:t> på arbetsmarknaden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9064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306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65" y="374650"/>
            <a:ext cx="8180705" cy="1515110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Varför vill inte parterna diskutera märkessättningen?</a:t>
            </a:r>
            <a:br>
              <a:rPr lang="sv-SE" altLang="en-US" dirty="0">
                <a:solidFill>
                  <a:srgbClr val="002060"/>
                </a:solidFill>
              </a:rPr>
            </a:br>
            <a:endParaRPr lang="sv-SE" alt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70" y="215519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sv-SE" altLang="en-US" dirty="0"/>
              <a:t>Industrins märkessättning har blivit en dogm</a:t>
            </a:r>
          </a:p>
          <a:p>
            <a:pPr marL="0" indent="0">
              <a:buNone/>
            </a:pPr>
            <a:r>
              <a:rPr lang="sv-SE" altLang="en-US" dirty="0"/>
              <a:t>    - industrifacken</a:t>
            </a:r>
          </a:p>
          <a:p>
            <a:pPr marL="0" indent="0">
              <a:buNone/>
            </a:pPr>
            <a:r>
              <a:rPr lang="sv-SE" altLang="en-US" dirty="0"/>
              <a:t>    - arbetsgivarna</a:t>
            </a:r>
          </a:p>
          <a:p>
            <a:pPr marL="0" indent="0">
              <a:buNone/>
            </a:pPr>
            <a:r>
              <a:rPr lang="sv-SE" altLang="en-US" dirty="0"/>
              <a:t>    - Medlingsinstitutet</a:t>
            </a:r>
          </a:p>
          <a:p>
            <a:r>
              <a:rPr lang="sv-SE" altLang="en-US" dirty="0"/>
              <a:t>Instabil jämvikt där intellektuell diskussion kan öppna upp för “kaos” om det inte finns något system att sätta i stället?</a:t>
            </a:r>
          </a:p>
          <a:p>
            <a:pPr marL="0" indent="0">
              <a:buNone/>
            </a:pPr>
            <a:r>
              <a:rPr lang="sv-SE" altLang="en-US" dirty="0"/>
              <a:t>    - större risk för systemkollaps om inte modellen</a:t>
            </a:r>
          </a:p>
          <a:p>
            <a:pPr marL="0" indent="0">
              <a:buNone/>
            </a:pPr>
            <a:r>
              <a:rPr lang="sv-SE" altLang="en-US" dirty="0"/>
              <a:t>      modifieras i tid</a:t>
            </a:r>
          </a:p>
          <a:p>
            <a:r>
              <a:rPr lang="sv-SE" altLang="en-US" dirty="0"/>
              <a:t>Egenintresse från industrins sida?</a:t>
            </a:r>
          </a:p>
          <a:p>
            <a:r>
              <a:rPr lang="sv-SE" altLang="en-US" dirty="0"/>
              <a:t>Industriromantik och merkantilism?</a:t>
            </a:r>
          </a:p>
        </p:txBody>
      </p:sp>
    </p:spTree>
    <p:extLst>
      <p:ext uri="{BB962C8B-B14F-4D97-AF65-F5344CB8AC3E}">
        <p14:creationId xmlns:p14="http://schemas.microsoft.com/office/powerpoint/2010/main" val="1134182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FECDF1-D7AC-4538-A1D8-C373003D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Irrationella föreställningar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137188-5556-4C0A-9192-71171FB57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Varuproduktion mer värdefull än tjänsteproduktion</a:t>
            </a:r>
          </a:p>
          <a:p>
            <a:r>
              <a:rPr lang="sv-SE" dirty="0"/>
              <a:t>Industrin står för produktivitetstillväxten och ska därför ”bestämma”</a:t>
            </a:r>
          </a:p>
          <a:p>
            <a:r>
              <a:rPr lang="sv-SE" dirty="0"/>
              <a:t>”Vi kan inte leva på att sälja saker till varandra”</a:t>
            </a:r>
          </a:p>
          <a:p>
            <a:pPr marL="0" indent="0">
              <a:buNone/>
            </a:pPr>
            <a:r>
              <a:rPr lang="sv-SE" dirty="0"/>
              <a:t>    - det kan vi i och för sig</a:t>
            </a:r>
          </a:p>
          <a:p>
            <a:pPr marL="0" indent="0">
              <a:buNone/>
            </a:pPr>
            <a:r>
              <a:rPr lang="sv-SE" dirty="0"/>
              <a:t>    - men bättre kunna exportera så att vi kan importera</a:t>
            </a:r>
          </a:p>
          <a:p>
            <a:pPr marL="0" indent="0">
              <a:buNone/>
            </a:pPr>
            <a:r>
              <a:rPr lang="sv-SE" dirty="0"/>
              <a:t>    - fast det kräver inte permanent större export än</a:t>
            </a:r>
          </a:p>
          <a:p>
            <a:pPr marL="0" indent="0">
              <a:buNone/>
            </a:pPr>
            <a:r>
              <a:rPr lang="sv-SE" dirty="0"/>
              <a:t>      import</a:t>
            </a:r>
          </a:p>
          <a:p>
            <a:r>
              <a:rPr lang="sv-SE" dirty="0"/>
              <a:t>Det är exportinkomsterna som finansierar den offentliga sektorn</a:t>
            </a:r>
          </a:p>
          <a:p>
            <a:pPr marL="0" indent="0">
              <a:buNone/>
            </a:pPr>
            <a:r>
              <a:rPr lang="sv-SE" dirty="0"/>
              <a:t>     - all produktion genererar skatteinkomster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052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FBD8E9-D48E-45A4-9544-3EEFE15D1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Medlingsinstitutets sju avtalstyper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827C77-65F4-4DDB-BFF6-05E6DDDC9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sv-SE" dirty="0"/>
              <a:t>Lokal lönebildning utan centralt angivet löneutrymme</a:t>
            </a:r>
          </a:p>
          <a:p>
            <a:pPr marL="385763" indent="-385763">
              <a:buFont typeface="+mj-lt"/>
              <a:buAutoNum type="arabicPeriod"/>
            </a:pPr>
            <a:r>
              <a:rPr lang="sv-SE" dirty="0"/>
              <a:t>Lokal lönebildning med stupstock om utrymmets storlek</a:t>
            </a:r>
          </a:p>
          <a:p>
            <a:pPr marL="385763" indent="-385763">
              <a:buFont typeface="+mj-lt"/>
              <a:buAutoNum type="arabicPeriod"/>
            </a:pPr>
            <a:r>
              <a:rPr lang="sv-SE" dirty="0"/>
              <a:t>Lokal lönebildning med stupstock om utrymmets storlek och någon form av individgaranti</a:t>
            </a:r>
          </a:p>
          <a:p>
            <a:pPr marL="385763" indent="-385763">
              <a:buFont typeface="+mj-lt"/>
              <a:buAutoNum type="arabicPeriod"/>
            </a:pPr>
            <a:r>
              <a:rPr lang="sv-SE" dirty="0"/>
              <a:t>Lönepott utan individgaranti</a:t>
            </a:r>
          </a:p>
          <a:p>
            <a:pPr marL="385763" indent="-385763">
              <a:buFont typeface="+mj-lt"/>
              <a:buAutoNum type="arabicPeriod"/>
            </a:pPr>
            <a:r>
              <a:rPr lang="sv-SE" dirty="0"/>
              <a:t>Lönepott med individgaranti eller stupstock om individgaranti</a:t>
            </a:r>
          </a:p>
          <a:p>
            <a:pPr marL="385763" indent="-385763">
              <a:buFont typeface="+mj-lt"/>
              <a:buAutoNum type="arabicPeriod"/>
            </a:pPr>
            <a:r>
              <a:rPr lang="sv-SE" dirty="0"/>
              <a:t>Generell höjning och lönepott</a:t>
            </a:r>
          </a:p>
          <a:p>
            <a:pPr marL="385763" indent="-385763">
              <a:buFont typeface="+mj-lt"/>
              <a:buAutoNum type="arabicPeriod"/>
            </a:pPr>
            <a:r>
              <a:rPr lang="sv-SE" dirty="0"/>
              <a:t>Generell höjning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678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F4B139-A98E-43CA-977C-927E1966F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Två olika dimensioner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7FB256-F8C4-46F2-BCD2-F3AF636D3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totala utrymmet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B1D3DE-EA45-4F81-9F37-15019C2039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U 1: Helt lokal bestämning (1)</a:t>
            </a:r>
          </a:p>
          <a:p>
            <a:pPr marL="0" indent="0">
              <a:buNone/>
            </a:pPr>
            <a:r>
              <a:rPr lang="sv-SE" dirty="0"/>
              <a:t>U 2: Lokal bestämning men med stupstock om utrymmet (2 och 3)</a:t>
            </a:r>
          </a:p>
          <a:p>
            <a:pPr marL="0" indent="0">
              <a:buNone/>
            </a:pPr>
            <a:r>
              <a:rPr lang="sv-SE" dirty="0"/>
              <a:t>U 3: Central bestämning (4-7)</a:t>
            </a:r>
            <a:endParaRPr lang="en-GB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17C23D3-BB0F-4F85-9107-2EE4A27F92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Individuella löneökningar</a:t>
            </a:r>
            <a:endParaRPr lang="en-GB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DD083C-7993-4EF7-B552-598C4A9ED4C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I 1: Helt lokal bestämning (1, 2 och 4)</a:t>
            </a:r>
          </a:p>
          <a:p>
            <a:pPr marL="0" indent="0">
              <a:buNone/>
            </a:pPr>
            <a:r>
              <a:rPr lang="sv-SE" dirty="0"/>
              <a:t>I 2: Lokal bestämning men med någon form av individgaranti eller stupstock om individgaranti ( 3, 5 och 6)</a:t>
            </a:r>
          </a:p>
          <a:p>
            <a:pPr marL="0" indent="0">
              <a:buNone/>
            </a:pPr>
            <a:r>
              <a:rPr lang="sv-SE" dirty="0"/>
              <a:t>I 3: Generell lönehöjning (7)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527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697" y="551542"/>
            <a:ext cx="7886700" cy="507206"/>
          </a:xfrm>
        </p:spPr>
        <p:txBody>
          <a:bodyPr>
            <a:noAutofit/>
          </a:bodyPr>
          <a:lstStyle/>
          <a:p>
            <a:r>
              <a:rPr lang="sv-SE" sz="1875" b="1" dirty="0">
                <a:solidFill>
                  <a:srgbClr val="002060"/>
                </a:solidFill>
              </a:rPr>
              <a:t>Graden av central styrning av det totala utrymmet efter sektor, procent av anställda med kollektivavtal</a:t>
            </a:r>
            <a:endParaRPr lang="sv-SE" sz="1875" dirty="0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2836545" y="5431791"/>
            <a:ext cx="7363020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125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330744" y="5211198"/>
            <a:ext cx="825081" cy="789552"/>
          </a:xfrm>
          <a:prstGeom prst="rect">
            <a:avLst/>
          </a:prstGeom>
        </p:spPr>
      </p:pic>
      <p:sp>
        <p:nvSpPr>
          <p:cNvPr id="8" name="Title 1"/>
          <p:cNvSpPr txBox="1"/>
          <p:nvPr/>
        </p:nvSpPr>
        <p:spPr>
          <a:xfrm>
            <a:off x="628650" y="1632954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Privat sektor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3373493" y="3751969"/>
            <a:ext cx="981429" cy="21821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Stat</a:t>
            </a:r>
          </a:p>
        </p:txBody>
      </p:sp>
      <p:sp>
        <p:nvSpPr>
          <p:cNvPr id="12" name="Title 1"/>
          <p:cNvSpPr txBox="1"/>
          <p:nvPr/>
        </p:nvSpPr>
        <p:spPr>
          <a:xfrm>
            <a:off x="4806397" y="1640312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Kommuner och landsting</a:t>
            </a:r>
          </a:p>
        </p:txBody>
      </p:sp>
      <p:sp>
        <p:nvSpPr>
          <p:cNvPr id="16" name="Title 1"/>
          <p:cNvSpPr txBox="1"/>
          <p:nvPr/>
        </p:nvSpPr>
        <p:spPr>
          <a:xfrm>
            <a:off x="5442481" y="4548672"/>
            <a:ext cx="3300803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Helt lokal bestämning: avtalskonstruktion 1.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Lokal bestämning med stupstock om utrymmet: konstruktion 2 och 3.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bestämning: konstruktion 4 till 7.</a:t>
            </a:r>
          </a:p>
        </p:txBody>
      </p:sp>
      <p:graphicFrame>
        <p:nvGraphicFramePr>
          <p:cNvPr id="17" name="Diagram 16"/>
          <p:cNvGraphicFramePr/>
          <p:nvPr/>
        </p:nvGraphicFramePr>
        <p:xfrm>
          <a:off x="628650" y="1748027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Diagram 17"/>
          <p:cNvGraphicFramePr/>
          <p:nvPr/>
        </p:nvGraphicFramePr>
        <p:xfrm>
          <a:off x="628650" y="3840750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4806397" y="1748027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5816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507206"/>
          </a:xfrm>
        </p:spPr>
        <p:txBody>
          <a:bodyPr>
            <a:noAutofit/>
          </a:bodyPr>
          <a:lstStyle/>
          <a:p>
            <a:r>
              <a:rPr lang="sv-SE" sz="1875" b="1" dirty="0"/>
              <a:t>Graden av central styrning av det totala utrymmet för arbetare och tjänstemän, procent av anställda med kollektivavtal</a:t>
            </a:r>
            <a:endParaRPr lang="sv-SE" sz="1875" dirty="0"/>
          </a:p>
        </p:txBody>
      </p:sp>
      <p:sp>
        <p:nvSpPr>
          <p:cNvPr id="9" name="Title 1"/>
          <p:cNvSpPr txBox="1"/>
          <p:nvPr/>
        </p:nvSpPr>
        <p:spPr>
          <a:xfrm>
            <a:off x="2836545" y="5431791"/>
            <a:ext cx="7363020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125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330744" y="5211198"/>
            <a:ext cx="825081" cy="789552"/>
          </a:xfrm>
          <a:prstGeom prst="rect">
            <a:avLst/>
          </a:prstGeom>
        </p:spPr>
      </p:pic>
      <p:sp>
        <p:nvSpPr>
          <p:cNvPr id="6" name="Title 1"/>
          <p:cNvSpPr txBox="1"/>
          <p:nvPr/>
        </p:nvSpPr>
        <p:spPr>
          <a:xfrm>
            <a:off x="628650" y="1858891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Arbetare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4735350" y="1858892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Tjänstemän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628650" y="2012049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4735350" y="2012049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itle 1"/>
          <p:cNvSpPr txBox="1"/>
          <p:nvPr/>
        </p:nvSpPr>
        <p:spPr>
          <a:xfrm>
            <a:off x="632440" y="4548672"/>
            <a:ext cx="3300803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Helt lokal bestämning: avtalskonstruktion 1.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Lokal bestämning med stupstock om utrymmet: konstruktion 2 och 3.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bestämning: konstruktion 4 till 7.</a:t>
            </a:r>
          </a:p>
        </p:txBody>
      </p:sp>
    </p:spTree>
    <p:extLst>
      <p:ext uri="{BB962C8B-B14F-4D97-AF65-F5344CB8AC3E}">
        <p14:creationId xmlns:p14="http://schemas.microsoft.com/office/powerpoint/2010/main" val="141912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0415" y="5601335"/>
            <a:ext cx="5537835" cy="106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600" dirty="0"/>
              <a:t>Kurvan visar vilken lönenivå som, allt annat lika, blir utfallet av förhandlingar om kollektivavtal beroende på om dessa är företagsvisa, sker på branschnivå eller bedrivs samordnat för hela ekonomin.</a:t>
            </a:r>
          </a:p>
        </p:txBody>
      </p:sp>
      <p:grpSp>
        <p:nvGrpSpPr>
          <p:cNvPr id="4" name="Grupp 3"/>
          <p:cNvGrpSpPr/>
          <p:nvPr/>
        </p:nvGrpSpPr>
        <p:grpSpPr>
          <a:xfrm>
            <a:off x="1251092" y="1556385"/>
            <a:ext cx="5749148" cy="3903345"/>
            <a:chOff x="1251092" y="1556385"/>
            <a:chExt cx="5749148" cy="3903345"/>
          </a:xfrm>
        </p:grpSpPr>
        <p:sp>
          <p:nvSpPr>
            <p:cNvPr id="24" name="TextBox 23"/>
            <p:cNvSpPr txBox="1"/>
            <p:nvPr/>
          </p:nvSpPr>
          <p:spPr>
            <a:xfrm>
              <a:off x="2101850" y="4469765"/>
              <a:ext cx="1353185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sv-SE" sz="1400" dirty="0"/>
                <a:t>Företagsvisa förhandlingar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26205" y="4469765"/>
              <a:ext cx="1229360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/>
                <a:t>Branschvisa förhandlingar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80405" y="4469765"/>
              <a:ext cx="1219835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/>
                <a:t>Nationella </a:t>
              </a:r>
            </a:p>
            <a:p>
              <a:pPr algn="ctr"/>
              <a:r>
                <a:rPr lang="sv-SE" sz="1400" dirty="0"/>
                <a:t>förhandlingar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2339975" y="1556385"/>
              <a:ext cx="10795" cy="278574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2348230" y="4319905"/>
              <a:ext cx="4255770" cy="76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2" idx="0"/>
            </p:cNvCxnSpPr>
            <p:nvPr/>
          </p:nvCxnSpPr>
          <p:spPr>
            <a:xfrm flipH="1">
              <a:off x="2372360" y="3672840"/>
              <a:ext cx="3964305" cy="444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Arc 1"/>
            <p:cNvSpPr/>
            <p:nvPr/>
          </p:nvSpPr>
          <p:spPr>
            <a:xfrm>
              <a:off x="2372360" y="1840865"/>
              <a:ext cx="3964305" cy="3618865"/>
            </a:xfrm>
            <a:prstGeom prst="arc">
              <a:avLst>
                <a:gd name="adj1" fmla="val 10753131"/>
                <a:gd name="adj2" fmla="val 0"/>
              </a:avLst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4" name="Oval 13"/>
            <p:cNvSpPr/>
            <p:nvPr/>
          </p:nvSpPr>
          <p:spPr>
            <a:xfrm>
              <a:off x="2334260" y="4288155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7" name="Oval 16"/>
            <p:cNvSpPr/>
            <p:nvPr/>
          </p:nvSpPr>
          <p:spPr>
            <a:xfrm>
              <a:off x="4424680" y="4284980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8" name="Oval 17"/>
            <p:cNvSpPr/>
            <p:nvPr/>
          </p:nvSpPr>
          <p:spPr>
            <a:xfrm>
              <a:off x="6290310" y="4279900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251092" y="1701370"/>
              <a:ext cx="1084580" cy="520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/>
                <a:t>Reallön,</a:t>
              </a:r>
            </a:p>
            <a:p>
              <a:r>
                <a:rPr lang="sv-SE" sz="1400" dirty="0"/>
                <a:t>arbetslöshet</a:t>
              </a:r>
            </a:p>
          </p:txBody>
        </p:sp>
      </p:grpSp>
      <p:sp>
        <p:nvSpPr>
          <p:cNvPr id="3" name="Title 1"/>
          <p:cNvSpPr>
            <a:spLocks noGrp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en-US" dirty="0">
                <a:solidFill>
                  <a:srgbClr val="002060"/>
                </a:solidFill>
              </a:rPr>
              <a:t>Calmfors-</a:t>
            </a:r>
            <a:r>
              <a:rPr lang="sv-SE" altLang="en-US" dirty="0" err="1">
                <a:solidFill>
                  <a:srgbClr val="002060"/>
                </a:solidFill>
              </a:rPr>
              <a:t>Driffill</a:t>
            </a:r>
            <a:r>
              <a:rPr lang="sv-SE" altLang="en-US" dirty="0">
                <a:solidFill>
                  <a:srgbClr val="002060"/>
                </a:solidFill>
              </a:rPr>
              <a:t>-kurvan</a:t>
            </a:r>
          </a:p>
        </p:txBody>
      </p:sp>
    </p:spTree>
    <p:extLst>
      <p:ext uri="{BB962C8B-B14F-4D97-AF65-F5344CB8AC3E}">
        <p14:creationId xmlns:p14="http://schemas.microsoft.com/office/powerpoint/2010/main" val="3138660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507206"/>
          </a:xfrm>
        </p:spPr>
        <p:txBody>
          <a:bodyPr>
            <a:noAutofit/>
          </a:bodyPr>
          <a:lstStyle/>
          <a:p>
            <a:r>
              <a:rPr lang="sv-SE" sz="1875" b="1" dirty="0"/>
              <a:t>Graden av central styrning av fördelningen av de individuella löneökningarna efter sektor, procent av anställda med kollektivavtal</a:t>
            </a:r>
            <a:endParaRPr lang="sv-SE" sz="1875" dirty="0"/>
          </a:p>
        </p:txBody>
      </p:sp>
      <p:sp>
        <p:nvSpPr>
          <p:cNvPr id="9" name="Title 1"/>
          <p:cNvSpPr txBox="1"/>
          <p:nvPr/>
        </p:nvSpPr>
        <p:spPr>
          <a:xfrm>
            <a:off x="2836545" y="5431791"/>
            <a:ext cx="7363020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125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330744" y="5211198"/>
            <a:ext cx="825081" cy="789552"/>
          </a:xfrm>
          <a:prstGeom prst="rect">
            <a:avLst/>
          </a:prstGeom>
        </p:spPr>
      </p:pic>
      <p:sp>
        <p:nvSpPr>
          <p:cNvPr id="6" name="Title 1"/>
          <p:cNvSpPr txBox="1"/>
          <p:nvPr/>
        </p:nvSpPr>
        <p:spPr>
          <a:xfrm>
            <a:off x="628650" y="1638301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Privat sektor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2185181" y="3716458"/>
            <a:ext cx="3780000" cy="21785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Stat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4806397" y="1638301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Kommuner och landsting</a:t>
            </a:r>
          </a:p>
        </p:txBody>
      </p:sp>
      <p:graphicFrame>
        <p:nvGraphicFramePr>
          <p:cNvPr id="10" name="Diagram 9"/>
          <p:cNvGraphicFramePr/>
          <p:nvPr/>
        </p:nvGraphicFramePr>
        <p:xfrm>
          <a:off x="628650" y="1762911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628650" y="3825388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4806397" y="1762911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itle 1"/>
          <p:cNvSpPr txBox="1"/>
          <p:nvPr/>
        </p:nvSpPr>
        <p:spPr>
          <a:xfrm>
            <a:off x="5444553" y="4548672"/>
            <a:ext cx="3470848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Helt lokal bestämning: avtalskonstruktion 1, 2 och 4.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Någon form av individgaranti eller stupstock om individgaranti: konstruktion 3, 5 och 6.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bestämning: konstruktion 7. </a:t>
            </a:r>
          </a:p>
        </p:txBody>
      </p:sp>
    </p:spTree>
    <p:extLst>
      <p:ext uri="{BB962C8B-B14F-4D97-AF65-F5344CB8AC3E}">
        <p14:creationId xmlns:p14="http://schemas.microsoft.com/office/powerpoint/2010/main" val="3018813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507206"/>
          </a:xfrm>
        </p:spPr>
        <p:txBody>
          <a:bodyPr>
            <a:noAutofit/>
          </a:bodyPr>
          <a:lstStyle/>
          <a:p>
            <a:r>
              <a:rPr lang="sv-SE" sz="1875" b="1" dirty="0"/>
              <a:t>Graden av central styrning av fördelningen av de individuella löneökningarna för arbetare och tjänstemän, procent av anställda med kollektivavtal</a:t>
            </a:r>
            <a:endParaRPr lang="sv-SE" sz="1875" dirty="0"/>
          </a:p>
        </p:txBody>
      </p:sp>
      <p:sp>
        <p:nvSpPr>
          <p:cNvPr id="9" name="Title 1"/>
          <p:cNvSpPr txBox="1"/>
          <p:nvPr/>
        </p:nvSpPr>
        <p:spPr>
          <a:xfrm>
            <a:off x="2836545" y="5431791"/>
            <a:ext cx="7363020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125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330744" y="5211198"/>
            <a:ext cx="825081" cy="789552"/>
          </a:xfrm>
          <a:prstGeom prst="rect">
            <a:avLst/>
          </a:prstGeom>
        </p:spPr>
      </p:pic>
      <p:sp>
        <p:nvSpPr>
          <p:cNvPr id="6" name="Title 1"/>
          <p:cNvSpPr txBox="1"/>
          <p:nvPr/>
        </p:nvSpPr>
        <p:spPr>
          <a:xfrm>
            <a:off x="628650" y="1858891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Arbetare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4735350" y="1858892"/>
            <a:ext cx="3780000" cy="3063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Tjänstemän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628650" y="2012049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4735350" y="2012049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itle 1"/>
          <p:cNvSpPr txBox="1"/>
          <p:nvPr/>
        </p:nvSpPr>
        <p:spPr>
          <a:xfrm>
            <a:off x="628650" y="4392642"/>
            <a:ext cx="3470848" cy="66252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Helt lokal bestämning: avtalskonstruktion 1, 2 och 4.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Någon form av individgaranti eller stupstock om individgaranti: konstruktion 3, 5 och 6. </a:t>
            </a:r>
          </a:p>
          <a:p>
            <a:r>
              <a:rPr lang="sv-SE" sz="1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bestämning: konstruktion 7. </a:t>
            </a:r>
          </a:p>
        </p:txBody>
      </p:sp>
    </p:spTree>
    <p:extLst>
      <p:ext uri="{BB962C8B-B14F-4D97-AF65-F5344CB8AC3E}">
        <p14:creationId xmlns:p14="http://schemas.microsoft.com/office/powerpoint/2010/main" val="24388025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97D4BC-17F2-4142-A391-8B89C0807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Karlson med flera (2015), </a:t>
            </a:r>
            <a:r>
              <a:rPr lang="sv-SE" i="1" dirty="0">
                <a:solidFill>
                  <a:srgbClr val="002060"/>
                </a:solidFill>
              </a:rPr>
              <a:t>Lönebildning i verkligheten</a:t>
            </a:r>
            <a:r>
              <a:rPr lang="sv-SE" dirty="0">
                <a:solidFill>
                  <a:srgbClr val="002060"/>
                </a:solidFill>
              </a:rPr>
              <a:t>, Studentlitteratur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4084A4-2612-4F53-A89F-AEDD31F79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Möjligheterna till lönedifferentiering utnyttjas inte fullt ut i många företag</a:t>
            </a:r>
          </a:p>
          <a:p>
            <a:pPr marL="0" indent="0">
              <a:buNone/>
            </a:pPr>
            <a:r>
              <a:rPr lang="sv-SE" dirty="0"/>
              <a:t>   - fördelarna ses ofta som för små i förhållande till kostnaderna</a:t>
            </a:r>
          </a:p>
          <a:p>
            <a:pPr marL="0" indent="0">
              <a:buNone/>
            </a:pPr>
            <a:r>
              <a:rPr lang="sv-SE" dirty="0"/>
              <a:t>   - generella lönelyft, individgarantier och ett lågt märke begränsar</a:t>
            </a:r>
          </a:p>
          <a:p>
            <a:pPr marL="0" indent="0">
              <a:buNone/>
            </a:pPr>
            <a:r>
              <a:rPr lang="sv-SE" dirty="0"/>
              <a:t>     möjligheterna</a:t>
            </a:r>
          </a:p>
          <a:p>
            <a:pPr marL="0" indent="0">
              <a:buNone/>
            </a:pPr>
            <a:r>
              <a:rPr lang="sv-SE" dirty="0"/>
              <a:t>   - rädsla för negativa effekter på arbetsklimatet (mindre företag) </a:t>
            </a:r>
          </a:p>
          <a:p>
            <a:pPr marL="0" indent="0">
              <a:buNone/>
            </a:pPr>
            <a:r>
              <a:rPr lang="sv-SE" dirty="0"/>
              <a:t>   - ett tydligt märke skapar förväntningar om individuella löneökningar</a:t>
            </a:r>
          </a:p>
          <a:p>
            <a:pPr marL="0" indent="0">
              <a:buNone/>
            </a:pPr>
            <a:r>
              <a:rPr lang="sv-SE" dirty="0"/>
              <a:t>     för alla</a:t>
            </a:r>
          </a:p>
          <a:p>
            <a:pPr marL="0" indent="0">
              <a:buNone/>
            </a:pPr>
            <a:r>
              <a:rPr lang="sv-SE" dirty="0"/>
              <a:t>   - märket är oftare tak än golv</a:t>
            </a:r>
          </a:p>
          <a:p>
            <a:pPr marL="0" indent="0">
              <a:buNone/>
            </a:pPr>
            <a:r>
              <a:rPr lang="sv-SE" dirty="0"/>
              <a:t>   - tufft motivera olika höga löneökningar</a:t>
            </a:r>
          </a:p>
          <a:p>
            <a:r>
              <a:rPr lang="sv-SE" dirty="0"/>
              <a:t>Blir det mer löneglidning nu och högre löneökningar där det finns sifferlösa avtal?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605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86375F-4EF9-4711-A575-49215C653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Karlson med flera (2015), </a:t>
            </a:r>
            <a:r>
              <a:rPr lang="sv-SE" i="1" dirty="0">
                <a:solidFill>
                  <a:srgbClr val="002060"/>
                </a:solidFill>
              </a:rPr>
              <a:t>Lönebildning i verkligheten</a:t>
            </a:r>
            <a:r>
              <a:rPr lang="sv-SE" dirty="0">
                <a:solidFill>
                  <a:srgbClr val="002060"/>
                </a:solidFill>
              </a:rPr>
              <a:t>, Studentlitteratur, forts.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8159B7-2CCB-4177-957E-D895F2176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Mer lönedifferentiering i kunskapsintensiva företag än i företag med enklare arbeten</a:t>
            </a:r>
          </a:p>
          <a:p>
            <a:pPr marL="0" indent="0">
              <a:buNone/>
            </a:pPr>
            <a:r>
              <a:rPr lang="sv-SE" dirty="0"/>
              <a:t>    - större konsekvenser av den enskilda medarbetarens prestation?</a:t>
            </a:r>
          </a:p>
          <a:p>
            <a:pPr marL="0" indent="0">
              <a:buNone/>
            </a:pPr>
            <a:r>
              <a:rPr lang="sv-SE" dirty="0"/>
              <a:t>    - men lättare mäta prestationen i enklare jobb?</a:t>
            </a:r>
          </a:p>
          <a:p>
            <a:pPr marL="0" indent="0">
              <a:buNone/>
            </a:pPr>
            <a:r>
              <a:rPr lang="sv-SE" dirty="0"/>
              <a:t>    - tjänstemän jämför sig mer externt, arbetare mer internt</a:t>
            </a:r>
          </a:p>
          <a:p>
            <a:r>
              <a:rPr lang="sv-SE" dirty="0"/>
              <a:t>Det lokala facket kan spela en viktig roll för legitimiteten för individuell lönesättning</a:t>
            </a:r>
          </a:p>
          <a:p>
            <a:pPr marL="0" indent="0">
              <a:buNone/>
            </a:pPr>
            <a:r>
              <a:rPr lang="sv-SE" dirty="0"/>
              <a:t>   - vad betyder det att den fackliga organisationsgraden minskar och </a:t>
            </a:r>
          </a:p>
          <a:p>
            <a:pPr marL="0" indent="0">
              <a:buNone/>
            </a:pPr>
            <a:r>
              <a:rPr lang="sv-SE" dirty="0"/>
              <a:t>      att det förmodligen leder till fler (mindre) företag utan lokala</a:t>
            </a:r>
          </a:p>
          <a:p>
            <a:pPr marL="0" indent="0">
              <a:buNone/>
            </a:pPr>
            <a:r>
              <a:rPr lang="sv-SE" dirty="0"/>
              <a:t>      fackklubbar?</a:t>
            </a:r>
          </a:p>
          <a:p>
            <a:r>
              <a:rPr lang="sv-SE" dirty="0"/>
              <a:t>Befattningslöner och karriärstegar är ofta viktigare för att åstadkomma lönespridning än den årliga lönerevisionen</a:t>
            </a:r>
          </a:p>
          <a:p>
            <a:pPr marL="0" indent="0">
              <a:buNone/>
            </a:pPr>
            <a:r>
              <a:rPr lang="sv-SE" dirty="0"/>
              <a:t>    - men leder lätt till inadekvat och svåröverskådlig befattningshierarki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4643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r>
              <a:rPr lang="sv-SE" altLang="en-US"/>
              <a:t>Lägre sysselsättningsgrad och högre arbetslöshet än inrikes födda</a:t>
            </a:r>
          </a:p>
          <a:p>
            <a:r>
              <a:rPr lang="sv-SE" altLang="en-US"/>
              <a:t>Men också vanligare med:</a:t>
            </a:r>
          </a:p>
          <a:p>
            <a:pPr marL="0" indent="0">
              <a:buNone/>
            </a:pPr>
            <a:r>
              <a:rPr lang="sv-SE" altLang="en-US"/>
              <a:t>    - visstidsanställningar</a:t>
            </a:r>
          </a:p>
          <a:p>
            <a:pPr marL="0" indent="0">
              <a:buNone/>
            </a:pPr>
            <a:r>
              <a:rPr lang="sv-SE" altLang="en-US"/>
              <a:t>    - deltidsanställningar</a:t>
            </a:r>
          </a:p>
          <a:p>
            <a:pPr marL="0" indent="0">
              <a:buNone/>
            </a:pPr>
            <a:r>
              <a:rPr lang="sv-SE" altLang="en-US"/>
              <a:t>    - subventionerade anställningar</a:t>
            </a:r>
          </a:p>
          <a:p>
            <a:pPr marL="457200" indent="-457200"/>
            <a:r>
              <a:rPr lang="sv-SE" altLang="en-US"/>
              <a:t>Tudelningen mellan inrikes och utrikes födda underskattas om man inte tar hänsyn till detta</a:t>
            </a:r>
          </a:p>
          <a:p>
            <a:pPr marL="457200" indent="-457200"/>
            <a:r>
              <a:rPr lang="sv-SE" altLang="en-US"/>
              <a:t>Relevant se på andelen fast heltidsanställda i olika grupper</a:t>
            </a:r>
          </a:p>
        </p:txBody>
      </p:sp>
    </p:spTree>
    <p:extLst>
      <p:ext uri="{BB962C8B-B14F-4D97-AF65-F5344CB8AC3E}">
        <p14:creationId xmlns:p14="http://schemas.microsoft.com/office/powerpoint/2010/main" val="1943619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849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2822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9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40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ED76A5-6422-47A6-B160-0887C851D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Insatser för att etablera utrikes födda på arbetsmarknaden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4C8B1F-DFF7-4F48-9C53-2425DC067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Utbildning</a:t>
            </a:r>
          </a:p>
          <a:p>
            <a:r>
              <a:rPr lang="sv-SE" dirty="0"/>
              <a:t>Subventionerade anställningar</a:t>
            </a:r>
          </a:p>
          <a:p>
            <a:r>
              <a:rPr lang="sv-SE" dirty="0"/>
              <a:t>Lägre minimilöner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</a:rPr>
              <a:t>Problemen är så stora att alla tre metoderna </a:t>
            </a:r>
            <a:r>
              <a:rPr lang="sv-SE">
                <a:solidFill>
                  <a:srgbClr val="FF0000"/>
                </a:solidFill>
              </a:rPr>
              <a:t>behöver användas!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626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7142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310947-8473-46AA-A60E-0140E482A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Den svenska avtalsmodellen 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6BF5A-8DF7-44D1-86DC-28BD6C098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/>
              <a:t>Dagens modell infördes i och med Industriavtalet 1997</a:t>
            </a:r>
          </a:p>
          <a:p>
            <a:r>
              <a:rPr lang="sv-SE" dirty="0"/>
              <a:t>Industrin (den internationellt konkurrensutsatta sektorn) sätter märket</a:t>
            </a:r>
          </a:p>
          <a:p>
            <a:r>
              <a:rPr lang="sv-SE" dirty="0"/>
              <a:t>Samordning utan formell centralisering som på SAF-LO-tiden</a:t>
            </a:r>
          </a:p>
          <a:p>
            <a:pPr marL="0" indent="0">
              <a:buNone/>
            </a:pPr>
            <a:r>
              <a:rPr lang="sv-SE" dirty="0"/>
              <a:t>    - intern samordning inom Svenskt Näringsliv</a:t>
            </a:r>
          </a:p>
          <a:p>
            <a:pPr marL="0" indent="0">
              <a:buNone/>
            </a:pPr>
            <a:r>
              <a:rPr lang="sv-SE" dirty="0"/>
              <a:t>    - intern samordning inom LO</a:t>
            </a:r>
          </a:p>
          <a:p>
            <a:pPr marL="0" indent="0">
              <a:buNone/>
            </a:pPr>
            <a:r>
              <a:rPr lang="sv-SE" dirty="0"/>
              <a:t>    - Medlingsinstitutet </a:t>
            </a:r>
          </a:p>
          <a:p>
            <a:r>
              <a:rPr lang="sv-SE" dirty="0"/>
              <a:t>Inga makroekonomiska störningar från lönebildningen som under perioden 1974-1997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6277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772823"/>
          <a:ext cx="7576350" cy="4464480"/>
        </p:xfrm>
        <a:graphic>
          <a:graphicData uri="http://schemas.openxmlformats.org/drawingml/2006/table">
            <a:tbl>
              <a:tblPr firstRow="1" firstCol="1" bandRow="1"/>
              <a:tblGrid>
                <a:gridCol w="2526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5/</a:t>
                      </a: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 9/Decil 1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2,28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Belgien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1,39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1,45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Frankrike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Italien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1,50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2,17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1,62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Nederländerna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2,94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OECD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Österrike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3,33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Storbritannien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1,80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Tyskland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Polen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1,92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4,03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Estland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4,40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USA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5,01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83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b="1" dirty="0"/>
              <a:t>Nya temporära</a:t>
            </a:r>
            <a:r>
              <a:rPr lang="sv-SE" sz="2800" dirty="0"/>
              <a:t> </a:t>
            </a:r>
            <a:r>
              <a:rPr lang="sv-SE" sz="2800" b="1" dirty="0"/>
              <a:t>ingångsjobb </a:t>
            </a:r>
            <a:r>
              <a:rPr lang="sv-SE" sz="2800" dirty="0"/>
              <a:t>med rejält lägre minimilöner</a:t>
            </a:r>
          </a:p>
          <a:p>
            <a:pPr marL="0" indent="0">
              <a:buNone/>
            </a:pPr>
            <a:r>
              <a:rPr lang="sv-SE" sz="2800" dirty="0"/>
              <a:t>      - begränsade överspillningseffekter på andra löner </a:t>
            </a:r>
          </a:p>
          <a:p>
            <a:pPr marL="0" indent="0">
              <a:buNone/>
            </a:pPr>
            <a:r>
              <a:rPr lang="sv-SE" sz="2800" dirty="0"/>
              <a:t>        men också begränsade sysselsättningseffekter</a:t>
            </a:r>
          </a:p>
          <a:p>
            <a:pPr marL="457200" indent="-457200"/>
            <a:r>
              <a:rPr lang="sv-SE" sz="2800" b="1" dirty="0"/>
              <a:t>Nya</a:t>
            </a:r>
            <a:r>
              <a:rPr lang="sv-SE" sz="2800" dirty="0"/>
              <a:t> </a:t>
            </a:r>
            <a:r>
              <a:rPr lang="sv-SE" sz="2800" b="1" dirty="0"/>
              <a:t>permanenta enkla jobb</a:t>
            </a:r>
            <a:r>
              <a:rPr lang="sv-SE" sz="2800" dirty="0"/>
              <a:t> också med rejält lägre minimilöner</a:t>
            </a:r>
          </a:p>
          <a:p>
            <a:pPr marL="0" indent="0">
              <a:buNone/>
            </a:pPr>
            <a:r>
              <a:rPr lang="sv-SE" sz="2800" dirty="0"/>
              <a:t>      - större sysselsättningseffekter men fortfarande </a:t>
            </a:r>
          </a:p>
          <a:p>
            <a:pPr marL="0" indent="0">
              <a:buNone/>
            </a:pPr>
            <a:r>
              <a:rPr lang="sv-SE" sz="2800" dirty="0"/>
              <a:t>        begränsade överspillningseffekter på andra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12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sz="2800" dirty="0"/>
              <a:t>Ingen direkt forskning om detta</a:t>
            </a:r>
          </a:p>
          <a:p>
            <a:pPr marL="457200" indent="-457200"/>
            <a:r>
              <a:rPr lang="sv-SE" sz="2800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/>
              <a:t>komplement </a:t>
            </a:r>
            <a:r>
              <a:rPr lang="sv-SE" sz="2800" dirty="0"/>
              <a:t>till </a:t>
            </a:r>
          </a:p>
          <a:p>
            <a:pPr marL="0" indent="0">
              <a:buNone/>
            </a:pPr>
            <a:r>
              <a:rPr lang="sv-SE" sz="2800" dirty="0"/>
              <a:t>        den 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66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 err="1"/>
              <a:t>AERs</a:t>
            </a:r>
            <a:r>
              <a:rPr lang="sv-SE" altLang="en-US" dirty="0"/>
              <a:t> </a:t>
            </a:r>
            <a:r>
              <a:rPr lang="sv-SE" altLang="en-US" dirty="0" err="1"/>
              <a:t>enätundersökning</a:t>
            </a:r>
            <a:endParaRPr lang="sv-SE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410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8B424F-6217-4D24-8C10-90FABC5D5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Möjligheterna tillskapa nya typer av enkla jobb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F0932A-0512-4F1A-BD7B-7932D7215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Önskvärt att detta löses av parterna själva</a:t>
            </a:r>
          </a:p>
          <a:p>
            <a:r>
              <a:rPr lang="sv-SE" dirty="0"/>
              <a:t>Men det händer inte mycket</a:t>
            </a:r>
          </a:p>
          <a:p>
            <a:pPr marL="0" indent="0">
              <a:buNone/>
            </a:pPr>
            <a:r>
              <a:rPr lang="sv-SE" dirty="0"/>
              <a:t>    - LO vill först förhandla centralt</a:t>
            </a:r>
          </a:p>
          <a:p>
            <a:pPr marL="0" indent="0">
              <a:buNone/>
            </a:pPr>
            <a:r>
              <a:rPr lang="sv-SE" dirty="0"/>
              <a:t>    - Svenskt Näringsliv vill först förhandla på</a:t>
            </a:r>
          </a:p>
          <a:p>
            <a:pPr marL="0" indent="0">
              <a:buNone/>
            </a:pPr>
            <a:r>
              <a:rPr lang="sv-SE" dirty="0"/>
              <a:t>      branschnivå</a:t>
            </a:r>
          </a:p>
          <a:p>
            <a:pPr marL="0" indent="0">
              <a:buNone/>
            </a:pPr>
            <a:r>
              <a:rPr lang="sv-SE" dirty="0"/>
              <a:t>    - pågående förhandlingar mellan Teknik</a:t>
            </a:r>
          </a:p>
          <a:p>
            <a:pPr marL="0" indent="0">
              <a:buNone/>
            </a:pPr>
            <a:r>
              <a:rPr lang="sv-SE" dirty="0"/>
              <a:t>      arbetsgivarna och IF Metall</a:t>
            </a:r>
          </a:p>
          <a:p>
            <a:pPr marL="0" indent="0">
              <a:buNone/>
            </a:pPr>
            <a:r>
              <a:rPr lang="sv-SE" dirty="0"/>
              <a:t>    - men potentialen finns på andra avtalsområden</a:t>
            </a:r>
          </a:p>
          <a:p>
            <a:r>
              <a:rPr lang="sv-SE" dirty="0"/>
              <a:t>LO har föreslagit så kallade utbildningsjobb</a:t>
            </a:r>
          </a:p>
          <a:p>
            <a:r>
              <a:rPr lang="sv-SE" dirty="0"/>
              <a:t>Svenskt Näringsliv vill ha lagstiftning</a:t>
            </a:r>
          </a:p>
          <a:p>
            <a:r>
              <a:rPr lang="sv-SE" dirty="0"/>
              <a:t>Förslag från allianspartierna om lagstiftade inträdesjobb</a:t>
            </a:r>
          </a:p>
          <a:p>
            <a:r>
              <a:rPr lang="sv-SE" dirty="0"/>
              <a:t>Olyckligt om lagstiftning skulle behöva tillgripas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4663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7D3273-DD29-49A0-B9AB-3165D0105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Nominella löneökningar och konsumentprisförändringar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2265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5C4C165-AB77-4FD5-B44C-CFEBFDDF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64488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Lönekostnadsandel i hela ekonomin, näringslivet och industrin, procent av förädlingsvärde till faktorpris</a:t>
            </a:r>
            <a:endParaRPr lang="en-GB" sz="3200" dirty="0">
              <a:solidFill>
                <a:srgbClr val="002060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76475"/>
              </p:ext>
            </p:extLst>
          </p:nvPr>
        </p:nvGraphicFramePr>
        <p:xfrm>
          <a:off x="395536" y="1484784"/>
          <a:ext cx="8277225" cy="517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943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800" dirty="0">
                <a:solidFill>
                  <a:srgbClr val="002060"/>
                </a:solidFill>
              </a:rPr>
              <a:t>Arbetslöshet och jämviktsarbetslöshet, procent av arbetskraften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Vakansgrad i olika sektorer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/>
        </p:nvGraphicFramePr>
        <p:xfrm>
          <a:off x="400050" y="1228725"/>
          <a:ext cx="8343900" cy="4400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2058</TotalTime>
  <Words>2231</Words>
  <Application>Microsoft Office PowerPoint</Application>
  <PresentationFormat>Bildspel på skärmen (4:3)</PresentationFormat>
  <Paragraphs>487</Paragraphs>
  <Slides>44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44</vt:i4>
      </vt:variant>
    </vt:vector>
  </HeadingPairs>
  <TitlesOfParts>
    <vt:vector size="48" baseType="lpstr">
      <vt:lpstr>Arial</vt:lpstr>
      <vt:lpstr>Calibri</vt:lpstr>
      <vt:lpstr>Times New Roman</vt:lpstr>
      <vt:lpstr>Office Theme</vt:lpstr>
      <vt:lpstr>Utmaningar för den svenska lönebildningen</vt:lpstr>
      <vt:lpstr>Diskussionspunkter</vt:lpstr>
      <vt:lpstr>PowerPoint-presentation</vt:lpstr>
      <vt:lpstr>Den svenska avtalsmodellen </vt:lpstr>
      <vt:lpstr>Nominella löneökningar och konsumentprisförändringar</vt:lpstr>
      <vt:lpstr>Lönekostnadsandel i hela ekonomin, näringslivet och industrin, procent av förädlingsvärde till faktorpris</vt:lpstr>
      <vt:lpstr>Arbetslöshet och jämviktsarbetslöshet, procent av arbetskraften</vt:lpstr>
      <vt:lpstr>Brist på arbetskraft i näringslivet, procent </vt:lpstr>
      <vt:lpstr>Vakansgrad i olika sektorer</vt:lpstr>
      <vt:lpstr>Arbetskraftsbrist i privat respektive offentlig sektor</vt:lpstr>
      <vt:lpstr>Starkare inhemsk efterfrågan än exportefterfrågan</vt:lpstr>
      <vt:lpstr>Ackumulerad bytesbalans och finansiell utlandsställning, procent av BNP</vt:lpstr>
      <vt:lpstr>Offentlig sektors roll</vt:lpstr>
      <vt:lpstr>Utgångspunkter för diskussionen om märket</vt:lpstr>
      <vt:lpstr>Industrins märkessättning</vt:lpstr>
      <vt:lpstr>Ett lågt industrimärke kan vara dysfunktionellt</vt:lpstr>
      <vt:lpstr>Lägre avtal i industrin än i andra sektorer?</vt:lpstr>
      <vt:lpstr>Standardavvikelse för genomsnittliga avtalade årliga löneökningar per avtalsperiod, procent</vt:lpstr>
      <vt:lpstr>Lägre avtalade löneökningar ger lägre totala löneökningar</vt:lpstr>
      <vt:lpstr>Totala löneökningar, avtalade löneökningar och restposten i näringslivet, procent 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Varför vill inte parterna diskutera märkessättningen? </vt:lpstr>
      <vt:lpstr>Irrationella föreställningar</vt:lpstr>
      <vt:lpstr>Medlingsinstitutets sju avtalstyper</vt:lpstr>
      <vt:lpstr>Två olika dimensioner</vt:lpstr>
      <vt:lpstr>Graden av central styrning av det totala utrymmet efter sektor, procent av anställda med kollektivavtal</vt:lpstr>
      <vt:lpstr>Graden av central styrning av det totala utrymmet för arbetare och tjänstemän, procent av anställda med kollektivavtal</vt:lpstr>
      <vt:lpstr>Graden av central styrning av fördelningen av de individuella löneökningarna efter sektor, procent av anställda med kollektivavtal</vt:lpstr>
      <vt:lpstr>Graden av central styrning av fördelningen av de individuella löneökningarna för arbetare och tjänstemän, procent av anställda med kollektivavtal</vt:lpstr>
      <vt:lpstr>Karlson med flera (2015), Lönebildning i verkligheten, Studentlitteratur</vt:lpstr>
      <vt:lpstr>Karlson med flera (2015), Lönebildning i verkligheten, Studentlitteratur, forts.</vt:lpstr>
      <vt:lpstr>Utrikes föddas anknytning till arbetsmarknaden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Insatser för att etablera utrikes födda på arbetsmarknaden</vt:lpstr>
      <vt:lpstr>Andel anställda i yrken med inga eller låga utbildningskrav, 2015</vt:lpstr>
      <vt:lpstr>Lönespridningen i olika OECD-länder, 2014</vt:lpstr>
      <vt:lpstr>Nya typer av enkla jobb</vt:lpstr>
      <vt:lpstr>Vad händer med lönerna för dem som redan har jobb?</vt:lpstr>
      <vt:lpstr>Svenska exempel</vt:lpstr>
      <vt:lpstr>Möjligheterna tillskapa nya typer av enkla jobb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173</cp:revision>
  <cp:lastPrinted>2017-08-16T09:46:20Z</cp:lastPrinted>
  <dcterms:created xsi:type="dcterms:W3CDTF">2015-12-13T10:21:00Z</dcterms:created>
  <dcterms:modified xsi:type="dcterms:W3CDTF">2017-09-12T13:29:12Z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