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notesSlides/notesSlide1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8" d="100"/>
          <a:sy n="88" d="100"/>
        </p:scale>
        <p:origin x="1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mon%20Ek\Desktop\Avtalskonstruktioner\Avtalskonstruktion-andel-anst&#228;llda-MI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mon%20Ek\Desktop\Avtalskonstruktioner\Avtalskonstruktion-andel-anst&#228;llda-MI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mon%20Ek\Desktop\Avtalskonstruktioner\Avtalskonstruktion-andel-anst&#228;llda-MI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mon%20Ek\Desktop\Avtalskonstruktioner\Avtalskonstruktion-andel-anst&#228;llda-MI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mon%20Ek\Desktop\Avtalskonstruktioner\Avtalskonstruktion-andel-anst&#228;llda-MI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mon%20Ek\Desktop\Avtalskonstruktioner\Avtalskonstruktion-andel-anst&#228;llda-MI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Alla!$B$149</c:f>
              <c:strCache>
                <c:ptCount val="1"/>
                <c:pt idx="0">
                  <c:v>Helt lokal bestämning</c:v>
                </c:pt>
              </c:strCache>
            </c:strRef>
          </c:tx>
          <c:marker>
            <c:symbol val="none"/>
          </c:marker>
          <c:cat>
            <c:numRef>
              <c:f>Alla!$D$102:$S$102</c:f>
              <c:numCache>
                <c:formatCode>General</c:formatCode>
                <c:ptCount val="1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</c:numCache>
            </c:numRef>
          </c:cat>
          <c:val>
            <c:numRef>
              <c:f>Alla!$D$149:$S$149</c:f>
              <c:numCache>
                <c:formatCode>General</c:formatCode>
                <c:ptCount val="16"/>
                <c:pt idx="0">
                  <c:v>7</c:v>
                </c:pt>
                <c:pt idx="1">
                  <c:v>7</c:v>
                </c:pt>
                <c:pt idx="2">
                  <c:v>7</c:v>
                </c:pt>
                <c:pt idx="3">
                  <c:v>7</c:v>
                </c:pt>
                <c:pt idx="4">
                  <c:v>10</c:v>
                </c:pt>
                <c:pt idx="5">
                  <c:v>10</c:v>
                </c:pt>
                <c:pt idx="6">
                  <c:v>7</c:v>
                </c:pt>
                <c:pt idx="7">
                  <c:v>7.1428571428571397</c:v>
                </c:pt>
                <c:pt idx="8">
                  <c:v>6.6666666666666696</c:v>
                </c:pt>
                <c:pt idx="9">
                  <c:v>6</c:v>
                </c:pt>
                <c:pt idx="10">
                  <c:v>8</c:v>
                </c:pt>
                <c:pt idx="11">
                  <c:v>5</c:v>
                </c:pt>
                <c:pt idx="12">
                  <c:v>8</c:v>
                </c:pt>
                <c:pt idx="13">
                  <c:v>8</c:v>
                </c:pt>
                <c:pt idx="14">
                  <c:v>9</c:v>
                </c:pt>
                <c:pt idx="15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383-401B-90E3-230E12EBD67D}"/>
            </c:ext>
          </c:extLst>
        </c:ser>
        <c:ser>
          <c:idx val="1"/>
          <c:order val="1"/>
          <c:tx>
            <c:strRef>
              <c:f>Alla!$B$150</c:f>
              <c:strCache>
                <c:ptCount val="1"/>
                <c:pt idx="0">
                  <c:v>Lokal bestämning med stupstock om utrymmet</c:v>
                </c:pt>
              </c:strCache>
            </c:strRef>
          </c:tx>
          <c:marker>
            <c:symbol val="none"/>
          </c:marker>
          <c:cat>
            <c:numRef>
              <c:f>Alla!$D$102:$S$102</c:f>
              <c:numCache>
                <c:formatCode>General</c:formatCode>
                <c:ptCount val="1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</c:numCache>
            </c:numRef>
          </c:cat>
          <c:val>
            <c:numRef>
              <c:f>Alla!$D$150:$S$150</c:f>
              <c:numCache>
                <c:formatCode>General</c:formatCode>
                <c:ptCount val="16"/>
                <c:pt idx="0">
                  <c:v>13</c:v>
                </c:pt>
                <c:pt idx="1">
                  <c:v>13</c:v>
                </c:pt>
                <c:pt idx="2">
                  <c:v>13</c:v>
                </c:pt>
                <c:pt idx="3">
                  <c:v>24</c:v>
                </c:pt>
                <c:pt idx="4">
                  <c:v>23</c:v>
                </c:pt>
                <c:pt idx="5">
                  <c:v>23</c:v>
                </c:pt>
                <c:pt idx="6">
                  <c:v>18</c:v>
                </c:pt>
                <c:pt idx="7">
                  <c:v>17.8571428571429</c:v>
                </c:pt>
                <c:pt idx="8">
                  <c:v>18.3333333333333</c:v>
                </c:pt>
                <c:pt idx="9">
                  <c:v>10</c:v>
                </c:pt>
                <c:pt idx="10">
                  <c:v>16</c:v>
                </c:pt>
                <c:pt idx="11">
                  <c:v>17</c:v>
                </c:pt>
                <c:pt idx="12">
                  <c:v>19</c:v>
                </c:pt>
                <c:pt idx="13">
                  <c:v>19</c:v>
                </c:pt>
                <c:pt idx="14">
                  <c:v>19</c:v>
                </c:pt>
                <c:pt idx="15">
                  <c:v>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383-401B-90E3-230E12EBD67D}"/>
            </c:ext>
          </c:extLst>
        </c:ser>
        <c:ser>
          <c:idx val="2"/>
          <c:order val="2"/>
          <c:tx>
            <c:strRef>
              <c:f>Alla!$B$151</c:f>
              <c:strCache>
                <c:ptCount val="1"/>
                <c:pt idx="0">
                  <c:v>Central bestämning</c:v>
                </c:pt>
              </c:strCache>
            </c:strRef>
          </c:tx>
          <c:marker>
            <c:symbol val="none"/>
          </c:marker>
          <c:cat>
            <c:numRef>
              <c:f>Alla!$D$102:$S$102</c:f>
              <c:numCache>
                <c:formatCode>General</c:formatCode>
                <c:ptCount val="1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</c:numCache>
            </c:numRef>
          </c:cat>
          <c:val>
            <c:numRef>
              <c:f>Alla!$D$151:$S$151</c:f>
              <c:numCache>
                <c:formatCode>General</c:formatCode>
                <c:ptCount val="16"/>
                <c:pt idx="0">
                  <c:v>80</c:v>
                </c:pt>
                <c:pt idx="1">
                  <c:v>80</c:v>
                </c:pt>
                <c:pt idx="2">
                  <c:v>80</c:v>
                </c:pt>
                <c:pt idx="3">
                  <c:v>69</c:v>
                </c:pt>
                <c:pt idx="4">
                  <c:v>67</c:v>
                </c:pt>
                <c:pt idx="5">
                  <c:v>67</c:v>
                </c:pt>
                <c:pt idx="6">
                  <c:v>75</c:v>
                </c:pt>
                <c:pt idx="7">
                  <c:v>75</c:v>
                </c:pt>
                <c:pt idx="8">
                  <c:v>75</c:v>
                </c:pt>
                <c:pt idx="9">
                  <c:v>84</c:v>
                </c:pt>
                <c:pt idx="10">
                  <c:v>76</c:v>
                </c:pt>
                <c:pt idx="11">
                  <c:v>78</c:v>
                </c:pt>
                <c:pt idx="12">
                  <c:v>72</c:v>
                </c:pt>
                <c:pt idx="13">
                  <c:v>72</c:v>
                </c:pt>
                <c:pt idx="14">
                  <c:v>72</c:v>
                </c:pt>
                <c:pt idx="15">
                  <c:v>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383-401B-90E3-230E12EBD6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9646976"/>
        <c:axId val="129648512"/>
      </c:lineChart>
      <c:catAx>
        <c:axId val="129646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9648512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129648512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96469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0329311560086599E-2"/>
          <c:y val="0.82247453703703699"/>
          <c:w val="0.87135693784246804"/>
          <c:h val="0.172233796296296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Tjänster</a:t>
            </a:r>
          </a:p>
        </c:rich>
      </c:tx>
      <c:layout>
        <c:manualLayout>
          <c:xMode val="edge"/>
          <c:yMode val="edge"/>
          <c:x val="0.42896465124769301"/>
          <c:y val="4.70370370370370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7.3055801376597798E-2"/>
          <c:y val="6.5289442986293397E-2"/>
          <c:w val="0.87026302851524096"/>
          <c:h val="0.71705879629629599"/>
        </c:manualLayout>
      </c:layout>
      <c:lineChart>
        <c:grouping val="standard"/>
        <c:varyColors val="0"/>
        <c:ser>
          <c:idx val="0"/>
          <c:order val="0"/>
          <c:tx>
            <c:strRef>
              <c:f>'F2.8'!$B$25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'F2.8'!$A$26:$A$38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'F2.8'!$B$26:$B$38</c:f>
              <c:numCache>
                <c:formatCode>0.0</c:formatCode>
                <c:ptCount val="13"/>
                <c:pt idx="0">
                  <c:v>0.61834909999999998</c:v>
                </c:pt>
                <c:pt idx="1">
                  <c:v>0.63078820000000002</c:v>
                </c:pt>
                <c:pt idx="2">
                  <c:v>0.15959660000000001</c:v>
                </c:pt>
                <c:pt idx="3">
                  <c:v>0.62153820000000004</c:v>
                </c:pt>
                <c:pt idx="4">
                  <c:v>1.3203862</c:v>
                </c:pt>
                <c:pt idx="5">
                  <c:v>0.78739230000000004</c:v>
                </c:pt>
                <c:pt idx="6">
                  <c:v>0.2108382</c:v>
                </c:pt>
                <c:pt idx="7">
                  <c:v>0.76108439999999999</c:v>
                </c:pt>
                <c:pt idx="8">
                  <c:v>0.91510329999999995</c:v>
                </c:pt>
                <c:pt idx="9">
                  <c:v>0.50571390000000005</c:v>
                </c:pt>
                <c:pt idx="10">
                  <c:v>-1.5789000000001601E-3</c:v>
                </c:pt>
                <c:pt idx="11">
                  <c:v>1.10349999999997E-2</c:v>
                </c:pt>
                <c:pt idx="12">
                  <c:v>-0.1300085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7FF-4D30-B893-38100042EB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23968"/>
        <c:axId val="207125504"/>
      </c:lineChart>
      <c:lineChart>
        <c:grouping val="standard"/>
        <c:varyColors val="0"/>
        <c:ser>
          <c:idx val="1"/>
          <c:order val="1"/>
          <c:tx>
            <c:strRef>
              <c:f>'F2.8'!$C$25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'F2.8'!$A$26:$A$38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'F2.8'!$C$26:$C$38</c:f>
              <c:numCache>
                <c:formatCode>General</c:formatCode>
                <c:ptCount val="13"/>
                <c:pt idx="0">
                  <c:v>10.25</c:v>
                </c:pt>
                <c:pt idx="1">
                  <c:v>14</c:v>
                </c:pt>
                <c:pt idx="2">
                  <c:v>17.75</c:v>
                </c:pt>
                <c:pt idx="3">
                  <c:v>27.25</c:v>
                </c:pt>
                <c:pt idx="4">
                  <c:v>38.75</c:v>
                </c:pt>
                <c:pt idx="5">
                  <c:v>22.5</c:v>
                </c:pt>
                <c:pt idx="6">
                  <c:v>9.25</c:v>
                </c:pt>
                <c:pt idx="7">
                  <c:v>19.75</c:v>
                </c:pt>
                <c:pt idx="8">
                  <c:v>22.5</c:v>
                </c:pt>
                <c:pt idx="9">
                  <c:v>18.25</c:v>
                </c:pt>
                <c:pt idx="10">
                  <c:v>16</c:v>
                </c:pt>
                <c:pt idx="11">
                  <c:v>18.5</c:v>
                </c:pt>
                <c:pt idx="12">
                  <c:v>23.5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7FF-4D30-B893-38100042EB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39584"/>
        <c:axId val="207141120"/>
      </c:lineChart>
      <c:catAx>
        <c:axId val="207123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25504"/>
        <c:crosses val="autoZero"/>
        <c:auto val="1"/>
        <c:lblAlgn val="ctr"/>
        <c:lblOffset val="100"/>
        <c:tickLblSkip val="2"/>
        <c:noMultiLvlLbl val="0"/>
      </c:catAx>
      <c:valAx>
        <c:axId val="207125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23968"/>
        <c:crosses val="autoZero"/>
        <c:crossBetween val="between"/>
      </c:valAx>
      <c:catAx>
        <c:axId val="2071395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141120"/>
        <c:crosses val="autoZero"/>
        <c:auto val="1"/>
        <c:lblAlgn val="ctr"/>
        <c:lblOffset val="100"/>
        <c:noMultiLvlLbl val="0"/>
      </c:catAx>
      <c:valAx>
        <c:axId val="20714112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39584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"/>
          <c:y val="0.89437731481481497"/>
          <c:w val="0.97918387413962604"/>
          <c:h val="0.105622685185185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Alla!$B$152</c:f>
              <c:strCache>
                <c:ptCount val="1"/>
                <c:pt idx="0">
                  <c:v>Helt lokal bestämning</c:v>
                </c:pt>
              </c:strCache>
            </c:strRef>
          </c:tx>
          <c:marker>
            <c:symbol val="none"/>
          </c:marker>
          <c:cat>
            <c:numRef>
              <c:f>Alla!$D$102:$S$102</c:f>
              <c:numCache>
                <c:formatCode>General</c:formatCode>
                <c:ptCount val="1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</c:numCache>
            </c:numRef>
          </c:cat>
          <c:val>
            <c:numRef>
              <c:f>Alla!$D$152:$S$152</c:f>
              <c:numCache>
                <c:formatCode>General</c:formatCode>
                <c:ptCount val="16"/>
                <c:pt idx="0">
                  <c:v>19</c:v>
                </c:pt>
                <c:pt idx="1">
                  <c:v>19</c:v>
                </c:pt>
                <c:pt idx="2">
                  <c:v>19</c:v>
                </c:pt>
                <c:pt idx="3">
                  <c:v>27</c:v>
                </c:pt>
                <c:pt idx="4">
                  <c:v>31</c:v>
                </c:pt>
                <c:pt idx="5">
                  <c:v>31</c:v>
                </c:pt>
                <c:pt idx="6">
                  <c:v>26</c:v>
                </c:pt>
                <c:pt idx="7">
                  <c:v>25</c:v>
                </c:pt>
                <c:pt idx="8">
                  <c:v>25</c:v>
                </c:pt>
                <c:pt idx="9">
                  <c:v>27</c:v>
                </c:pt>
                <c:pt idx="10">
                  <c:v>33</c:v>
                </c:pt>
                <c:pt idx="11">
                  <c:v>31</c:v>
                </c:pt>
                <c:pt idx="12">
                  <c:v>34</c:v>
                </c:pt>
                <c:pt idx="13">
                  <c:v>37</c:v>
                </c:pt>
                <c:pt idx="14">
                  <c:v>39</c:v>
                </c:pt>
                <c:pt idx="15">
                  <c:v>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028-4348-A9C8-1A6D29EBDC0C}"/>
            </c:ext>
          </c:extLst>
        </c:ser>
        <c:ser>
          <c:idx val="1"/>
          <c:order val="1"/>
          <c:tx>
            <c:strRef>
              <c:f>Alla!$B$153</c:f>
              <c:strCache>
                <c:ptCount val="1"/>
                <c:pt idx="0">
                  <c:v>Lokal bestämning med (stupstock om) individgaranti</c:v>
                </c:pt>
              </c:strCache>
            </c:strRef>
          </c:tx>
          <c:marker>
            <c:symbol val="none"/>
          </c:marker>
          <c:cat>
            <c:numRef>
              <c:f>Alla!$D$102:$S$102</c:f>
              <c:numCache>
                <c:formatCode>General</c:formatCode>
                <c:ptCount val="1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</c:numCache>
            </c:numRef>
          </c:cat>
          <c:val>
            <c:numRef>
              <c:f>Alla!$D$153:$S$153</c:f>
              <c:numCache>
                <c:formatCode>General</c:formatCode>
                <c:ptCount val="16"/>
                <c:pt idx="0">
                  <c:v>71</c:v>
                </c:pt>
                <c:pt idx="1">
                  <c:v>71</c:v>
                </c:pt>
                <c:pt idx="2">
                  <c:v>71</c:v>
                </c:pt>
                <c:pt idx="3">
                  <c:v>62</c:v>
                </c:pt>
                <c:pt idx="4">
                  <c:v>57</c:v>
                </c:pt>
                <c:pt idx="5">
                  <c:v>57</c:v>
                </c:pt>
                <c:pt idx="6">
                  <c:v>63</c:v>
                </c:pt>
                <c:pt idx="7">
                  <c:v>64.285714285714306</c:v>
                </c:pt>
                <c:pt idx="8">
                  <c:v>63.3333333333333</c:v>
                </c:pt>
                <c:pt idx="9">
                  <c:v>62</c:v>
                </c:pt>
                <c:pt idx="10">
                  <c:v>52</c:v>
                </c:pt>
                <c:pt idx="11">
                  <c:v>52</c:v>
                </c:pt>
                <c:pt idx="12">
                  <c:v>50</c:v>
                </c:pt>
                <c:pt idx="13">
                  <c:v>49</c:v>
                </c:pt>
                <c:pt idx="14">
                  <c:v>48</c:v>
                </c:pt>
                <c:pt idx="15">
                  <c:v>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028-4348-A9C8-1A6D29EBDC0C}"/>
            </c:ext>
          </c:extLst>
        </c:ser>
        <c:ser>
          <c:idx val="2"/>
          <c:order val="2"/>
          <c:tx>
            <c:strRef>
              <c:f>Alla!$B$154</c:f>
              <c:strCache>
                <c:ptCount val="1"/>
                <c:pt idx="0">
                  <c:v>Generell lönehöjning</c:v>
                </c:pt>
              </c:strCache>
            </c:strRef>
          </c:tx>
          <c:marker>
            <c:symbol val="none"/>
          </c:marker>
          <c:cat>
            <c:numRef>
              <c:f>Alla!$D$102:$S$102</c:f>
              <c:numCache>
                <c:formatCode>General</c:formatCode>
                <c:ptCount val="1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</c:numCache>
            </c:numRef>
          </c:cat>
          <c:val>
            <c:numRef>
              <c:f>Alla!$D$154:$S$154</c:f>
              <c:numCache>
                <c:formatCode>General</c:formatCode>
                <c:ptCount val="16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11</c:v>
                </c:pt>
                <c:pt idx="4">
                  <c:v>12</c:v>
                </c:pt>
                <c:pt idx="5">
                  <c:v>12</c:v>
                </c:pt>
                <c:pt idx="6">
                  <c:v>11</c:v>
                </c:pt>
                <c:pt idx="7">
                  <c:v>10.714285714285699</c:v>
                </c:pt>
                <c:pt idx="8">
                  <c:v>11.6666666666667</c:v>
                </c:pt>
                <c:pt idx="9">
                  <c:v>11</c:v>
                </c:pt>
                <c:pt idx="10">
                  <c:v>15</c:v>
                </c:pt>
                <c:pt idx="11">
                  <c:v>17</c:v>
                </c:pt>
                <c:pt idx="12">
                  <c:v>15</c:v>
                </c:pt>
                <c:pt idx="13">
                  <c:v>13</c:v>
                </c:pt>
                <c:pt idx="14">
                  <c:v>13</c:v>
                </c:pt>
                <c:pt idx="15">
                  <c:v>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028-4348-A9C8-1A6D29EBDC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9681280"/>
        <c:axId val="129682816"/>
      </c:lineChart>
      <c:catAx>
        <c:axId val="129681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9682816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129682816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968128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2764043857596E-3"/>
          <c:y val="0.83952546296296304"/>
          <c:w val="0.94879921435586101"/>
          <c:h val="0.154594907407407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7805847185768398"/>
        </c:manualLayout>
      </c:layout>
      <c:lineChart>
        <c:grouping val="standard"/>
        <c:varyColors val="0"/>
        <c:ser>
          <c:idx val="1"/>
          <c:order val="0"/>
          <c:tx>
            <c:strRef>
              <c:f>'Arbetare och Tjänstemän privat'!$C$14</c:f>
              <c:strCache>
                <c:ptCount val="1"/>
                <c:pt idx="0">
                  <c:v>Lokal bestämning med stupstock om utrymmet</c:v>
                </c:pt>
              </c:strCache>
            </c:strRef>
          </c:tx>
          <c:marker>
            <c:symbol val="none"/>
          </c:marker>
          <c:cat>
            <c:numRef>
              <c:f>'Arbetare och Tjänstemän privat'!$D$4:$G$4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'Arbetare och Tjänstemän privat'!$D$14:$G$14</c:f>
              <c:numCache>
                <c:formatCode>General</c:formatCode>
                <c:ptCount val="4"/>
                <c:pt idx="0">
                  <c:v>5</c:v>
                </c:pt>
                <c:pt idx="1">
                  <c:v>6</c:v>
                </c:pt>
                <c:pt idx="2">
                  <c:v>6</c:v>
                </c:pt>
                <c:pt idx="3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50D-4988-8C88-8DBA7DEDD59F}"/>
            </c:ext>
          </c:extLst>
        </c:ser>
        <c:ser>
          <c:idx val="2"/>
          <c:order val="1"/>
          <c:tx>
            <c:strRef>
              <c:f>'Arbetare och Tjänstemän privat'!$C$15</c:f>
              <c:strCache>
                <c:ptCount val="1"/>
                <c:pt idx="0">
                  <c:v>Central bestämning</c:v>
                </c:pt>
              </c:strCache>
            </c:strRef>
          </c:tx>
          <c:marker>
            <c:symbol val="none"/>
          </c:marker>
          <c:cat>
            <c:numRef>
              <c:f>'Arbetare och Tjänstemän privat'!$D$4:$G$4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'Arbetare och Tjänstemän privat'!$D$15:$G$15</c:f>
              <c:numCache>
                <c:formatCode>General</c:formatCode>
                <c:ptCount val="4"/>
                <c:pt idx="0">
                  <c:v>95</c:v>
                </c:pt>
                <c:pt idx="1">
                  <c:v>93</c:v>
                </c:pt>
                <c:pt idx="2">
                  <c:v>93</c:v>
                </c:pt>
                <c:pt idx="3">
                  <c:v>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50D-4988-8C88-8DBA7DEDD5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0309120"/>
        <c:axId val="130310912"/>
      </c:lineChart>
      <c:catAx>
        <c:axId val="130309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30310912"/>
        <c:crosses val="autoZero"/>
        <c:auto val="1"/>
        <c:lblAlgn val="ctr"/>
        <c:lblOffset val="100"/>
        <c:tickLblSkip val="1"/>
        <c:tickMarkSkip val="2"/>
        <c:noMultiLvlLbl val="0"/>
      </c:catAx>
      <c:valAx>
        <c:axId val="130310912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303091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0329311560086599E-2"/>
          <c:y val="0.82776620370370402"/>
          <c:w val="0.89683333333333304"/>
          <c:h val="0.172233697040470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2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'Arbetare och Tjänstemän privat'!$L$13</c:f>
              <c:strCache>
                <c:ptCount val="1"/>
                <c:pt idx="0">
                  <c:v>Helt lokal bestämning</c:v>
                </c:pt>
              </c:strCache>
            </c:strRef>
          </c:tx>
          <c:marker>
            <c:symbol val="none"/>
          </c:marker>
          <c:cat>
            <c:numRef>
              <c:f>'Arbetare och Tjänstemän privat'!$M$4:$P$4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'Arbetare och Tjänstemän privat'!$M$13:$P$13</c:f>
              <c:numCache>
                <c:formatCode>General</c:formatCode>
                <c:ptCount val="4"/>
                <c:pt idx="0">
                  <c:v>20</c:v>
                </c:pt>
                <c:pt idx="1">
                  <c:v>20</c:v>
                </c:pt>
                <c:pt idx="2">
                  <c:v>22</c:v>
                </c:pt>
                <c:pt idx="3">
                  <c:v>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DAC-4BCA-B5FE-727C09212D81}"/>
            </c:ext>
          </c:extLst>
        </c:ser>
        <c:ser>
          <c:idx val="1"/>
          <c:order val="1"/>
          <c:tx>
            <c:strRef>
              <c:f>'Arbetare och Tjänstemän privat'!$L$14</c:f>
              <c:strCache>
                <c:ptCount val="1"/>
                <c:pt idx="0">
                  <c:v>Lokal bestämning med stupstock om utrymmet</c:v>
                </c:pt>
              </c:strCache>
            </c:strRef>
          </c:tx>
          <c:marker>
            <c:symbol val="none"/>
          </c:marker>
          <c:cat>
            <c:numRef>
              <c:f>'Arbetare och Tjänstemän privat'!$M$4:$P$4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'Arbetare och Tjänstemän privat'!$M$14:$P$14</c:f>
              <c:numCache>
                <c:formatCode>General</c:formatCode>
                <c:ptCount val="4"/>
                <c:pt idx="0">
                  <c:v>39</c:v>
                </c:pt>
                <c:pt idx="1">
                  <c:v>38</c:v>
                </c:pt>
                <c:pt idx="2">
                  <c:v>38</c:v>
                </c:pt>
                <c:pt idx="3">
                  <c:v>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DAC-4BCA-B5FE-727C09212D81}"/>
            </c:ext>
          </c:extLst>
        </c:ser>
        <c:ser>
          <c:idx val="2"/>
          <c:order val="2"/>
          <c:tx>
            <c:strRef>
              <c:f>'Arbetare och Tjänstemän privat'!$L$15</c:f>
              <c:strCache>
                <c:ptCount val="1"/>
                <c:pt idx="0">
                  <c:v>Central bestämning</c:v>
                </c:pt>
              </c:strCache>
            </c:strRef>
          </c:tx>
          <c:marker>
            <c:symbol val="none"/>
          </c:marker>
          <c:cat>
            <c:numRef>
              <c:f>'Arbetare och Tjänstemän privat'!$M$4:$P$4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'Arbetare och Tjänstemän privat'!$M$15:$P$15</c:f>
              <c:numCache>
                <c:formatCode>General</c:formatCode>
                <c:ptCount val="4"/>
                <c:pt idx="0">
                  <c:v>41</c:v>
                </c:pt>
                <c:pt idx="1">
                  <c:v>41</c:v>
                </c:pt>
                <c:pt idx="2">
                  <c:v>39</c:v>
                </c:pt>
                <c:pt idx="3">
                  <c:v>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DAC-4BCA-B5FE-727C09212D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0345984"/>
        <c:axId val="130368256"/>
      </c:lineChart>
      <c:catAx>
        <c:axId val="130345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30368256"/>
        <c:crosses val="autoZero"/>
        <c:auto val="1"/>
        <c:lblAlgn val="ctr"/>
        <c:lblOffset val="100"/>
        <c:tickLblSkip val="1"/>
        <c:tickMarkSkip val="2"/>
        <c:noMultiLvlLbl val="0"/>
      </c:catAx>
      <c:valAx>
        <c:axId val="130368256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303459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0329315196421797E-2"/>
          <c:y val="0.82776642453322102"/>
          <c:w val="0.88036937368673296"/>
          <c:h val="0.165997747245679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2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'Arbetare och Tjänstemän privat'!$C$17</c:f>
              <c:strCache>
                <c:ptCount val="1"/>
                <c:pt idx="0">
                  <c:v>Helt lokal bestämning</c:v>
                </c:pt>
              </c:strCache>
            </c:strRef>
          </c:tx>
          <c:marker>
            <c:symbol val="none"/>
          </c:marker>
          <c:cat>
            <c:numRef>
              <c:f>'Arbetare och Tjänstemän privat'!$D$4:$G$4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'Arbetare och Tjänstemän privat'!$D$17:$G$17</c:f>
              <c:numCache>
                <c:formatCode>General</c:formatCode>
                <c:ptCount val="4"/>
                <c:pt idx="0">
                  <c:v>19</c:v>
                </c:pt>
                <c:pt idx="1">
                  <c:v>19</c:v>
                </c:pt>
                <c:pt idx="2">
                  <c:v>19</c:v>
                </c:pt>
                <c:pt idx="3">
                  <c:v>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EC2-4A88-84B1-D781C12D5241}"/>
            </c:ext>
          </c:extLst>
        </c:ser>
        <c:ser>
          <c:idx val="1"/>
          <c:order val="1"/>
          <c:tx>
            <c:strRef>
              <c:f>'Arbetare och Tjänstemän privat'!$C$18</c:f>
              <c:strCache>
                <c:ptCount val="1"/>
                <c:pt idx="0">
                  <c:v>Lokal bestämning med (stupstock om) individgaranti</c:v>
                </c:pt>
              </c:strCache>
            </c:strRef>
          </c:tx>
          <c:marker>
            <c:symbol val="none"/>
          </c:marker>
          <c:cat>
            <c:numRef>
              <c:f>'Arbetare och Tjänstemän privat'!$D$4:$G$4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'Arbetare och Tjänstemän privat'!$D$18:$G$18</c:f>
              <c:numCache>
                <c:formatCode>General</c:formatCode>
                <c:ptCount val="4"/>
                <c:pt idx="0">
                  <c:v>56</c:v>
                </c:pt>
                <c:pt idx="1">
                  <c:v>59</c:v>
                </c:pt>
                <c:pt idx="2">
                  <c:v>59</c:v>
                </c:pt>
                <c:pt idx="3">
                  <c:v>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EC2-4A88-84B1-D781C12D5241}"/>
            </c:ext>
          </c:extLst>
        </c:ser>
        <c:ser>
          <c:idx val="2"/>
          <c:order val="2"/>
          <c:tx>
            <c:strRef>
              <c:f>'Arbetare och Tjänstemän privat'!$C$19</c:f>
              <c:strCache>
                <c:ptCount val="1"/>
                <c:pt idx="0">
                  <c:v>Generell lönehöjning</c:v>
                </c:pt>
              </c:strCache>
            </c:strRef>
          </c:tx>
          <c:marker>
            <c:symbol val="none"/>
          </c:marker>
          <c:cat>
            <c:numRef>
              <c:f>'Arbetare och Tjänstemän privat'!$D$4:$G$4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'Arbetare och Tjänstemän privat'!$D$19:$G$19</c:f>
              <c:numCache>
                <c:formatCode>General</c:formatCode>
                <c:ptCount val="4"/>
                <c:pt idx="0">
                  <c:v>25</c:v>
                </c:pt>
                <c:pt idx="1">
                  <c:v>21</c:v>
                </c:pt>
                <c:pt idx="2">
                  <c:v>21</c:v>
                </c:pt>
                <c:pt idx="3">
                  <c:v>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EC2-4A88-84B1-D781C12D52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0414080"/>
        <c:axId val="130415616"/>
      </c:lineChart>
      <c:catAx>
        <c:axId val="130414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30415616"/>
        <c:crosses val="autoZero"/>
        <c:auto val="1"/>
        <c:lblAlgn val="ctr"/>
        <c:lblOffset val="100"/>
        <c:tickLblSkip val="1"/>
        <c:tickMarkSkip val="2"/>
        <c:noMultiLvlLbl val="0"/>
      </c:catAx>
      <c:valAx>
        <c:axId val="130415616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3041408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0329315196421797E-2"/>
          <c:y val="0.83389780591959894"/>
          <c:w val="0.88696206731300897"/>
          <c:h val="0.159970645816184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2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'Arbetare och Tjänstemän privat'!$L$17</c:f>
              <c:strCache>
                <c:ptCount val="1"/>
                <c:pt idx="0">
                  <c:v>Helt lokal bestämning</c:v>
                </c:pt>
              </c:strCache>
            </c:strRef>
          </c:tx>
          <c:marker>
            <c:symbol val="none"/>
          </c:marker>
          <c:cat>
            <c:numRef>
              <c:f>'Arbetare och Tjänstemän privat'!$M$4:$P$4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'Arbetare och Tjänstemän privat'!$M$17:$P$17</c:f>
              <c:numCache>
                <c:formatCode>General</c:formatCode>
                <c:ptCount val="4"/>
                <c:pt idx="0">
                  <c:v>58</c:v>
                </c:pt>
                <c:pt idx="1">
                  <c:v>64</c:v>
                </c:pt>
                <c:pt idx="2">
                  <c:v>67</c:v>
                </c:pt>
                <c:pt idx="3">
                  <c:v>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CE2-4DF0-823B-C2DB72395A63}"/>
            </c:ext>
          </c:extLst>
        </c:ser>
        <c:ser>
          <c:idx val="1"/>
          <c:order val="1"/>
          <c:tx>
            <c:strRef>
              <c:f>'Arbetare och Tjänstemän privat'!$L$18</c:f>
              <c:strCache>
                <c:ptCount val="1"/>
                <c:pt idx="0">
                  <c:v>Lokal bestämning med (stupstock om) individgaranti</c:v>
                </c:pt>
              </c:strCache>
            </c:strRef>
          </c:tx>
          <c:marker>
            <c:symbol val="none"/>
          </c:marker>
          <c:cat>
            <c:numRef>
              <c:f>'Arbetare och Tjänstemän privat'!$M$4:$P$4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'Arbetare och Tjänstemän privat'!$M$18:$P$18</c:f>
              <c:numCache>
                <c:formatCode>General</c:formatCode>
                <c:ptCount val="4"/>
                <c:pt idx="0">
                  <c:v>41</c:v>
                </c:pt>
                <c:pt idx="1">
                  <c:v>34</c:v>
                </c:pt>
                <c:pt idx="2">
                  <c:v>31</c:v>
                </c:pt>
                <c:pt idx="3">
                  <c:v>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CE2-4DF0-823B-C2DB72395A63}"/>
            </c:ext>
          </c:extLst>
        </c:ser>
        <c:ser>
          <c:idx val="2"/>
          <c:order val="2"/>
          <c:tx>
            <c:strRef>
              <c:f>'Arbetare och Tjänstemän privat'!$L$19</c:f>
              <c:strCache>
                <c:ptCount val="1"/>
                <c:pt idx="0">
                  <c:v>Generell lönehöjning</c:v>
                </c:pt>
              </c:strCache>
            </c:strRef>
          </c:tx>
          <c:marker>
            <c:symbol val="none"/>
          </c:marker>
          <c:cat>
            <c:numRef>
              <c:f>'Arbetare och Tjänstemän privat'!$M$4:$P$4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'Arbetare och Tjänstemän privat'!$M$19:$P$19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CE2-4DF0-823B-C2DB72395A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0459136"/>
        <c:axId val="130460672"/>
      </c:lineChart>
      <c:catAx>
        <c:axId val="130459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30460672"/>
        <c:crosses val="autoZero"/>
        <c:auto val="1"/>
        <c:lblAlgn val="ctr"/>
        <c:lblOffset val="100"/>
        <c:tickLblSkip val="1"/>
        <c:tickMarkSkip val="2"/>
        <c:noMultiLvlLbl val="0"/>
      </c:catAx>
      <c:valAx>
        <c:axId val="130460672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304591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0329315196421797E-2"/>
          <c:y val="0.82792141783583395"/>
          <c:w val="0.90256767550165296"/>
          <c:h val="0.166183412388207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2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9827925270403E-2"/>
          <c:y val="6.5289442986293397E-2"/>
          <c:w val="0.92033874139626304"/>
          <c:h val="0.75985297124796103"/>
        </c:manualLayout>
      </c:layout>
      <c:lineChart>
        <c:grouping val="standard"/>
        <c:varyColors val="0"/>
        <c:ser>
          <c:idx val="0"/>
          <c:order val="0"/>
          <c:tx>
            <c:strRef>
              <c:f>'F2.7'!$B$4</c:f>
              <c:strCache>
                <c:ptCount val="1"/>
                <c:pt idx="0">
                  <c:v>Totala löneökningar</c:v>
                </c:pt>
              </c:strCache>
            </c:strRef>
          </c:tx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'F2.7'!$B$5:$B$28</c:f>
              <c:numCache>
                <c:formatCode>0.0</c:formatCode>
                <c:ptCount val="24"/>
                <c:pt idx="0">
                  <c:v>4.3595695000000001</c:v>
                </c:pt>
                <c:pt idx="1">
                  <c:v>3.0330594999999998</c:v>
                </c:pt>
                <c:pt idx="2">
                  <c:v>2.3922712000000002</c:v>
                </c:pt>
                <c:pt idx="3">
                  <c:v>4.0977904000000001</c:v>
                </c:pt>
                <c:pt idx="4">
                  <c:v>5.9182134</c:v>
                </c:pt>
                <c:pt idx="5">
                  <c:v>4.4719205999999998</c:v>
                </c:pt>
                <c:pt idx="6">
                  <c:v>4.0340965999999998</c:v>
                </c:pt>
                <c:pt idx="7">
                  <c:v>3.1454901</c:v>
                </c:pt>
                <c:pt idx="8">
                  <c:v>3.7071689000000001</c:v>
                </c:pt>
                <c:pt idx="9">
                  <c:v>4.2114735999999997</c:v>
                </c:pt>
                <c:pt idx="10">
                  <c:v>3.9415596000000002</c:v>
                </c:pt>
                <c:pt idx="11">
                  <c:v>3.250356</c:v>
                </c:pt>
                <c:pt idx="12">
                  <c:v>2.9860253999999999</c:v>
                </c:pt>
                <c:pt idx="13">
                  <c:v>3.2112210000000001</c:v>
                </c:pt>
                <c:pt idx="14">
                  <c:v>3.1293118999999998</c:v>
                </c:pt>
                <c:pt idx="15">
                  <c:v>3.3982847999999999</c:v>
                </c:pt>
                <c:pt idx="16">
                  <c:v>4.0275809000000002</c:v>
                </c:pt>
                <c:pt idx="17">
                  <c:v>3.1928782</c:v>
                </c:pt>
                <c:pt idx="18">
                  <c:v>2.4698373999999998</c:v>
                </c:pt>
                <c:pt idx="19">
                  <c:v>2.5164148000000002</c:v>
                </c:pt>
                <c:pt idx="20">
                  <c:v>3.1959254000000001</c:v>
                </c:pt>
                <c:pt idx="21">
                  <c:v>2.3103867999999999</c:v>
                </c:pt>
                <c:pt idx="22">
                  <c:v>2.8535138</c:v>
                </c:pt>
                <c:pt idx="23">
                  <c:v>2.1861337999999999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B7F-4762-B67C-5E56C346BE91}"/>
            </c:ext>
          </c:extLst>
        </c:ser>
        <c:ser>
          <c:idx val="1"/>
          <c:order val="1"/>
          <c:tx>
            <c:strRef>
              <c:f>'F2.7'!$C$4</c:f>
              <c:strCache>
                <c:ptCount val="1"/>
                <c:pt idx="0">
                  <c:v>Avtalade löneökningar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'F2.7'!$C$5:$C$28</c:f>
              <c:numCache>
                <c:formatCode>0.0</c:formatCode>
                <c:ptCount val="24"/>
                <c:pt idx="0">
                  <c:v>2.3907321000000001</c:v>
                </c:pt>
                <c:pt idx="1">
                  <c:v>1.148136</c:v>
                </c:pt>
                <c:pt idx="2">
                  <c:v>1.5973238000000001</c:v>
                </c:pt>
                <c:pt idx="3">
                  <c:v>3.0980945000000002</c:v>
                </c:pt>
                <c:pt idx="4">
                  <c:v>4.2916809999999996</c:v>
                </c:pt>
                <c:pt idx="5">
                  <c:v>3.6893506999999999</c:v>
                </c:pt>
                <c:pt idx="6">
                  <c:v>3.2512194999999999</c:v>
                </c:pt>
                <c:pt idx="7">
                  <c:v>2.5508901000000002</c:v>
                </c:pt>
                <c:pt idx="8">
                  <c:v>2.6995792000000001</c:v>
                </c:pt>
                <c:pt idx="9">
                  <c:v>2.9116192000000001</c:v>
                </c:pt>
                <c:pt idx="10">
                  <c:v>2.8510597</c:v>
                </c:pt>
                <c:pt idx="11">
                  <c:v>2.7381676000000001</c:v>
                </c:pt>
                <c:pt idx="12">
                  <c:v>2.1117105999999999</c:v>
                </c:pt>
                <c:pt idx="13">
                  <c:v>2.2215786999999998</c:v>
                </c:pt>
                <c:pt idx="14">
                  <c:v>2.5108611000000001</c:v>
                </c:pt>
                <c:pt idx="15">
                  <c:v>3.1637559999999998</c:v>
                </c:pt>
                <c:pt idx="16">
                  <c:v>3.4313284999999998</c:v>
                </c:pt>
                <c:pt idx="17">
                  <c:v>3.1798345000000001</c:v>
                </c:pt>
                <c:pt idx="18">
                  <c:v>1.7276914999999999</c:v>
                </c:pt>
                <c:pt idx="19">
                  <c:v>1.8264697999999999</c:v>
                </c:pt>
                <c:pt idx="20">
                  <c:v>2.8616757000000002</c:v>
                </c:pt>
                <c:pt idx="21">
                  <c:v>2.0904284999999998</c:v>
                </c:pt>
                <c:pt idx="22">
                  <c:v>2.1128613000000001</c:v>
                </c:pt>
                <c:pt idx="23">
                  <c:v>2.2398254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B7F-4762-B67C-5E56C346BE91}"/>
            </c:ext>
          </c:extLst>
        </c:ser>
        <c:ser>
          <c:idx val="2"/>
          <c:order val="2"/>
          <c:tx>
            <c:strRef>
              <c:f>'F2.7'!$D$4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'F2.7'!$D$5:$D$28</c:f>
              <c:numCache>
                <c:formatCode>0.0</c:formatCode>
                <c:ptCount val="24"/>
                <c:pt idx="0">
                  <c:v>1.9688374</c:v>
                </c:pt>
                <c:pt idx="1">
                  <c:v>1.8849235</c:v>
                </c:pt>
                <c:pt idx="2">
                  <c:v>0.79494739999999997</c:v>
                </c:pt>
                <c:pt idx="3">
                  <c:v>0.99969589999999997</c:v>
                </c:pt>
                <c:pt idx="4">
                  <c:v>1.6265324000000001</c:v>
                </c:pt>
                <c:pt idx="5">
                  <c:v>0.78256990000000004</c:v>
                </c:pt>
                <c:pt idx="6">
                  <c:v>0.78287709999999999</c:v>
                </c:pt>
                <c:pt idx="7">
                  <c:v>0.59460000000000002</c:v>
                </c:pt>
                <c:pt idx="8">
                  <c:v>1.0075897</c:v>
                </c:pt>
                <c:pt idx="9">
                  <c:v>1.2998544000000001</c:v>
                </c:pt>
                <c:pt idx="10">
                  <c:v>1.0904999</c:v>
                </c:pt>
                <c:pt idx="11">
                  <c:v>0.51218839999999999</c:v>
                </c:pt>
                <c:pt idx="12">
                  <c:v>0.87431479999999995</c:v>
                </c:pt>
                <c:pt idx="13">
                  <c:v>0.98964229999999997</c:v>
                </c:pt>
                <c:pt idx="14">
                  <c:v>0.61845079999999997</c:v>
                </c:pt>
                <c:pt idx="15">
                  <c:v>0.23452880000000001</c:v>
                </c:pt>
                <c:pt idx="16">
                  <c:v>0.59625240000000002</c:v>
                </c:pt>
                <c:pt idx="17">
                  <c:v>1.3043699999999899E-2</c:v>
                </c:pt>
                <c:pt idx="18">
                  <c:v>0.74214590000000003</c:v>
                </c:pt>
                <c:pt idx="19">
                  <c:v>0.68994500000000003</c:v>
                </c:pt>
                <c:pt idx="20">
                  <c:v>0.33424969999999998</c:v>
                </c:pt>
                <c:pt idx="21">
                  <c:v>0.2199583</c:v>
                </c:pt>
                <c:pt idx="22">
                  <c:v>0.74065250000000005</c:v>
                </c:pt>
                <c:pt idx="23">
                  <c:v>-5.3691600000000103E-2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B7F-4762-B67C-5E56C346BE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336192"/>
        <c:axId val="207337728"/>
      </c:lineChart>
      <c:catAx>
        <c:axId val="207336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337728"/>
        <c:crosses val="autoZero"/>
        <c:auto val="1"/>
        <c:lblAlgn val="ctr"/>
        <c:lblOffset val="100"/>
        <c:noMultiLvlLbl val="0"/>
      </c:catAx>
      <c:valAx>
        <c:axId val="207337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336192"/>
        <c:crosses val="autoZero"/>
        <c:crossBetween val="between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Näringsliv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7.3055801376597798E-2"/>
          <c:y val="3.7805835193939E-2"/>
          <c:w val="0.87026302851524096"/>
          <c:h val="0.83748400715332705"/>
        </c:manualLayout>
      </c:layout>
      <c:lineChart>
        <c:grouping val="standard"/>
        <c:varyColors val="0"/>
        <c:ser>
          <c:idx val="0"/>
          <c:order val="0"/>
          <c:tx>
            <c:strRef>
              <c:f>'F2.8'!$B$2</c:f>
              <c:strCache>
                <c:ptCount val="1"/>
                <c:pt idx="0">
                  <c:v>Löneglidning</c:v>
                </c:pt>
              </c:strCache>
            </c:strRef>
          </c:tx>
          <c:marker>
            <c:symbol val="none"/>
          </c:marker>
          <c:cat>
            <c:numRef>
              <c:f>'F2.8'!$A$5:$A$22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'F2.8'!$B$5:$B$22</c:f>
              <c:numCache>
                <c:formatCode>0.0</c:formatCode>
                <c:ptCount val="18"/>
                <c:pt idx="0">
                  <c:v>0.78287709999999999</c:v>
                </c:pt>
                <c:pt idx="1">
                  <c:v>0.59460000000000002</c:v>
                </c:pt>
                <c:pt idx="2">
                  <c:v>1.0075897</c:v>
                </c:pt>
                <c:pt idx="3">
                  <c:v>1.2998544000000001</c:v>
                </c:pt>
                <c:pt idx="4">
                  <c:v>1.0904999</c:v>
                </c:pt>
                <c:pt idx="5">
                  <c:v>0.51218839999999999</c:v>
                </c:pt>
                <c:pt idx="6">
                  <c:v>0.87431479999999995</c:v>
                </c:pt>
                <c:pt idx="7">
                  <c:v>0.98964229999999997</c:v>
                </c:pt>
                <c:pt idx="8">
                  <c:v>0.61845079999999997</c:v>
                </c:pt>
                <c:pt idx="9">
                  <c:v>0.23452880000000001</c:v>
                </c:pt>
                <c:pt idx="10">
                  <c:v>0.59625240000000002</c:v>
                </c:pt>
                <c:pt idx="11">
                  <c:v>1.3043699999999899E-2</c:v>
                </c:pt>
                <c:pt idx="12">
                  <c:v>0.74214590000000003</c:v>
                </c:pt>
                <c:pt idx="13">
                  <c:v>0.68994500000000003</c:v>
                </c:pt>
                <c:pt idx="14">
                  <c:v>0.33424969999999998</c:v>
                </c:pt>
                <c:pt idx="15">
                  <c:v>0.2199583</c:v>
                </c:pt>
                <c:pt idx="16">
                  <c:v>0.74065250000000005</c:v>
                </c:pt>
                <c:pt idx="17">
                  <c:v>-5.3691600000000103E-2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C3D-40D3-B4CB-1C34E4A00A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48064"/>
        <c:axId val="206649600"/>
      </c:lineChart>
      <c:lineChart>
        <c:grouping val="standard"/>
        <c:varyColors val="0"/>
        <c:ser>
          <c:idx val="1"/>
          <c:order val="1"/>
          <c:tx>
            <c:strRef>
              <c:f>'F2.8'!$C$2</c:f>
              <c:strCache>
                <c:ptCount val="1"/>
                <c:pt idx="0">
                  <c:v>Brist på arbetskraft</c:v>
                </c:pt>
              </c:strCache>
            </c:strRef>
          </c:tx>
          <c:marker>
            <c:symbol val="none"/>
          </c:marker>
          <c:cat>
            <c:numRef>
              <c:f>'F2.8'!$A$5:$A$22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'F2.8'!$C$5:$C$22</c:f>
              <c:numCache>
                <c:formatCode>General</c:formatCode>
                <c:ptCount val="18"/>
                <c:pt idx="0">
                  <c:v>31.5</c:v>
                </c:pt>
                <c:pt idx="1">
                  <c:v>31.75</c:v>
                </c:pt>
                <c:pt idx="2">
                  <c:v>41</c:v>
                </c:pt>
                <c:pt idx="3">
                  <c:v>24.5</c:v>
                </c:pt>
                <c:pt idx="4">
                  <c:v>18</c:v>
                </c:pt>
                <c:pt idx="5">
                  <c:v>11</c:v>
                </c:pt>
                <c:pt idx="6">
                  <c:v>13.25</c:v>
                </c:pt>
                <c:pt idx="7">
                  <c:v>16</c:v>
                </c:pt>
                <c:pt idx="8">
                  <c:v>26.5</c:v>
                </c:pt>
                <c:pt idx="9">
                  <c:v>37.25</c:v>
                </c:pt>
                <c:pt idx="10">
                  <c:v>22.75</c:v>
                </c:pt>
                <c:pt idx="11">
                  <c:v>9</c:v>
                </c:pt>
                <c:pt idx="12">
                  <c:v>19.25</c:v>
                </c:pt>
                <c:pt idx="13">
                  <c:v>23.5</c:v>
                </c:pt>
                <c:pt idx="14">
                  <c:v>18.5</c:v>
                </c:pt>
                <c:pt idx="15">
                  <c:v>14.5</c:v>
                </c:pt>
                <c:pt idx="16">
                  <c:v>17.75</c:v>
                </c:pt>
                <c:pt idx="17">
                  <c:v>23.5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C3D-40D3-B4CB-1C34E4A00A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63680"/>
        <c:axId val="206665216"/>
      </c:lineChart>
      <c:catAx>
        <c:axId val="206648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49600"/>
        <c:crosses val="autoZero"/>
        <c:auto val="1"/>
        <c:lblAlgn val="ctr"/>
        <c:lblOffset val="100"/>
        <c:noMultiLvlLbl val="0"/>
      </c:catAx>
      <c:valAx>
        <c:axId val="206649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48064"/>
        <c:crosses val="autoZero"/>
        <c:crossBetween val="between"/>
      </c:valAx>
      <c:catAx>
        <c:axId val="2066636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65216"/>
        <c:crosses val="autoZero"/>
        <c:auto val="1"/>
        <c:lblAlgn val="ctr"/>
        <c:lblOffset val="100"/>
        <c:noMultiLvlLbl val="0"/>
      </c:catAx>
      <c:valAx>
        <c:axId val="20666521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63680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Industri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3705506391347103E-2"/>
          <c:y val="6.5289442986293397E-2"/>
          <c:w val="0.87961332350049204"/>
          <c:h val="0.83546587926509197"/>
        </c:manualLayout>
      </c:layout>
      <c:lineChart>
        <c:grouping val="standard"/>
        <c:varyColors val="0"/>
        <c:ser>
          <c:idx val="0"/>
          <c:order val="0"/>
          <c:tx>
            <c:strRef>
              <c:f>'F2.8'!$B$41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'F2.8'!$A$45:$A$65</c:f>
              <c:numCache>
                <c:formatCode>General</c:formatCod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numCache>
            </c:numRef>
          </c:cat>
          <c:val>
            <c:numRef>
              <c:f>'F2.8'!$B$45:$B$65</c:f>
              <c:numCache>
                <c:formatCode>0.0</c:formatCode>
                <c:ptCount val="21"/>
                <c:pt idx="0">
                  <c:v>1.5387869000000001</c:v>
                </c:pt>
                <c:pt idx="1">
                  <c:v>3.4732050999999999</c:v>
                </c:pt>
                <c:pt idx="2">
                  <c:v>1.3390015</c:v>
                </c:pt>
                <c:pt idx="3">
                  <c:v>1.2030422999999999</c:v>
                </c:pt>
                <c:pt idx="4">
                  <c:v>0.74175919999999995</c:v>
                </c:pt>
                <c:pt idx="5">
                  <c:v>1.5765267000000001</c:v>
                </c:pt>
                <c:pt idx="6">
                  <c:v>1.1609894000000001</c:v>
                </c:pt>
                <c:pt idx="7">
                  <c:v>1.6925861</c:v>
                </c:pt>
                <c:pt idx="8">
                  <c:v>0.91482330000000001</c:v>
                </c:pt>
                <c:pt idx="9">
                  <c:v>1.1562809999999999</c:v>
                </c:pt>
                <c:pt idx="10">
                  <c:v>1.0948424000000001</c:v>
                </c:pt>
                <c:pt idx="11">
                  <c:v>0.95638089999999998</c:v>
                </c:pt>
                <c:pt idx="12">
                  <c:v>0.78797859999999997</c:v>
                </c:pt>
                <c:pt idx="13">
                  <c:v>1.5823157000000001</c:v>
                </c:pt>
                <c:pt idx="14">
                  <c:v>0.19981740000000001</c:v>
                </c:pt>
                <c:pt idx="15">
                  <c:v>1.6602021</c:v>
                </c:pt>
                <c:pt idx="16">
                  <c:v>0.98729639999999996</c:v>
                </c:pt>
                <c:pt idx="17">
                  <c:v>0.51628750000000001</c:v>
                </c:pt>
                <c:pt idx="18">
                  <c:v>0.52106370000000002</c:v>
                </c:pt>
                <c:pt idx="19">
                  <c:v>0.67635610000000002</c:v>
                </c:pt>
                <c:pt idx="20">
                  <c:v>0.30383719999999997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D83-43A6-8E46-53EC3A5F2C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97216"/>
        <c:axId val="206698752"/>
      </c:lineChart>
      <c:lineChart>
        <c:grouping val="standard"/>
        <c:varyColors val="0"/>
        <c:ser>
          <c:idx val="1"/>
          <c:order val="1"/>
          <c:tx>
            <c:strRef>
              <c:f>'F2.8'!$C$41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'F2.8'!$A$45:$A$65</c:f>
              <c:numCache>
                <c:formatCode>General</c:formatCod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numCache>
            </c:numRef>
          </c:cat>
          <c:val>
            <c:numRef>
              <c:f>'F2.8'!$C$45:$C$65</c:f>
              <c:numCache>
                <c:formatCode>0</c:formatCode>
                <c:ptCount val="21"/>
                <c:pt idx="0">
                  <c:v>35.75</c:v>
                </c:pt>
                <c:pt idx="1">
                  <c:v>18.75</c:v>
                </c:pt>
                <c:pt idx="2">
                  <c:v>30.25</c:v>
                </c:pt>
                <c:pt idx="3">
                  <c:v>33.75</c:v>
                </c:pt>
                <c:pt idx="4">
                  <c:v>32.75</c:v>
                </c:pt>
                <c:pt idx="5">
                  <c:v>43.25</c:v>
                </c:pt>
                <c:pt idx="6">
                  <c:v>25.5</c:v>
                </c:pt>
                <c:pt idx="7">
                  <c:v>20</c:v>
                </c:pt>
                <c:pt idx="8">
                  <c:v>14.25</c:v>
                </c:pt>
                <c:pt idx="9">
                  <c:v>16.25</c:v>
                </c:pt>
                <c:pt idx="10">
                  <c:v>18</c:v>
                </c:pt>
                <c:pt idx="11">
                  <c:v>29</c:v>
                </c:pt>
                <c:pt idx="12">
                  <c:v>43.75</c:v>
                </c:pt>
                <c:pt idx="13">
                  <c:v>30.75</c:v>
                </c:pt>
                <c:pt idx="14">
                  <c:v>11.5</c:v>
                </c:pt>
                <c:pt idx="15">
                  <c:v>24</c:v>
                </c:pt>
                <c:pt idx="16">
                  <c:v>33</c:v>
                </c:pt>
                <c:pt idx="17">
                  <c:v>29.75</c:v>
                </c:pt>
                <c:pt idx="18">
                  <c:v>19.5</c:v>
                </c:pt>
                <c:pt idx="19">
                  <c:v>24.5</c:v>
                </c:pt>
                <c:pt idx="20">
                  <c:v>28.25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D83-43A6-8E46-53EC3A5F2C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097856"/>
        <c:axId val="207099392"/>
      </c:lineChart>
      <c:catAx>
        <c:axId val="206697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98752"/>
        <c:crosses val="autoZero"/>
        <c:auto val="1"/>
        <c:lblAlgn val="ctr"/>
        <c:lblOffset val="100"/>
        <c:noMultiLvlLbl val="0"/>
      </c:catAx>
      <c:valAx>
        <c:axId val="206698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97216"/>
        <c:crosses val="autoZero"/>
        <c:crossBetween val="between"/>
      </c:valAx>
      <c:catAx>
        <c:axId val="2070978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099392"/>
        <c:crosses val="autoZero"/>
        <c:auto val="1"/>
        <c:lblAlgn val="ctr"/>
        <c:lblOffset val="100"/>
        <c:noMultiLvlLbl val="0"/>
      </c:catAx>
      <c:valAx>
        <c:axId val="207099392"/>
        <c:scaling>
          <c:orientation val="minMax"/>
        </c:scaling>
        <c:delete val="0"/>
        <c:axPos val="r"/>
        <c:numFmt formatCode="0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097856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012F38-7444-414B-A256-E397B7DF6D95}" type="datetimeFigureOut">
              <a:rPr lang="en-GB" smtClean="0"/>
              <a:t>05/09/2017</a:t>
            </a:fld>
            <a:endParaRPr lang="en-GB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787900"/>
            <a:ext cx="5486400" cy="39163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908A9C-6ADF-4AB7-B778-8ED846A6C0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057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1895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1ACACB-492B-4DAB-9EFA-528E344B13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FED1782-6A49-468F-A82D-41AED4177B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C7DEFD0-CEB3-4251-9492-65B90C2D9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48E03-F58D-4BA0-8664-C1A875EB2A4B}" type="datetimeFigureOut">
              <a:rPr lang="en-GB" smtClean="0"/>
              <a:t>05/09/2017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BFA86BF-A3A9-444B-9CD7-02CAED032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60D3726-DBB1-42C6-8A25-50B8513FF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708A1-C8BF-44D6-AF14-259BCEC75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928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23E7E4-0889-409D-A6D6-9269779AA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A22E103-4BB1-42A0-BF3B-73363A3FD5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F212C2E-0B9A-4474-8CC4-35C30F741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48E03-F58D-4BA0-8664-C1A875EB2A4B}" type="datetimeFigureOut">
              <a:rPr lang="en-GB" smtClean="0"/>
              <a:t>05/09/2017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4815030-BB39-4704-84DA-41675B2EF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B5742F5-3B44-4AB4-A89A-D867C76E6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708A1-C8BF-44D6-AF14-259BCEC75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134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65F629BD-4038-46E8-BB85-78A6208AE7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55AFDDB-0E7A-4E2C-A28D-9FD6F0CBD7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E7F63FB-5D8F-4AAE-9426-B13E01CB7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48E03-F58D-4BA0-8664-C1A875EB2A4B}" type="datetimeFigureOut">
              <a:rPr lang="en-GB" smtClean="0"/>
              <a:t>05/09/2017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BA6996A-4529-410D-A2F7-ECC7274DC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4B700B5-C36A-4777-9437-3D25DC01A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708A1-C8BF-44D6-AF14-259BCEC75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176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049CBA-1DA8-4B96-B873-B3E35DAEA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B709D50-8913-4FBB-A56F-1347203AC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23DA0A2-9486-4BBB-8C7D-5D4D62AB6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48E03-F58D-4BA0-8664-C1A875EB2A4B}" type="datetimeFigureOut">
              <a:rPr lang="en-GB" smtClean="0"/>
              <a:t>05/09/2017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2FB1300-90B7-4838-AA8C-D2247676D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D98D89B-BBA2-4FDD-900D-D689C497F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708A1-C8BF-44D6-AF14-259BCEC75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40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BF35FC-F1A6-4AE8-9CE4-DC713D868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ED094B2-B8EB-49B9-BC3C-485996EA1F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2B8877E-D23F-4E79-9609-BB5FD2CD4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48E03-F58D-4BA0-8664-C1A875EB2A4B}" type="datetimeFigureOut">
              <a:rPr lang="en-GB" smtClean="0"/>
              <a:t>05/09/2017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48475D1-8EBC-4460-B81B-C10D538A9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6FDB0F4-00B7-45CA-A291-4EA257313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708A1-C8BF-44D6-AF14-259BCEC75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591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49FD64-95A7-4262-BBBA-8D9BE59BF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597D4C-5776-4C20-88A0-6F072DC0AA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9D9D452-CA02-4ED8-AFF8-D2A6E0DF8E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3D1D2B2-1C9D-4C5F-A375-1726BD7D2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48E03-F58D-4BA0-8664-C1A875EB2A4B}" type="datetimeFigureOut">
              <a:rPr lang="en-GB" smtClean="0"/>
              <a:t>05/09/2017</a:t>
            </a:fld>
            <a:endParaRPr lang="en-GB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E6EA24D-7C72-4B32-9929-A0CF5A463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5259581-246A-44BE-829B-F9A4633A3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708A1-C8BF-44D6-AF14-259BCEC75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248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125E4C-8643-487D-B6F5-904AAD87C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C7E3AA2-62DB-48B0-82C0-C99B99F94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DE59BA5-EF83-484C-9105-BDAF480D41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8884CD9-FB19-49ED-A87B-3A4766FD68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F388000-760F-41A9-984F-59D17C8066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A1F5F66-2C8C-416A-9E6C-898DDA4B1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48E03-F58D-4BA0-8664-C1A875EB2A4B}" type="datetimeFigureOut">
              <a:rPr lang="en-GB" smtClean="0"/>
              <a:t>05/09/2017</a:t>
            </a:fld>
            <a:endParaRPr lang="en-GB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37D533A-E9F5-4B62-8605-5A29D251B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0EC8C31-E7F0-4B74-9B11-04601BC3A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708A1-C8BF-44D6-AF14-259BCEC75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4804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8CABF4-A719-40A2-A7CC-1B0D7E605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89BA038-FD1A-4E5A-834A-EF96C98C2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48E03-F58D-4BA0-8664-C1A875EB2A4B}" type="datetimeFigureOut">
              <a:rPr lang="en-GB" smtClean="0"/>
              <a:t>05/09/2017</a:t>
            </a:fld>
            <a:endParaRPr lang="en-GB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AABE603-D321-4CF4-95F7-88D827E74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AAC4A42-1A56-4039-AF93-213B82069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708A1-C8BF-44D6-AF14-259BCEC75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224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3A5B024-9CCB-4906-9B0D-15F276C40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48E03-F58D-4BA0-8664-C1A875EB2A4B}" type="datetimeFigureOut">
              <a:rPr lang="en-GB" smtClean="0"/>
              <a:t>05/09/2017</a:t>
            </a:fld>
            <a:endParaRPr lang="en-GB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3F92EFC4-00D1-41B3-A551-838249BCF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176D4E5-970B-4035-8426-D6E2B1C85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708A1-C8BF-44D6-AF14-259BCEC75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220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9DDE7C-E2E2-4BD4-A92D-8861F9C22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B11E337-8F10-4806-87E5-3068F5BC5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F030978-0EEC-4151-AFEF-F6945506B2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BAD5AFF-E979-4CDA-96B0-DFDDA7FF1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48E03-F58D-4BA0-8664-C1A875EB2A4B}" type="datetimeFigureOut">
              <a:rPr lang="en-GB" smtClean="0"/>
              <a:t>05/09/2017</a:t>
            </a:fld>
            <a:endParaRPr lang="en-GB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97B148C-802E-4300-A9EA-5B2438848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6887236-3A90-4F85-85C4-0CCCC0E31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708A1-C8BF-44D6-AF14-259BCEC75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416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EEB126-4925-4B88-97FA-C8A8C6753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675A687-B92A-4561-8762-10FD2F9B76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5E7CAF6-CEC2-43DF-8E13-D5129DD517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5DE737E-AF8F-4934-A408-2043FC996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48E03-F58D-4BA0-8664-C1A875EB2A4B}" type="datetimeFigureOut">
              <a:rPr lang="en-GB" smtClean="0"/>
              <a:t>05/09/2017</a:t>
            </a:fld>
            <a:endParaRPr lang="en-GB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A3F7FC3-CD13-421D-9B93-314B6A8A6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6227E5C-5E15-4130-BB30-1CC4AEF78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708A1-C8BF-44D6-AF14-259BCEC75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528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80BDA06-5CB2-4812-98D1-448B466F7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674A983-094C-4232-AEE9-063354ADD7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2BD216A-3352-4A0D-B8E0-4B7BDDB8DE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48E03-F58D-4BA0-8664-C1A875EB2A4B}" type="datetimeFigureOut">
              <a:rPr lang="en-GB" smtClean="0"/>
              <a:t>05/09/2017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1BFE9E5-F17A-4B7C-909A-40A4D47154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0D156CE-EE54-4B54-B137-C5F8606F72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708A1-C8BF-44D6-AF14-259BCEC75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077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AEC569-8D96-479A-B098-79AC491BAF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Avtal, individuella löner, </a:t>
            </a:r>
            <a:r>
              <a:rPr lang="sv-SE">
                <a:solidFill>
                  <a:srgbClr val="002060"/>
                </a:solidFill>
              </a:rPr>
              <a:t>och relativlöner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08D9782-97AF-4E12-BBA2-38F7E96AD2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Lars Calmfors</a:t>
            </a:r>
          </a:p>
          <a:p>
            <a:r>
              <a:rPr lang="sv-SE" dirty="0"/>
              <a:t>Svenskt Näringsliv</a:t>
            </a:r>
          </a:p>
          <a:p>
            <a:r>
              <a:rPr lang="sv-SE" dirty="0" err="1"/>
              <a:t>Almare</a:t>
            </a:r>
            <a:r>
              <a:rPr lang="sv-SE" dirty="0"/>
              <a:t> </a:t>
            </a:r>
            <a:r>
              <a:rPr lang="sv-SE" dirty="0" err="1"/>
              <a:t>Stäket</a:t>
            </a:r>
            <a:endParaRPr lang="sv-SE" dirty="0"/>
          </a:p>
          <a:p>
            <a:r>
              <a:rPr lang="sv-SE" dirty="0"/>
              <a:t>31/8-2017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6712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97D4BC-17F2-4142-A391-8B89C0807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Karlson med flera (2015), </a:t>
            </a:r>
            <a:r>
              <a:rPr lang="sv-SE" i="1" dirty="0">
                <a:solidFill>
                  <a:srgbClr val="002060"/>
                </a:solidFill>
              </a:rPr>
              <a:t>Lönebildning i verkligheten</a:t>
            </a:r>
            <a:r>
              <a:rPr lang="sv-SE" dirty="0">
                <a:solidFill>
                  <a:srgbClr val="002060"/>
                </a:solidFill>
              </a:rPr>
              <a:t>, Studentlitteratur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34084A4-2612-4F53-A89F-AEDD31F792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v-SE" dirty="0"/>
              <a:t>Möjligheterna till lönedifferentiering utnyttjas inte fullt ut i många företag</a:t>
            </a:r>
          </a:p>
          <a:p>
            <a:pPr marL="0" indent="0">
              <a:buNone/>
            </a:pPr>
            <a:r>
              <a:rPr lang="sv-SE" dirty="0"/>
              <a:t>   - fördelarna ses ofta som för små i förhållande till kostnaderna</a:t>
            </a:r>
          </a:p>
          <a:p>
            <a:pPr marL="0" indent="0">
              <a:buNone/>
            </a:pPr>
            <a:r>
              <a:rPr lang="sv-SE" dirty="0"/>
              <a:t>   - generella lönelyft, individgarantier och ett lågt märke begränsar</a:t>
            </a:r>
          </a:p>
          <a:p>
            <a:pPr marL="0" indent="0">
              <a:buNone/>
            </a:pPr>
            <a:r>
              <a:rPr lang="sv-SE" dirty="0"/>
              <a:t>     möjligheterna</a:t>
            </a:r>
          </a:p>
          <a:p>
            <a:pPr marL="0" indent="0">
              <a:buNone/>
            </a:pPr>
            <a:r>
              <a:rPr lang="sv-SE" dirty="0"/>
              <a:t>   - rädsla för negativa effekter på arbetsklimatet (mindre företag) </a:t>
            </a:r>
          </a:p>
          <a:p>
            <a:pPr marL="0" indent="0">
              <a:buNone/>
            </a:pPr>
            <a:r>
              <a:rPr lang="sv-SE" dirty="0"/>
              <a:t>   - ett tydligt märke skapar förväntningar om individuella löneökningar</a:t>
            </a:r>
          </a:p>
          <a:p>
            <a:pPr marL="0" indent="0">
              <a:buNone/>
            </a:pPr>
            <a:r>
              <a:rPr lang="sv-SE" dirty="0"/>
              <a:t>     för alla</a:t>
            </a:r>
          </a:p>
          <a:p>
            <a:pPr marL="0" indent="0">
              <a:buNone/>
            </a:pPr>
            <a:r>
              <a:rPr lang="sv-SE" dirty="0"/>
              <a:t>   - märket är oftare tak än golv</a:t>
            </a:r>
          </a:p>
          <a:p>
            <a:pPr marL="0" indent="0">
              <a:buNone/>
            </a:pPr>
            <a:r>
              <a:rPr lang="sv-SE" dirty="0"/>
              <a:t>   - tufft motivera olika höga löneökningar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44865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400" dirty="0">
                <a:solidFill>
                  <a:srgbClr val="002060"/>
                </a:solidFill>
              </a:rPr>
              <a:t>Totala löneökningar, avtalade löneökningar och restposten i näringslivet, procent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1919536" y="1268760"/>
          <a:ext cx="777686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328065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86375F-4EF9-4711-A575-49215C653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Karlson med flera (2015), </a:t>
            </a:r>
            <a:r>
              <a:rPr lang="sv-SE" i="1" dirty="0">
                <a:solidFill>
                  <a:srgbClr val="002060"/>
                </a:solidFill>
              </a:rPr>
              <a:t>Lönebildning i verkligheten</a:t>
            </a:r>
            <a:r>
              <a:rPr lang="sv-SE" dirty="0">
                <a:solidFill>
                  <a:srgbClr val="002060"/>
                </a:solidFill>
              </a:rPr>
              <a:t>, Studentlitteratur, forts.</a:t>
            </a:r>
            <a:endParaRPr lang="en-GB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48159B7-2CCB-4177-957E-D895F2176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Mer lönedifferentiering i kunskapsintensiva företag än i företag med enklare arbeten</a:t>
            </a:r>
          </a:p>
          <a:p>
            <a:pPr marL="0" indent="0">
              <a:buNone/>
            </a:pPr>
            <a:r>
              <a:rPr lang="sv-SE" dirty="0"/>
              <a:t>    - större konsekvenser av den enskilda medarbetarens prestation?</a:t>
            </a:r>
          </a:p>
          <a:p>
            <a:pPr marL="0" indent="0">
              <a:buNone/>
            </a:pPr>
            <a:r>
              <a:rPr lang="sv-SE" dirty="0"/>
              <a:t>    - men lättare mäta prestationen i enklare jobb?</a:t>
            </a:r>
          </a:p>
          <a:p>
            <a:pPr marL="0" indent="0">
              <a:buNone/>
            </a:pPr>
            <a:r>
              <a:rPr lang="sv-SE" dirty="0"/>
              <a:t>    - tjänstemän jämför sig mer externt, arbetare mer internt</a:t>
            </a:r>
          </a:p>
          <a:p>
            <a:r>
              <a:rPr lang="sv-SE" dirty="0"/>
              <a:t>Det lokala facket kan spela en viktig roll för legitimiteten för individuell lönesättning</a:t>
            </a:r>
          </a:p>
          <a:p>
            <a:pPr marL="0" indent="0">
              <a:buNone/>
            </a:pPr>
            <a:r>
              <a:rPr lang="sv-SE" dirty="0"/>
              <a:t>   - vad betyder det att den fackliga organisationsgraden minskar och att det</a:t>
            </a:r>
          </a:p>
          <a:p>
            <a:pPr marL="0" indent="0">
              <a:buNone/>
            </a:pPr>
            <a:r>
              <a:rPr lang="sv-SE" dirty="0"/>
              <a:t>     förmodligen leder till fler (mindre) företag utan lokala fackklubbar?</a:t>
            </a:r>
          </a:p>
          <a:p>
            <a:r>
              <a:rPr lang="sv-SE" dirty="0"/>
              <a:t>Befattningslöner och karriärstegar är ofta viktigare för att åstadkomma lönespridning än den årliga lönerevisionen</a:t>
            </a:r>
          </a:p>
          <a:p>
            <a:pPr marL="0" indent="0">
              <a:buNone/>
            </a:pPr>
            <a:r>
              <a:rPr lang="sv-SE" dirty="0"/>
              <a:t>    - men leder lätt till inadekvat och svåröverskådlig befattningshierarki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5039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3550A2-A13F-4F52-857F-ACB003B97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Hur underlätta relativlöneförändringar?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0D9B590-0943-4AE4-9CDE-95B61021F3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Behov av relativlöneförändringar mellan olika kollektiv</a:t>
            </a:r>
          </a:p>
          <a:p>
            <a:pPr marL="0" indent="0">
              <a:buNone/>
            </a:pPr>
            <a:r>
              <a:rPr lang="sv-SE" dirty="0"/>
              <a:t>   - förmodligen strukturellt större arbetskraftsbrist i offentlig sektor,</a:t>
            </a:r>
          </a:p>
          <a:p>
            <a:pPr marL="0" indent="0">
              <a:buNone/>
            </a:pPr>
            <a:r>
              <a:rPr lang="sv-SE" dirty="0"/>
              <a:t>     byggsektor och privat tjänstesektor än i industrin</a:t>
            </a:r>
          </a:p>
          <a:p>
            <a:r>
              <a:rPr lang="sv-SE" dirty="0"/>
              <a:t>Hur kan relativlöneförändringarna ske?</a:t>
            </a:r>
          </a:p>
          <a:p>
            <a:pPr marL="0" indent="0">
              <a:buNone/>
            </a:pPr>
            <a:r>
              <a:rPr lang="sv-SE" dirty="0"/>
              <a:t>   - i de centrala avtalen genom mindre bindande märke?</a:t>
            </a:r>
          </a:p>
          <a:p>
            <a:pPr marL="0" indent="0">
              <a:buNone/>
            </a:pPr>
            <a:r>
              <a:rPr lang="sv-SE" dirty="0"/>
              <a:t>   - genom högre individuella löneökningar för dem som ”presterar”</a:t>
            </a:r>
          </a:p>
          <a:p>
            <a:pPr marL="0" indent="0">
              <a:buNone/>
            </a:pPr>
            <a:r>
              <a:rPr lang="sv-SE" dirty="0"/>
              <a:t>     bäst?</a:t>
            </a:r>
          </a:p>
          <a:p>
            <a:pPr marL="0" indent="0">
              <a:buNone/>
            </a:pPr>
            <a:r>
              <a:rPr lang="sv-SE" dirty="0"/>
              <a:t>   - men då kan inte märket fortsätta att utgöra tak för löneökningarna i</a:t>
            </a:r>
          </a:p>
          <a:p>
            <a:pPr marL="0" indent="0">
              <a:buNone/>
            </a:pPr>
            <a:r>
              <a:rPr lang="sv-SE" dirty="0"/>
              <a:t>     de enskilda företagen</a:t>
            </a:r>
          </a:p>
          <a:p>
            <a:pPr marL="0" indent="0">
              <a:buNone/>
            </a:pPr>
            <a:r>
              <a:rPr lang="sv-SE" dirty="0"/>
              <a:t>   - märkessättningen måste på ett eller annat sätt tillåta större flexibilitet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90620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Standardavvikelse för genomsnittliga avtalade årliga löneökningar per avtalsperiod, procent</a:t>
            </a:r>
            <a:endParaRPr lang="sv-SE" sz="2900" dirty="0">
              <a:solidFill>
                <a:srgbClr val="00206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5782644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2063553" y="1916832"/>
          <a:ext cx="7648471" cy="3876048"/>
        </p:xfrm>
        <a:graphic>
          <a:graphicData uri="http://schemas.openxmlformats.org/drawingml/2006/table">
            <a:tbl>
              <a:tblPr firstRow="1" firstCol="1" bandRow="1"/>
              <a:tblGrid>
                <a:gridCol w="16532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4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92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84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92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25992">
                <a:tc>
                  <a:txBody>
                    <a:bodyPr/>
                    <a:lstStyle/>
                    <a:p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Hela ekonomin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Näringslivet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Arbetare,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Tjänstemän,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676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i="1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2007–2009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0,69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0,95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0,57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1,22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2010–2011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0,42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0,47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0,44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0,31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2012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0,39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0,45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0,44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0,38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2013–2015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0,29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0,14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0,36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2016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0,11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0,15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0,14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0,14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02337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5530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Standardavvikelse för genomsnittliga totala årliga löneökningar per avtalsperiod, procent</a:t>
            </a:r>
            <a:endParaRPr lang="sv-SE" sz="2900" dirty="0">
              <a:solidFill>
                <a:srgbClr val="00206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5782644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580643"/>
              </p:ext>
            </p:extLst>
          </p:nvPr>
        </p:nvGraphicFramePr>
        <p:xfrm>
          <a:off x="2063553" y="1916832"/>
          <a:ext cx="7648471" cy="3876048"/>
        </p:xfrm>
        <a:graphic>
          <a:graphicData uri="http://schemas.openxmlformats.org/drawingml/2006/table">
            <a:tbl>
              <a:tblPr firstRow="1" firstCol="1" bandRow="1"/>
              <a:tblGrid>
                <a:gridCol w="16532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4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92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84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92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25992">
                <a:tc>
                  <a:txBody>
                    <a:bodyPr/>
                    <a:lstStyle/>
                    <a:p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Hela ekonomin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Näringslivet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Arbetare,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Tjänstemän,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676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i="1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2007–2009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0,36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0,48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0,47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,49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2010–2011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0,46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0,37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0,54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2012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0,55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0,90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0,54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1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,13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2013–2015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0,20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0,45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0,41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0,41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2016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0,37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0,65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0,73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0,56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02337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25497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Restpost och brist på arbetskraft under olika år,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1524000" y="1772816"/>
          <a:ext cx="4474800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6096000" y="1772816"/>
          <a:ext cx="4474800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Chart 5"/>
          <p:cNvGraphicFramePr>
            <a:graphicFrameLocks noChangeAspect="1"/>
          </p:cNvGraphicFramePr>
          <p:nvPr/>
        </p:nvGraphicFramePr>
        <p:xfrm>
          <a:off x="3647728" y="4149080"/>
          <a:ext cx="4474800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40650604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Regressioner för att förklara restposten (löneökningar utöver avtal) i industrin och näringslivet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783632" y="1628797"/>
          <a:ext cx="6048672" cy="4608510"/>
        </p:xfrm>
        <a:graphic>
          <a:graphicData uri="http://schemas.openxmlformats.org/drawingml/2006/table">
            <a:tbl>
              <a:tblPr firstRow="1" firstCol="1" bandRow="1"/>
              <a:tblGrid>
                <a:gridCol w="3686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0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08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(1)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(2)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Industri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Näringsliv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Brist på arbetskraft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0,021**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0,016***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Vinstandel 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-0,011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-0,026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-0,036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-0,035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Inflation (tidsförskjuten ett kvartal)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0,325***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0,201***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-0,064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Avtalade löneökningar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-0,259***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-0,300***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-0,009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-0,07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Konstant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1,046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1,831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-1,606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-1,431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Antal observationer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70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70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Determinationskoefficient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0,315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0,234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9567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458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444763-5257-4BDC-B339-11C4C7E51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Innehåll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D8EFB6D-46A5-40B0-9F4F-414D5E49A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Olika avtalskonstruktioner</a:t>
            </a:r>
          </a:p>
          <a:p>
            <a:r>
              <a:rPr lang="sv-SE" dirty="0"/>
              <a:t>Individuell lönesättning</a:t>
            </a:r>
          </a:p>
          <a:p>
            <a:r>
              <a:rPr lang="sv-SE" dirty="0"/>
              <a:t>Relativlöner mellan olika kollektiv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4468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6FBD8E9-D48E-45A4-9544-3EEFE15D1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Medlingsinstitutets sju avtalstyper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7827C77-65F4-4DDB-BFF6-05E6DDDC99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v-SE" dirty="0"/>
              <a:t>Lokal lönebildning utan centralt angivet löneutrymme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Lokal lönebildning med stupstock om utrymmets storlek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Lokal lönebildning med stupstock om utrymmets storlek och någon form av individgaranti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Lönepott utan individgaranti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Lönepott med individgaranti eller stupstock om individgaranti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Generell höjning och lönepott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Generell höjning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9678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F4B139-A98E-43CA-977C-927E1966F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Två olika dimensioner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97FB256-F8C4-46F2-BCD2-F3AF636D32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Det totala utrymmet</a:t>
            </a:r>
            <a:endParaRPr lang="en-GB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9B1D3DE-EA45-4F81-9F37-15019C20398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U 1: Helt lokal bestämning (1)</a:t>
            </a:r>
          </a:p>
          <a:p>
            <a:pPr marL="0" indent="0">
              <a:buNone/>
            </a:pPr>
            <a:r>
              <a:rPr lang="sv-SE" dirty="0"/>
              <a:t>U 2: Lokal bestämning men med stupstock om utrymmet (2 och 3)</a:t>
            </a:r>
          </a:p>
          <a:p>
            <a:pPr marL="0" indent="0">
              <a:buNone/>
            </a:pPr>
            <a:r>
              <a:rPr lang="sv-SE" dirty="0"/>
              <a:t>U 3: Central bestämning (4-7)</a:t>
            </a:r>
            <a:endParaRPr lang="en-GB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17C23D3-BB0F-4F85-9107-2EE4A27F92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/>
              <a:t>Individuella löneökningar</a:t>
            </a:r>
            <a:endParaRPr lang="en-GB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4DD083C-7993-4EF7-B552-598C4A9ED4C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I 1: Helt lokal bestämning (1, 2 och 4)</a:t>
            </a:r>
          </a:p>
          <a:p>
            <a:pPr marL="0" indent="0">
              <a:buNone/>
            </a:pPr>
            <a:r>
              <a:rPr lang="sv-SE" dirty="0"/>
              <a:t>I 2: Lokal bestämning men med någon form av individgaranti eller stupstock om individgaranti ( 3, 5 och 6)</a:t>
            </a:r>
          </a:p>
          <a:p>
            <a:pPr marL="0" indent="0">
              <a:buNone/>
            </a:pPr>
            <a:r>
              <a:rPr lang="sv-SE" dirty="0"/>
              <a:t>I 3: Generell lönehöjning (7)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4527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6274"/>
          </a:xfrm>
        </p:spPr>
        <p:txBody>
          <a:bodyPr>
            <a:noAutofit/>
          </a:bodyPr>
          <a:lstStyle/>
          <a:p>
            <a:r>
              <a:rPr lang="sv-SE" sz="2500" b="1" dirty="0">
                <a:cs typeface="Times New Roman" panose="02020603050405020304" pitchFamily="18" charset="0"/>
              </a:rPr>
              <a:t>Bestämningen av det totala utrymmet,  privat sektor, procent av anställda med kollektivavtal</a:t>
            </a:r>
          </a:p>
        </p:txBody>
      </p:sp>
      <p:sp>
        <p:nvSpPr>
          <p:cNvPr id="9" name="Title 1"/>
          <p:cNvSpPr txBox="1"/>
          <p:nvPr/>
        </p:nvSpPr>
        <p:spPr>
          <a:xfrm>
            <a:off x="3782060" y="6099387"/>
            <a:ext cx="9817360" cy="8833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sz="1500" dirty="0">
              <a:latin typeface="+mn-lt"/>
              <a:cs typeface="Times New Roman" panose="02020603050405020304" pitchFamily="18" charset="0"/>
            </a:endParaRPr>
          </a:p>
        </p:txBody>
      </p:sp>
      <p:graphicFrame>
        <p:nvGraphicFramePr>
          <p:cNvPr id="12" name="Diagram 4"/>
          <p:cNvGraphicFramePr/>
          <p:nvPr/>
        </p:nvGraphicFramePr>
        <p:xfrm>
          <a:off x="2946000" y="1230977"/>
          <a:ext cx="6300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11107658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146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1570"/>
          </a:xfrm>
        </p:spPr>
        <p:txBody>
          <a:bodyPr>
            <a:noAutofit/>
          </a:bodyPr>
          <a:lstStyle/>
          <a:p>
            <a:r>
              <a:rPr lang="sv-SE" sz="2500" b="1" dirty="0">
                <a:cs typeface="Times New Roman" panose="02020603050405020304" pitchFamily="18" charset="0"/>
              </a:rPr>
              <a:t>Bestämningen av individuella löneökningar, privat sektor, procent av anställda med kollektivavtal</a:t>
            </a:r>
          </a:p>
        </p:txBody>
      </p:sp>
      <p:sp>
        <p:nvSpPr>
          <p:cNvPr id="9" name="Title 1"/>
          <p:cNvSpPr txBox="1"/>
          <p:nvPr/>
        </p:nvSpPr>
        <p:spPr>
          <a:xfrm>
            <a:off x="838200" y="5698067"/>
            <a:ext cx="9817360" cy="8833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sz="1500" dirty="0">
              <a:latin typeface="+mn-lt"/>
              <a:cs typeface="Times New Roman" panose="02020603050405020304" pitchFamily="18" charset="0"/>
            </a:endParaRPr>
          </a:p>
        </p:txBody>
      </p:sp>
      <p:graphicFrame>
        <p:nvGraphicFramePr>
          <p:cNvPr id="10" name="Diagram 11"/>
          <p:cNvGraphicFramePr/>
          <p:nvPr/>
        </p:nvGraphicFramePr>
        <p:xfrm>
          <a:off x="2946000" y="1239201"/>
          <a:ext cx="6300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11107658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059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1570"/>
          </a:xfrm>
        </p:spPr>
        <p:txBody>
          <a:bodyPr>
            <a:noAutofit/>
          </a:bodyPr>
          <a:lstStyle/>
          <a:p>
            <a:r>
              <a:rPr lang="sv-SE" sz="2500" b="1" dirty="0">
                <a:cs typeface="Times New Roman" panose="02020603050405020304" pitchFamily="18" charset="0"/>
              </a:rPr>
              <a:t>Bestämningen av det totala utrymmet, privat sektor, procent av anställda med kollektivavtal</a:t>
            </a:r>
          </a:p>
        </p:txBody>
      </p:sp>
      <p:sp>
        <p:nvSpPr>
          <p:cNvPr id="6" name="Title 1"/>
          <p:cNvSpPr txBox="1"/>
          <p:nvPr/>
        </p:nvSpPr>
        <p:spPr>
          <a:xfrm>
            <a:off x="838200" y="1666366"/>
            <a:ext cx="5040000" cy="4856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2000" dirty="0">
                <a:latin typeface="+mn-lt"/>
                <a:cs typeface="Times New Roman" panose="02020603050405020304" pitchFamily="18" charset="0"/>
              </a:rPr>
              <a:t>Arbetare</a:t>
            </a:r>
          </a:p>
        </p:txBody>
      </p:sp>
      <p:sp>
        <p:nvSpPr>
          <p:cNvPr id="8" name="Title 1"/>
          <p:cNvSpPr txBox="1"/>
          <p:nvPr/>
        </p:nvSpPr>
        <p:spPr>
          <a:xfrm>
            <a:off x="6313800" y="1666366"/>
            <a:ext cx="5040000" cy="4856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2000" dirty="0">
                <a:latin typeface="+mn-lt"/>
                <a:cs typeface="Times New Roman" panose="02020603050405020304" pitchFamily="18" charset="0"/>
              </a:rPr>
              <a:t>Tjänstemän</a:t>
            </a:r>
          </a:p>
        </p:txBody>
      </p:sp>
      <p:sp>
        <p:nvSpPr>
          <p:cNvPr id="9" name="Title 1"/>
          <p:cNvSpPr txBox="1"/>
          <p:nvPr/>
        </p:nvSpPr>
        <p:spPr>
          <a:xfrm>
            <a:off x="838200" y="5698067"/>
            <a:ext cx="9817360" cy="8833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sz="1500" dirty="0">
              <a:latin typeface="+mn-lt"/>
              <a:cs typeface="Times New Roman" panose="02020603050405020304" pitchFamily="18" charset="0"/>
            </a:endParaRPr>
          </a:p>
        </p:txBody>
      </p:sp>
      <p:graphicFrame>
        <p:nvGraphicFramePr>
          <p:cNvPr id="10" name="Diagram 4"/>
          <p:cNvGraphicFramePr/>
          <p:nvPr/>
        </p:nvGraphicFramePr>
        <p:xfrm>
          <a:off x="838200" y="2039507"/>
          <a:ext cx="50400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Diagram 4"/>
          <p:cNvGraphicFramePr/>
          <p:nvPr/>
        </p:nvGraphicFramePr>
        <p:xfrm>
          <a:off x="6313800" y="2039507"/>
          <a:ext cx="50400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2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11107658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222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8461"/>
          </a:xfrm>
        </p:spPr>
        <p:txBody>
          <a:bodyPr>
            <a:noAutofit/>
          </a:bodyPr>
          <a:lstStyle/>
          <a:p>
            <a:r>
              <a:rPr lang="sv-SE" sz="2500" b="1" dirty="0">
                <a:cs typeface="Times New Roman" panose="02020603050405020304" pitchFamily="18" charset="0"/>
              </a:rPr>
              <a:t>Bestämningen av individuella löneökningar, privat sektor, procent av anställda med avtal</a:t>
            </a:r>
          </a:p>
        </p:txBody>
      </p:sp>
      <p:sp>
        <p:nvSpPr>
          <p:cNvPr id="6" name="Title 1"/>
          <p:cNvSpPr txBox="1"/>
          <p:nvPr/>
        </p:nvSpPr>
        <p:spPr>
          <a:xfrm>
            <a:off x="838200" y="1666366"/>
            <a:ext cx="5040000" cy="4856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2000" dirty="0">
                <a:latin typeface="+mn-lt"/>
                <a:cs typeface="Times New Roman" panose="02020603050405020304" pitchFamily="18" charset="0"/>
              </a:rPr>
              <a:t>Arbetare</a:t>
            </a:r>
          </a:p>
        </p:txBody>
      </p:sp>
      <p:sp>
        <p:nvSpPr>
          <p:cNvPr id="8" name="Title 1"/>
          <p:cNvSpPr txBox="1"/>
          <p:nvPr/>
        </p:nvSpPr>
        <p:spPr>
          <a:xfrm>
            <a:off x="6313800" y="1666366"/>
            <a:ext cx="5040000" cy="4856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2000" dirty="0">
                <a:latin typeface="+mn-lt"/>
                <a:cs typeface="Times New Roman" panose="02020603050405020304" pitchFamily="18" charset="0"/>
              </a:rPr>
              <a:t>Tjänstemän</a:t>
            </a:r>
          </a:p>
        </p:txBody>
      </p:sp>
      <p:sp>
        <p:nvSpPr>
          <p:cNvPr id="9" name="Title 1"/>
          <p:cNvSpPr txBox="1"/>
          <p:nvPr/>
        </p:nvSpPr>
        <p:spPr>
          <a:xfrm>
            <a:off x="838200" y="5698067"/>
            <a:ext cx="9817360" cy="8833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sz="1500" dirty="0">
              <a:latin typeface="+mn-lt"/>
              <a:cs typeface="Times New Roman" panose="02020603050405020304" pitchFamily="18" charset="0"/>
            </a:endParaRPr>
          </a:p>
        </p:txBody>
      </p:sp>
      <p:graphicFrame>
        <p:nvGraphicFramePr>
          <p:cNvPr id="12" name="Diagram 4"/>
          <p:cNvGraphicFramePr/>
          <p:nvPr/>
        </p:nvGraphicFramePr>
        <p:xfrm>
          <a:off x="838200" y="2039507"/>
          <a:ext cx="50400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Diagram 4"/>
          <p:cNvGraphicFramePr/>
          <p:nvPr/>
        </p:nvGraphicFramePr>
        <p:xfrm>
          <a:off x="6313800" y="2039507"/>
          <a:ext cx="50400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11107658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906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E02514-2BBE-4DD5-8818-D3CEBD9FC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Vad vet vi om sambandet mellan lönespridning och produktivitet?</a:t>
            </a:r>
            <a:br>
              <a:rPr lang="sv-SE" dirty="0">
                <a:solidFill>
                  <a:srgbClr val="002060"/>
                </a:solidFill>
              </a:rPr>
            </a:b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094B740-8B18-44BF-9F31-7119F2B01C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Utländska studier: positivt samband mellan intern lönespridning och produktivitet (så länge lönespridningen inte blir för stor)</a:t>
            </a:r>
          </a:p>
          <a:p>
            <a:r>
              <a:rPr lang="sv-SE" dirty="0"/>
              <a:t>Svenska studier: positivt samband mellan å ena sidan lönespridning eller användning av arbetskraft med individuell lönesättning och å andra sidan produktivitetstillväxt</a:t>
            </a:r>
          </a:p>
          <a:p>
            <a:r>
              <a:rPr lang="sv-SE" dirty="0"/>
              <a:t>Viktigt att lönesättning sker enligt tydliga och kända kriterier</a:t>
            </a:r>
          </a:p>
          <a:p>
            <a:r>
              <a:rPr lang="sv-SE" dirty="0"/>
              <a:t>Löpande återkoppling angående arbetsresultat viktigt</a:t>
            </a:r>
          </a:p>
          <a:p>
            <a:r>
              <a:rPr lang="sv-SE" dirty="0"/>
              <a:t>Högre produktivitetstillväxt i Sverige 1995-2006 sammanföll i tiden med övergång till mer individuell lönesättning</a:t>
            </a:r>
          </a:p>
          <a:p>
            <a:pPr marL="0" indent="0">
              <a:buNone/>
            </a:pPr>
            <a:r>
              <a:rPr lang="sv-SE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440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779</Words>
  <Application>Microsoft Office PowerPoint</Application>
  <PresentationFormat>Bredbild</PresentationFormat>
  <Paragraphs>176</Paragraphs>
  <Slides>17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Office-tema</vt:lpstr>
      <vt:lpstr>Avtal, individuella löner, och relativlöner</vt:lpstr>
      <vt:lpstr>Innehåll</vt:lpstr>
      <vt:lpstr>Medlingsinstitutets sju avtalstyper</vt:lpstr>
      <vt:lpstr>Två olika dimensioner</vt:lpstr>
      <vt:lpstr>Bestämningen av det totala utrymmet,  privat sektor, procent av anställda med kollektivavtal</vt:lpstr>
      <vt:lpstr>Bestämningen av individuella löneökningar, privat sektor, procent av anställda med kollektivavtal</vt:lpstr>
      <vt:lpstr>Bestämningen av det totala utrymmet, privat sektor, procent av anställda med kollektivavtal</vt:lpstr>
      <vt:lpstr>Bestämningen av individuella löneökningar, privat sektor, procent av anställda med avtal</vt:lpstr>
      <vt:lpstr>Vad vet vi om sambandet mellan lönespridning och produktivitet? </vt:lpstr>
      <vt:lpstr>Karlson med flera (2015), Lönebildning i verkligheten, Studentlitteratur</vt:lpstr>
      <vt:lpstr>Totala löneökningar, avtalade löneökningar och restposten i näringslivet, procent </vt:lpstr>
      <vt:lpstr>Karlson med flera (2015), Lönebildning i verkligheten, Studentlitteratur, forts.</vt:lpstr>
      <vt:lpstr>Hur underlätta relativlöneförändringar?</vt:lpstr>
      <vt:lpstr>Standardavvikelse för genomsnittliga avtalade årliga löneökningar per avtalsperiod, procent</vt:lpstr>
      <vt:lpstr>Standardavvikelse för genomsnittliga totala årliga löneökningar per avtalsperiod, procent</vt:lpstr>
      <vt:lpstr>Restpost och brist på arbetskraft under olika år, procent</vt:lpstr>
      <vt:lpstr>Regressioner för att förklara restposten (löneökningar utöver avtal) i industrin och näringslivet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Avtal, individuella löner, motivation och produktivitet</dc:title>
  <dc:creator>Lars Calmfors</dc:creator>
  <cp:lastModifiedBy>Simon Ek</cp:lastModifiedBy>
  <cp:revision>12</cp:revision>
  <cp:lastPrinted>2017-08-23T09:57:01Z</cp:lastPrinted>
  <dcterms:created xsi:type="dcterms:W3CDTF">2017-08-23T09:35:55Z</dcterms:created>
  <dcterms:modified xsi:type="dcterms:W3CDTF">2017-09-05T13:12:49Z</dcterms:modified>
</cp:coreProperties>
</file>