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99" r:id="rId2"/>
    <p:sldId id="462" r:id="rId3"/>
    <p:sldId id="448" r:id="rId4"/>
    <p:sldId id="455" r:id="rId5"/>
    <p:sldId id="424" r:id="rId6"/>
    <p:sldId id="425" r:id="rId7"/>
    <p:sldId id="427" r:id="rId8"/>
    <p:sldId id="456" r:id="rId9"/>
    <p:sldId id="302" r:id="rId10"/>
    <p:sldId id="449" r:id="rId11"/>
    <p:sldId id="463" r:id="rId12"/>
    <p:sldId id="464" r:id="rId13"/>
    <p:sldId id="465" r:id="rId14"/>
    <p:sldId id="466" r:id="rId15"/>
    <p:sldId id="467" r:id="rId16"/>
    <p:sldId id="468" r:id="rId17"/>
    <p:sldId id="454" r:id="rId18"/>
    <p:sldId id="469" r:id="rId19"/>
    <p:sldId id="470" r:id="rId20"/>
    <p:sldId id="305" r:id="rId21"/>
    <p:sldId id="264" r:id="rId22"/>
    <p:sldId id="389" r:id="rId23"/>
    <p:sldId id="309" r:id="rId24"/>
  </p:sldIdLst>
  <p:sldSz cx="9144000" cy="6858000" type="screen4x3"/>
  <p:notesSz cx="6858000" cy="99472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7">
          <p15:clr>
            <a:srgbClr val="A4A3A4"/>
          </p15:clr>
        </p15:guide>
        <p15:guide id="2" pos="28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Format med tema 1 - dekorfär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034E78-7F5D-4C2E-B375-FC64B27BC917}" styleName="Mörkt forma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4660"/>
  </p:normalViewPr>
  <p:slideViewPr>
    <p:cSldViewPr>
      <p:cViewPr varScale="1">
        <p:scale>
          <a:sx n="84" d="100"/>
          <a:sy n="84" d="100"/>
        </p:scale>
        <p:origin x="1170" y="102"/>
      </p:cViewPr>
      <p:guideLst>
        <p:guide orient="horz" pos="2177"/>
        <p:guide pos="28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v>KPIF (KPI 1965-1980)</c:v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D9C-4490-B15E-E998B2AB0ADC}"/>
              </c:ext>
            </c:extLst>
          </c:dPt>
          <c:cat>
            <c:strRef>
              <c:f>[1]Blad1!$A$99:$A$149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2'!$D$44:$D$95</c:f>
              <c:numCache>
                <c:formatCode>General</c:formatCode>
                <c:ptCount val="52"/>
                <c:pt idx="16">
                  <c:v>11.65</c:v>
                </c:pt>
                <c:pt idx="17">
                  <c:v>9.73</c:v>
                </c:pt>
                <c:pt idx="18">
                  <c:v>10.06</c:v>
                </c:pt>
                <c:pt idx="19">
                  <c:v>8.44</c:v>
                </c:pt>
                <c:pt idx="20">
                  <c:v>7.04</c:v>
                </c:pt>
                <c:pt idx="21">
                  <c:v>4.8</c:v>
                </c:pt>
                <c:pt idx="22">
                  <c:v>4.4000000000000004</c:v>
                </c:pt>
                <c:pt idx="23">
                  <c:v>5.46</c:v>
                </c:pt>
                <c:pt idx="24">
                  <c:v>6.35</c:v>
                </c:pt>
                <c:pt idx="25">
                  <c:v>9.86</c:v>
                </c:pt>
                <c:pt idx="26">
                  <c:v>9.4</c:v>
                </c:pt>
                <c:pt idx="27">
                  <c:v>2.04</c:v>
                </c:pt>
                <c:pt idx="28">
                  <c:v>5.0199999999999996</c:v>
                </c:pt>
                <c:pt idx="29">
                  <c:v>2.36</c:v>
                </c:pt>
                <c:pt idx="30">
                  <c:v>2.65</c:v>
                </c:pt>
                <c:pt idx="31">
                  <c:v>1.27</c:v>
                </c:pt>
                <c:pt idx="32">
                  <c:v>1.77</c:v>
                </c:pt>
                <c:pt idx="33">
                  <c:v>0.92</c:v>
                </c:pt>
                <c:pt idx="34">
                  <c:v>1.36</c:v>
                </c:pt>
                <c:pt idx="35">
                  <c:v>1.04</c:v>
                </c:pt>
                <c:pt idx="36">
                  <c:v>2.46</c:v>
                </c:pt>
                <c:pt idx="37">
                  <c:v>2.2000000000000002</c:v>
                </c:pt>
                <c:pt idx="38">
                  <c:v>2.48</c:v>
                </c:pt>
                <c:pt idx="39">
                  <c:v>1.1000000000000001</c:v>
                </c:pt>
                <c:pt idx="40">
                  <c:v>1.1100000000000001</c:v>
                </c:pt>
                <c:pt idx="41">
                  <c:v>1.41</c:v>
                </c:pt>
                <c:pt idx="42">
                  <c:v>1.49</c:v>
                </c:pt>
                <c:pt idx="43">
                  <c:v>2.7</c:v>
                </c:pt>
                <c:pt idx="44">
                  <c:v>1.73</c:v>
                </c:pt>
                <c:pt idx="45">
                  <c:v>1.97</c:v>
                </c:pt>
                <c:pt idx="46">
                  <c:v>1.39</c:v>
                </c:pt>
                <c:pt idx="47">
                  <c:v>0.95</c:v>
                </c:pt>
                <c:pt idx="48">
                  <c:v>0.86</c:v>
                </c:pt>
                <c:pt idx="49">
                  <c:v>0.48</c:v>
                </c:pt>
                <c:pt idx="50">
                  <c:v>0.86</c:v>
                </c:pt>
                <c:pt idx="51">
                  <c:v>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9C-4490-B15E-E998B2AB0ADC}"/>
            </c:ext>
          </c:extLst>
        </c:ser>
        <c:ser>
          <c:idx val="3"/>
          <c:order val="2"/>
          <c:tx>
            <c:v>KPI</c:v>
          </c:tx>
          <c:spPr>
            <a:solidFill>
              <a:schemeClr val="accent2"/>
            </a:solidFill>
            <a:ln w="15875">
              <a:solidFill>
                <a:schemeClr val="tx1"/>
              </a:solidFill>
            </a:ln>
          </c:spPr>
          <c:invertIfNegative val="0"/>
          <c:val>
            <c:numRef>
              <c:f>'Figur 2'!$E$44:$E$59</c:f>
              <c:numCache>
                <c:formatCode>General</c:formatCode>
                <c:ptCount val="16"/>
                <c:pt idx="0">
                  <c:v>5.2</c:v>
                </c:pt>
                <c:pt idx="1">
                  <c:v>6.6</c:v>
                </c:pt>
                <c:pt idx="2">
                  <c:v>4</c:v>
                </c:pt>
                <c:pt idx="3">
                  <c:v>2</c:v>
                </c:pt>
                <c:pt idx="4">
                  <c:v>2.7</c:v>
                </c:pt>
                <c:pt idx="5">
                  <c:v>6.9</c:v>
                </c:pt>
                <c:pt idx="6">
                  <c:v>7.4</c:v>
                </c:pt>
                <c:pt idx="7">
                  <c:v>6</c:v>
                </c:pt>
                <c:pt idx="8">
                  <c:v>6.7</c:v>
                </c:pt>
                <c:pt idx="9">
                  <c:v>9.9</c:v>
                </c:pt>
                <c:pt idx="10">
                  <c:v>9.8000000000000007</c:v>
                </c:pt>
                <c:pt idx="11">
                  <c:v>10.4</c:v>
                </c:pt>
                <c:pt idx="12">
                  <c:v>11.3</c:v>
                </c:pt>
                <c:pt idx="13">
                  <c:v>10.1</c:v>
                </c:pt>
                <c:pt idx="14">
                  <c:v>7.2</c:v>
                </c:pt>
                <c:pt idx="15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9C-4490-B15E-E998B2AB0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306880"/>
        <c:axId val="115308416"/>
      </c:barChart>
      <c:lineChart>
        <c:grouping val="standard"/>
        <c:varyColors val="0"/>
        <c:ser>
          <c:idx val="0"/>
          <c:order val="0"/>
          <c:tx>
            <c:v>Lön arbetare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2'!$A$44:$A$94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2'!$B$44:$B$94</c:f>
              <c:numCache>
                <c:formatCode>General</c:formatCode>
                <c:ptCount val="51"/>
                <c:pt idx="0">
                  <c:v>9.1999999999999993</c:v>
                </c:pt>
                <c:pt idx="1">
                  <c:v>8.6</c:v>
                </c:pt>
                <c:pt idx="2">
                  <c:v>7.4</c:v>
                </c:pt>
                <c:pt idx="3">
                  <c:v>6.7</c:v>
                </c:pt>
                <c:pt idx="4">
                  <c:v>10</c:v>
                </c:pt>
                <c:pt idx="5">
                  <c:v>9.4</c:v>
                </c:pt>
                <c:pt idx="6">
                  <c:v>12.2</c:v>
                </c:pt>
                <c:pt idx="7">
                  <c:v>9.6</c:v>
                </c:pt>
                <c:pt idx="8">
                  <c:v>8.1</c:v>
                </c:pt>
                <c:pt idx="9">
                  <c:v>11.2</c:v>
                </c:pt>
                <c:pt idx="10">
                  <c:v>16.600000000000001</c:v>
                </c:pt>
                <c:pt idx="11">
                  <c:v>14.1</c:v>
                </c:pt>
                <c:pt idx="12">
                  <c:v>9.3000000000000007</c:v>
                </c:pt>
                <c:pt idx="13">
                  <c:v>5.9</c:v>
                </c:pt>
                <c:pt idx="14">
                  <c:v>7.2</c:v>
                </c:pt>
                <c:pt idx="15">
                  <c:v>10.8</c:v>
                </c:pt>
                <c:pt idx="16">
                  <c:v>8.8000000000000007</c:v>
                </c:pt>
                <c:pt idx="17">
                  <c:v>6.5</c:v>
                </c:pt>
                <c:pt idx="18">
                  <c:v>6.9</c:v>
                </c:pt>
                <c:pt idx="19">
                  <c:v>8.3000000000000007</c:v>
                </c:pt>
                <c:pt idx="20">
                  <c:v>7.3</c:v>
                </c:pt>
                <c:pt idx="21">
                  <c:v>7</c:v>
                </c:pt>
                <c:pt idx="22">
                  <c:v>7.1</c:v>
                </c:pt>
                <c:pt idx="23">
                  <c:v>8</c:v>
                </c:pt>
                <c:pt idx="24">
                  <c:v>10.6</c:v>
                </c:pt>
                <c:pt idx="25">
                  <c:v>9.9</c:v>
                </c:pt>
                <c:pt idx="26">
                  <c:v>6</c:v>
                </c:pt>
                <c:pt idx="27">
                  <c:v>3.1</c:v>
                </c:pt>
                <c:pt idx="28">
                  <c:v>2.4</c:v>
                </c:pt>
                <c:pt idx="29">
                  <c:v>4.0999999999999996</c:v>
                </c:pt>
                <c:pt idx="30">
                  <c:v>5.2</c:v>
                </c:pt>
                <c:pt idx="31">
                  <c:v>4.8</c:v>
                </c:pt>
                <c:pt idx="32">
                  <c:v>4.0999999999999996</c:v>
                </c:pt>
                <c:pt idx="33">
                  <c:v>3.9</c:v>
                </c:pt>
                <c:pt idx="34">
                  <c:v>2.6</c:v>
                </c:pt>
                <c:pt idx="35">
                  <c:v>2.9</c:v>
                </c:pt>
                <c:pt idx="36">
                  <c:v>4.4000000000000004</c:v>
                </c:pt>
                <c:pt idx="37">
                  <c:v>3.2</c:v>
                </c:pt>
                <c:pt idx="38">
                  <c:v>3.4</c:v>
                </c:pt>
                <c:pt idx="39">
                  <c:v>2.7</c:v>
                </c:pt>
                <c:pt idx="40">
                  <c:v>3.2</c:v>
                </c:pt>
                <c:pt idx="41">
                  <c:v>3.1</c:v>
                </c:pt>
                <c:pt idx="42">
                  <c:v>3.7</c:v>
                </c:pt>
                <c:pt idx="43">
                  <c:v>4.4000000000000004</c:v>
                </c:pt>
                <c:pt idx="44">
                  <c:v>2.7</c:v>
                </c:pt>
                <c:pt idx="45">
                  <c:v>2.1</c:v>
                </c:pt>
                <c:pt idx="46">
                  <c:v>2.4</c:v>
                </c:pt>
                <c:pt idx="47">
                  <c:v>3.1</c:v>
                </c:pt>
                <c:pt idx="48">
                  <c:v>1.9</c:v>
                </c:pt>
                <c:pt idx="49">
                  <c:v>2.1</c:v>
                </c:pt>
                <c:pt idx="5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D9C-4490-B15E-E998B2AB0ADC}"/>
            </c:ext>
          </c:extLst>
        </c:ser>
        <c:ser>
          <c:idx val="4"/>
          <c:order val="3"/>
          <c:tx>
            <c:v>Lön konjunkturlönestatistiken</c:v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2'!$A$44:$A$94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2'!$F$44:$F$95</c:f>
              <c:numCache>
                <c:formatCode>General</c:formatCode>
                <c:ptCount val="52"/>
                <c:pt idx="28">
                  <c:v>3</c:v>
                </c:pt>
                <c:pt idx="29">
                  <c:v>2.4</c:v>
                </c:pt>
                <c:pt idx="30">
                  <c:v>4.0999999999999996</c:v>
                </c:pt>
                <c:pt idx="31">
                  <c:v>5.9</c:v>
                </c:pt>
                <c:pt idx="32">
                  <c:v>4.5</c:v>
                </c:pt>
                <c:pt idx="33">
                  <c:v>4</c:v>
                </c:pt>
                <c:pt idx="34">
                  <c:v>3.1</c:v>
                </c:pt>
                <c:pt idx="35">
                  <c:v>3.7</c:v>
                </c:pt>
                <c:pt idx="36">
                  <c:v>4.2</c:v>
                </c:pt>
                <c:pt idx="37">
                  <c:v>3.9</c:v>
                </c:pt>
                <c:pt idx="38">
                  <c:v>3.3</c:v>
                </c:pt>
                <c:pt idx="39">
                  <c:v>3</c:v>
                </c:pt>
                <c:pt idx="40">
                  <c:v>3.2</c:v>
                </c:pt>
                <c:pt idx="41">
                  <c:v>3.1</c:v>
                </c:pt>
                <c:pt idx="42">
                  <c:v>3.4</c:v>
                </c:pt>
                <c:pt idx="43">
                  <c:v>4</c:v>
                </c:pt>
                <c:pt idx="44">
                  <c:v>3.2</c:v>
                </c:pt>
                <c:pt idx="45">
                  <c:v>2.5</c:v>
                </c:pt>
                <c:pt idx="46">
                  <c:v>2.5</c:v>
                </c:pt>
                <c:pt idx="47">
                  <c:v>3.2</c:v>
                </c:pt>
                <c:pt idx="48">
                  <c:v>2.2999999999999998</c:v>
                </c:pt>
                <c:pt idx="49">
                  <c:v>2.9</c:v>
                </c:pt>
                <c:pt idx="50">
                  <c:v>2.2999999999999998</c:v>
                </c:pt>
                <c:pt idx="51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D9C-4490-B15E-E998B2AB0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306880"/>
        <c:axId val="115308416"/>
      </c:lineChart>
      <c:catAx>
        <c:axId val="115306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308416"/>
        <c:crosses val="autoZero"/>
        <c:auto val="1"/>
        <c:lblAlgn val="ctr"/>
        <c:lblOffset val="100"/>
        <c:noMultiLvlLbl val="0"/>
      </c:catAx>
      <c:valAx>
        <c:axId val="115308416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306880"/>
        <c:crosses val="autoZero"/>
        <c:crossBetween val="between"/>
      </c:valAx>
    </c:plotArea>
    <c:legend>
      <c:legendPos val="b"/>
      <c:legendEntry>
        <c:idx val="1"/>
        <c:delete val="1"/>
      </c:legendEntry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FF-4D30-B893-38100042E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23968"/>
        <c:axId val="207125504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FF-4D30-B893-38100042E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39584"/>
        <c:axId val="207141120"/>
      </c:lineChart>
      <c:catAx>
        <c:axId val="20712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5504"/>
        <c:crosses val="autoZero"/>
        <c:auto val="1"/>
        <c:lblAlgn val="ctr"/>
        <c:lblOffset val="100"/>
        <c:tickLblSkip val="2"/>
        <c:noMultiLvlLbl val="0"/>
      </c:catAx>
      <c:valAx>
        <c:axId val="20712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3968"/>
        <c:crosses val="autoZero"/>
        <c:crossBetween val="between"/>
      </c:valAx>
      <c:catAx>
        <c:axId val="207139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41120"/>
        <c:crosses val="autoZero"/>
        <c:auto val="1"/>
        <c:lblAlgn val="ctr"/>
        <c:lblOffset val="100"/>
        <c:noMultiLvlLbl val="0"/>
      </c:catAx>
      <c:valAx>
        <c:axId val="2071411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39584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F37-41F8-AA9C-65F0D5FEA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0272"/>
        <c:axId val="207192064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37-41F8-AA9C-65F0D5FEA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3600"/>
        <c:axId val="207195136"/>
      </c:lineChart>
      <c:catAx>
        <c:axId val="20719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2064"/>
        <c:crosses val="autoZero"/>
        <c:auto val="1"/>
        <c:lblAlgn val="ctr"/>
        <c:lblOffset val="100"/>
        <c:noMultiLvlLbl val="0"/>
      </c:catAx>
      <c:valAx>
        <c:axId val="207192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0272"/>
        <c:crosses val="autoZero"/>
        <c:crossBetween val="between"/>
      </c:valAx>
      <c:catAx>
        <c:axId val="207193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95136"/>
        <c:crosses val="autoZero"/>
        <c:auto val="1"/>
        <c:lblAlgn val="ctr"/>
        <c:lblOffset val="100"/>
        <c:noMultiLvlLbl val="0"/>
      </c:catAx>
      <c:valAx>
        <c:axId val="20719513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360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F5-43E8-9D44-83318EC20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37888"/>
        <c:axId val="207239424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F5-43E8-9D44-83318EC20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45312"/>
        <c:axId val="207246848"/>
      </c:lineChart>
      <c:catAx>
        <c:axId val="20723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39424"/>
        <c:crosses val="autoZero"/>
        <c:auto val="1"/>
        <c:lblAlgn val="ctr"/>
        <c:lblOffset val="100"/>
        <c:noMultiLvlLbl val="0"/>
      </c:catAx>
      <c:valAx>
        <c:axId val="207239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37888"/>
        <c:crosses val="autoZero"/>
        <c:crossBetween val="between"/>
      </c:valAx>
      <c:catAx>
        <c:axId val="2072453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46848"/>
        <c:crosses val="autoZero"/>
        <c:auto val="1"/>
        <c:lblAlgn val="ctr"/>
        <c:lblOffset val="100"/>
        <c:noMultiLvlLbl val="0"/>
      </c:catAx>
      <c:valAx>
        <c:axId val="20724684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4531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B0-435B-94BB-659EDCCA4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1152"/>
        <c:axId val="207287040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B0-435B-94BB-659EDCCA4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8576"/>
        <c:axId val="207290368"/>
      </c:lineChart>
      <c:catAx>
        <c:axId val="20728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7040"/>
        <c:crosses val="autoZero"/>
        <c:auto val="1"/>
        <c:lblAlgn val="ctr"/>
        <c:lblOffset val="100"/>
        <c:noMultiLvlLbl val="0"/>
      </c:catAx>
      <c:valAx>
        <c:axId val="207287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1152"/>
        <c:crosses val="autoZero"/>
        <c:crossBetween val="between"/>
      </c:valAx>
      <c:catAx>
        <c:axId val="207288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90368"/>
        <c:crosses val="autoZero"/>
        <c:auto val="1"/>
        <c:lblAlgn val="ctr"/>
        <c:lblOffset val="100"/>
        <c:noMultiLvlLbl val="0"/>
      </c:catAx>
      <c:valAx>
        <c:axId val="20729036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857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B7F-4762-B67C-5E56C346BE91}"/>
            </c:ext>
          </c:extLst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7F-4762-B67C-5E56C346BE91}"/>
            </c:ext>
          </c:extLst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B7F-4762-B67C-5E56C346BE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336192"/>
        <c:axId val="207337728"/>
      </c:lineChart>
      <c:catAx>
        <c:axId val="207336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7728"/>
        <c:crosses val="autoZero"/>
        <c:auto val="1"/>
        <c:lblAlgn val="ctr"/>
        <c:lblOffset val="100"/>
        <c:noMultiLvlLbl val="0"/>
      </c:catAx>
      <c:valAx>
        <c:axId val="20733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6192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'Figur 3'!$B$38</c:f>
              <c:strCache>
                <c:ptCount val="1"/>
                <c:pt idx="0">
                  <c:v>Hela ekonomin</c:v>
                </c:pt>
              </c:strCache>
            </c:strRef>
          </c:tx>
          <c:spPr>
            <a:ln w="19050" cap="rnd" cmpd="sng" algn="ctr">
              <a:solidFill>
                <a:schemeClr val="accent4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3'!$B$39:$B$95</c:f>
              <c:numCache>
                <c:formatCode>General</c:formatCode>
                <c:ptCount val="57"/>
                <c:pt idx="0">
                  <c:v>64.474488100000002</c:v>
                </c:pt>
                <c:pt idx="1">
                  <c:v>64.770623299999997</c:v>
                </c:pt>
                <c:pt idx="2">
                  <c:v>66.709616400000002</c:v>
                </c:pt>
                <c:pt idx="3">
                  <c:v>67.519252199999997</c:v>
                </c:pt>
                <c:pt idx="4">
                  <c:v>66.475267400000007</c:v>
                </c:pt>
                <c:pt idx="5">
                  <c:v>66.671928600000001</c:v>
                </c:pt>
                <c:pt idx="6">
                  <c:v>67.701421699999997</c:v>
                </c:pt>
                <c:pt idx="7">
                  <c:v>67.410165199999994</c:v>
                </c:pt>
                <c:pt idx="8">
                  <c:v>68.912767200000005</c:v>
                </c:pt>
                <c:pt idx="9">
                  <c:v>68.578358199999997</c:v>
                </c:pt>
                <c:pt idx="10">
                  <c:v>67.184802099999999</c:v>
                </c:pt>
                <c:pt idx="11">
                  <c:v>69.124542099999999</c:v>
                </c:pt>
                <c:pt idx="12">
                  <c:v>68.222231399999998</c:v>
                </c:pt>
                <c:pt idx="13">
                  <c:v>65.909732199999993</c:v>
                </c:pt>
                <c:pt idx="14">
                  <c:v>66.051920199999998</c:v>
                </c:pt>
                <c:pt idx="15">
                  <c:v>66.882987200000002</c:v>
                </c:pt>
                <c:pt idx="16">
                  <c:v>69.716306599999996</c:v>
                </c:pt>
                <c:pt idx="17">
                  <c:v>72.3954722</c:v>
                </c:pt>
                <c:pt idx="18">
                  <c:v>71.305579800000004</c:v>
                </c:pt>
                <c:pt idx="19">
                  <c:v>69.474408499999996</c:v>
                </c:pt>
                <c:pt idx="20">
                  <c:v>67.081964900000003</c:v>
                </c:pt>
                <c:pt idx="21">
                  <c:v>67.203782200000006</c:v>
                </c:pt>
                <c:pt idx="22">
                  <c:v>64.707751999999999</c:v>
                </c:pt>
                <c:pt idx="23">
                  <c:v>62.676376099999999</c:v>
                </c:pt>
                <c:pt idx="24">
                  <c:v>61.216447000000002</c:v>
                </c:pt>
                <c:pt idx="25">
                  <c:v>61.775055100000003</c:v>
                </c:pt>
                <c:pt idx="26">
                  <c:v>61.926136999999997</c:v>
                </c:pt>
                <c:pt idx="27">
                  <c:v>62.197483900000002</c:v>
                </c:pt>
                <c:pt idx="28">
                  <c:v>61.443418899999998</c:v>
                </c:pt>
                <c:pt idx="29">
                  <c:v>62.586240099999998</c:v>
                </c:pt>
                <c:pt idx="30">
                  <c:v>64.814519300000001</c:v>
                </c:pt>
                <c:pt idx="31">
                  <c:v>64.655732299999997</c:v>
                </c:pt>
                <c:pt idx="32">
                  <c:v>63.4495924</c:v>
                </c:pt>
                <c:pt idx="33">
                  <c:v>61.050357400000003</c:v>
                </c:pt>
                <c:pt idx="34">
                  <c:v>59.886989300000003</c:v>
                </c:pt>
                <c:pt idx="35">
                  <c:v>57.641644200000002</c:v>
                </c:pt>
                <c:pt idx="36">
                  <c:v>60.442504100000001</c:v>
                </c:pt>
                <c:pt idx="37">
                  <c:v>60.511679600000001</c:v>
                </c:pt>
                <c:pt idx="38">
                  <c:v>59.712801900000002</c:v>
                </c:pt>
                <c:pt idx="39">
                  <c:v>59.987966100000001</c:v>
                </c:pt>
                <c:pt idx="40">
                  <c:v>60.818532900000001</c:v>
                </c:pt>
                <c:pt idx="41">
                  <c:v>62.333557599999999</c:v>
                </c:pt>
                <c:pt idx="42">
                  <c:v>62.151000199999999</c:v>
                </c:pt>
                <c:pt idx="43">
                  <c:v>61.3650424</c:v>
                </c:pt>
                <c:pt idx="44">
                  <c:v>60.372236000000001</c:v>
                </c:pt>
                <c:pt idx="45">
                  <c:v>60.282666499999998</c:v>
                </c:pt>
                <c:pt idx="46">
                  <c:v>58.943271299999999</c:v>
                </c:pt>
                <c:pt idx="47">
                  <c:v>59.7307062</c:v>
                </c:pt>
                <c:pt idx="48">
                  <c:v>61.061358900000002</c:v>
                </c:pt>
                <c:pt idx="49">
                  <c:v>63.186521800000001</c:v>
                </c:pt>
                <c:pt idx="50">
                  <c:v>60.604736699999997</c:v>
                </c:pt>
                <c:pt idx="51">
                  <c:v>61.214347199999999</c:v>
                </c:pt>
                <c:pt idx="52">
                  <c:v>63.211050100000001</c:v>
                </c:pt>
                <c:pt idx="53">
                  <c:v>63.601934900000003</c:v>
                </c:pt>
                <c:pt idx="54">
                  <c:v>62.874901600000001</c:v>
                </c:pt>
                <c:pt idx="55">
                  <c:v>62.399928199999998</c:v>
                </c:pt>
                <c:pt idx="56">
                  <c:v>62.331652800000001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DE-4A68-897A-9BA4941BB781}"/>
            </c:ext>
          </c:extLst>
        </c:ser>
        <c:ser>
          <c:idx val="1"/>
          <c:order val="1"/>
          <c:tx>
            <c:strRef>
              <c:f>'Figur 3'!$C$38</c:f>
              <c:strCache>
                <c:ptCount val="1"/>
                <c:pt idx="0">
                  <c:v>Näringslivet</c:v>
                </c:pt>
              </c:strCache>
            </c:strRef>
          </c:tx>
          <c:spPr>
            <a:ln w="19050" cap="rnd" cmpd="sng" algn="ctr">
              <a:solidFill>
                <a:schemeClr val="accent6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3'!$C$39:$C$95</c:f>
              <c:numCache>
                <c:formatCode>General</c:formatCode>
                <c:ptCount val="57"/>
                <c:pt idx="33">
                  <c:v>63.2</c:v>
                </c:pt>
                <c:pt idx="34">
                  <c:v>61.8</c:v>
                </c:pt>
                <c:pt idx="35">
                  <c:v>60.1</c:v>
                </c:pt>
                <c:pt idx="36">
                  <c:v>63.7</c:v>
                </c:pt>
                <c:pt idx="37">
                  <c:v>63.5</c:v>
                </c:pt>
                <c:pt idx="38">
                  <c:v>64.400000000000006</c:v>
                </c:pt>
                <c:pt idx="39">
                  <c:v>64.8</c:v>
                </c:pt>
                <c:pt idx="40">
                  <c:v>65.2</c:v>
                </c:pt>
                <c:pt idx="41">
                  <c:v>66.8</c:v>
                </c:pt>
                <c:pt idx="42">
                  <c:v>66.5</c:v>
                </c:pt>
                <c:pt idx="43">
                  <c:v>65.400000000000006</c:v>
                </c:pt>
                <c:pt idx="44">
                  <c:v>63.7</c:v>
                </c:pt>
                <c:pt idx="45">
                  <c:v>63.8</c:v>
                </c:pt>
                <c:pt idx="46">
                  <c:v>61.9</c:v>
                </c:pt>
                <c:pt idx="47">
                  <c:v>62.8</c:v>
                </c:pt>
                <c:pt idx="48">
                  <c:v>64.099999999999994</c:v>
                </c:pt>
                <c:pt idx="49">
                  <c:v>66.8</c:v>
                </c:pt>
                <c:pt idx="50">
                  <c:v>63.1</c:v>
                </c:pt>
                <c:pt idx="51">
                  <c:v>64</c:v>
                </c:pt>
                <c:pt idx="52">
                  <c:v>66.099999999999994</c:v>
                </c:pt>
                <c:pt idx="53">
                  <c:v>66.3</c:v>
                </c:pt>
                <c:pt idx="54">
                  <c:v>65.5</c:v>
                </c:pt>
                <c:pt idx="55">
                  <c:v>64.599999999999994</c:v>
                </c:pt>
                <c:pt idx="56">
                  <c:v>65.099999999999994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DE-4A68-897A-9BA4941BB781}"/>
            </c:ext>
          </c:extLst>
        </c:ser>
        <c:ser>
          <c:idx val="2"/>
          <c:order val="2"/>
          <c:tx>
            <c:strRef>
              <c:f>'Figur 3'!$D$38</c:f>
              <c:strCache>
                <c:ptCount val="1"/>
                <c:pt idx="0">
                  <c:v>Industrin</c:v>
                </c:pt>
              </c:strCache>
            </c:strRef>
          </c:tx>
          <c:spPr>
            <a:ln w="317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3'!$D$39:$D$95</c:f>
              <c:numCache>
                <c:formatCode>General</c:formatCode>
                <c:ptCount val="57"/>
                <c:pt idx="33">
                  <c:v>61.7</c:v>
                </c:pt>
                <c:pt idx="34">
                  <c:v>56.7</c:v>
                </c:pt>
                <c:pt idx="35">
                  <c:v>52.9</c:v>
                </c:pt>
                <c:pt idx="36">
                  <c:v>57.6</c:v>
                </c:pt>
                <c:pt idx="37">
                  <c:v>56.2</c:v>
                </c:pt>
                <c:pt idx="38">
                  <c:v>56.1</c:v>
                </c:pt>
                <c:pt idx="39">
                  <c:v>55.8</c:v>
                </c:pt>
                <c:pt idx="40">
                  <c:v>53.8</c:v>
                </c:pt>
                <c:pt idx="41">
                  <c:v>57.4</c:v>
                </c:pt>
                <c:pt idx="42">
                  <c:v>57.7</c:v>
                </c:pt>
                <c:pt idx="43">
                  <c:v>57.6</c:v>
                </c:pt>
                <c:pt idx="44">
                  <c:v>56</c:v>
                </c:pt>
                <c:pt idx="45">
                  <c:v>54.9</c:v>
                </c:pt>
                <c:pt idx="46">
                  <c:v>52.1</c:v>
                </c:pt>
                <c:pt idx="47">
                  <c:v>52.4</c:v>
                </c:pt>
                <c:pt idx="48">
                  <c:v>56.3</c:v>
                </c:pt>
                <c:pt idx="49">
                  <c:v>59.8</c:v>
                </c:pt>
                <c:pt idx="50">
                  <c:v>50.7</c:v>
                </c:pt>
                <c:pt idx="51">
                  <c:v>52</c:v>
                </c:pt>
                <c:pt idx="52">
                  <c:v>55.6</c:v>
                </c:pt>
                <c:pt idx="53">
                  <c:v>55.8</c:v>
                </c:pt>
                <c:pt idx="54">
                  <c:v>55.3</c:v>
                </c:pt>
                <c:pt idx="55">
                  <c:v>52.7</c:v>
                </c:pt>
                <c:pt idx="56">
                  <c:v>53.1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0DE-4A68-897A-9BA4941BB7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5507200"/>
        <c:axId val="115508736"/>
      </c:lineChart>
      <c:catAx>
        <c:axId val="115507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508736"/>
        <c:crosses val="autoZero"/>
        <c:auto val="1"/>
        <c:lblAlgn val="ctr"/>
        <c:lblOffset val="100"/>
        <c:noMultiLvlLbl val="0"/>
      </c:catAx>
      <c:valAx>
        <c:axId val="115508736"/>
        <c:scaling>
          <c:orientation val="minMax"/>
          <c:max val="80"/>
          <c:min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507200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05506391347103E-2"/>
          <c:y val="6.5289442986293397E-2"/>
          <c:w val="0.934782940019666"/>
          <c:h val="0.742900094433952"/>
        </c:manualLayout>
      </c:layout>
      <c:lineChart>
        <c:grouping val="standard"/>
        <c:varyColors val="0"/>
        <c:ser>
          <c:idx val="0"/>
          <c:order val="0"/>
          <c:tx>
            <c:strRef>
              <c:f>'F2.1'!$B$4</c:f>
              <c:strCache>
                <c:ptCount val="1"/>
                <c:pt idx="0">
                  <c:v>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'F2.1'!$B$5:$B$80</c:f>
              <c:numCache>
                <c:formatCode>0.0</c:formatCode>
                <c:ptCount val="76"/>
                <c:pt idx="0">
                  <c:v>7.2364848972449902</c:v>
                </c:pt>
                <c:pt idx="1">
                  <c:v>6.7974122182330499</c:v>
                </c:pt>
                <c:pt idx="2">
                  <c:v>6.3695734173106802</c:v>
                </c:pt>
                <c:pt idx="3">
                  <c:v>6.0819302423004498</c:v>
                </c:pt>
                <c:pt idx="4">
                  <c:v>5.8482388000095504</c:v>
                </c:pt>
                <c:pt idx="5">
                  <c:v>5.70485169643303</c:v>
                </c:pt>
                <c:pt idx="6">
                  <c:v>5.8399359224141696</c:v>
                </c:pt>
                <c:pt idx="7">
                  <c:v>5.9254986345881298</c:v>
                </c:pt>
                <c:pt idx="8">
                  <c:v>5.83085851821658</c:v>
                </c:pt>
                <c:pt idx="9">
                  <c:v>5.7825350017727901</c:v>
                </c:pt>
                <c:pt idx="10">
                  <c:v>6.0500216819591</c:v>
                </c:pt>
                <c:pt idx="11">
                  <c:v>6.1511419769022897</c:v>
                </c:pt>
                <c:pt idx="12">
                  <c:v>6.2660591686967999</c:v>
                </c:pt>
                <c:pt idx="13">
                  <c:v>6.3388454974917998</c:v>
                </c:pt>
                <c:pt idx="14">
                  <c:v>6.6079929505571799</c:v>
                </c:pt>
                <c:pt idx="15">
                  <c:v>7.0491079276737496</c:v>
                </c:pt>
                <c:pt idx="16">
                  <c:v>7.3439394166155303</c:v>
                </c:pt>
                <c:pt idx="17">
                  <c:v>7.3887430213622798</c:v>
                </c:pt>
                <c:pt idx="18">
                  <c:v>7.4395386756131501</c:v>
                </c:pt>
                <c:pt idx="19">
                  <c:v>7.3514972736976496</c:v>
                </c:pt>
                <c:pt idx="20">
                  <c:v>7.3402941842432403</c:v>
                </c:pt>
                <c:pt idx="21">
                  <c:v>7.8989028712093896</c:v>
                </c:pt>
                <c:pt idx="22">
                  <c:v>7.7320222571465003</c:v>
                </c:pt>
                <c:pt idx="23">
                  <c:v>7.6293087067229104</c:v>
                </c:pt>
                <c:pt idx="24">
                  <c:v>7.4898793970273498</c:v>
                </c:pt>
                <c:pt idx="25">
                  <c:v>7.2787359767423796</c:v>
                </c:pt>
                <c:pt idx="26">
                  <c:v>6.8599751131931503</c:v>
                </c:pt>
                <c:pt idx="27">
                  <c:v>6.5429342866629199</c:v>
                </c:pt>
                <c:pt idx="28">
                  <c:v>6.4105998218412603</c:v>
                </c:pt>
                <c:pt idx="29">
                  <c:v>6.0752968228899702</c:v>
                </c:pt>
                <c:pt idx="30">
                  <c:v>5.98979539246508</c:v>
                </c:pt>
                <c:pt idx="31">
                  <c:v>6.05454907753019</c:v>
                </c:pt>
                <c:pt idx="32">
                  <c:v>5.8631201140665699</c:v>
                </c:pt>
                <c:pt idx="33">
                  <c:v>6.0452830188679201</c:v>
                </c:pt>
                <c:pt idx="34">
                  <c:v>6.1901893726711199</c:v>
                </c:pt>
                <c:pt idx="35">
                  <c:v>6.7067717574871102</c:v>
                </c:pt>
                <c:pt idx="36">
                  <c:v>7.4146940156860701</c:v>
                </c:pt>
                <c:pt idx="37">
                  <c:v>8.3761466023959201</c:v>
                </c:pt>
                <c:pt idx="38">
                  <c:v>8.6385732800739206</c:v>
                </c:pt>
                <c:pt idx="39">
                  <c:v>8.8045365637440902</c:v>
                </c:pt>
                <c:pt idx="40">
                  <c:v>8.92098279639319</c:v>
                </c:pt>
                <c:pt idx="41">
                  <c:v>8.7200598802395195</c:v>
                </c:pt>
                <c:pt idx="42">
                  <c:v>8.5141067854606494</c:v>
                </c:pt>
                <c:pt idx="43">
                  <c:v>8.1014932709139504</c:v>
                </c:pt>
                <c:pt idx="44">
                  <c:v>7.8710815611348499</c:v>
                </c:pt>
                <c:pt idx="45">
                  <c:v>7.7969393737561496</c:v>
                </c:pt>
                <c:pt idx="46">
                  <c:v>7.6469379735953504</c:v>
                </c:pt>
                <c:pt idx="47">
                  <c:v>7.7716099910198402</c:v>
                </c:pt>
                <c:pt idx="48">
                  <c:v>7.7037004639992999</c:v>
                </c:pt>
                <c:pt idx="49">
                  <c:v>7.8522419714787697</c:v>
                </c:pt>
                <c:pt idx="50">
                  <c:v>8.1071534984125506</c:v>
                </c:pt>
                <c:pt idx="51">
                  <c:v>8.1566415078751593</c:v>
                </c:pt>
                <c:pt idx="52">
                  <c:v>8.1026275237282004</c:v>
                </c:pt>
                <c:pt idx="53">
                  <c:v>8.0201743218098098</c:v>
                </c:pt>
                <c:pt idx="54">
                  <c:v>7.9984365839359004</c:v>
                </c:pt>
                <c:pt idx="55">
                  <c:v>7.9795178567261198</c:v>
                </c:pt>
                <c:pt idx="56">
                  <c:v>8.0522048952774306</c:v>
                </c:pt>
                <c:pt idx="57">
                  <c:v>7.9667497664631401</c:v>
                </c:pt>
                <c:pt idx="58">
                  <c:v>7.8635575832372098</c:v>
                </c:pt>
                <c:pt idx="59">
                  <c:v>7.8167587370784304</c:v>
                </c:pt>
                <c:pt idx="60">
                  <c:v>7.6912752964635303</c:v>
                </c:pt>
                <c:pt idx="61">
                  <c:v>7.6179769676576496</c:v>
                </c:pt>
                <c:pt idx="62">
                  <c:v>7.19752455246444</c:v>
                </c:pt>
                <c:pt idx="63">
                  <c:v>7.0994437195247597</c:v>
                </c:pt>
                <c:pt idx="64">
                  <c:v>7.0910791979797398</c:v>
                </c:pt>
                <c:pt idx="65">
                  <c:v>6.8092839041563602</c:v>
                </c:pt>
                <c:pt idx="66">
                  <c:v>6.9552115159529997</c:v>
                </c:pt>
                <c:pt idx="67">
                  <c:v>6.7698633317218402</c:v>
                </c:pt>
                <c:pt idx="68">
                  <c:v>6.6397055820852202</c:v>
                </c:pt>
                <c:pt idx="69">
                  <c:v>6.5186036236504696</c:v>
                </c:pt>
                <c:pt idx="70">
                  <c:v>6.4346466765007904</c:v>
                </c:pt>
                <c:pt idx="71">
                  <c:v>6.3617982849810302</c:v>
                </c:pt>
                <c:pt idx="72">
                  <c:v>6.3169336018810496</c:v>
                </c:pt>
                <c:pt idx="73">
                  <c:v>6.2795277059345098</c:v>
                </c:pt>
                <c:pt idx="74">
                  <c:v>6.2514592805694003</c:v>
                </c:pt>
                <c:pt idx="75">
                  <c:v>6.23273952403596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E8-4F7A-85DC-D700D734495C}"/>
            </c:ext>
          </c:extLst>
        </c:ser>
        <c:ser>
          <c:idx val="1"/>
          <c:order val="1"/>
          <c:tx>
            <c:strRef>
              <c:f>'F2.1'!$C$4</c:f>
              <c:strCache>
                <c:ptCount val="1"/>
                <c:pt idx="0">
                  <c:v>Jämviktsarbetslöshet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'F2.1'!$C$5:$C$80</c:f>
              <c:numCache>
                <c:formatCode>0.0</c:formatCode>
                <c:ptCount val="76"/>
                <c:pt idx="0">
                  <c:v>7.4060277011816398</c:v>
                </c:pt>
                <c:pt idx="1">
                  <c:v>7.3789683486832001</c:v>
                </c:pt>
                <c:pt idx="2">
                  <c:v>7.3504062450609799</c:v>
                </c:pt>
                <c:pt idx="3">
                  <c:v>7.3206905154512096</c:v>
                </c:pt>
                <c:pt idx="4">
                  <c:v>7.2901277610010196</c:v>
                </c:pt>
                <c:pt idx="5">
                  <c:v>7.2589715238568999</c:v>
                </c:pt>
                <c:pt idx="6">
                  <c:v>7.2274202224014701</c:v>
                </c:pt>
                <c:pt idx="7">
                  <c:v>7.19562102131722</c:v>
                </c:pt>
                <c:pt idx="8">
                  <c:v>7.1636776522934298</c:v>
                </c:pt>
                <c:pt idx="9">
                  <c:v>7.1316607137292598</c:v>
                </c:pt>
                <c:pt idx="10">
                  <c:v>7.0996194121163301</c:v>
                </c:pt>
                <c:pt idx="11">
                  <c:v>7.0675940391166598</c:v>
                </c:pt>
                <c:pt idx="12">
                  <c:v>7.0356286922711204</c:v>
                </c:pt>
                <c:pt idx="13">
                  <c:v>7.0037838364217002</c:v>
                </c:pt>
                <c:pt idx="14">
                  <c:v>6.9721482648723097</c:v>
                </c:pt>
                <c:pt idx="15">
                  <c:v>6.9408498556395397</c:v>
                </c:pt>
                <c:pt idx="16">
                  <c:v>6.9100642348605197</c:v>
                </c:pt>
                <c:pt idx="17">
                  <c:v>6.8800200685775099</c:v>
                </c:pt>
                <c:pt idx="18">
                  <c:v>6.85099922663799</c:v>
                </c:pt>
                <c:pt idx="19">
                  <c:v>6.8233295320498497</c:v>
                </c:pt>
                <c:pt idx="20">
                  <c:v>6.79736727709306</c:v>
                </c:pt>
                <c:pt idx="21">
                  <c:v>6.7734662279578499</c:v>
                </c:pt>
                <c:pt idx="22">
                  <c:v>6.7519295549865799</c:v>
                </c:pt>
                <c:pt idx="23">
                  <c:v>6.7329411508574699</c:v>
                </c:pt>
                <c:pt idx="24">
                  <c:v>6.7164733050064997</c:v>
                </c:pt>
                <c:pt idx="25">
                  <c:v>6.7021688953611296</c:v>
                </c:pt>
                <c:pt idx="26">
                  <c:v>6.6895060667987396</c:v>
                </c:pt>
                <c:pt idx="27">
                  <c:v>6.6779412752430796</c:v>
                </c:pt>
                <c:pt idx="28">
                  <c:v>6.6670359159499402</c:v>
                </c:pt>
                <c:pt idx="29">
                  <c:v>6.6565719714226601</c:v>
                </c:pt>
                <c:pt idx="30">
                  <c:v>6.6465260650050997</c:v>
                </c:pt>
                <c:pt idx="31">
                  <c:v>6.6370391003268896</c:v>
                </c:pt>
                <c:pt idx="32">
                  <c:v>6.6283817203675897</c:v>
                </c:pt>
                <c:pt idx="33">
                  <c:v>6.6209141771035203</c:v>
                </c:pt>
                <c:pt idx="34">
                  <c:v>6.6149904053072897</c:v>
                </c:pt>
                <c:pt idx="35">
                  <c:v>6.6108501979805103</c:v>
                </c:pt>
                <c:pt idx="36">
                  <c:v>6.6086626107383504</c:v>
                </c:pt>
                <c:pt idx="37">
                  <c:v>6.6085515305495397</c:v>
                </c:pt>
                <c:pt idx="38">
                  <c:v>6.6105792182753804</c:v>
                </c:pt>
                <c:pt idx="39">
                  <c:v>6.6147090861383999</c:v>
                </c:pt>
                <c:pt idx="40">
                  <c:v>6.6208304208450004</c:v>
                </c:pt>
                <c:pt idx="41">
                  <c:v>6.6287620849068603</c:v>
                </c:pt>
                <c:pt idx="42">
                  <c:v>6.6382138032939197</c:v>
                </c:pt>
                <c:pt idx="43">
                  <c:v>6.6487293467936501</c:v>
                </c:pt>
                <c:pt idx="44">
                  <c:v>6.6597395148273097</c:v>
                </c:pt>
                <c:pt idx="45">
                  <c:v>6.6706520990624698</c:v>
                </c:pt>
                <c:pt idx="46">
                  <c:v>6.6809269007803396</c:v>
                </c:pt>
                <c:pt idx="47">
                  <c:v>6.6901517240810504</c:v>
                </c:pt>
                <c:pt idx="48">
                  <c:v>6.69804141358071</c:v>
                </c:pt>
                <c:pt idx="49">
                  <c:v>6.7044473918927201</c:v>
                </c:pt>
                <c:pt idx="50">
                  <c:v>6.7093580484470703</c:v>
                </c:pt>
                <c:pt idx="51">
                  <c:v>6.7129139654214596</c:v>
                </c:pt>
                <c:pt idx="52">
                  <c:v>6.7153547635567703</c:v>
                </c:pt>
                <c:pt idx="53">
                  <c:v>6.7169794953682196</c:v>
                </c:pt>
                <c:pt idx="54">
                  <c:v>6.7181081895449903</c:v>
                </c:pt>
                <c:pt idx="55">
                  <c:v>6.7190515560130502</c:v>
                </c:pt>
                <c:pt idx="56">
                  <c:v>6.7199606513743504</c:v>
                </c:pt>
                <c:pt idx="57">
                  <c:v>6.7206783976230904</c:v>
                </c:pt>
                <c:pt idx="58">
                  <c:v>6.7210481102397397</c:v>
                </c:pt>
                <c:pt idx="59">
                  <c:v>6.7209063207285098</c:v>
                </c:pt>
                <c:pt idx="60">
                  <c:v>6.7200790794912297</c:v>
                </c:pt>
                <c:pt idx="61">
                  <c:v>6.7183833737224701</c:v>
                </c:pt>
                <c:pt idx="62">
                  <c:v>6.7156353998218696</c:v>
                </c:pt>
                <c:pt idx="63">
                  <c:v>6.7116675204518401</c:v>
                </c:pt>
                <c:pt idx="64">
                  <c:v>6.7063557442765998</c:v>
                </c:pt>
                <c:pt idx="65">
                  <c:v>6.6996594047558302</c:v>
                </c:pt>
                <c:pt idx="66">
                  <c:v>6.6916742779064498</c:v>
                </c:pt>
                <c:pt idx="67">
                  <c:v>6.68269954569781</c:v>
                </c:pt>
                <c:pt idx="68">
                  <c:v>6.6733176473202098</c:v>
                </c:pt>
                <c:pt idx="69">
                  <c:v>6.66448402650696</c:v>
                </c:pt>
                <c:pt idx="70">
                  <c:v>6.65656290996625</c:v>
                </c:pt>
                <c:pt idx="71">
                  <c:v>6.6495900883613803</c:v>
                </c:pt>
                <c:pt idx="72">
                  <c:v>6.6433922662457698</c:v>
                </c:pt>
                <c:pt idx="73">
                  <c:v>6.6376877487537804</c:v>
                </c:pt>
                <c:pt idx="74">
                  <c:v>6.6322021739784898</c:v>
                </c:pt>
                <c:pt idx="75">
                  <c:v>6.6267923086390796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5E8-4F7A-85DC-D700D7344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783872"/>
        <c:axId val="44802048"/>
      </c:lineChart>
      <c:dateAx>
        <c:axId val="4478387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4802048"/>
        <c:crosses val="autoZero"/>
        <c:auto val="1"/>
        <c:lblOffset val="100"/>
        <c:baseTimeUnit val="months"/>
        <c:majorUnit val="2"/>
        <c:majorTimeUnit val="years"/>
        <c:minorUnit val="1"/>
        <c:minorTimeUnit val="months"/>
      </c:dateAx>
      <c:valAx>
        <c:axId val="44802048"/>
        <c:scaling>
          <c:orientation val="minMax"/>
          <c:min val="5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47838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2908136482939593E-2"/>
          <c:y val="0.85714907407407404"/>
          <c:w val="0.86820297462817198"/>
          <c:h val="0.142850925925925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64503441494601E-2"/>
          <c:y val="6.5289442986293397E-2"/>
          <c:w val="0.93444518190757098"/>
          <c:h val="0.72993176411771199"/>
        </c:manualLayout>
      </c:layout>
      <c:lineChart>
        <c:grouping val="standard"/>
        <c:varyColors val="0"/>
        <c:ser>
          <c:idx val="0"/>
          <c:order val="0"/>
          <c:tx>
            <c:strRef>
              <c:f>'F2.2'!$B$4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'F2.2'!$B$5:$B$73</c:f>
              <c:numCache>
                <c:formatCode>0.0</c:formatCode>
                <c:ptCount val="69"/>
                <c:pt idx="0">
                  <c:v>40</c:v>
                </c:pt>
                <c:pt idx="1">
                  <c:v>42</c:v>
                </c:pt>
                <c:pt idx="2">
                  <c:v>44</c:v>
                </c:pt>
                <c:pt idx="3">
                  <c:v>38</c:v>
                </c:pt>
                <c:pt idx="4">
                  <c:v>31</c:v>
                </c:pt>
                <c:pt idx="5">
                  <c:v>27</c:v>
                </c:pt>
                <c:pt idx="6">
                  <c:v>21</c:v>
                </c:pt>
                <c:pt idx="7">
                  <c:v>19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16</c:v>
                </c:pt>
                <c:pt idx="12">
                  <c:v>12</c:v>
                </c:pt>
                <c:pt idx="13">
                  <c:v>10</c:v>
                </c:pt>
                <c:pt idx="14">
                  <c:v>10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13</c:v>
                </c:pt>
                <c:pt idx="19">
                  <c:v>15</c:v>
                </c:pt>
                <c:pt idx="20">
                  <c:v>14</c:v>
                </c:pt>
                <c:pt idx="21">
                  <c:v>14</c:v>
                </c:pt>
                <c:pt idx="22">
                  <c:v>17</c:v>
                </c:pt>
                <c:pt idx="23">
                  <c:v>19</c:v>
                </c:pt>
                <c:pt idx="24">
                  <c:v>22</c:v>
                </c:pt>
                <c:pt idx="25">
                  <c:v>24</c:v>
                </c:pt>
                <c:pt idx="26">
                  <c:v>30</c:v>
                </c:pt>
                <c:pt idx="27">
                  <c:v>30</c:v>
                </c:pt>
                <c:pt idx="28">
                  <c:v>36</c:v>
                </c:pt>
                <c:pt idx="29">
                  <c:v>38</c:v>
                </c:pt>
                <c:pt idx="30">
                  <c:v>37</c:v>
                </c:pt>
                <c:pt idx="31">
                  <c:v>38</c:v>
                </c:pt>
                <c:pt idx="32">
                  <c:v>32</c:v>
                </c:pt>
                <c:pt idx="33">
                  <c:v>26</c:v>
                </c:pt>
                <c:pt idx="34">
                  <c:v>21</c:v>
                </c:pt>
                <c:pt idx="35">
                  <c:v>12</c:v>
                </c:pt>
                <c:pt idx="36">
                  <c:v>9</c:v>
                </c:pt>
                <c:pt idx="37">
                  <c:v>7</c:v>
                </c:pt>
                <c:pt idx="38">
                  <c:v>9</c:v>
                </c:pt>
                <c:pt idx="39">
                  <c:v>12</c:v>
                </c:pt>
                <c:pt idx="40">
                  <c:v>14</c:v>
                </c:pt>
                <c:pt idx="41">
                  <c:v>19</c:v>
                </c:pt>
                <c:pt idx="42">
                  <c:v>20</c:v>
                </c:pt>
                <c:pt idx="43">
                  <c:v>24</c:v>
                </c:pt>
                <c:pt idx="44">
                  <c:v>26</c:v>
                </c:pt>
                <c:pt idx="45">
                  <c:v>27</c:v>
                </c:pt>
                <c:pt idx="46">
                  <c:v>22</c:v>
                </c:pt>
                <c:pt idx="47">
                  <c:v>20</c:v>
                </c:pt>
                <c:pt idx="48">
                  <c:v>22</c:v>
                </c:pt>
                <c:pt idx="49">
                  <c:v>19</c:v>
                </c:pt>
                <c:pt idx="50">
                  <c:v>17</c:v>
                </c:pt>
                <c:pt idx="51">
                  <c:v>16</c:v>
                </c:pt>
                <c:pt idx="52">
                  <c:v>13</c:v>
                </c:pt>
                <c:pt idx="53">
                  <c:v>13</c:v>
                </c:pt>
                <c:pt idx="54">
                  <c:v>15</c:v>
                </c:pt>
                <c:pt idx="55">
                  <c:v>16</c:v>
                </c:pt>
                <c:pt idx="56">
                  <c:v>16</c:v>
                </c:pt>
                <c:pt idx="57">
                  <c:v>17</c:v>
                </c:pt>
                <c:pt idx="58">
                  <c:v>17</c:v>
                </c:pt>
                <c:pt idx="59">
                  <c:v>20</c:v>
                </c:pt>
                <c:pt idx="60">
                  <c:v>21</c:v>
                </c:pt>
                <c:pt idx="61">
                  <c:v>22</c:v>
                </c:pt>
                <c:pt idx="62">
                  <c:v>25</c:v>
                </c:pt>
                <c:pt idx="63">
                  <c:v>26</c:v>
                </c:pt>
                <c:pt idx="64">
                  <c:v>29</c:v>
                </c:pt>
                <c:pt idx="65">
                  <c:v>33</c:v>
                </c:pt>
                <c:pt idx="66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20-4BB8-86BB-3D7F447A10EE}"/>
            </c:ext>
          </c:extLst>
        </c:ser>
        <c:ser>
          <c:idx val="1"/>
          <c:order val="1"/>
          <c:tx>
            <c:strRef>
              <c:f>'F2.2'!$C$4</c:f>
              <c:strCache>
                <c:ptCount val="1"/>
                <c:pt idx="0">
                  <c:v>Genomsnitt 2000-2016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'F2.2'!$C$5:$C$71</c:f>
              <c:numCache>
                <c:formatCode>0.0</c:formatCode>
                <c:ptCount val="67"/>
                <c:pt idx="0">
                  <c:v>21.507462686567202</c:v>
                </c:pt>
                <c:pt idx="1">
                  <c:v>21.507462686567202</c:v>
                </c:pt>
                <c:pt idx="2">
                  <c:v>21.507462686567202</c:v>
                </c:pt>
                <c:pt idx="3">
                  <c:v>21.507462686567202</c:v>
                </c:pt>
                <c:pt idx="4">
                  <c:v>21.507462686567202</c:v>
                </c:pt>
                <c:pt idx="5">
                  <c:v>21.507462686567202</c:v>
                </c:pt>
                <c:pt idx="6">
                  <c:v>21.507462686567202</c:v>
                </c:pt>
                <c:pt idx="7">
                  <c:v>21.507462686567202</c:v>
                </c:pt>
                <c:pt idx="8">
                  <c:v>21.507462686567202</c:v>
                </c:pt>
                <c:pt idx="9">
                  <c:v>21.507462686567202</c:v>
                </c:pt>
                <c:pt idx="10">
                  <c:v>21.507462686567202</c:v>
                </c:pt>
                <c:pt idx="11">
                  <c:v>21.507462686567202</c:v>
                </c:pt>
                <c:pt idx="12">
                  <c:v>21.507462686567202</c:v>
                </c:pt>
                <c:pt idx="13">
                  <c:v>21.507462686567202</c:v>
                </c:pt>
                <c:pt idx="14">
                  <c:v>21.507462686567202</c:v>
                </c:pt>
                <c:pt idx="15">
                  <c:v>21.507462686567202</c:v>
                </c:pt>
                <c:pt idx="16">
                  <c:v>21.507462686567202</c:v>
                </c:pt>
                <c:pt idx="17">
                  <c:v>21.507462686567202</c:v>
                </c:pt>
                <c:pt idx="18">
                  <c:v>21.507462686567202</c:v>
                </c:pt>
                <c:pt idx="19">
                  <c:v>21.507462686567202</c:v>
                </c:pt>
                <c:pt idx="20">
                  <c:v>21.507462686567202</c:v>
                </c:pt>
                <c:pt idx="21">
                  <c:v>21.507462686567202</c:v>
                </c:pt>
                <c:pt idx="22">
                  <c:v>21.507462686567202</c:v>
                </c:pt>
                <c:pt idx="23">
                  <c:v>21.507462686567202</c:v>
                </c:pt>
                <c:pt idx="24">
                  <c:v>21.507462686567202</c:v>
                </c:pt>
                <c:pt idx="25">
                  <c:v>21.507462686567202</c:v>
                </c:pt>
                <c:pt idx="26">
                  <c:v>21.507462686567202</c:v>
                </c:pt>
                <c:pt idx="27">
                  <c:v>21.507462686567202</c:v>
                </c:pt>
                <c:pt idx="28">
                  <c:v>21.507462686567202</c:v>
                </c:pt>
                <c:pt idx="29">
                  <c:v>21.507462686567202</c:v>
                </c:pt>
                <c:pt idx="30">
                  <c:v>21.507462686567202</c:v>
                </c:pt>
                <c:pt idx="31">
                  <c:v>21.507462686567202</c:v>
                </c:pt>
                <c:pt idx="32">
                  <c:v>21.507462686567202</c:v>
                </c:pt>
                <c:pt idx="33">
                  <c:v>21.507462686567202</c:v>
                </c:pt>
                <c:pt idx="34">
                  <c:v>21.507462686567202</c:v>
                </c:pt>
                <c:pt idx="35">
                  <c:v>21.507462686567202</c:v>
                </c:pt>
                <c:pt idx="36">
                  <c:v>21.507462686567202</c:v>
                </c:pt>
                <c:pt idx="37">
                  <c:v>21.507462686567202</c:v>
                </c:pt>
                <c:pt idx="38">
                  <c:v>21.507462686567202</c:v>
                </c:pt>
                <c:pt idx="39">
                  <c:v>21.507462686567202</c:v>
                </c:pt>
                <c:pt idx="40">
                  <c:v>21.507462686567202</c:v>
                </c:pt>
                <c:pt idx="41">
                  <c:v>21.507462686567202</c:v>
                </c:pt>
                <c:pt idx="42">
                  <c:v>21.507462686567202</c:v>
                </c:pt>
                <c:pt idx="43">
                  <c:v>21.507462686567202</c:v>
                </c:pt>
                <c:pt idx="44">
                  <c:v>21.507462686567202</c:v>
                </c:pt>
                <c:pt idx="45">
                  <c:v>21.507462686567202</c:v>
                </c:pt>
                <c:pt idx="46">
                  <c:v>21.507462686567202</c:v>
                </c:pt>
                <c:pt idx="47">
                  <c:v>21.507462686567202</c:v>
                </c:pt>
                <c:pt idx="48">
                  <c:v>21.507462686567202</c:v>
                </c:pt>
                <c:pt idx="49">
                  <c:v>21.507462686567202</c:v>
                </c:pt>
                <c:pt idx="50">
                  <c:v>21.507462686567202</c:v>
                </c:pt>
                <c:pt idx="51">
                  <c:v>21.507462686567202</c:v>
                </c:pt>
                <c:pt idx="52">
                  <c:v>21.507462686567202</c:v>
                </c:pt>
                <c:pt idx="53">
                  <c:v>21.507462686567202</c:v>
                </c:pt>
                <c:pt idx="54">
                  <c:v>21.507462686567202</c:v>
                </c:pt>
                <c:pt idx="55">
                  <c:v>21.507462686567202</c:v>
                </c:pt>
                <c:pt idx="56">
                  <c:v>21.507462686567202</c:v>
                </c:pt>
                <c:pt idx="57">
                  <c:v>21.507462686567202</c:v>
                </c:pt>
                <c:pt idx="58">
                  <c:v>21.507462686567202</c:v>
                </c:pt>
                <c:pt idx="59">
                  <c:v>21.507462686567202</c:v>
                </c:pt>
                <c:pt idx="60">
                  <c:v>21.507462686567202</c:v>
                </c:pt>
                <c:pt idx="61">
                  <c:v>21.507462686567202</c:v>
                </c:pt>
                <c:pt idx="62">
                  <c:v>21.507462686567202</c:v>
                </c:pt>
                <c:pt idx="63">
                  <c:v>21.507462686567202</c:v>
                </c:pt>
                <c:pt idx="64">
                  <c:v>21.507462686567202</c:v>
                </c:pt>
                <c:pt idx="65">
                  <c:v>21.507462686567202</c:v>
                </c:pt>
                <c:pt idx="66">
                  <c:v>21.507462686567202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20-4BB8-86BB-3D7F447A1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951232"/>
        <c:axId val="43972480"/>
      </c:lineChart>
      <c:dateAx>
        <c:axId val="4395123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972480"/>
        <c:crosses val="autoZero"/>
        <c:auto val="1"/>
        <c:lblOffset val="100"/>
        <c:baseTimeUnit val="months"/>
        <c:majorUnit val="2"/>
        <c:majorTimeUnit val="years"/>
        <c:minorUnit val="12"/>
        <c:minorTimeUnit val="years"/>
      </c:dateAx>
      <c:valAx>
        <c:axId val="4397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9512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6874803943352696"/>
          <c:w val="0.992916666666667"/>
          <c:h val="0.10347420548043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Industrin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4'!$B$40:$B$70</c:f>
              <c:numCache>
                <c:formatCode>0.00</c:formatCode>
                <c:ptCount val="31"/>
                <c:pt idx="0">
                  <c:v>0.17057427200487399</c:v>
                </c:pt>
                <c:pt idx="1">
                  <c:v>0.148620751810146</c:v>
                </c:pt>
                <c:pt idx="2">
                  <c:v>0.132830256822527</c:v>
                </c:pt>
                <c:pt idx="3">
                  <c:v>0.18635517375663899</c:v>
                </c:pt>
                <c:pt idx="4">
                  <c:v>0.27323785960666702</c:v>
                </c:pt>
                <c:pt idx="5">
                  <c:v>0.31980041627059702</c:v>
                </c:pt>
                <c:pt idx="6">
                  <c:v>0.39609184748554599</c:v>
                </c:pt>
                <c:pt idx="7">
                  <c:v>0.39222066523563898</c:v>
                </c:pt>
                <c:pt idx="8">
                  <c:v>0.504838104850721</c:v>
                </c:pt>
                <c:pt idx="9">
                  <c:v>0.49097029655429097</c:v>
                </c:pt>
                <c:pt idx="10">
                  <c:v>0.52844898454240397</c:v>
                </c:pt>
                <c:pt idx="11">
                  <c:v>0.380146481956464</c:v>
                </c:pt>
                <c:pt idx="12">
                  <c:v>0.48916779465228499</c:v>
                </c:pt>
                <c:pt idx="13">
                  <c:v>0.53883340732170304</c:v>
                </c:pt>
                <c:pt idx="14">
                  <c:v>0.35888900447310901</c:v>
                </c:pt>
                <c:pt idx="15">
                  <c:v>0.25891387046171199</c:v>
                </c:pt>
                <c:pt idx="16">
                  <c:v>0.23562923100498501</c:v>
                </c:pt>
                <c:pt idx="17">
                  <c:v>0.27193810051505302</c:v>
                </c:pt>
                <c:pt idx="18">
                  <c:v>0.34034162526051598</c:v>
                </c:pt>
                <c:pt idx="19">
                  <c:v>0.299868535895495</c:v>
                </c:pt>
                <c:pt idx="20">
                  <c:v>0.31786932120584799</c:v>
                </c:pt>
                <c:pt idx="21">
                  <c:v>0.37336427232821401</c:v>
                </c:pt>
                <c:pt idx="22">
                  <c:v>0.41268920177979002</c:v>
                </c:pt>
                <c:pt idx="23">
                  <c:v>0.34919241184413402</c:v>
                </c:pt>
                <c:pt idx="24">
                  <c:v>0.37661724148876802</c:v>
                </c:pt>
                <c:pt idx="25">
                  <c:v>0.36900234654180902</c:v>
                </c:pt>
                <c:pt idx="26">
                  <c:v>0.35546664334543099</c:v>
                </c:pt>
                <c:pt idx="27">
                  <c:v>0.46466609241529</c:v>
                </c:pt>
                <c:pt idx="28">
                  <c:v>0.485169893080522</c:v>
                </c:pt>
                <c:pt idx="29">
                  <c:v>0.52537838557919403</c:v>
                </c:pt>
                <c:pt idx="30">
                  <c:v>0.56024547549971304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4A-46F5-B755-5A4038DD0CC2}"/>
            </c:ext>
          </c:extLst>
        </c:ser>
        <c:ser>
          <c:idx val="1"/>
          <c:order val="1"/>
          <c:tx>
            <c:v>Byggsektorn</c:v>
          </c:tx>
          <c:spPr>
            <a:ln w="317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4'!$C$40:$C$70</c:f>
              <c:numCache>
                <c:formatCode>0.00</c:formatCode>
                <c:ptCount val="31"/>
                <c:pt idx="0">
                  <c:v>0.28440605698164401</c:v>
                </c:pt>
                <c:pt idx="1">
                  <c:v>0.33992921422540301</c:v>
                </c:pt>
                <c:pt idx="2">
                  <c:v>0.28007561174409901</c:v>
                </c:pt>
                <c:pt idx="3">
                  <c:v>0.34828188194114901</c:v>
                </c:pt>
                <c:pt idx="4">
                  <c:v>0.482082522544175</c:v>
                </c:pt>
                <c:pt idx="5">
                  <c:v>1.09837795181033</c:v>
                </c:pt>
                <c:pt idx="6">
                  <c:v>0.71133343224739798</c:v>
                </c:pt>
                <c:pt idx="7">
                  <c:v>0.62566175762826104</c:v>
                </c:pt>
                <c:pt idx="8">
                  <c:v>0.70049038580135303</c:v>
                </c:pt>
                <c:pt idx="9">
                  <c:v>1.34196012392283</c:v>
                </c:pt>
                <c:pt idx="10">
                  <c:v>0.78235128277417498</c:v>
                </c:pt>
                <c:pt idx="11">
                  <c:v>0.38574874772784601</c:v>
                </c:pt>
                <c:pt idx="12">
                  <c:v>0.79488882165492503</c:v>
                </c:pt>
                <c:pt idx="13">
                  <c:v>1.0958099391091201</c:v>
                </c:pt>
                <c:pt idx="14">
                  <c:v>0.70993299082513095</c:v>
                </c:pt>
                <c:pt idx="15">
                  <c:v>0.39169501219108399</c:v>
                </c:pt>
                <c:pt idx="16">
                  <c:v>0.549246433892699</c:v>
                </c:pt>
                <c:pt idx="17">
                  <c:v>0.39227958022732101</c:v>
                </c:pt>
                <c:pt idx="18">
                  <c:v>0.61256758699233704</c:v>
                </c:pt>
                <c:pt idx="19">
                  <c:v>0.55328343813319203</c:v>
                </c:pt>
                <c:pt idx="20">
                  <c:v>0.739949474472133</c:v>
                </c:pt>
                <c:pt idx="21">
                  <c:v>0.72851947123706895</c:v>
                </c:pt>
                <c:pt idx="22">
                  <c:v>0.475413831243087</c:v>
                </c:pt>
                <c:pt idx="23">
                  <c:v>0.51828892066695198</c:v>
                </c:pt>
                <c:pt idx="24">
                  <c:v>0.74165542658485195</c:v>
                </c:pt>
                <c:pt idx="25">
                  <c:v>0.89381401961141704</c:v>
                </c:pt>
                <c:pt idx="26">
                  <c:v>0.75372505219874997</c:v>
                </c:pt>
                <c:pt idx="27">
                  <c:v>0.95007612346846804</c:v>
                </c:pt>
                <c:pt idx="28">
                  <c:v>1.0064892067275899</c:v>
                </c:pt>
                <c:pt idx="29">
                  <c:v>1.37146222329996</c:v>
                </c:pt>
                <c:pt idx="30">
                  <c:v>1.00376495226281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4A-46F5-B755-5A4038DD0CC2}"/>
            </c:ext>
          </c:extLst>
        </c:ser>
        <c:ser>
          <c:idx val="2"/>
          <c:order val="2"/>
          <c:tx>
            <c:v>Tjänstesektorn</c:v>
          </c:tx>
          <c:spPr>
            <a:ln w="19050" cap="rnd" cmpd="sng" algn="ctr">
              <a:solidFill>
                <a:schemeClr val="accent6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4'!$D$40:$D$70</c:f>
              <c:numCache>
                <c:formatCode>0.00</c:formatCode>
                <c:ptCount val="31"/>
                <c:pt idx="0">
                  <c:v>0.406264312150105</c:v>
                </c:pt>
                <c:pt idx="1">
                  <c:v>0.34104443462996098</c:v>
                </c:pt>
                <c:pt idx="2">
                  <c:v>0.36171222916309498</c:v>
                </c:pt>
                <c:pt idx="3">
                  <c:v>0.40250011836674099</c:v>
                </c:pt>
                <c:pt idx="4">
                  <c:v>0.45229169448705703</c:v>
                </c:pt>
                <c:pt idx="5">
                  <c:v>0.56187120280132297</c:v>
                </c:pt>
                <c:pt idx="6">
                  <c:v>0.74052866445655396</c:v>
                </c:pt>
                <c:pt idx="7">
                  <c:v>0.78719130184982999</c:v>
                </c:pt>
                <c:pt idx="8">
                  <c:v>0.80905657214402105</c:v>
                </c:pt>
                <c:pt idx="9">
                  <c:v>0.89827108682753998</c:v>
                </c:pt>
                <c:pt idx="10">
                  <c:v>0.75113654904679605</c:v>
                </c:pt>
                <c:pt idx="11">
                  <c:v>0.74641172088403296</c:v>
                </c:pt>
                <c:pt idx="12">
                  <c:v>0.86643548240337298</c:v>
                </c:pt>
                <c:pt idx="13">
                  <c:v>0.90135916008789796</c:v>
                </c:pt>
                <c:pt idx="14">
                  <c:v>0.80024013528529203</c:v>
                </c:pt>
                <c:pt idx="15">
                  <c:v>0.66434173742854696</c:v>
                </c:pt>
                <c:pt idx="16">
                  <c:v>0.67282447110105303</c:v>
                </c:pt>
                <c:pt idx="17">
                  <c:v>0.64964131178756701</c:v>
                </c:pt>
                <c:pt idx="18">
                  <c:v>0.56641563168819997</c:v>
                </c:pt>
                <c:pt idx="19">
                  <c:v>0.60351316730275495</c:v>
                </c:pt>
                <c:pt idx="20">
                  <c:v>0.671071560865932</c:v>
                </c:pt>
                <c:pt idx="21">
                  <c:v>0.81619524728949699</c:v>
                </c:pt>
                <c:pt idx="22">
                  <c:v>0.70603427247793005</c:v>
                </c:pt>
                <c:pt idx="23">
                  <c:v>0.76384170092048997</c:v>
                </c:pt>
                <c:pt idx="24">
                  <c:v>0.87373849450684105</c:v>
                </c:pt>
                <c:pt idx="25">
                  <c:v>0.850750069870437</c:v>
                </c:pt>
                <c:pt idx="26">
                  <c:v>0.89490810273014298</c:v>
                </c:pt>
                <c:pt idx="27">
                  <c:v>1.0224943075273001</c:v>
                </c:pt>
                <c:pt idx="28">
                  <c:v>1.07766387795181</c:v>
                </c:pt>
                <c:pt idx="29">
                  <c:v>0.96752671105965204</c:v>
                </c:pt>
                <c:pt idx="30">
                  <c:v>0.95784150903449305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04A-46F5-B755-5A4038DD0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641088"/>
        <c:axId val="127642624"/>
      </c:lineChart>
      <c:catAx>
        <c:axId val="12764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642624"/>
        <c:crosses val="autoZero"/>
        <c:auto val="1"/>
        <c:lblAlgn val="ctr"/>
        <c:lblOffset val="100"/>
        <c:noMultiLvlLbl val="0"/>
      </c:catAx>
      <c:valAx>
        <c:axId val="12764262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641088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Privata arbetsgivare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5'!$A$41:$A$64</c:f>
              <c:numCache>
                <c:formatCode>General</c:formatCode>
                <c:ptCount val="24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  <c:pt idx="10">
                  <c:v>2010</c:v>
                </c:pt>
                <c:pt idx="12">
                  <c:v>2011</c:v>
                </c:pt>
                <c:pt idx="14">
                  <c:v>2012</c:v>
                </c:pt>
                <c:pt idx="16">
                  <c:v>2013</c:v>
                </c:pt>
                <c:pt idx="18">
                  <c:v>2014</c:v>
                </c:pt>
                <c:pt idx="20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'Figur 5'!$C$41:$C$64</c:f>
              <c:numCache>
                <c:formatCode>0</c:formatCode>
                <c:ptCount val="24"/>
                <c:pt idx="0">
                  <c:v>15.3512471987976</c:v>
                </c:pt>
                <c:pt idx="1">
                  <c:v>18.864063506895299</c:v>
                </c:pt>
                <c:pt idx="2">
                  <c:v>22.894869553770999</c:v>
                </c:pt>
                <c:pt idx="3">
                  <c:v>28.012310071282698</c:v>
                </c:pt>
                <c:pt idx="4">
                  <c:v>32.445173982259703</c:v>
                </c:pt>
                <c:pt idx="5">
                  <c:v>33.663973501839699</c:v>
                </c:pt>
                <c:pt idx="6">
                  <c:v>32.397854820180797</c:v>
                </c:pt>
                <c:pt idx="7">
                  <c:v>26.544657654333299</c:v>
                </c:pt>
                <c:pt idx="8">
                  <c:v>16.527945057125901</c:v>
                </c:pt>
                <c:pt idx="9">
                  <c:v>13.0958563471254</c:v>
                </c:pt>
                <c:pt idx="10">
                  <c:v>15.5579396966512</c:v>
                </c:pt>
                <c:pt idx="11">
                  <c:v>19.2041183675043</c:v>
                </c:pt>
                <c:pt idx="12">
                  <c:v>24.821034349065599</c:v>
                </c:pt>
                <c:pt idx="13">
                  <c:v>25.609778849632299</c:v>
                </c:pt>
                <c:pt idx="14">
                  <c:v>24.099088862205299</c:v>
                </c:pt>
                <c:pt idx="15">
                  <c:v>23.630972525245699</c:v>
                </c:pt>
                <c:pt idx="16">
                  <c:v>21.003879789499099</c:v>
                </c:pt>
                <c:pt idx="17">
                  <c:v>18.9520978698657</c:v>
                </c:pt>
                <c:pt idx="18">
                  <c:v>20.961475173114799</c:v>
                </c:pt>
                <c:pt idx="19">
                  <c:v>22.961094583090301</c:v>
                </c:pt>
                <c:pt idx="20">
                  <c:v>24.539321908004901</c:v>
                </c:pt>
                <c:pt idx="21">
                  <c:v>26.956702457622601</c:v>
                </c:pt>
                <c:pt idx="22">
                  <c:v>28.956956898679302</c:v>
                </c:pt>
                <c:pt idx="23">
                  <c:v>30.380354812598998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023-46E9-9011-83730ADACBCD}"/>
            </c:ext>
          </c:extLst>
        </c:ser>
        <c:ser>
          <c:idx val="1"/>
          <c:order val="1"/>
          <c:tx>
            <c:v>Offentliga arbetsgivare</c:v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5'!$A$41:$A$64</c:f>
              <c:numCache>
                <c:formatCode>General</c:formatCode>
                <c:ptCount val="24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  <c:pt idx="10">
                  <c:v>2010</c:v>
                </c:pt>
                <c:pt idx="12">
                  <c:v>2011</c:v>
                </c:pt>
                <c:pt idx="14">
                  <c:v>2012</c:v>
                </c:pt>
                <c:pt idx="16">
                  <c:v>2013</c:v>
                </c:pt>
                <c:pt idx="18">
                  <c:v>2014</c:v>
                </c:pt>
                <c:pt idx="20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'Figur 5'!$H$41:$H$64</c:f>
              <c:numCache>
                <c:formatCode>0</c:formatCode>
                <c:ptCount val="24"/>
                <c:pt idx="0">
                  <c:v>22.706894301430999</c:v>
                </c:pt>
                <c:pt idx="1">
                  <c:v>22.910780624005401</c:v>
                </c:pt>
                <c:pt idx="2">
                  <c:v>25.2740872308738</c:v>
                </c:pt>
                <c:pt idx="3">
                  <c:v>29.450163103679799</c:v>
                </c:pt>
                <c:pt idx="4">
                  <c:v>31.7700504809271</c:v>
                </c:pt>
                <c:pt idx="5">
                  <c:v>32.830790901112799</c:v>
                </c:pt>
                <c:pt idx="6">
                  <c:v>35.1015330293014</c:v>
                </c:pt>
                <c:pt idx="7">
                  <c:v>32.7591372429942</c:v>
                </c:pt>
                <c:pt idx="8">
                  <c:v>26.547475264965701</c:v>
                </c:pt>
                <c:pt idx="9">
                  <c:v>23.461088945869498</c:v>
                </c:pt>
                <c:pt idx="10">
                  <c:v>24.9635380677061</c:v>
                </c:pt>
                <c:pt idx="11">
                  <c:v>29.0465079197769</c:v>
                </c:pt>
                <c:pt idx="12">
                  <c:v>33.362365294707502</c:v>
                </c:pt>
                <c:pt idx="13">
                  <c:v>36.378366661499697</c:v>
                </c:pt>
                <c:pt idx="14">
                  <c:v>37.438555554497803</c:v>
                </c:pt>
                <c:pt idx="15">
                  <c:v>39.4860199658415</c:v>
                </c:pt>
                <c:pt idx="16">
                  <c:v>39.213417734361698</c:v>
                </c:pt>
                <c:pt idx="17">
                  <c:v>39.5600374846248</c:v>
                </c:pt>
                <c:pt idx="18">
                  <c:v>43.029147823650803</c:v>
                </c:pt>
                <c:pt idx="19">
                  <c:v>46.734680772598999</c:v>
                </c:pt>
                <c:pt idx="20">
                  <c:v>51.087718724108399</c:v>
                </c:pt>
                <c:pt idx="21">
                  <c:v>56.703341636464998</c:v>
                </c:pt>
                <c:pt idx="22">
                  <c:v>62.893070524381002</c:v>
                </c:pt>
                <c:pt idx="23">
                  <c:v>66.194276216204798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23-46E9-9011-83730ADACB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456768"/>
        <c:axId val="127458304"/>
      </c:lineChart>
      <c:catAx>
        <c:axId val="12745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458304"/>
        <c:crosses val="autoZero"/>
        <c:auto val="1"/>
        <c:lblAlgn val="ctr"/>
        <c:lblOffset val="100"/>
        <c:noMultiLvlLbl val="0"/>
      </c:catAx>
      <c:valAx>
        <c:axId val="12745830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456768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'Figur 6'!$A$39</c:f>
              <c:strCache>
                <c:ptCount val="1"/>
                <c:pt idx="0">
                  <c:v>Ackumulerad bytesbalans</c:v>
                </c:pt>
              </c:strCache>
            </c:strRef>
          </c:tx>
          <c:spPr>
            <a:ln w="19050" cap="rnd" cmpd="sng" algn="ctr">
              <a:solidFill>
                <a:srgbClr val="0070C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6'!$C$37:$Z$37</c:f>
              <c:strCach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strCache>
            </c:strRef>
          </c:cat>
          <c:val>
            <c:numRef>
              <c:f>'Figur 6'!$C$39:$Z$39</c:f>
              <c:numCache>
                <c:formatCode>General</c:formatCode>
                <c:ptCount val="24"/>
                <c:pt idx="0">
                  <c:v>-46.905664233773201</c:v>
                </c:pt>
                <c:pt idx="1">
                  <c:v>-45.862345287158398</c:v>
                </c:pt>
                <c:pt idx="2">
                  <c:v>-42.671582254139103</c:v>
                </c:pt>
                <c:pt idx="3">
                  <c:v>-39.327940220521498</c:v>
                </c:pt>
                <c:pt idx="4">
                  <c:v>-35.4255224548141</c:v>
                </c:pt>
                <c:pt idx="5">
                  <c:v>-31.790508072698199</c:v>
                </c:pt>
                <c:pt idx="6">
                  <c:v>-27.858169323164098</c:v>
                </c:pt>
                <c:pt idx="7">
                  <c:v>-23.896580352093299</c:v>
                </c:pt>
                <c:pt idx="8">
                  <c:v>-19.155101898582</c:v>
                </c:pt>
                <c:pt idx="9">
                  <c:v>-14.6723953399776</c:v>
                </c:pt>
                <c:pt idx="10">
                  <c:v>-8.7824539555388803</c:v>
                </c:pt>
                <c:pt idx="11">
                  <c:v>-2.7755701022922201</c:v>
                </c:pt>
                <c:pt idx="12">
                  <c:v>3.2780484481963401</c:v>
                </c:pt>
                <c:pt idx="13">
                  <c:v>11.477253309250299</c:v>
                </c:pt>
                <c:pt idx="14">
                  <c:v>19.6512195754887</c:v>
                </c:pt>
                <c:pt idx="15">
                  <c:v>27.4945327893608</c:v>
                </c:pt>
                <c:pt idx="16">
                  <c:v>33.527662088991697</c:v>
                </c:pt>
                <c:pt idx="17">
                  <c:v>39.490740435147998</c:v>
                </c:pt>
                <c:pt idx="18">
                  <c:v>45.0369110750662</c:v>
                </c:pt>
                <c:pt idx="19">
                  <c:v>50.627445161041003</c:v>
                </c:pt>
                <c:pt idx="20">
                  <c:v>55.887519077944503</c:v>
                </c:pt>
                <c:pt idx="21">
                  <c:v>60.520676635782799</c:v>
                </c:pt>
                <c:pt idx="22">
                  <c:v>65.2180017196183</c:v>
                </c:pt>
                <c:pt idx="23">
                  <c:v>69.8747647143623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F62-4891-9EAF-CCF16706F37B}"/>
            </c:ext>
          </c:extLst>
        </c:ser>
        <c:ser>
          <c:idx val="1"/>
          <c:order val="1"/>
          <c:tx>
            <c:strRef>
              <c:f>'Figur 6'!$A$38</c:f>
              <c:strCache>
                <c:ptCount val="1"/>
                <c:pt idx="0">
                  <c:v>Utlandsställning</c:v>
                </c:pt>
              </c:strCache>
            </c:strRef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6'!$C$37:$Z$37</c:f>
              <c:strCach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strCache>
            </c:strRef>
          </c:cat>
          <c:val>
            <c:numRef>
              <c:f>'Figur 6'!$C$38:$Z$38</c:f>
              <c:numCache>
                <c:formatCode>General</c:formatCode>
                <c:ptCount val="24"/>
                <c:pt idx="0">
                  <c:v>-46.905664233773201</c:v>
                </c:pt>
                <c:pt idx="1">
                  <c:v>-42.019383948824597</c:v>
                </c:pt>
                <c:pt idx="2">
                  <c:v>-33.250830076206697</c:v>
                </c:pt>
                <c:pt idx="3">
                  <c:v>-37.225191185414303</c:v>
                </c:pt>
                <c:pt idx="4">
                  <c:v>-38.509137748909097</c:v>
                </c:pt>
                <c:pt idx="5">
                  <c:v>-35.138472360453903</c:v>
                </c:pt>
                <c:pt idx="6">
                  <c:v>-32.709908689306801</c:v>
                </c:pt>
                <c:pt idx="7">
                  <c:v>-33.213491415997098</c:v>
                </c:pt>
                <c:pt idx="8">
                  <c:v>-23.2150855685537</c:v>
                </c:pt>
                <c:pt idx="9">
                  <c:v>-20.884276128498001</c:v>
                </c:pt>
                <c:pt idx="10">
                  <c:v>-17.4009111668359</c:v>
                </c:pt>
                <c:pt idx="11">
                  <c:v>-21.642606452854899</c:v>
                </c:pt>
                <c:pt idx="12">
                  <c:v>-17.3594391047248</c:v>
                </c:pt>
                <c:pt idx="13">
                  <c:v>-9.8190399024743105</c:v>
                </c:pt>
                <c:pt idx="14">
                  <c:v>1.1889405478164901</c:v>
                </c:pt>
                <c:pt idx="15">
                  <c:v>-7.9318715113565696</c:v>
                </c:pt>
                <c:pt idx="16">
                  <c:v>-7.2342815543457499</c:v>
                </c:pt>
                <c:pt idx="17">
                  <c:v>-5.5653503954836303</c:v>
                </c:pt>
                <c:pt idx="18">
                  <c:v>-7.9582626046162801</c:v>
                </c:pt>
                <c:pt idx="19">
                  <c:v>-14.6168041684759</c:v>
                </c:pt>
                <c:pt idx="20">
                  <c:v>-12.546721950052399</c:v>
                </c:pt>
                <c:pt idx="21">
                  <c:v>1.1557492811493499</c:v>
                </c:pt>
                <c:pt idx="22">
                  <c:v>3.31730646195513</c:v>
                </c:pt>
                <c:pt idx="23">
                  <c:v>16.6766470758315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62-4891-9EAF-CCF16706F3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2615168"/>
        <c:axId val="132637440"/>
      </c:lineChart>
      <c:catAx>
        <c:axId val="132615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-54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32637440"/>
        <c:crosses val="autoZero"/>
        <c:auto val="1"/>
        <c:lblAlgn val="ctr"/>
        <c:lblOffset val="100"/>
        <c:noMultiLvlLbl val="0"/>
      </c:catAx>
      <c:valAx>
        <c:axId val="132637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32615168"/>
        <c:crosses val="autoZero"/>
        <c:crossBetween val="between"/>
      </c:valAx>
      <c:spPr>
        <a:noFill/>
      </c:spPr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3D-40D3-B4CB-1C34E4A00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48064"/>
        <c:axId val="206649600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3D-40D3-B4CB-1C34E4A00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63680"/>
        <c:axId val="206665216"/>
      </c:lineChart>
      <c:catAx>
        <c:axId val="20664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9600"/>
        <c:crosses val="autoZero"/>
        <c:auto val="1"/>
        <c:lblAlgn val="ctr"/>
        <c:lblOffset val="100"/>
        <c:noMultiLvlLbl val="0"/>
      </c:catAx>
      <c:valAx>
        <c:axId val="206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8064"/>
        <c:crosses val="autoZero"/>
        <c:crossBetween val="between"/>
      </c:valAx>
      <c:catAx>
        <c:axId val="206663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65216"/>
        <c:crosses val="autoZero"/>
        <c:auto val="1"/>
        <c:lblAlgn val="ctr"/>
        <c:lblOffset val="100"/>
        <c:noMultiLvlLbl val="0"/>
      </c:catAx>
      <c:valAx>
        <c:axId val="2066652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6368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83-43A6-8E46-53EC3A5F2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97216"/>
        <c:axId val="206698752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83-43A6-8E46-53EC3A5F2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097856"/>
        <c:axId val="207099392"/>
      </c:lineChart>
      <c:catAx>
        <c:axId val="20669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8752"/>
        <c:crosses val="autoZero"/>
        <c:auto val="1"/>
        <c:lblAlgn val="ctr"/>
        <c:lblOffset val="100"/>
        <c:noMultiLvlLbl val="0"/>
      </c:catAx>
      <c:valAx>
        <c:axId val="20669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7216"/>
        <c:crosses val="autoZero"/>
        <c:crossBetween val="between"/>
      </c:valAx>
      <c:catAx>
        <c:axId val="207097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099392"/>
        <c:crosses val="autoZero"/>
        <c:auto val="1"/>
        <c:lblAlgn val="ctr"/>
        <c:lblOffset val="100"/>
        <c:noMultiLvlLbl val="0"/>
      </c:catAx>
      <c:valAx>
        <c:axId val="207099392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09785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401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20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564430"/>
            <a:ext cx="8225611" cy="1470025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Behövs en ny modell för svensk lönebildning?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>
                <a:solidFill>
                  <a:schemeClr val="tx1"/>
                </a:solidFill>
              </a:rPr>
              <a:t>Handelsbanken </a:t>
            </a:r>
            <a:r>
              <a:rPr lang="sv-SE" dirty="0" err="1">
                <a:solidFill>
                  <a:schemeClr val="tx1"/>
                </a:solidFill>
              </a:rPr>
              <a:t>Capital</a:t>
            </a:r>
            <a:r>
              <a:rPr lang="sv-SE" dirty="0">
                <a:solidFill>
                  <a:schemeClr val="tx1"/>
                </a:solidFill>
              </a:rPr>
              <a:t> Markets</a:t>
            </a:r>
          </a:p>
          <a:p>
            <a:r>
              <a:rPr lang="sv-SE" dirty="0">
                <a:solidFill>
                  <a:schemeClr val="tx1"/>
                </a:solidFill>
              </a:rPr>
              <a:t>30/8-2017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306" y="-97105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897295-24E7-49BB-B233-6A68D26B1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Ackumulerad bytesbalans och finansiell utlandsställning, procent av BNP</a:t>
            </a:r>
            <a:endParaRPr lang="en-GB" dirty="0">
              <a:solidFill>
                <a:schemeClr val="tx2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7586716"/>
              </p:ext>
            </p:extLst>
          </p:nvPr>
        </p:nvGraphicFramePr>
        <p:xfrm>
          <a:off x="447675" y="1700808"/>
          <a:ext cx="8239125" cy="47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2350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593642-E3B7-44C5-B423-7442B7E34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Offentlig sektors roll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888C26-09B4-44AD-AF28-D8BEF19FC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Sannolikt att den offentligt finansierade sektorn kommer att växa som andel av sysselsättningen</a:t>
            </a:r>
          </a:p>
          <a:p>
            <a:pPr marL="0" indent="0">
              <a:buNone/>
            </a:pPr>
            <a:r>
              <a:rPr lang="sv-SE" dirty="0"/>
              <a:t>    - åldrande befolkning: vård och omsorg</a:t>
            </a:r>
          </a:p>
          <a:p>
            <a:pPr marL="0" indent="0">
              <a:buNone/>
            </a:pPr>
            <a:r>
              <a:rPr lang="sv-SE" dirty="0"/>
              <a:t>    - försvar</a:t>
            </a:r>
          </a:p>
          <a:p>
            <a:pPr marL="0" indent="0">
              <a:buNone/>
            </a:pPr>
            <a:r>
              <a:rPr lang="sv-SE" dirty="0"/>
              <a:t>    - polis</a:t>
            </a:r>
          </a:p>
          <a:p>
            <a:pPr marL="0" indent="0">
              <a:buNone/>
            </a:pPr>
            <a:r>
              <a:rPr lang="sv-SE" dirty="0"/>
              <a:t>    - skola</a:t>
            </a:r>
          </a:p>
          <a:p>
            <a:r>
              <a:rPr lang="sv-SE" dirty="0"/>
              <a:t>Kräver förmodligen relativlönehöjningar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7006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51DBDC-ABA6-4034-B15A-A0081E7E6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Utgångspunkter för diskussionen om märket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6A494C-213C-491E-B1C6-828184BE3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rmAutofit fontScale="25000" lnSpcReduction="20000"/>
          </a:bodyPr>
          <a:lstStyle/>
          <a:p>
            <a:r>
              <a:rPr lang="sv-SE" sz="11200" dirty="0"/>
              <a:t>Lönebildningens roll är att skapa balans mellan utbud och efterfrågan på arbetsmarknaden och att bidra till en samhällsekonomiskt effektiv allokering av arbetskraften</a:t>
            </a:r>
          </a:p>
          <a:p>
            <a:r>
              <a:rPr lang="sv-SE" sz="11200" dirty="0"/>
              <a:t>Lönebildningens roll är </a:t>
            </a:r>
            <a:r>
              <a:rPr lang="sv-SE" sz="11200" b="1" dirty="0"/>
              <a:t>inte </a:t>
            </a:r>
            <a:r>
              <a:rPr lang="sv-SE" sz="11200" dirty="0"/>
              <a:t>att bidra till en viss storlek på den internationellt konkurrensutsatta sektorn (industrin)</a:t>
            </a:r>
          </a:p>
          <a:p>
            <a:r>
              <a:rPr lang="sv-SE" sz="11200" dirty="0"/>
              <a:t>Det är inget självändamål att ha en stor internationellt konkurrensutsatt sektor</a:t>
            </a:r>
          </a:p>
          <a:p>
            <a:pPr marL="0" indent="0">
              <a:buNone/>
            </a:pPr>
            <a:r>
              <a:rPr lang="sv-SE" sz="11200" dirty="0"/>
              <a:t>     - sektorstorlekar bör spegla privata och kollektiva</a:t>
            </a:r>
          </a:p>
          <a:p>
            <a:pPr marL="0" indent="0">
              <a:buNone/>
            </a:pPr>
            <a:r>
              <a:rPr lang="sv-SE" sz="11200" dirty="0"/>
              <a:t>       efterfrågebeslut</a:t>
            </a:r>
          </a:p>
          <a:p>
            <a:pPr marL="0" indent="0">
              <a:buNone/>
            </a:pPr>
            <a:r>
              <a:rPr lang="sv-SE" sz="5900" dirty="0"/>
              <a:t>       </a:t>
            </a:r>
          </a:p>
          <a:p>
            <a:pPr marL="0" indent="0">
              <a:buNone/>
            </a:pPr>
            <a:r>
              <a:rPr lang="sv-SE" dirty="0"/>
              <a:t>       </a:t>
            </a:r>
          </a:p>
          <a:p>
            <a:pPr marL="0" indent="0">
              <a:buNone/>
            </a:pPr>
            <a:r>
              <a:rPr lang="sv-SE" dirty="0"/>
              <a:t>      </a:t>
            </a:r>
          </a:p>
          <a:p>
            <a:pPr marL="0" indent="0">
              <a:buNone/>
            </a:pPr>
            <a:r>
              <a:rPr lang="sv-SE" dirty="0"/>
              <a:t>   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3620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potentiellt utbud av utrikes</a:t>
            </a:r>
          </a:p>
          <a:p>
            <a:pPr marL="0" indent="0">
              <a:buNone/>
            </a:pPr>
            <a:r>
              <a:rPr lang="sv-SE" sz="2000" dirty="0"/>
              <a:t>          födda men det krävs: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 dirty="0"/>
              <a:t>Om </a:t>
            </a:r>
            <a:r>
              <a:rPr lang="sv-SE" altLang="en-US" sz="2000" dirty="0"/>
              <a:t>otillräckligt utbud av arbetskraft till hemma-marknadssektorerna</a:t>
            </a:r>
          </a:p>
          <a:p>
            <a:r>
              <a:rPr lang="sv-SE" altLang="en-US" sz="2000" dirty="0"/>
              <a:t>Annars kronisk arbetskraftsbrist</a:t>
            </a:r>
          </a:p>
          <a:p>
            <a:r>
              <a:rPr lang="sv-SE" altLang="en-US" sz="2000" dirty="0"/>
              <a:t>Annars ineffektiv allokering av arbetskraften</a:t>
            </a:r>
          </a:p>
          <a:p>
            <a:r>
              <a:rPr lang="sv-SE" altLang="en-US" sz="2000" dirty="0" err="1"/>
              <a:t>Ombalansering</a:t>
            </a:r>
            <a:r>
              <a:rPr lang="sv-SE" altLang="en-US" sz="2000" dirty="0"/>
              <a:t> av ekonomin där hemmamarknadssektorn växer och den internationellt konkurrensutsatta sektorn krymper</a:t>
            </a:r>
          </a:p>
          <a:p>
            <a:pPr marL="0" indent="0">
              <a:buNone/>
            </a:pPr>
            <a:endParaRPr lang="sv-SE" alt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547" y="5836513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050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B1BD59-AF74-4FC4-BF37-67C44A41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Ett lågt </a:t>
            </a:r>
            <a:r>
              <a:rPr lang="sv-SE" dirty="0" err="1">
                <a:solidFill>
                  <a:srgbClr val="002060"/>
                </a:solidFill>
              </a:rPr>
              <a:t>industrimärke</a:t>
            </a:r>
            <a:r>
              <a:rPr lang="sv-SE" dirty="0">
                <a:solidFill>
                  <a:srgbClr val="002060"/>
                </a:solidFill>
              </a:rPr>
              <a:t> kan vara dysfunktionellt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8378D1-D96F-465A-824D-9A0A8C9C1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sz="3400" dirty="0"/>
              <a:t>Om medborgarnas privata och politiska beslut innebär högre efterfrågan på privata och offentliga tjänster kan ett lågt </a:t>
            </a:r>
            <a:r>
              <a:rPr lang="sv-SE" sz="3400" dirty="0" err="1"/>
              <a:t>industrimärke</a:t>
            </a:r>
            <a:r>
              <a:rPr lang="sv-SE" sz="3400" dirty="0"/>
              <a:t> ge en ineffektiv allokering av arbetskraften </a:t>
            </a:r>
          </a:p>
          <a:p>
            <a:pPr marL="0" indent="0">
              <a:buNone/>
            </a:pPr>
            <a:r>
              <a:rPr lang="sv-SE" sz="3400" dirty="0"/>
              <a:t>      - kronisk arbetskraftsbrist i mer hemmamarknadsinriktade</a:t>
            </a:r>
          </a:p>
          <a:p>
            <a:pPr marL="0" indent="0">
              <a:buNone/>
            </a:pPr>
            <a:r>
              <a:rPr lang="sv-SE" sz="3400" dirty="0"/>
              <a:t>        sektorer</a:t>
            </a:r>
          </a:p>
          <a:p>
            <a:pPr marL="0" indent="0">
              <a:buNone/>
            </a:pPr>
            <a:r>
              <a:rPr lang="sv-SE" sz="3400" dirty="0"/>
              <a:t>      - lönebildningen kan behöva medverka till att arbetskraft </a:t>
            </a:r>
          </a:p>
          <a:p>
            <a:pPr marL="0" indent="0">
              <a:buNone/>
            </a:pPr>
            <a:r>
              <a:rPr lang="sv-SE" sz="3400" dirty="0"/>
              <a:t>        </a:t>
            </a:r>
            <a:r>
              <a:rPr lang="sv-SE" sz="3400" dirty="0" err="1"/>
              <a:t>omallokeras</a:t>
            </a:r>
            <a:r>
              <a:rPr lang="sv-SE" sz="3400" dirty="0"/>
              <a:t> från mer internationellt konkurrensutsatta</a:t>
            </a:r>
          </a:p>
          <a:p>
            <a:pPr marL="0" indent="0">
              <a:buNone/>
            </a:pPr>
            <a:r>
              <a:rPr lang="sv-SE" sz="3400" dirty="0"/>
              <a:t>        sektorer till mer hemmamarknadsinriktade sektorer</a:t>
            </a:r>
          </a:p>
          <a:p>
            <a:r>
              <a:rPr lang="sv-SE" sz="3400" dirty="0"/>
              <a:t>Märkessättningen kan behöva ta större hänsyn till andra sektorer än industrin</a:t>
            </a:r>
          </a:p>
          <a:p>
            <a:r>
              <a:rPr lang="sv-SE" sz="3400" dirty="0"/>
              <a:t>Löneökningstakten i ekonomin kan behöva ligga högre än utrymmet i industrin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021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</a:t>
            </a:r>
          </a:p>
          <a:p>
            <a:pPr marL="0" indent="0">
              <a:buNone/>
            </a:pPr>
            <a:r>
              <a:rPr lang="sv-SE" altLang="en-US" dirty="0"/>
              <a:t>      </a:t>
            </a:r>
            <a:r>
              <a:rPr lang="sv-SE" altLang="en-US" b="1" dirty="0"/>
              <a:t>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</a:t>
            </a:r>
          </a:p>
          <a:p>
            <a:pPr marL="0" indent="0">
              <a:buNone/>
            </a:pPr>
            <a:r>
              <a:rPr lang="sv-SE" altLang="en-US" dirty="0"/>
              <a:t>       mellansektorer?</a:t>
            </a:r>
          </a:p>
          <a:p>
            <a:pPr marL="0" indent="0">
              <a:buNone/>
            </a:pPr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14054375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Standardavvikelse för genomsnittliga avtalade årliga löneökningar per avtalsperiod, procent</a:t>
            </a:r>
            <a:endParaRPr lang="sv-SE" sz="2900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782644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39552" y="1916832"/>
          <a:ext cx="7648471" cy="3876048"/>
        </p:xfrm>
        <a:graphic>
          <a:graphicData uri="http://schemas.openxmlformats.org/drawingml/2006/table">
            <a:tbl>
              <a:tblPr firstRow="1" firstCol="1" bandRow="1"/>
              <a:tblGrid>
                <a:gridCol w="1653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2007–2009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0,69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0,95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0,57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1,22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2010–2011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0,38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2013–2015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0,29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233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5530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</p:spTree>
    <p:extLst>
      <p:ext uri="{BB962C8B-B14F-4D97-AF65-F5344CB8AC3E}">
        <p14:creationId xmlns:p14="http://schemas.microsoft.com/office/powerpoint/2010/main" val="15548844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5" y="374650"/>
            <a:ext cx="8180705" cy="1515110"/>
          </a:xfrm>
        </p:spPr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Varför vill inte parterna diskutera märkessättningen?</a:t>
            </a:r>
            <a:br>
              <a:rPr lang="sv-SE" altLang="en-US" dirty="0">
                <a:solidFill>
                  <a:srgbClr val="002060"/>
                </a:solidFill>
              </a:rPr>
            </a:br>
            <a:endParaRPr lang="sv-SE" alt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670" y="215519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sv-SE" altLang="en-US" dirty="0"/>
              <a:t>Industrins märkessättning har blivit en dogm</a:t>
            </a:r>
          </a:p>
          <a:p>
            <a:pPr marL="0" indent="0">
              <a:buNone/>
            </a:pPr>
            <a:r>
              <a:rPr lang="sv-SE" altLang="en-US" dirty="0"/>
              <a:t>    - industrifacken</a:t>
            </a:r>
          </a:p>
          <a:p>
            <a:pPr marL="0" indent="0">
              <a:buNone/>
            </a:pPr>
            <a:r>
              <a:rPr lang="sv-SE" altLang="en-US" dirty="0"/>
              <a:t>    - arbetsgivarna</a:t>
            </a:r>
          </a:p>
          <a:p>
            <a:pPr marL="0" indent="0">
              <a:buNone/>
            </a:pPr>
            <a:r>
              <a:rPr lang="sv-SE" altLang="en-US" dirty="0"/>
              <a:t>    - Medlingsinstitutet</a:t>
            </a:r>
          </a:p>
          <a:p>
            <a:r>
              <a:rPr lang="sv-SE" altLang="en-US" dirty="0"/>
              <a:t>Instabil jämvikt där intellektuell diskussion kan öppna upp för “kaos” om det inte finns något system att sätta i stället?</a:t>
            </a:r>
          </a:p>
          <a:p>
            <a:pPr marL="0" indent="0">
              <a:buNone/>
            </a:pPr>
            <a:r>
              <a:rPr lang="sv-SE" altLang="en-US" dirty="0"/>
              <a:t>    - större risk för systemkollaps om inte modellen</a:t>
            </a:r>
          </a:p>
          <a:p>
            <a:pPr marL="0" indent="0">
              <a:buNone/>
            </a:pPr>
            <a:r>
              <a:rPr lang="sv-SE" altLang="en-US" dirty="0"/>
              <a:t>      modifieras i tid</a:t>
            </a:r>
          </a:p>
          <a:p>
            <a:r>
              <a:rPr lang="sv-SE" altLang="en-US" dirty="0"/>
              <a:t>Egenintresse från industrins sida?</a:t>
            </a:r>
          </a:p>
          <a:p>
            <a:r>
              <a:rPr lang="sv-SE" altLang="en-US" dirty="0"/>
              <a:t>Industriromantik och merkantilism?</a:t>
            </a:r>
          </a:p>
        </p:txBody>
      </p:sp>
    </p:spTree>
    <p:extLst>
      <p:ext uri="{BB962C8B-B14F-4D97-AF65-F5344CB8AC3E}">
        <p14:creationId xmlns:p14="http://schemas.microsoft.com/office/powerpoint/2010/main" val="2576976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FECDF1-D7AC-4538-A1D8-C373003D1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Irrationella föreställningar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137188-5556-4C0A-9192-71171FB57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Varuproduktion mer värdefull än tjänsteproduktion</a:t>
            </a:r>
          </a:p>
          <a:p>
            <a:r>
              <a:rPr lang="sv-SE" dirty="0"/>
              <a:t>Industrin står för produktivitetstillväxten och ska därför ”bestämma”</a:t>
            </a:r>
          </a:p>
          <a:p>
            <a:r>
              <a:rPr lang="sv-SE" dirty="0"/>
              <a:t>”Vi kan inte leva på att sälja saker till varandra”</a:t>
            </a:r>
          </a:p>
          <a:p>
            <a:pPr marL="0" indent="0">
              <a:buNone/>
            </a:pPr>
            <a:r>
              <a:rPr lang="sv-SE" dirty="0"/>
              <a:t>    - det kan vi i och för sig</a:t>
            </a:r>
          </a:p>
          <a:p>
            <a:pPr marL="0" indent="0">
              <a:buNone/>
            </a:pPr>
            <a:r>
              <a:rPr lang="sv-SE" dirty="0"/>
              <a:t>    - men bättre kunna exportera så att vi kan importera</a:t>
            </a:r>
          </a:p>
          <a:p>
            <a:pPr marL="0" indent="0">
              <a:buNone/>
            </a:pPr>
            <a:r>
              <a:rPr lang="sv-SE" dirty="0"/>
              <a:t>    - fast det kräver inte permanent större export än</a:t>
            </a:r>
          </a:p>
          <a:p>
            <a:pPr marL="0" indent="0">
              <a:buNone/>
            </a:pPr>
            <a:r>
              <a:rPr lang="sv-SE" dirty="0"/>
              <a:t>      import</a:t>
            </a:r>
          </a:p>
          <a:p>
            <a:r>
              <a:rPr lang="sv-SE" dirty="0"/>
              <a:t>Det är exportinkomsterna som finansierar den offentliga sektorn</a:t>
            </a:r>
          </a:p>
          <a:p>
            <a:pPr marL="0" indent="0">
              <a:buNone/>
            </a:pPr>
            <a:r>
              <a:rPr lang="sv-SE" dirty="0"/>
              <a:t>     - all produktion genererar skatteinkomster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6233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310947-8473-46AA-A60E-0140E482A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Den svenska avtalsmodellen 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66BF5A-8DF7-44D1-86DC-28BD6C098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/>
              <a:t>Dagens modell infördes i och med Industriavtalet 1997</a:t>
            </a:r>
          </a:p>
          <a:p>
            <a:r>
              <a:rPr lang="sv-SE" dirty="0"/>
              <a:t>Industrin (den internationellt konkurrensutsatta sektorn) sätter märket</a:t>
            </a:r>
          </a:p>
          <a:p>
            <a:r>
              <a:rPr lang="sv-SE" dirty="0"/>
              <a:t>Samordning utan formell centralisering som på SAF-LO-tiden</a:t>
            </a:r>
          </a:p>
          <a:p>
            <a:pPr marL="0" indent="0">
              <a:buNone/>
            </a:pPr>
            <a:r>
              <a:rPr lang="sv-SE" dirty="0"/>
              <a:t>    - intern samordning inom Svenskt Näringsliv</a:t>
            </a:r>
          </a:p>
          <a:p>
            <a:pPr marL="0" indent="0">
              <a:buNone/>
            </a:pPr>
            <a:r>
              <a:rPr lang="sv-SE" dirty="0"/>
              <a:t>    - intern samordning inom LO</a:t>
            </a:r>
          </a:p>
          <a:p>
            <a:pPr marL="0" indent="0">
              <a:buNone/>
            </a:pPr>
            <a:r>
              <a:rPr lang="sv-SE" dirty="0"/>
              <a:t>    - Medlingsinstitutet </a:t>
            </a:r>
          </a:p>
          <a:p>
            <a:r>
              <a:rPr lang="sv-SE" dirty="0"/>
              <a:t>Inga makroekonomiska störningar från lönebildningen som under perioden 1974-1997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26277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Regressioner för att förklara restposten (löneökningar utöver avtal) i industrin och näringslivet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9632" y="1628797"/>
          <a:ext cx="6048672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368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Industri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Näringsliv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Brist på arbetskraft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0,021**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0,016***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Vinstandel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-0,011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-0,026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Inflation (tidsförskjuten ett kvartal)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0,325***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0,201***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-0,064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Avtalade löneökningar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-0,259***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-0,300***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Konstant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1,046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-1,606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-1,431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Antal observationer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0,234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7D3273-DD29-49A0-B9AB-3165D0105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Nominella löneökningar och konsumentprisförändringar</a:t>
            </a:r>
            <a:endParaRPr lang="en-GB" dirty="0">
              <a:solidFill>
                <a:srgbClr val="002060"/>
              </a:solidFill>
            </a:endParaRP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2265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5C4C165-AB77-4FD5-B44C-CFEBFDDF1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964488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Lönekostnadsandel i hela ekonomin, näringslivet och industrin, procent av förädlingsvärde till faktorpris</a:t>
            </a:r>
            <a:endParaRPr lang="en-GB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76475"/>
              </p:ext>
            </p:extLst>
          </p:nvPr>
        </p:nvGraphicFramePr>
        <p:xfrm>
          <a:off x="395536" y="1484784"/>
          <a:ext cx="8277225" cy="5172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943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800" dirty="0">
                <a:solidFill>
                  <a:srgbClr val="002060"/>
                </a:solidFill>
              </a:rPr>
              <a:t>Arbetslöshet och jämviktsarbetslöshet, procent av arbetskraften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/>
        </p:nvGraphicFramePr>
        <p:xfrm>
          <a:off x="611560" y="1340768"/>
          <a:ext cx="748883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Brist på arbetskraft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484784"/>
          <a:ext cx="79928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Vakansgrad i olika sektorer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/>
        </p:nvGraphicFramePr>
        <p:xfrm>
          <a:off x="400050" y="1228725"/>
          <a:ext cx="8343900" cy="4400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CA5EA56-A0A5-4076-8555-0988D7219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Arbetskraftsbrist i privat respektive offentlig sektor</a:t>
            </a:r>
            <a:endParaRPr lang="en-GB" dirty="0">
              <a:solidFill>
                <a:schemeClr val="tx2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1693725"/>
              </p:ext>
            </p:extLst>
          </p:nvPr>
        </p:nvGraphicFramePr>
        <p:xfrm>
          <a:off x="484630" y="1700808"/>
          <a:ext cx="8239125" cy="4543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7908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fontScale="70000" lnSpcReduction="20000"/>
          </a:bodyPr>
          <a:lstStyle/>
          <a:p>
            <a:pPr marL="457200" indent="-457200"/>
            <a:r>
              <a:rPr lang="sv-SE" sz="2600" dirty="0"/>
              <a:t>Inte bara kortsiktigt konjunkturfenomen</a:t>
            </a:r>
          </a:p>
          <a:p>
            <a:pPr marL="457200" indent="-457200"/>
            <a:r>
              <a:rPr lang="sv-SE" sz="26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600" dirty="0"/>
              <a:t>         - stora överskott i bytesbalansen sedan 1990-talet</a:t>
            </a:r>
          </a:p>
          <a:p>
            <a:pPr marL="0" indent="0">
              <a:buNone/>
            </a:pPr>
            <a:r>
              <a:rPr lang="sv-SE" sz="2600" dirty="0"/>
              <a:t>         - större sparande än investeringar</a:t>
            </a:r>
          </a:p>
          <a:p>
            <a:pPr marL="0" indent="0">
              <a:buNone/>
            </a:pPr>
            <a:r>
              <a:rPr lang="sv-SE" sz="2600" dirty="0"/>
              <a:t>         - osannolikt att vi i all framtid ska fortsätta ackumulera finansiella nettofordringar</a:t>
            </a:r>
          </a:p>
          <a:p>
            <a:pPr marL="0" indent="0">
              <a:buNone/>
            </a:pPr>
            <a:r>
              <a:rPr lang="sv-SE" sz="2600" dirty="0"/>
              <a:t>           på omvärlden</a:t>
            </a:r>
          </a:p>
          <a:p>
            <a:pPr marL="0" indent="0">
              <a:buNone/>
            </a:pPr>
            <a:r>
              <a:rPr lang="sv-SE" sz="2600" dirty="0"/>
              <a:t>         - lägre privat sparande och högre privat konsumtionsefterfrågan med åldrande</a:t>
            </a:r>
          </a:p>
          <a:p>
            <a:pPr marL="0" indent="0">
              <a:buNone/>
            </a:pPr>
            <a:r>
              <a:rPr lang="sv-SE" sz="2600" dirty="0"/>
              <a:t>            befolkning</a:t>
            </a:r>
          </a:p>
          <a:p>
            <a:pPr marL="0" indent="0">
              <a:buNone/>
            </a:pPr>
            <a:r>
              <a:rPr lang="sv-SE" sz="2600" dirty="0"/>
              <a:t>         - stort behov av investeringar, särskilt i bostäder</a:t>
            </a:r>
          </a:p>
          <a:p>
            <a:pPr marL="0" indent="0">
              <a:buNone/>
            </a:pPr>
            <a:r>
              <a:rPr lang="sv-SE" sz="2600" dirty="0"/>
              <a:t>         - lägre tillväxt i världsekonomin ger svagare utveckling av exportefterfrågan</a:t>
            </a:r>
          </a:p>
          <a:p>
            <a:r>
              <a:rPr lang="sv-SE" sz="2600" dirty="0"/>
              <a:t>Starkare efterfrågan för mer hemmamarknadsinriktade näringslivssektorer än för mer internationellt konkurrensutsatta sektorer</a:t>
            </a:r>
          </a:p>
          <a:p>
            <a:r>
              <a:rPr lang="sv-SE" sz="2600" dirty="0"/>
              <a:t>Starkare arbetskraftsefterfrågan i mer hemmamarknadsinriktade sektorer än i mer internationellt konkurrensutsatta sektorer </a:t>
            </a:r>
          </a:p>
          <a:p>
            <a:pPr marL="0" indent="0">
              <a:buNone/>
            </a:pPr>
            <a:r>
              <a:rPr lang="sv-SE" sz="2400" dirty="0"/>
              <a:t>        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929</Words>
  <Application>Microsoft Office PowerPoint</Application>
  <PresentationFormat>Bildspel på skärmen (4:3)</PresentationFormat>
  <Paragraphs>191</Paragraphs>
  <Slides>23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Office Theme</vt:lpstr>
      <vt:lpstr>Behövs en ny modell för svensk lönebildning?</vt:lpstr>
      <vt:lpstr>Den svenska avtalsmodellen </vt:lpstr>
      <vt:lpstr>Nominella löneökningar och konsumentprisförändringar</vt:lpstr>
      <vt:lpstr>Lönekostnadsandel i hela ekonomin, näringslivet och industrin, procent av förädlingsvärde till faktorpris</vt:lpstr>
      <vt:lpstr>Arbetslöshet och jämviktsarbetslöshet, procent av arbetskraften</vt:lpstr>
      <vt:lpstr>Brist på arbetskraft i näringslivet, procent </vt:lpstr>
      <vt:lpstr>Vakansgrad i olika sektorer</vt:lpstr>
      <vt:lpstr>Arbetskraftsbrist i privat respektive offentlig sektor</vt:lpstr>
      <vt:lpstr>Starkare inhemsk efterfrågan än exportefterfrågan</vt:lpstr>
      <vt:lpstr>Ackumulerad bytesbalans och finansiell utlandsställning, procent av BNP</vt:lpstr>
      <vt:lpstr>Offentlig sektors roll</vt:lpstr>
      <vt:lpstr>Utgångspunkter för diskussionen om märket</vt:lpstr>
      <vt:lpstr>Industrins märkessättning</vt:lpstr>
      <vt:lpstr>Ett lågt industrimärke kan vara dysfunktionellt</vt:lpstr>
      <vt:lpstr>Lägre avtal i industrin än i andra sektorer?</vt:lpstr>
      <vt:lpstr>Standardavvikelse för genomsnittliga avtalade årliga löneökningar per avtalsperiod, procent</vt:lpstr>
      <vt:lpstr>Lägre avtalade löneökningar ger lägre totala löneökningar</vt:lpstr>
      <vt:lpstr>Varför vill inte parterna diskutera märkessättningen? </vt:lpstr>
      <vt:lpstr>Irrationella föreställningar</vt:lpstr>
      <vt:lpstr>Restpost och brist på arbetskraft under olika år, procent</vt:lpstr>
      <vt:lpstr>Avtalade löneökningar och brist på arbetskraft under olika avtalsperioder, procent</vt:lpstr>
      <vt:lpstr>Regressioner för att förklara restposten (löneökningar utöver avtal) i industrin och näringslivet</vt:lpstr>
      <vt:lpstr>Totala löneökningar, avtalade löneökningar och restposten i näringslivet, procent </vt:lpstr>
    </vt:vector>
  </TitlesOfParts>
  <Company>Stockholm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Simon Ek</cp:lastModifiedBy>
  <cp:revision>162</cp:revision>
  <cp:lastPrinted>2017-08-16T09:46:20Z</cp:lastPrinted>
  <dcterms:created xsi:type="dcterms:W3CDTF">2015-12-13T10:21:00Z</dcterms:created>
  <dcterms:modified xsi:type="dcterms:W3CDTF">2017-09-05T13:12:26Z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