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8"/>
  </p:notesMasterIdLst>
  <p:sldIdLst>
    <p:sldId id="256" r:id="rId6"/>
    <p:sldId id="273" r:id="rId7"/>
    <p:sldId id="274" r:id="rId8"/>
    <p:sldId id="275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76" r:id="rId17"/>
    <p:sldId id="277" r:id="rId18"/>
    <p:sldId id="267" r:id="rId19"/>
    <p:sldId id="266" r:id="rId20"/>
    <p:sldId id="268" r:id="rId21"/>
    <p:sldId id="270" r:id="rId22"/>
    <p:sldId id="271" r:id="rId23"/>
    <p:sldId id="278" r:id="rId24"/>
    <p:sldId id="279" r:id="rId25"/>
    <p:sldId id="280" r:id="rId26"/>
    <p:sldId id="281" r:id="rId27"/>
  </p:sldIdLst>
  <p:sldSz cx="12192000" cy="6858000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mf\Documents\Uppdrag\Entrepren&#246;rskapsforum\FigurerTillEntrepren&#246;rskaosforum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mf\Documents\Uppdrag\Entrepren&#246;rskapsforum\OECD%20Earnnigs%20Dispersion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189281387186704E-2"/>
          <c:y val="6.3511378643398606E-2"/>
          <c:w val="0.86576290463691996"/>
          <c:h val="0.66879921259842501"/>
        </c:manualLayout>
      </c:layout>
      <c:lineChart>
        <c:grouping val="standard"/>
        <c:varyColors val="0"/>
        <c:ser>
          <c:idx val="0"/>
          <c:order val="0"/>
          <c:tx>
            <c:strRef>
              <c:f>'Figur 4.4'!$C$1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FC-4E09-A6BF-6BDB208D74AB}"/>
            </c:ext>
          </c:extLst>
        </c:ser>
        <c:ser>
          <c:idx val="1"/>
          <c:order val="1"/>
          <c:tx>
            <c:strRef>
              <c:f>'Figur 4.4'!$D$1</c:f>
              <c:strCache>
                <c:ptCount val="1"/>
                <c:pt idx="0">
                  <c:v>Yrkesintroduktion</c:v>
                </c:pt>
              </c:strCache>
            </c:strRef>
          </c:tx>
          <c:spPr>
            <a:ln w="28575" cap="rnd" cmpd="sng" algn="ctr">
              <a:solidFill>
                <a:srgbClr val="C0504D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4.4'!$D$2:$D$122</c:f>
              <c:numCache>
                <c:formatCode>General</c:formatCode>
                <c:ptCount val="121"/>
                <c:pt idx="84">
                  <c:v>9</c:v>
                </c:pt>
                <c:pt idx="85">
                  <c:v>49</c:v>
                </c:pt>
                <c:pt idx="86">
                  <c:v>57</c:v>
                </c:pt>
                <c:pt idx="87">
                  <c:v>80</c:v>
                </c:pt>
                <c:pt idx="88">
                  <c:v>93</c:v>
                </c:pt>
                <c:pt idx="89">
                  <c:v>144</c:v>
                </c:pt>
                <c:pt idx="90">
                  <c:v>187</c:v>
                </c:pt>
                <c:pt idx="91">
                  <c:v>238</c:v>
                </c:pt>
                <c:pt idx="92">
                  <c:v>327</c:v>
                </c:pt>
                <c:pt idx="93">
                  <c:v>382</c:v>
                </c:pt>
                <c:pt idx="94">
                  <c:v>804</c:v>
                </c:pt>
                <c:pt idx="95">
                  <c:v>829</c:v>
                </c:pt>
                <c:pt idx="96">
                  <c:v>884</c:v>
                </c:pt>
                <c:pt idx="97">
                  <c:v>906</c:v>
                </c:pt>
                <c:pt idx="98">
                  <c:v>961</c:v>
                </c:pt>
                <c:pt idx="99">
                  <c:v>986</c:v>
                </c:pt>
                <c:pt idx="100">
                  <c:v>989</c:v>
                </c:pt>
                <c:pt idx="101">
                  <c:v>1129</c:v>
                </c:pt>
                <c:pt idx="102">
                  <c:v>1140</c:v>
                </c:pt>
                <c:pt idx="103">
                  <c:v>1167</c:v>
                </c:pt>
                <c:pt idx="104">
                  <c:v>1149</c:v>
                </c:pt>
                <c:pt idx="105">
                  <c:v>811</c:v>
                </c:pt>
                <c:pt idx="106">
                  <c:v>916</c:v>
                </c:pt>
                <c:pt idx="107">
                  <c:v>911</c:v>
                </c:pt>
                <c:pt idx="108">
                  <c:v>872</c:v>
                </c:pt>
                <c:pt idx="109">
                  <c:v>870</c:v>
                </c:pt>
                <c:pt idx="110">
                  <c:v>848</c:v>
                </c:pt>
                <c:pt idx="111">
                  <c:v>843</c:v>
                </c:pt>
                <c:pt idx="112">
                  <c:v>833</c:v>
                </c:pt>
                <c:pt idx="113">
                  <c:v>861</c:v>
                </c:pt>
                <c:pt idx="114">
                  <c:v>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EFC-4E09-A6BF-6BDB208D74AB}"/>
            </c:ext>
          </c:extLst>
        </c:ser>
        <c:ser>
          <c:idx val="2"/>
          <c:order val="2"/>
          <c:tx>
            <c:strRef>
              <c:f>'Figur 4.4'!$E$1</c:f>
              <c:strCache>
                <c:ptCount val="1"/>
                <c:pt idx="0">
                  <c:v>Instegsjobb</c:v>
                </c:pt>
              </c:strCache>
            </c:strRef>
          </c:tx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 formatCode="#,##0">
                  <c:v>2945</c:v>
                </c:pt>
                <c:pt idx="85" formatCode="#,##0">
                  <c:v>3059</c:v>
                </c:pt>
                <c:pt idx="86" formatCode="#,##0">
                  <c:v>3073</c:v>
                </c:pt>
                <c:pt idx="87" formatCode="#,##0">
                  <c:v>3178</c:v>
                </c:pt>
                <c:pt idx="88" formatCode="#,##0">
                  <c:v>3347</c:v>
                </c:pt>
                <c:pt idx="89" formatCode="#,##0">
                  <c:v>3682</c:v>
                </c:pt>
                <c:pt idx="90" formatCode="#,##0">
                  <c:v>3795</c:v>
                </c:pt>
                <c:pt idx="91" formatCode="#,##0">
                  <c:v>3713</c:v>
                </c:pt>
                <c:pt idx="92" formatCode="#,##0">
                  <c:v>3741</c:v>
                </c:pt>
                <c:pt idx="93" formatCode="#,##0">
                  <c:v>3811</c:v>
                </c:pt>
                <c:pt idx="94" formatCode="#,##0">
                  <c:v>3837</c:v>
                </c:pt>
                <c:pt idx="95" formatCode="#,##0">
                  <c:v>3804</c:v>
                </c:pt>
                <c:pt idx="96" formatCode="#,##0">
                  <c:v>3688</c:v>
                </c:pt>
                <c:pt idx="97" formatCode="#,##0">
                  <c:v>3739</c:v>
                </c:pt>
                <c:pt idx="98" formatCode="#,##0">
                  <c:v>3832</c:v>
                </c:pt>
                <c:pt idx="99" formatCode="#,##0">
                  <c:v>3857</c:v>
                </c:pt>
                <c:pt idx="100" formatCode="#,##0">
                  <c:v>3954</c:v>
                </c:pt>
                <c:pt idx="101" formatCode="#,##0">
                  <c:v>4220</c:v>
                </c:pt>
                <c:pt idx="102" formatCode="#,##0">
                  <c:v>4279</c:v>
                </c:pt>
                <c:pt idx="103" formatCode="#,##0">
                  <c:v>4077</c:v>
                </c:pt>
                <c:pt idx="104" formatCode="#,##0">
                  <c:v>4064</c:v>
                </c:pt>
                <c:pt idx="105" formatCode="#,##0">
                  <c:v>4065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EFC-4E09-A6BF-6BDB208D74AB}"/>
            </c:ext>
          </c:extLst>
        </c:ser>
        <c:ser>
          <c:idx val="3"/>
          <c:order val="3"/>
          <c:tx>
            <c:strRef>
              <c:f>'Figur 4.4'!$F$1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>
                  <c:v>9520</c:v>
                </c:pt>
                <c:pt idx="85">
                  <c:v>9714</c:v>
                </c:pt>
                <c:pt idx="86">
                  <c:v>10138</c:v>
                </c:pt>
                <c:pt idx="87">
                  <c:v>10699</c:v>
                </c:pt>
                <c:pt idx="88">
                  <c:v>11204</c:v>
                </c:pt>
                <c:pt idx="89">
                  <c:v>11805</c:v>
                </c:pt>
                <c:pt idx="90">
                  <c:v>12033</c:v>
                </c:pt>
                <c:pt idx="91">
                  <c:v>12018</c:v>
                </c:pt>
                <c:pt idx="92">
                  <c:v>12021</c:v>
                </c:pt>
                <c:pt idx="93">
                  <c:v>11852</c:v>
                </c:pt>
                <c:pt idx="94">
                  <c:v>11860</c:v>
                </c:pt>
                <c:pt idx="95">
                  <c:v>11762</c:v>
                </c:pt>
                <c:pt idx="96">
                  <c:v>11475</c:v>
                </c:pt>
                <c:pt idx="97">
                  <c:v>11446</c:v>
                </c:pt>
                <c:pt idx="98">
                  <c:v>11236</c:v>
                </c:pt>
                <c:pt idx="99">
                  <c:v>11052</c:v>
                </c:pt>
                <c:pt idx="100">
                  <c:v>10650</c:v>
                </c:pt>
                <c:pt idx="101">
                  <c:v>10797</c:v>
                </c:pt>
                <c:pt idx="102">
                  <c:v>10569</c:v>
                </c:pt>
                <c:pt idx="103">
                  <c:v>10349</c:v>
                </c:pt>
                <c:pt idx="104">
                  <c:v>10091</c:v>
                </c:pt>
                <c:pt idx="105">
                  <c:v>9843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FC-4E09-A6BF-6BDB208D7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8311536"/>
        <c:axId val="381229752"/>
      </c:lineChart>
      <c:catAx>
        <c:axId val="3783115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81229752"/>
        <c:crosses val="autoZero"/>
        <c:auto val="1"/>
        <c:lblAlgn val="ctr"/>
        <c:lblOffset val="100"/>
        <c:tickLblSkip val="12"/>
        <c:noMultiLvlLbl val="0"/>
      </c:catAx>
      <c:valAx>
        <c:axId val="38122975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78311536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847638298086"/>
          <c:y val="3.4662045060658599E-2"/>
          <c:w val="0.71284329401353597"/>
          <c:h val="0.89586466336421999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C49E-4241-9A72-45EF4A31F48D}"/>
              </c:ext>
            </c:extLst>
          </c:dPt>
          <c:cat>
            <c:strRef>
              <c:f>Sheet8!$A$2:$A$26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Sheet8!$B$2:$B$26</c:f>
              <c:numCache>
                <c:formatCode>General</c:formatCode>
                <c:ptCount val="25"/>
                <c:pt idx="0">
                  <c:v>15.3</c:v>
                </c:pt>
                <c:pt idx="1">
                  <c:v>12.8</c:v>
                </c:pt>
                <c:pt idx="2">
                  <c:v>11.2</c:v>
                </c:pt>
                <c:pt idx="3">
                  <c:v>11.1</c:v>
                </c:pt>
                <c:pt idx="4">
                  <c:v>10.9</c:v>
                </c:pt>
                <c:pt idx="5">
                  <c:v>10.5</c:v>
                </c:pt>
                <c:pt idx="6">
                  <c:v>10.5</c:v>
                </c:pt>
                <c:pt idx="7">
                  <c:v>10.199999999999999</c:v>
                </c:pt>
                <c:pt idx="8">
                  <c:v>9.1</c:v>
                </c:pt>
                <c:pt idx="9">
                  <c:v>8.8000000000000007</c:v>
                </c:pt>
                <c:pt idx="10">
                  <c:v>8.8000000000000007</c:v>
                </c:pt>
                <c:pt idx="11">
                  <c:v>8.8000000000000007</c:v>
                </c:pt>
                <c:pt idx="12">
                  <c:v>8.6</c:v>
                </c:pt>
                <c:pt idx="13">
                  <c:v>8.1</c:v>
                </c:pt>
                <c:pt idx="14">
                  <c:v>8</c:v>
                </c:pt>
                <c:pt idx="15">
                  <c:v>7.9</c:v>
                </c:pt>
                <c:pt idx="16">
                  <c:v>7.6</c:v>
                </c:pt>
                <c:pt idx="17">
                  <c:v>7.1</c:v>
                </c:pt>
                <c:pt idx="18">
                  <c:v>6.9</c:v>
                </c:pt>
                <c:pt idx="19">
                  <c:v>6.7</c:v>
                </c:pt>
                <c:pt idx="20">
                  <c:v>6.2</c:v>
                </c:pt>
                <c:pt idx="21">
                  <c:v>5.6</c:v>
                </c:pt>
                <c:pt idx="22">
                  <c:v>4.8</c:v>
                </c:pt>
                <c:pt idx="23">
                  <c:v>3.9</c:v>
                </c:pt>
                <c:pt idx="2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9E-4241-9A72-45EF4A31F4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227400"/>
        <c:axId val="381227792"/>
      </c:barChart>
      <c:catAx>
        <c:axId val="381227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81227792"/>
        <c:crosses val="autoZero"/>
        <c:auto val="1"/>
        <c:lblAlgn val="ctr"/>
        <c:lblOffset val="100"/>
        <c:noMultiLvlLbl val="0"/>
      </c:catAx>
      <c:valAx>
        <c:axId val="381227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81227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818" y="1243409"/>
            <a:ext cx="5968365" cy="335720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5684D-2A69-4FC8-9CAD-88FDE2B41D05}" type="datetimeFigureOut">
              <a:rPr lang="en-GB" smtClean="0"/>
              <a:t>09/04/2017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67504-7E20-4D73-831B-E6C97C487BA1}" type="datetimeFigureOut">
              <a:rPr lang="sv-SE" smtClean="0"/>
              <a:t>2017-04-09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Migration, sysselsättning och löner – hur ska vi ta itu med arbetsmarknadens tudelning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20000"/>
          </a:bodyPr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6/4-2017</a:t>
            </a:r>
          </a:p>
          <a:p>
            <a:r>
              <a:rPr lang="sv-SE" dirty="0"/>
              <a:t>Herbert Felixinstitutet</a:t>
            </a:r>
          </a:p>
          <a:p>
            <a:r>
              <a:rPr lang="sv-SE" dirty="0"/>
              <a:t>Malmö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Anställningsstöd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Begränsad ”</a:t>
            </a:r>
            <a:r>
              <a:rPr lang="sv-SE" dirty="0" err="1"/>
              <a:t>take-up</a:t>
            </a:r>
            <a:r>
              <a:rPr lang="sv-SE" dirty="0"/>
              <a:t>”</a:t>
            </a:r>
          </a:p>
          <a:p>
            <a:pPr marL="0" indent="0">
              <a:buNone/>
            </a:pPr>
            <a:r>
              <a:rPr lang="sv-SE" dirty="0"/>
              <a:t>   - framför allt för stöd med utbildningsinnehåll</a:t>
            </a:r>
          </a:p>
          <a:p>
            <a:r>
              <a:rPr lang="sv-SE" dirty="0"/>
              <a:t>Stöden kan vara stigmatiserande</a:t>
            </a:r>
          </a:p>
          <a:p>
            <a:r>
              <a:rPr lang="sv-SE" dirty="0"/>
              <a:t>Byråkrati</a:t>
            </a:r>
          </a:p>
          <a:p>
            <a:r>
              <a:rPr lang="sv-SE" dirty="0"/>
              <a:t>Mängden stödformer och förändringar i dem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Möjliga förbättringar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r>
              <a:rPr lang="sv-SE" dirty="0"/>
              <a:t>Bättre information</a:t>
            </a:r>
          </a:p>
          <a:p>
            <a:pPr marL="0" indent="0">
              <a:buNone/>
            </a:pPr>
            <a:r>
              <a:rPr lang="sv-SE" dirty="0"/>
              <a:t>   - cirka 20 procent av företagen känner inte till stöden</a:t>
            </a:r>
          </a:p>
          <a:p>
            <a:pPr marL="0" indent="0">
              <a:buNone/>
            </a:pPr>
            <a:r>
              <a:rPr lang="sv-SE" dirty="0"/>
              <a:t>   - mycket mer positiva attityder i företag som använt än i företag som </a:t>
            </a:r>
          </a:p>
          <a:p>
            <a:pPr marL="0" indent="0">
              <a:buNone/>
            </a:pPr>
            <a:r>
              <a:rPr lang="sv-SE" dirty="0"/>
              <a:t>     inte använt stöd </a:t>
            </a:r>
          </a:p>
          <a:p>
            <a:r>
              <a:rPr lang="sv-SE" dirty="0"/>
              <a:t>Provperiod före definitiv anställning med stöd</a:t>
            </a:r>
          </a:p>
          <a:p>
            <a:r>
              <a:rPr lang="sv-SE" dirty="0"/>
              <a:t>Avlastning av arbetsgivaransvar</a:t>
            </a:r>
          </a:p>
          <a:p>
            <a:pPr marL="0" indent="0">
              <a:buNone/>
            </a:pPr>
            <a:r>
              <a:rPr lang="sv-SE" dirty="0"/>
              <a:t>   - Arbetsförmedlingen</a:t>
            </a:r>
          </a:p>
          <a:p>
            <a:pPr marL="0" indent="0">
              <a:buNone/>
            </a:pPr>
            <a:r>
              <a:rPr lang="sv-SE" dirty="0"/>
              <a:t>   - bemanningsföretag</a:t>
            </a:r>
          </a:p>
          <a:p>
            <a:r>
              <a:rPr lang="sv-SE" dirty="0"/>
              <a:t>Men erfarenheterna talar för begränsade effekter</a:t>
            </a:r>
          </a:p>
          <a:p>
            <a:r>
              <a:rPr lang="sv-SE" dirty="0"/>
              <a:t>Budgetkostnader och undanträngningseffekter utgör restriktioner</a:t>
            </a:r>
          </a:p>
          <a:p>
            <a:pPr marL="0" indent="0"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95600" y="1772816"/>
          <a:ext cx="6912610" cy="3131820"/>
        </p:xfrm>
        <a:graphic>
          <a:graphicData uri="http://schemas.openxmlformats.org/drawingml/2006/table">
            <a:tbl>
              <a:tblPr firstRow="1" firstCol="1" bandRow="1"/>
              <a:tblGrid>
                <a:gridCol w="5042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991544" y="1772816"/>
          <a:ext cx="7432040" cy="4464050"/>
        </p:xfrm>
        <a:graphic>
          <a:graphicData uri="http://schemas.openxmlformats.org/drawingml/2006/table">
            <a:tbl>
              <a:tblPr firstRow="1" firstCol="1" bandRow="1"/>
              <a:tblGrid>
                <a:gridCol w="640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graphicFrame>
        <p:nvGraphicFramePr>
          <p:cNvPr id="4" name="Chart 18" descr="Källa:" title="Figur 5 Andelen enkla jobb i olika länder"/>
          <p:cNvGraphicFramePr/>
          <p:nvPr/>
        </p:nvGraphicFramePr>
        <p:xfrm>
          <a:off x="3356517" y="1550020"/>
          <a:ext cx="4889810" cy="525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/>
        </p:nvGraphicFramePr>
        <p:xfrm>
          <a:off x="1204331" y="1750747"/>
          <a:ext cx="9015761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6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 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5/Decil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9/Decil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Sverige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2,28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Belgien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Danmark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1,45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Finland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Frankrike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Italien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1,50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2,17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Norge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Nederländerna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2,94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OECD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Österrike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3,33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Storbritannien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Tyskland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Polen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1,92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4,03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Estland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4,40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USA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5,01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Sysselsättningseffekter av högre minimilöner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Varierande resultat i utländska studier</a:t>
            </a:r>
          </a:p>
          <a:p>
            <a:pPr marL="0" indent="0">
              <a:buNone/>
            </a:pPr>
            <a:r>
              <a:rPr lang="sv-SE" dirty="0"/>
              <a:t>    - en majoritet finner negativa sysselsättningseffekter</a:t>
            </a:r>
          </a:p>
          <a:p>
            <a:r>
              <a:rPr lang="sv-SE" dirty="0"/>
              <a:t>Oftare negativa effekter om minimilönerna är höga</a:t>
            </a:r>
          </a:p>
          <a:p>
            <a:r>
              <a:rPr lang="sv-SE" dirty="0"/>
              <a:t>Negativa effekter för de minst kvalificerade</a:t>
            </a:r>
          </a:p>
          <a:p>
            <a:r>
              <a:rPr lang="sv-SE" dirty="0"/>
              <a:t>Mer stöd för negativa effekter i svenska studier</a:t>
            </a:r>
          </a:p>
          <a:p>
            <a:r>
              <a:rPr lang="sv-SE" dirty="0"/>
              <a:t>Studierna underskattar förmodligen de negativa effekterna</a:t>
            </a:r>
          </a:p>
          <a:p>
            <a:pPr marL="0" indent="0">
              <a:buNone/>
            </a:pPr>
            <a:r>
              <a:rPr lang="sv-SE" dirty="0"/>
              <a:t>   - kort tidshorisont</a:t>
            </a:r>
          </a:p>
          <a:p>
            <a:pPr defTabSz="-635">
              <a:tabLst>
                <a:tab pos="1976120" algn="l"/>
              </a:tabLst>
            </a:pPr>
            <a:r>
              <a:rPr lang="sv-SE" dirty="0"/>
              <a:t>Sänkta minimilöner kan öppna nya marknader</a:t>
            </a:r>
          </a:p>
          <a:p>
            <a:pPr marL="0" indent="0"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Olika metoder att sänka minimilönerna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Avtala om allmän sänkning av gällande minimilöner</a:t>
            </a:r>
          </a:p>
          <a:p>
            <a:r>
              <a:rPr lang="sv-SE" dirty="0"/>
              <a:t>Avtala om nya lågkvalificerade (”enkla”) jobb med rejält lägre minimilöner</a:t>
            </a:r>
          </a:p>
          <a:p>
            <a:r>
              <a:rPr lang="sv-SE" dirty="0"/>
              <a:t>Avtala om rejält sänkta ingångslöner för tidsbegränsade ingångsjobb</a:t>
            </a:r>
          </a:p>
          <a:p>
            <a:pPr marL="0" indent="0">
              <a:buNone/>
            </a:pPr>
            <a:r>
              <a:rPr lang="sv-SE" dirty="0"/>
              <a:t>   - eventuellt i kombination med jobbskatteavdrag/sänkta socialavgifter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Lägre minimilöner för nya ”enkla” jobb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Hög träffsäkerhet</a:t>
            </a:r>
          </a:p>
          <a:p>
            <a:r>
              <a:rPr lang="sv-SE" dirty="0"/>
              <a:t>Enligt enkäter krävs stora lönesänkningar för att göra marginella grupper anställningsbara</a:t>
            </a:r>
          </a:p>
          <a:p>
            <a:r>
              <a:rPr lang="sv-SE" dirty="0"/>
              <a:t>Vad händer med lönerna </a:t>
            </a:r>
            <a:r>
              <a:rPr lang="sv-SE" dirty="0" err="1"/>
              <a:t>lönerna</a:t>
            </a:r>
            <a:r>
              <a:rPr lang="sv-SE" dirty="0"/>
              <a:t> för redan anställda ?</a:t>
            </a:r>
          </a:p>
          <a:p>
            <a:pPr marL="0" indent="0">
              <a:buNone/>
            </a:pPr>
            <a:r>
              <a:rPr lang="sv-SE" dirty="0"/>
              <a:t>   - inte säkert att de nya jobben är substitut</a:t>
            </a:r>
          </a:p>
          <a:p>
            <a:pPr marL="0" indent="0">
              <a:buNone/>
            </a:pPr>
            <a:r>
              <a:rPr lang="sv-SE" dirty="0"/>
              <a:t>   - enligt en del forskning </a:t>
            </a:r>
            <a:r>
              <a:rPr lang="sv-SE"/>
              <a:t>sjunker lönerna i </a:t>
            </a:r>
            <a:r>
              <a:rPr lang="sv-SE" dirty="0"/>
              <a:t>de jobb som lågutbildade</a:t>
            </a:r>
          </a:p>
          <a:p>
            <a:pPr marL="0" indent="0">
              <a:buNone/>
            </a:pPr>
            <a:r>
              <a:rPr lang="sv-SE" dirty="0"/>
              <a:t>     immigranter tar</a:t>
            </a:r>
          </a:p>
          <a:p>
            <a:pPr marL="0" indent="0">
              <a:buNone/>
            </a:pPr>
            <a:r>
              <a:rPr lang="sv-SE" dirty="0"/>
              <a:t>   - men lönerna för lågutbildade inrikes födda stiger när de flyttar över</a:t>
            </a:r>
          </a:p>
          <a:p>
            <a:pPr marL="0" indent="0">
              <a:buNone/>
            </a:pPr>
            <a:r>
              <a:rPr lang="sv-SE" dirty="0"/>
              <a:t>     till mer kvalificerade jobb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7500" lnSpcReduction="10000"/>
          </a:bodyPr>
          <a:lstStyle/>
          <a:p>
            <a:pPr marL="457200" indent="-457200"/>
            <a:r>
              <a:rPr lang="sv-SE" dirty="0"/>
              <a:t>Utbildade plåtslagare: minimilön på 24-25 000 kr</a:t>
            </a:r>
          </a:p>
          <a:p>
            <a:pPr marL="457200" indent="-457200"/>
            <a:r>
              <a:rPr lang="sv-SE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dirty="0"/>
              <a:t>Komplement</a:t>
            </a:r>
          </a:p>
          <a:p>
            <a:pPr marL="457200" indent="-457200"/>
            <a:r>
              <a:rPr lang="sv-SE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enkätundersökning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Den traditionella svenska modellen fungerar inte under dagens omständigheter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Lönesammanpressning skulle slå ut lågkvalificerade jobb och arbetskraften uppgraderas genom utbildning</a:t>
            </a:r>
          </a:p>
          <a:p>
            <a:r>
              <a:rPr lang="sv-SE" dirty="0"/>
              <a:t>Det fungerade på en mer homogen arbetsmarknad med begränsade skillnader i färdigheter</a:t>
            </a:r>
          </a:p>
          <a:p>
            <a:r>
              <a:rPr lang="sv-SE" dirty="0"/>
              <a:t>Men med större skillnader i färdigheter på en mer heterogen arbetsmarknad överbelastas utbildnings- och arbetsmarknadspolitiken</a:t>
            </a:r>
          </a:p>
          <a:p>
            <a:r>
              <a:rPr lang="sv-SE" dirty="0"/>
              <a:t>Därför krävs större lönespridning om vi menar allvar med målet hög och jämnt </a:t>
            </a:r>
            <a:r>
              <a:rPr lang="sv-SE"/>
              <a:t>fördelad sysselsättning</a:t>
            </a:r>
            <a:endParaRPr lang="sv-SE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LOs förslag om utbildningsjobb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sv-SE" altLang="en-US"/>
              <a:t>Temporära avtal om lägre löner - ett antal år</a:t>
            </a:r>
          </a:p>
          <a:p>
            <a:pPr algn="l"/>
            <a:r>
              <a:rPr lang="sv-SE" altLang="en-US"/>
              <a:t>Kombination med obligatorisk utbildning</a:t>
            </a:r>
          </a:p>
          <a:p>
            <a:pPr algn="l"/>
            <a:r>
              <a:rPr lang="sv-SE" altLang="en-US"/>
              <a:t>   - arbetsgivarna inte involverade</a:t>
            </a:r>
          </a:p>
          <a:p>
            <a:pPr algn="l"/>
            <a:r>
              <a:rPr lang="sv-SE" altLang="en-US"/>
              <a:t>   - generösa studiestöd till individerna</a:t>
            </a:r>
          </a:p>
          <a:p>
            <a:pPr algn="l"/>
            <a:r>
              <a:rPr lang="sv-SE" altLang="en-US"/>
              <a:t>Arbetslösa, 25-40 år, grundskola eller ofullständigt gymnasium</a:t>
            </a:r>
          </a:p>
          <a:p>
            <a:pPr algn="l"/>
            <a:r>
              <a:rPr lang="sv-SE" altLang="en-US"/>
              <a:t>Obligatorisk grundskola för dem som saknar det och är under 45 år</a:t>
            </a:r>
          </a:p>
          <a:p>
            <a:pPr algn="l">
              <a:buNone/>
            </a:pPr>
            <a:endParaRPr lang="sv-SE" altLang="en-US"/>
          </a:p>
          <a:p>
            <a:pPr marL="0" indent="0">
              <a:buNone/>
            </a:pPr>
            <a:r>
              <a:rPr lang="sv-SE" altLang="en-US"/>
              <a:t>   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LOs förslag forts.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sv-SE" altLang="en-US">
                <a:sym typeface="+mn-ea"/>
              </a:rPr>
              <a:t>En öppning men alltför begränsande förslag</a:t>
            </a:r>
            <a:endParaRPr lang="sv-SE" altLang="en-US"/>
          </a:p>
          <a:p>
            <a:pPr algn="l">
              <a:buNone/>
            </a:pPr>
            <a:r>
              <a:rPr lang="sv-SE" altLang="en-US">
                <a:sym typeface="+mn-ea"/>
              </a:rPr>
              <a:t>      - enkla jobb bör gälla också dem utan grundskola och äldre</a:t>
            </a:r>
            <a:endParaRPr lang="sv-SE" altLang="en-US"/>
          </a:p>
          <a:p>
            <a:pPr algn="l">
              <a:buNone/>
            </a:pPr>
            <a:r>
              <a:rPr lang="sv-SE" altLang="en-US">
                <a:sym typeface="+mn-ea"/>
              </a:rPr>
              <a:t>      - obligatorisk skola fungerar inte för vuxna - tillräckligt ge </a:t>
            </a:r>
          </a:p>
          <a:p>
            <a:pPr algn="l">
              <a:buNone/>
            </a:pPr>
            <a:r>
              <a:rPr lang="sv-SE" altLang="en-US">
                <a:sym typeface="+mn-ea"/>
              </a:rPr>
              <a:t>        incitament genom generösa studiestöd</a:t>
            </a:r>
            <a:endParaRPr lang="sv-SE" altLang="en-US"/>
          </a:p>
          <a:p>
            <a:pPr algn="l">
              <a:buNone/>
            </a:pPr>
            <a:r>
              <a:rPr lang="sv-SE" altLang="en-US">
                <a:sym typeface="+mn-ea"/>
              </a:rPr>
              <a:t>      - större effekter med permanenta enkla jobb</a:t>
            </a:r>
            <a:endParaRPr lang="sv-SE" altLang="en-US"/>
          </a:p>
          <a:p>
            <a:pPr algn="l"/>
            <a:r>
              <a:rPr lang="sv-SE" altLang="en-US">
                <a:sym typeface="+mn-ea"/>
              </a:rPr>
              <a:t>Förhandlingar med Svenskt Näringsliv?</a:t>
            </a:r>
          </a:p>
          <a:p>
            <a:pPr marL="0" indent="0" algn="l">
              <a:buNone/>
            </a:pPr>
            <a:r>
              <a:rPr lang="sv-SE" altLang="en-US"/>
              <a:t>   - för oöverskådligt med bara branschavtal</a:t>
            </a:r>
          </a:p>
          <a:p>
            <a:pPr marL="0" indent="0" algn="l">
              <a:buNone/>
            </a:pPr>
            <a:r>
              <a:rPr lang="sv-SE" altLang="en-US"/>
              <a:t>   - trepartsförhandlingar med staten?</a:t>
            </a:r>
          </a:p>
          <a:p>
            <a:pPr algn="l">
              <a:buNone/>
            </a:pPr>
            <a:r>
              <a:rPr lang="sv-SE" altLang="en-US">
                <a:sym typeface="+mn-ea"/>
              </a:rPr>
              <a:t>    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4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47530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Tre metoder att hantera sysselsättnings-problemen för utrikes födda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  <a:p>
            <a:r>
              <a:rPr lang="sv-SE" dirty="0"/>
              <a:t>Anställningsstöd</a:t>
            </a:r>
          </a:p>
          <a:p>
            <a:r>
              <a:rPr lang="sv-SE" dirty="0"/>
              <a:t>Lägre minimilöner och större lönespridning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Avkastning av mer läskunnighet i form av högre sannolikhet för sysselsättning, 2012</a:t>
            </a:r>
          </a:p>
        </p:txBody>
      </p:sp>
      <p:grpSp>
        <p:nvGrpSpPr>
          <p:cNvPr id="4" name="Group 1"/>
          <p:cNvGrpSpPr/>
          <p:nvPr/>
        </p:nvGrpSpPr>
        <p:grpSpPr>
          <a:xfrm>
            <a:off x="1064712" y="1759907"/>
            <a:ext cx="9475940" cy="4916466"/>
            <a:chOff x="0" y="0"/>
            <a:chExt cx="7781925" cy="3355366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84791"/>
              <a:ext cx="7781925" cy="242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4"/>
            <p:cNvGrpSpPr/>
            <p:nvPr/>
          </p:nvGrpSpPr>
          <p:grpSpPr>
            <a:xfrm>
              <a:off x="1226666" y="0"/>
              <a:ext cx="2275223" cy="430887"/>
              <a:chOff x="1226666" y="0"/>
              <a:chExt cx="2275223" cy="430887"/>
            </a:xfrm>
          </p:grpSpPr>
          <p:sp>
            <p:nvSpPr>
              <p:cNvPr id="16" name="TextBox 4"/>
              <p:cNvSpPr txBox="1"/>
              <p:nvPr/>
            </p:nvSpPr>
            <p:spPr>
              <a:xfrm>
                <a:off x="1629681" y="0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inhemsk 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/>
              <p:nvPr/>
            </p:nvSpPr>
            <p:spPr>
              <a:xfrm>
                <a:off x="1226666" y="68710"/>
                <a:ext cx="288032" cy="25115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</p:grpSp>
        <p:grpSp>
          <p:nvGrpSpPr>
            <p:cNvPr id="7" name="Group 5"/>
            <p:cNvGrpSpPr/>
            <p:nvPr/>
          </p:nvGrpSpPr>
          <p:grpSpPr>
            <a:xfrm>
              <a:off x="4618421" y="22836"/>
              <a:ext cx="2284252" cy="430887"/>
              <a:chOff x="4618421" y="22836"/>
              <a:chExt cx="2284252" cy="430887"/>
            </a:xfrm>
          </p:grpSpPr>
          <p:sp>
            <p:nvSpPr>
              <p:cNvPr id="14" name="Rectangle 12"/>
              <p:cNvSpPr/>
              <p:nvPr/>
            </p:nvSpPr>
            <p:spPr>
              <a:xfrm>
                <a:off x="4618421" y="108940"/>
                <a:ext cx="288032" cy="251157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15" name="TextBox 8"/>
              <p:cNvSpPr txBox="1"/>
              <p:nvPr/>
            </p:nvSpPr>
            <p:spPr>
              <a:xfrm>
                <a:off x="5030465" y="22836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invandrarbakgrund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8" name="TextBox 11"/>
            <p:cNvSpPr txBox="1"/>
            <p:nvPr/>
          </p:nvSpPr>
          <p:spPr>
            <a:xfrm>
              <a:off x="578558" y="3013664"/>
              <a:ext cx="1342348" cy="34170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Nederländerna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TextBox 12"/>
            <p:cNvSpPr txBox="1"/>
            <p:nvPr/>
          </p:nvSpPr>
          <p:spPr>
            <a:xfrm>
              <a:off x="17307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Kanada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TextBox 13"/>
            <p:cNvSpPr txBox="1"/>
            <p:nvPr/>
          </p:nvSpPr>
          <p:spPr>
            <a:xfrm>
              <a:off x="2882850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Danmark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TextBox 14"/>
            <p:cNvSpPr txBox="1"/>
            <p:nvPr/>
          </p:nvSpPr>
          <p:spPr>
            <a:xfrm>
              <a:off x="4106986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Norge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53311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Sverige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TextBox 16"/>
            <p:cNvSpPr txBox="1"/>
            <p:nvPr/>
          </p:nvSpPr>
          <p:spPr>
            <a:xfrm>
              <a:off x="6482862" y="3024277"/>
              <a:ext cx="1298830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Storbritannien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Utbildning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Hög avkastning av mer färdigheter i form av högre sysselsättnings-sannolikhet är ett argument för </a:t>
            </a:r>
            <a:r>
              <a:rPr lang="sv-SE" dirty="0" err="1"/>
              <a:t>utbildningsatsningar</a:t>
            </a:r>
            <a:endParaRPr lang="sv-SE" dirty="0"/>
          </a:p>
          <a:p>
            <a:r>
              <a:rPr lang="sv-SE" dirty="0"/>
              <a:t>SFI-utbildningen har tidigare varit effektiv</a:t>
            </a:r>
          </a:p>
          <a:p>
            <a:r>
              <a:rPr lang="sv-SE" dirty="0"/>
              <a:t>Men varning för överoptimism</a:t>
            </a:r>
          </a:p>
          <a:p>
            <a:pPr marL="0" indent="0">
              <a:buNone/>
            </a:pPr>
            <a:r>
              <a:rPr lang="sv-SE" dirty="0"/>
              <a:t>   - Svårt vända den tidigare negativa PISA-trenden</a:t>
            </a:r>
          </a:p>
          <a:p>
            <a:pPr marL="0" indent="0">
              <a:buNone/>
            </a:pPr>
            <a:r>
              <a:rPr lang="sv-SE" dirty="0"/>
              <a:t>   - Stor och växande lärarbrist</a:t>
            </a:r>
          </a:p>
          <a:p>
            <a:pPr marL="0" indent="0">
              <a:buNone/>
            </a:pPr>
            <a:r>
              <a:rPr lang="sv-SE" dirty="0"/>
              <a:t>   - Många fullföljer inte SFI</a:t>
            </a:r>
          </a:p>
          <a:p>
            <a:pPr marL="0" indent="0">
              <a:buNone/>
            </a:pPr>
            <a:r>
              <a:rPr lang="sv-SE" dirty="0"/>
              <a:t>   - Avtagande marginalavkastning (jfr arbetsmarknadsutbildningen på </a:t>
            </a:r>
          </a:p>
          <a:p>
            <a:pPr marL="0" indent="0">
              <a:buNone/>
            </a:pPr>
            <a:r>
              <a:rPr lang="sv-SE" dirty="0"/>
              <a:t>     1990-talet)?</a:t>
            </a:r>
          </a:p>
          <a:p>
            <a:pPr marL="0" indent="0">
              <a:buNone/>
            </a:pPr>
            <a:r>
              <a:rPr lang="sv-SE" dirty="0"/>
              <a:t>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Möjliga förbättringar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Svenskundervisning under asylprocessen</a:t>
            </a:r>
          </a:p>
          <a:p>
            <a:r>
              <a:rPr lang="sv-SE" dirty="0"/>
              <a:t>Bonus för uppnådda studieresultat i SFI</a:t>
            </a:r>
          </a:p>
          <a:p>
            <a:r>
              <a:rPr lang="sv-SE" dirty="0"/>
              <a:t>Längre kompletterande skolutbildning för nyanlända</a:t>
            </a:r>
          </a:p>
          <a:p>
            <a:r>
              <a:rPr lang="sv-SE" dirty="0"/>
              <a:t>Placera inte </a:t>
            </a:r>
            <a:r>
              <a:rPr lang="sv-SE" dirty="0" err="1"/>
              <a:t>flyktinginvandrade</a:t>
            </a:r>
            <a:r>
              <a:rPr lang="sv-SE" dirty="0"/>
              <a:t> barn i gymnasieförberedande introduktionsprogram tillsammans med icke studiemotiverade inrikes födda elever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Kvarstående personer i olika subventionerade anställningar vid månadens slut  </a:t>
            </a:r>
          </a:p>
        </p:txBody>
      </p:sp>
      <p:graphicFrame>
        <p:nvGraphicFramePr>
          <p:cNvPr id="4" name="Chart 17"/>
          <p:cNvGraphicFramePr/>
          <p:nvPr/>
        </p:nvGraphicFramePr>
        <p:xfrm>
          <a:off x="2051824" y="1857958"/>
          <a:ext cx="7092176" cy="4788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1079</Words>
  <Application>Microsoft Office PowerPoint</Application>
  <PresentationFormat>Widescreen</PresentationFormat>
  <Paragraphs>310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Office-tema</vt:lpstr>
      <vt:lpstr>1_Office-tema</vt:lpstr>
      <vt:lpstr>Office Theme</vt:lpstr>
      <vt:lpstr>1_Office Theme</vt:lpstr>
      <vt:lpstr>2_Office-tema</vt:lpstr>
      <vt:lpstr>Migration, sysselsättning och löner – hur ska vi ta itu med arbetsmarknadens tudelning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Tre metoder att hantera sysselsättnings-problemen för utrikes födda</vt:lpstr>
      <vt:lpstr>Avkastning av mer läskunnighet i form av högre sannolikhet för sysselsättning, 2012</vt:lpstr>
      <vt:lpstr>Utbildning</vt:lpstr>
      <vt:lpstr>Möjliga förbättringar</vt:lpstr>
      <vt:lpstr>Kvarstående personer i olika subventionerade anställningar vid månadens slut  </vt:lpstr>
      <vt:lpstr>Anställningsstöd</vt:lpstr>
      <vt:lpstr>Möjliga förbättringar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Andel anställda i yrken med inga eller låga utbildningskrav, 2015</vt:lpstr>
      <vt:lpstr>Lönespridningen i olika OECD-länder, 2014</vt:lpstr>
      <vt:lpstr>Sysselsättningseffekter av högre minimilöner</vt:lpstr>
      <vt:lpstr>Olika metoder att sänka minimilönerna</vt:lpstr>
      <vt:lpstr>Lägre minimilöner för nya ”enkla” jobb</vt:lpstr>
      <vt:lpstr>Exempel</vt:lpstr>
      <vt:lpstr>Den traditionella svenska modellen fungerar inte under dagens omständigheter</vt:lpstr>
      <vt:lpstr>LOs förslag om utbildningsjobb</vt:lpstr>
      <vt:lpstr>LOs förslag forts.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Migration, sysselsättning och löner – hur ska vi ta itu med arbetsmarknadens tudelning</dc:title>
  <dc:creator>Lars Calmfors</dc:creator>
  <cp:lastModifiedBy>Simon Ek</cp:lastModifiedBy>
  <cp:revision>22</cp:revision>
  <cp:lastPrinted>2016-11-23T07:30:00Z</cp:lastPrinted>
  <dcterms:created xsi:type="dcterms:W3CDTF">2016-11-22T09:02:00Z</dcterms:created>
  <dcterms:modified xsi:type="dcterms:W3CDTF">2017-04-09T11:36:17Z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