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C89B9-920C-4D6B-8EAD-1890201706D0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A9F9A-474F-4F60-BD01-6BA63F988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95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28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2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6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9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9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5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2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2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6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684D-2A69-4FC8-9CAD-88FDE2B41D0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B8A8-BF2D-4080-8EA5-847C917F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9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LOs </a:t>
            </a:r>
            <a:r>
              <a:rPr lang="sv-SE" dirty="0">
                <a:solidFill>
                  <a:srgbClr val="002060"/>
                </a:solidFill>
              </a:rPr>
              <a:t>förslag</a:t>
            </a:r>
            <a:r>
              <a:rPr lang="sv-SE" dirty="0">
                <a:solidFill>
                  <a:srgbClr val="C00000"/>
                </a:solidFill>
              </a:rPr>
              <a:t> om </a:t>
            </a:r>
            <a:r>
              <a:rPr lang="sv-SE" dirty="0">
                <a:solidFill>
                  <a:srgbClr val="002060"/>
                </a:solidFill>
              </a:rPr>
              <a:t>utbildningsjobb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Lars Calmfors</a:t>
            </a:r>
          </a:p>
          <a:p>
            <a:r>
              <a:rPr lang="sv-SE" sz="3200" dirty="0"/>
              <a:t>LO</a:t>
            </a:r>
          </a:p>
          <a:p>
            <a:r>
              <a:rPr lang="sv-SE" sz="3200" dirty="0"/>
              <a:t>3 april 2017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5294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rgbClr val="002060"/>
                </a:solidFill>
              </a:rPr>
              <a:t>Arbetsmarknadsekonomiska </a:t>
            </a:r>
            <a:r>
              <a:rPr lang="sv-SE" dirty="0">
                <a:solidFill>
                  <a:srgbClr val="002060"/>
                </a:solidFill>
              </a:rPr>
              <a:t>rådets förslag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2016</a:t>
            </a:r>
            <a:endParaRPr lang="en-GB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Temporära ingångsjobb med låga ingångslöner</a:t>
            </a:r>
          </a:p>
          <a:p>
            <a:r>
              <a:rPr lang="sv-SE" dirty="0"/>
              <a:t>Minskar risken för att anställda permanent ska fastna med låga löner</a:t>
            </a:r>
          </a:p>
          <a:p>
            <a:r>
              <a:rPr lang="sv-SE" dirty="0"/>
              <a:t>Men sysselsättningseffekterna begränsas</a:t>
            </a:r>
          </a:p>
          <a:p>
            <a:r>
              <a:rPr lang="sv-SE" dirty="0"/>
              <a:t>Lägre sociala avgifter och extra jobbskatteavdrag</a:t>
            </a:r>
            <a:endParaRPr lang="en-GB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2017</a:t>
            </a:r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Permanenta enkla jobb med låga minimilöner</a:t>
            </a:r>
          </a:p>
          <a:p>
            <a:r>
              <a:rPr lang="sv-SE" dirty="0"/>
              <a:t>Större risk för att anställda permanent ska fastna med låga löner</a:t>
            </a:r>
          </a:p>
          <a:p>
            <a:r>
              <a:rPr lang="sv-SE" dirty="0"/>
              <a:t>Men större sysselsättnings-effekter</a:t>
            </a:r>
          </a:p>
          <a:p>
            <a:r>
              <a:rPr lang="sv-SE" dirty="0"/>
              <a:t>Mycket generösa studiestöd till </a:t>
            </a:r>
            <a:r>
              <a:rPr lang="sv-SE" i="1" dirty="0"/>
              <a:t>individerna</a:t>
            </a:r>
            <a:endParaRPr lang="sv-S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LOs förslag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Bra med generösa studiestöd till </a:t>
            </a:r>
            <a:r>
              <a:rPr lang="sv-SE" b="1" dirty="0"/>
              <a:t>individen </a:t>
            </a:r>
            <a:r>
              <a:rPr lang="sv-SE" dirty="0"/>
              <a:t>och att arbetsgivaren inte ska involveras direkt</a:t>
            </a:r>
          </a:p>
          <a:p>
            <a:r>
              <a:rPr lang="sv-SE" dirty="0"/>
              <a:t>Frivilligt eller obligatoriskt deltagande i utbildning för att få utbildningsjobb?</a:t>
            </a:r>
          </a:p>
          <a:p>
            <a:pPr marL="0" indent="0">
              <a:buNone/>
            </a:pPr>
            <a:r>
              <a:rPr lang="sv-SE" dirty="0"/>
              <a:t>   - svårt tvinga vuxna till utbildning</a:t>
            </a:r>
          </a:p>
          <a:p>
            <a:pPr marL="0" indent="0">
              <a:buNone/>
            </a:pPr>
            <a:r>
              <a:rPr lang="sv-SE" dirty="0"/>
              <a:t>   - Använd bara incitament!</a:t>
            </a:r>
          </a:p>
          <a:p>
            <a:r>
              <a:rPr lang="sv-SE" dirty="0"/>
              <a:t>Onödiga inskränkningar: 25-40 år, grundskola eller ofullständigt gymnasium</a:t>
            </a:r>
          </a:p>
          <a:p>
            <a:r>
              <a:rPr lang="sv-SE" dirty="0"/>
              <a:t>Enkla jobb med lägre löner bör gälla fler grupper</a:t>
            </a:r>
          </a:p>
          <a:p>
            <a:pPr marL="0" indent="0">
              <a:buNone/>
            </a:pPr>
            <a:r>
              <a:rPr lang="sv-SE" dirty="0"/>
              <a:t>   - också dem som saknar grundskola </a:t>
            </a:r>
          </a:p>
          <a:p>
            <a:pPr marL="0" indent="0">
              <a:buNone/>
            </a:pPr>
            <a:r>
              <a:rPr lang="sv-SE" dirty="0"/>
              <a:t>   - också äldre än 45 år</a:t>
            </a:r>
          </a:p>
          <a:p>
            <a:pPr marL="0" indent="0">
              <a:buNone/>
            </a:pPr>
            <a:r>
              <a:rPr lang="sv-SE" dirty="0"/>
              <a:t>   - incitament till utbildning, inte tvång, för dem som saknar grundskola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0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Svenska exempel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/>
              <a:t>Plåt- och ventföretagen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7500" lnSpcReduction="10000"/>
          </a:bodyPr>
          <a:lstStyle/>
          <a:p>
            <a:pPr marL="457200" indent="-457200"/>
            <a:r>
              <a:rPr lang="sv-SE" dirty="0"/>
              <a:t>Utbildade plåtslagare: minimilön på 24-25 000 kr</a:t>
            </a:r>
          </a:p>
          <a:p>
            <a:pPr marL="457200" indent="-457200"/>
            <a:r>
              <a:rPr lang="sv-SE" dirty="0"/>
              <a:t>Enkla uppgifter som materialtransport, enklare montering, städning skulle kunna utföras av annan yrkeskategori</a:t>
            </a:r>
          </a:p>
          <a:p>
            <a:pPr marL="457200" indent="-457200"/>
            <a:r>
              <a:rPr lang="sv-SE" dirty="0"/>
              <a:t>Komplement</a:t>
            </a:r>
          </a:p>
          <a:p>
            <a:pPr marL="457200" indent="-457200"/>
            <a:r>
              <a:rPr lang="sv-SE" dirty="0"/>
              <a:t>Kräver lägre löner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 dirty="0"/>
              <a:t>Vår enkätundersökning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altLang="en-US" dirty="0"/>
              <a:t>Anställningar på enkla jobb som betalas med 14-15 000 kr</a:t>
            </a:r>
          </a:p>
          <a:p>
            <a:r>
              <a:rPr lang="sv-SE" altLang="en-US" dirty="0"/>
              <a:t>1/3 av de svarande företagen</a:t>
            </a:r>
          </a:p>
          <a:p>
            <a:r>
              <a:rPr lang="sv-SE" altLang="en-US" dirty="0"/>
              <a:t>Olika avlastningsfunktioner</a:t>
            </a:r>
          </a:p>
          <a:p>
            <a:r>
              <a:rPr lang="sv-SE" altLang="en-US" dirty="0"/>
              <a:t>Det verkar finnas en potentiell efterfrågan vid lägre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207" y="573681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4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efter födelseregion, 20-64 år,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63553" y="1700803"/>
          <a:ext cx="7409060" cy="2967652"/>
        </p:xfrm>
        <a:graphic>
          <a:graphicData uri="http://schemas.openxmlformats.org/drawingml/2006/table">
            <a:tbl>
              <a:tblPr firstRow="1" firstCol="1" bandRow="1"/>
              <a:tblGrid>
                <a:gridCol w="15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108787" r="-3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208787" r="-2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308787" r="-1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408787" b="-175141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Totalt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 (0,57)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 (0,96)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0,26 (0,43)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 (0,90)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0,65 (0,74)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 (0,63)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 (0,56)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0,80 (0,98)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0,59 (0,70)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88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för kvinnor efter födelseregion, 20-64 år,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63553" y="1700804"/>
          <a:ext cx="7409060" cy="2679433"/>
        </p:xfrm>
        <a:graphic>
          <a:graphicData uri="http://schemas.openxmlformats.org/drawingml/2006/table">
            <a:tbl>
              <a:tblPr firstRow="1" firstCol="1" bandRow="1"/>
              <a:tblGrid>
                <a:gridCol w="15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108787" r="-3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208787" r="-2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308787" r="-1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408787" b="-15762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Kvinnor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 (0,55)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0,56 (0,67)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0,17 (0,33)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 (0,89)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0,45 (0,54)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0,27 (0,53)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0,54 (0,65)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Total anknytningsgrad till arbetsmarknaden efter födelseregion och vistelsetid, kvinnor, 20-64 år,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7530" y="1628794"/>
          <a:ext cx="7720365" cy="4614458"/>
        </p:xfrm>
        <a:graphic>
          <a:graphicData uri="http://schemas.openxmlformats.org/drawingml/2006/table">
            <a:tbl>
              <a:tblPr firstRow="1" firstCol="1" bandRow="1"/>
              <a:tblGrid>
                <a:gridCol w="101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79147" r="-421327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32168" r="-210839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58366" r="-134630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66185" b="-53360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&lt;5 år (invandringsår 2011-2015)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5-10 år (invandringsår 2006-2010)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&gt;10 år (invandringsår - 2005)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0,90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38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Olika sätt att angripa tudelningsproblemen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  <a:p>
            <a:r>
              <a:rPr lang="sv-SE" dirty="0"/>
              <a:t>Anställningsstöd</a:t>
            </a:r>
          </a:p>
          <a:p>
            <a:r>
              <a:rPr lang="sv-SE" dirty="0"/>
              <a:t>Lägre löner</a:t>
            </a:r>
          </a:p>
          <a:p>
            <a:r>
              <a:rPr lang="sv-SE" dirty="0"/>
              <a:t>Modernare beredskapsjobb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65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Rehn-Meidner-modellen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Strukturomvandling genom lönehöjningar som slår ut lågproduktiva jobb</a:t>
            </a:r>
          </a:p>
          <a:p>
            <a:r>
              <a:rPr lang="sv-SE" dirty="0"/>
              <a:t>Uppgradering av arbetskraftens kompetens genom utbildning och omskolning</a:t>
            </a:r>
          </a:p>
          <a:p>
            <a:r>
              <a:rPr lang="sv-SE" dirty="0"/>
              <a:t>Modellen fungerade väl på en förhållandevis homogen arbetsmarknad</a:t>
            </a:r>
          </a:p>
          <a:p>
            <a:r>
              <a:rPr lang="sv-SE" dirty="0"/>
              <a:t>Men med en allt mer heterogen arbetskraft överbelastas utbildnings- och arbetsmarknadspolitiken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91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Faktorer att beakta med lägre löner för ”enkla jobb”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80323" y="2101416"/>
            <a:ext cx="10541157" cy="45606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200" dirty="0"/>
              <a:t>Hur effektiva är lägre löner för att skapa fler jobb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200" dirty="0"/>
              <a:t>Vilka blir effekterna på andra löner?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200" dirty="0"/>
              <a:t>Hur stora är riskerna för att anställda ska fastna permanent på jobb med låga löner?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1605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Sysselsättningseffekter av lägre minimilöner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Forskningsstöd för högre sysselsättning för lågkvalificerade</a:t>
            </a:r>
          </a:p>
          <a:p>
            <a:r>
              <a:rPr lang="sv-SE" dirty="0"/>
              <a:t>Men det krävs stora lönesänkningar</a:t>
            </a:r>
          </a:p>
          <a:p>
            <a:r>
              <a:rPr lang="sv-SE" dirty="0"/>
              <a:t>Lägre </a:t>
            </a:r>
            <a:r>
              <a:rPr lang="sv-SE" dirty="0" err="1"/>
              <a:t>minimilönern</a:t>
            </a:r>
            <a:r>
              <a:rPr lang="sv-SE" dirty="0"/>
              <a:t> ger också lägre andel visstidsanställningar och högre andel fasta jobb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98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Effekterna på andra löner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Traditionell bild: negativa överspillningseffekter på andra löner</a:t>
            </a:r>
          </a:p>
          <a:p>
            <a:r>
              <a:rPr lang="sv-SE" dirty="0"/>
              <a:t>Ny forskning om invandring av lågutbildad arbetskraft</a:t>
            </a:r>
          </a:p>
          <a:p>
            <a:pPr marL="0" indent="0">
              <a:buNone/>
            </a:pPr>
            <a:r>
              <a:rPr lang="sv-SE" dirty="0"/>
              <a:t>   - lägre löner på de jobb där invandrarna kommer in</a:t>
            </a:r>
          </a:p>
          <a:p>
            <a:pPr marL="0" indent="0">
              <a:buNone/>
            </a:pPr>
            <a:r>
              <a:rPr lang="sv-SE" dirty="0"/>
              <a:t>   - men </a:t>
            </a:r>
            <a:r>
              <a:rPr lang="sv-SE" b="1" dirty="0"/>
              <a:t>i genomsnitt</a:t>
            </a:r>
            <a:r>
              <a:rPr lang="sv-SE" dirty="0"/>
              <a:t> högre löner för inhemsk arbetskraft</a:t>
            </a:r>
          </a:p>
          <a:p>
            <a:pPr marL="0" indent="0">
              <a:buNone/>
            </a:pPr>
            <a:r>
              <a:rPr lang="sv-SE" dirty="0"/>
              <a:t>   - inhemsk arbetskraft flyttar över till mer kvalificerade uppgifter</a:t>
            </a:r>
          </a:p>
          <a:p>
            <a:pPr marL="0" indent="0">
              <a:buNone/>
            </a:pPr>
            <a:r>
              <a:rPr lang="sv-SE" dirty="0"/>
              <a:t>   - invandrarna fungerar som </a:t>
            </a:r>
            <a:r>
              <a:rPr lang="sv-SE" b="1" dirty="0"/>
              <a:t>komplement</a:t>
            </a:r>
            <a:r>
              <a:rPr lang="sv-SE" dirty="0"/>
              <a:t> till inhemsk arbetskraft</a:t>
            </a:r>
          </a:p>
          <a:p>
            <a:r>
              <a:rPr lang="sv-SE" dirty="0"/>
              <a:t>Pågående debatt om denna forskning</a:t>
            </a:r>
          </a:p>
          <a:p>
            <a:pPr marL="0" indent="0">
              <a:buNone/>
            </a:pPr>
            <a:r>
              <a:rPr lang="sv-SE" dirty="0"/>
              <a:t>   - även enligt den nya forskningen finns det förlorare</a:t>
            </a:r>
          </a:p>
          <a:p>
            <a:pPr marL="0" indent="0">
              <a:buNone/>
            </a:pPr>
            <a:r>
              <a:rPr lang="sv-SE" dirty="0"/>
              <a:t>   - äldre och de som har långa anställningstider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8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662</Words>
  <Application>Microsoft Office PowerPoint</Application>
  <PresentationFormat>Widescreen</PresentationFormat>
  <Paragraphs>178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LOs förslag om utbildningsjobb</vt:lpstr>
      <vt:lpstr>Total anknytningsgrad till arbetsmarknaden efter födelseregion, 20-64 år, 2015</vt:lpstr>
      <vt:lpstr>Total anknytningsgrad till arbetsmarknaden för kvinnor efter födelseregion, 20-64 år, 2015</vt:lpstr>
      <vt:lpstr>Total anknytningsgrad till arbetsmarknaden efter födelseregion och vistelsetid, kvinnor, 20-64 år, 2015</vt:lpstr>
      <vt:lpstr>Olika sätt att angripa tudelningsproblemen</vt:lpstr>
      <vt:lpstr>Rehn-Meidner-modellen</vt:lpstr>
      <vt:lpstr>Faktorer att beakta med lägre löner för ”enkla jobb”</vt:lpstr>
      <vt:lpstr>Sysselsättningseffekter av lägre minimilöner</vt:lpstr>
      <vt:lpstr>Effekterna på andra löner</vt:lpstr>
      <vt:lpstr>Arbetsmarknadsekonomiska rådets förslag</vt:lpstr>
      <vt:lpstr>LOs förslag</vt:lpstr>
      <vt:lpstr>Svenska exempel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förslag om utbildningsjobb</dc:title>
  <dc:creator>Lars Calmfors</dc:creator>
  <cp:lastModifiedBy>Simon Ek</cp:lastModifiedBy>
  <cp:revision>9</cp:revision>
  <dcterms:created xsi:type="dcterms:W3CDTF">2017-04-01T09:52:30Z</dcterms:created>
  <dcterms:modified xsi:type="dcterms:W3CDTF">2017-04-03T12:39:04Z</dcterms:modified>
</cp:coreProperties>
</file>