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9"/>
  </p:notesMasterIdLst>
  <p:sldIdLst>
    <p:sldId id="299" r:id="rId2"/>
    <p:sldId id="301" r:id="rId3"/>
    <p:sldId id="302" r:id="rId4"/>
    <p:sldId id="303" r:id="rId5"/>
    <p:sldId id="347" r:id="rId6"/>
    <p:sldId id="307" r:id="rId7"/>
    <p:sldId id="382" r:id="rId8"/>
    <p:sldId id="305" r:id="rId9"/>
    <p:sldId id="264" r:id="rId10"/>
    <p:sldId id="389" r:id="rId11"/>
    <p:sldId id="309" r:id="rId12"/>
    <p:sldId id="310" r:id="rId13"/>
    <p:sldId id="311" r:id="rId14"/>
    <p:sldId id="344" r:id="rId15"/>
    <p:sldId id="328" r:id="rId16"/>
    <p:sldId id="331" r:id="rId17"/>
    <p:sldId id="346" r:id="rId18"/>
    <p:sldId id="345" r:id="rId19"/>
    <p:sldId id="332" r:id="rId20"/>
    <p:sldId id="333" r:id="rId21"/>
    <p:sldId id="416" r:id="rId22"/>
    <p:sldId id="417" r:id="rId23"/>
    <p:sldId id="418" r:id="rId24"/>
    <p:sldId id="419" r:id="rId25"/>
    <p:sldId id="420" r:id="rId26"/>
    <p:sldId id="396" r:id="rId27"/>
    <p:sldId id="397" r:id="rId28"/>
    <p:sldId id="398" r:id="rId29"/>
    <p:sldId id="399" r:id="rId30"/>
    <p:sldId id="401" r:id="rId31"/>
    <p:sldId id="402" r:id="rId32"/>
    <p:sldId id="403" r:id="rId33"/>
    <p:sldId id="423" r:id="rId34"/>
    <p:sldId id="412" r:id="rId35"/>
    <p:sldId id="413" r:id="rId36"/>
    <p:sldId id="414" r:id="rId37"/>
    <p:sldId id="415" r:id="rId38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etter Danielsson" initials="PD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11" autoAdjust="0"/>
    <p:restoredTop sz="94660"/>
  </p:normalViewPr>
  <p:slideViewPr>
    <p:cSldViewPr>
      <p:cViewPr>
        <p:scale>
          <a:sx n="103" d="100"/>
          <a:sy n="103" d="100"/>
        </p:scale>
        <p:origin x="-7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6031465093411998E-2"/>
          <c:y val="6.5289442986293397E-2"/>
          <c:w val="0.924643805309735"/>
          <c:h val="0.67805847185768398"/>
        </c:manualLayout>
      </c:layout>
      <c:lineChart>
        <c:grouping val="standard"/>
        <c:varyColors val="0"/>
        <c:ser>
          <c:idx val="0"/>
          <c:order val="0"/>
          <c:tx>
            <c:strRef>
              <c:f>'F2.12'!$C$1</c:f>
              <c:strCache>
                <c:ptCount val="1"/>
                <c:pt idx="0">
                  <c:v>Industrin</c:v>
                </c:pt>
              </c:strCache>
            </c:strRef>
          </c:tx>
          <c:marker>
            <c:symbol val="none"/>
          </c:marker>
          <c:cat>
            <c:numRef>
              <c:f>'F2.12'!$A$2:$A$74</c:f>
              <c:numCache>
                <c:formatCode>yyyy;@</c:formatCode>
                <c:ptCount val="73"/>
                <c:pt idx="0">
                  <c:v>29587</c:v>
                </c:pt>
                <c:pt idx="1">
                  <c:v>29952</c:v>
                </c:pt>
                <c:pt idx="2">
                  <c:v>30317</c:v>
                </c:pt>
                <c:pt idx="3">
                  <c:v>30682</c:v>
                </c:pt>
                <c:pt idx="4">
                  <c:v>31048</c:v>
                </c:pt>
                <c:pt idx="5">
                  <c:v>31413</c:v>
                </c:pt>
                <c:pt idx="6">
                  <c:v>31778</c:v>
                </c:pt>
                <c:pt idx="7">
                  <c:v>32143</c:v>
                </c:pt>
                <c:pt idx="8">
                  <c:v>32509</c:v>
                </c:pt>
                <c:pt idx="9">
                  <c:v>32874</c:v>
                </c:pt>
                <c:pt idx="10">
                  <c:v>33239</c:v>
                </c:pt>
                <c:pt idx="11">
                  <c:v>33604</c:v>
                </c:pt>
                <c:pt idx="12">
                  <c:v>33970</c:v>
                </c:pt>
                <c:pt idx="13">
                  <c:v>34335</c:v>
                </c:pt>
                <c:pt idx="14">
                  <c:v>34700</c:v>
                </c:pt>
                <c:pt idx="15">
                  <c:v>35065</c:v>
                </c:pt>
                <c:pt idx="16">
                  <c:v>35431</c:v>
                </c:pt>
                <c:pt idx="17">
                  <c:v>35796</c:v>
                </c:pt>
                <c:pt idx="18">
                  <c:v>36161</c:v>
                </c:pt>
                <c:pt idx="19">
                  <c:v>36526</c:v>
                </c:pt>
                <c:pt idx="20">
                  <c:v>36892</c:v>
                </c:pt>
                <c:pt idx="21">
                  <c:v>37257</c:v>
                </c:pt>
                <c:pt idx="22">
                  <c:v>37622</c:v>
                </c:pt>
                <c:pt idx="23">
                  <c:v>37987</c:v>
                </c:pt>
                <c:pt idx="24">
                  <c:v>38353</c:v>
                </c:pt>
                <c:pt idx="25">
                  <c:v>38718</c:v>
                </c:pt>
                <c:pt idx="26">
                  <c:v>39083</c:v>
                </c:pt>
                <c:pt idx="27">
                  <c:v>39448</c:v>
                </c:pt>
                <c:pt idx="28">
                  <c:v>39814</c:v>
                </c:pt>
                <c:pt idx="29">
                  <c:v>40179</c:v>
                </c:pt>
                <c:pt idx="30">
                  <c:v>40544</c:v>
                </c:pt>
                <c:pt idx="31">
                  <c:v>40909</c:v>
                </c:pt>
                <c:pt idx="32">
                  <c:v>41275</c:v>
                </c:pt>
                <c:pt idx="33">
                  <c:v>41640</c:v>
                </c:pt>
                <c:pt idx="34">
                  <c:v>42005</c:v>
                </c:pt>
              </c:numCache>
            </c:numRef>
          </c:cat>
          <c:val>
            <c:numRef>
              <c:f>'F2.12'!$C$2:$C$74</c:f>
              <c:numCache>
                <c:formatCode>0.0</c:formatCode>
                <c:ptCount val="73"/>
                <c:pt idx="0">
                  <c:v>7.2583639972219398</c:v>
                </c:pt>
                <c:pt idx="1">
                  <c:v>11.3711673820066</c:v>
                </c:pt>
                <c:pt idx="2">
                  <c:v>13.7070648270864</c:v>
                </c:pt>
                <c:pt idx="3">
                  <c:v>15.3588346164287</c:v>
                </c:pt>
                <c:pt idx="4">
                  <c:v>8.1669738183453298</c:v>
                </c:pt>
                <c:pt idx="5">
                  <c:v>8.7956177744353408</c:v>
                </c:pt>
                <c:pt idx="6">
                  <c:v>4.8893363536799397</c:v>
                </c:pt>
                <c:pt idx="7">
                  <c:v>4.6639788124292103</c:v>
                </c:pt>
                <c:pt idx="8">
                  <c:v>9.6542466659527708</c:v>
                </c:pt>
                <c:pt idx="9">
                  <c:v>5.43081612544196</c:v>
                </c:pt>
                <c:pt idx="10">
                  <c:v>4.5916391773644403</c:v>
                </c:pt>
                <c:pt idx="11">
                  <c:v>3.82429400961911</c:v>
                </c:pt>
                <c:pt idx="12">
                  <c:v>8.3751556456789302</c:v>
                </c:pt>
                <c:pt idx="13">
                  <c:v>10.4903452652855</c:v>
                </c:pt>
                <c:pt idx="14">
                  <c:v>12.109520247824999</c:v>
                </c:pt>
                <c:pt idx="15">
                  <c:v>-0.67978314549670404</c:v>
                </c:pt>
                <c:pt idx="16">
                  <c:v>7.6470658023616798</c:v>
                </c:pt>
                <c:pt idx="17">
                  <c:v>3.8584626624907798</c:v>
                </c:pt>
                <c:pt idx="18">
                  <c:v>3.88385471681379</c:v>
                </c:pt>
                <c:pt idx="19">
                  <c:v>7.3724819119988396</c:v>
                </c:pt>
                <c:pt idx="20">
                  <c:v>-1.64972048715386</c:v>
                </c:pt>
                <c:pt idx="21">
                  <c:v>4.7562566939202604</c:v>
                </c:pt>
                <c:pt idx="22">
                  <c:v>4.6787552317849297</c:v>
                </c:pt>
                <c:pt idx="23">
                  <c:v>5.4895955439191599</c:v>
                </c:pt>
                <c:pt idx="24">
                  <c:v>4.8802636803032602</c:v>
                </c:pt>
                <c:pt idx="25">
                  <c:v>8.8181904708307108</c:v>
                </c:pt>
                <c:pt idx="26">
                  <c:v>5.1558007873446803</c:v>
                </c:pt>
                <c:pt idx="27">
                  <c:v>-4.2484502403351696</c:v>
                </c:pt>
                <c:pt idx="28">
                  <c:v>-2.2019142491611698</c:v>
                </c:pt>
                <c:pt idx="29">
                  <c:v>14.812729283306799</c:v>
                </c:pt>
                <c:pt idx="30">
                  <c:v>0.70458840144120405</c:v>
                </c:pt>
                <c:pt idx="31">
                  <c:v>-1.5978815165811799</c:v>
                </c:pt>
                <c:pt idx="32">
                  <c:v>1.7883853448226401</c:v>
                </c:pt>
                <c:pt idx="33">
                  <c:v>3.8245461374935701</c:v>
                </c:pt>
                <c:pt idx="34">
                  <c:v>8.6018408749852693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'F2.12'!$E$1</c:f>
              <c:strCache>
                <c:ptCount val="1"/>
                <c:pt idx="0">
                  <c:v>Tjänstesektorn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'F2.12'!$A$2:$A$74</c:f>
              <c:numCache>
                <c:formatCode>yyyy;@</c:formatCode>
                <c:ptCount val="73"/>
                <c:pt idx="0">
                  <c:v>29587</c:v>
                </c:pt>
                <c:pt idx="1">
                  <c:v>29952</c:v>
                </c:pt>
                <c:pt idx="2">
                  <c:v>30317</c:v>
                </c:pt>
                <c:pt idx="3">
                  <c:v>30682</c:v>
                </c:pt>
                <c:pt idx="4">
                  <c:v>31048</c:v>
                </c:pt>
                <c:pt idx="5">
                  <c:v>31413</c:v>
                </c:pt>
                <c:pt idx="6">
                  <c:v>31778</c:v>
                </c:pt>
                <c:pt idx="7">
                  <c:v>32143</c:v>
                </c:pt>
                <c:pt idx="8">
                  <c:v>32509</c:v>
                </c:pt>
                <c:pt idx="9">
                  <c:v>32874</c:v>
                </c:pt>
                <c:pt idx="10">
                  <c:v>33239</c:v>
                </c:pt>
                <c:pt idx="11">
                  <c:v>33604</c:v>
                </c:pt>
                <c:pt idx="12">
                  <c:v>33970</c:v>
                </c:pt>
                <c:pt idx="13">
                  <c:v>34335</c:v>
                </c:pt>
                <c:pt idx="14">
                  <c:v>34700</c:v>
                </c:pt>
                <c:pt idx="15">
                  <c:v>35065</c:v>
                </c:pt>
                <c:pt idx="16">
                  <c:v>35431</c:v>
                </c:pt>
                <c:pt idx="17">
                  <c:v>35796</c:v>
                </c:pt>
                <c:pt idx="18">
                  <c:v>36161</c:v>
                </c:pt>
                <c:pt idx="19">
                  <c:v>36526</c:v>
                </c:pt>
                <c:pt idx="20">
                  <c:v>36892</c:v>
                </c:pt>
                <c:pt idx="21">
                  <c:v>37257</c:v>
                </c:pt>
                <c:pt idx="22">
                  <c:v>37622</c:v>
                </c:pt>
                <c:pt idx="23">
                  <c:v>37987</c:v>
                </c:pt>
                <c:pt idx="24">
                  <c:v>38353</c:v>
                </c:pt>
                <c:pt idx="25">
                  <c:v>38718</c:v>
                </c:pt>
                <c:pt idx="26">
                  <c:v>39083</c:v>
                </c:pt>
                <c:pt idx="27">
                  <c:v>39448</c:v>
                </c:pt>
                <c:pt idx="28">
                  <c:v>39814</c:v>
                </c:pt>
                <c:pt idx="29">
                  <c:v>40179</c:v>
                </c:pt>
                <c:pt idx="30">
                  <c:v>40544</c:v>
                </c:pt>
                <c:pt idx="31">
                  <c:v>40909</c:v>
                </c:pt>
                <c:pt idx="32">
                  <c:v>41275</c:v>
                </c:pt>
                <c:pt idx="33">
                  <c:v>41640</c:v>
                </c:pt>
                <c:pt idx="34">
                  <c:v>42005</c:v>
                </c:pt>
              </c:numCache>
            </c:numRef>
          </c:cat>
          <c:val>
            <c:numRef>
              <c:f>'F2.12'!$E$2:$E$74</c:f>
              <c:numCache>
                <c:formatCode>0.0</c:formatCode>
                <c:ptCount val="73"/>
                <c:pt idx="0">
                  <c:v>10.198533481392801</c:v>
                </c:pt>
                <c:pt idx="1">
                  <c:v>7.2017262063877299</c:v>
                </c:pt>
                <c:pt idx="2">
                  <c:v>10.3463916819533</c:v>
                </c:pt>
                <c:pt idx="3">
                  <c:v>9.7177833173563393</c:v>
                </c:pt>
                <c:pt idx="4">
                  <c:v>5.3271156668403901</c:v>
                </c:pt>
                <c:pt idx="5">
                  <c:v>9.6812839730797595</c:v>
                </c:pt>
                <c:pt idx="6">
                  <c:v>6.2132746339657698</c:v>
                </c:pt>
                <c:pt idx="7">
                  <c:v>7.7006894865145403</c:v>
                </c:pt>
                <c:pt idx="8">
                  <c:v>7.9747775407753396</c:v>
                </c:pt>
                <c:pt idx="9">
                  <c:v>7.9021424970694802</c:v>
                </c:pt>
                <c:pt idx="10">
                  <c:v>7.3864970975862496</c:v>
                </c:pt>
                <c:pt idx="11">
                  <c:v>2.2899119410242501</c:v>
                </c:pt>
                <c:pt idx="12">
                  <c:v>5.6611457231308897</c:v>
                </c:pt>
                <c:pt idx="13">
                  <c:v>4.4118306264116303</c:v>
                </c:pt>
                <c:pt idx="14">
                  <c:v>4.9983816202282298</c:v>
                </c:pt>
                <c:pt idx="15">
                  <c:v>3.4719473579081201</c:v>
                </c:pt>
                <c:pt idx="16">
                  <c:v>6.7946227375734303</c:v>
                </c:pt>
                <c:pt idx="17">
                  <c:v>3.7691933951857699</c:v>
                </c:pt>
                <c:pt idx="18">
                  <c:v>2.9201670503736099</c:v>
                </c:pt>
                <c:pt idx="19">
                  <c:v>4.5439792735630196</c:v>
                </c:pt>
                <c:pt idx="20">
                  <c:v>4.1082719176983398</c:v>
                </c:pt>
                <c:pt idx="21">
                  <c:v>5.5538786051508904</c:v>
                </c:pt>
                <c:pt idx="22">
                  <c:v>5.2560154655010098</c:v>
                </c:pt>
                <c:pt idx="23">
                  <c:v>4.9788315969663701</c:v>
                </c:pt>
                <c:pt idx="24">
                  <c:v>3.8127092395089499</c:v>
                </c:pt>
                <c:pt idx="25">
                  <c:v>4.0925499385891202</c:v>
                </c:pt>
                <c:pt idx="26">
                  <c:v>1.1996747587099701</c:v>
                </c:pt>
                <c:pt idx="27">
                  <c:v>1.46394130203647</c:v>
                </c:pt>
                <c:pt idx="28">
                  <c:v>0.36224403380268599</c:v>
                </c:pt>
                <c:pt idx="29">
                  <c:v>1.0454509782419099</c:v>
                </c:pt>
                <c:pt idx="30">
                  <c:v>3.4449254217102498</c:v>
                </c:pt>
                <c:pt idx="31">
                  <c:v>3.2650019585303398</c:v>
                </c:pt>
                <c:pt idx="32">
                  <c:v>3.2022460994821298</c:v>
                </c:pt>
                <c:pt idx="33">
                  <c:v>3.6741180812337002</c:v>
                </c:pt>
                <c:pt idx="34">
                  <c:v>4.1312942559752299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'F2.12'!$G$1</c:f>
              <c:strCache>
                <c:ptCount val="1"/>
                <c:pt idx="0">
                  <c:v>Byggsektorn</c:v>
                </c:pt>
              </c:strCache>
            </c:strRef>
          </c:tx>
          <c:marker>
            <c:symbol val="none"/>
          </c:marker>
          <c:cat>
            <c:numRef>
              <c:f>'F2.12'!$A$2:$A$74</c:f>
              <c:numCache>
                <c:formatCode>yyyy;@</c:formatCode>
                <c:ptCount val="73"/>
                <c:pt idx="0">
                  <c:v>29587</c:v>
                </c:pt>
                <c:pt idx="1">
                  <c:v>29952</c:v>
                </c:pt>
                <c:pt idx="2">
                  <c:v>30317</c:v>
                </c:pt>
                <c:pt idx="3">
                  <c:v>30682</c:v>
                </c:pt>
                <c:pt idx="4">
                  <c:v>31048</c:v>
                </c:pt>
                <c:pt idx="5">
                  <c:v>31413</c:v>
                </c:pt>
                <c:pt idx="6">
                  <c:v>31778</c:v>
                </c:pt>
                <c:pt idx="7">
                  <c:v>32143</c:v>
                </c:pt>
                <c:pt idx="8">
                  <c:v>32509</c:v>
                </c:pt>
                <c:pt idx="9">
                  <c:v>32874</c:v>
                </c:pt>
                <c:pt idx="10">
                  <c:v>33239</c:v>
                </c:pt>
                <c:pt idx="11">
                  <c:v>33604</c:v>
                </c:pt>
                <c:pt idx="12">
                  <c:v>33970</c:v>
                </c:pt>
                <c:pt idx="13">
                  <c:v>34335</c:v>
                </c:pt>
                <c:pt idx="14">
                  <c:v>34700</c:v>
                </c:pt>
                <c:pt idx="15">
                  <c:v>35065</c:v>
                </c:pt>
                <c:pt idx="16">
                  <c:v>35431</c:v>
                </c:pt>
                <c:pt idx="17">
                  <c:v>35796</c:v>
                </c:pt>
                <c:pt idx="18">
                  <c:v>36161</c:v>
                </c:pt>
                <c:pt idx="19">
                  <c:v>36526</c:v>
                </c:pt>
                <c:pt idx="20">
                  <c:v>36892</c:v>
                </c:pt>
                <c:pt idx="21">
                  <c:v>37257</c:v>
                </c:pt>
                <c:pt idx="22">
                  <c:v>37622</c:v>
                </c:pt>
                <c:pt idx="23">
                  <c:v>37987</c:v>
                </c:pt>
                <c:pt idx="24">
                  <c:v>38353</c:v>
                </c:pt>
                <c:pt idx="25">
                  <c:v>38718</c:v>
                </c:pt>
                <c:pt idx="26">
                  <c:v>39083</c:v>
                </c:pt>
                <c:pt idx="27">
                  <c:v>39448</c:v>
                </c:pt>
                <c:pt idx="28">
                  <c:v>39814</c:v>
                </c:pt>
                <c:pt idx="29">
                  <c:v>40179</c:v>
                </c:pt>
                <c:pt idx="30">
                  <c:v>40544</c:v>
                </c:pt>
                <c:pt idx="31">
                  <c:v>40909</c:v>
                </c:pt>
                <c:pt idx="32">
                  <c:v>41275</c:v>
                </c:pt>
                <c:pt idx="33">
                  <c:v>41640</c:v>
                </c:pt>
                <c:pt idx="34">
                  <c:v>42005</c:v>
                </c:pt>
              </c:numCache>
            </c:numRef>
          </c:cat>
          <c:val>
            <c:numRef>
              <c:f>'F2.12'!$G$2:$G$74</c:f>
              <c:numCache>
                <c:formatCode>0.0</c:formatCode>
                <c:ptCount val="73"/>
                <c:pt idx="0">
                  <c:v>6.0183074822682396</c:v>
                </c:pt>
                <c:pt idx="1">
                  <c:v>9.8923846130926307</c:v>
                </c:pt>
                <c:pt idx="2">
                  <c:v>9.2611026398478007</c:v>
                </c:pt>
                <c:pt idx="3">
                  <c:v>9.6715987476738903</c:v>
                </c:pt>
                <c:pt idx="4">
                  <c:v>5.6775552517173802</c:v>
                </c:pt>
                <c:pt idx="5">
                  <c:v>5.0324113164487398</c:v>
                </c:pt>
                <c:pt idx="6">
                  <c:v>5.82814101412899</c:v>
                </c:pt>
                <c:pt idx="7">
                  <c:v>10.108871548900799</c:v>
                </c:pt>
                <c:pt idx="8">
                  <c:v>12.4627561516255</c:v>
                </c:pt>
                <c:pt idx="9">
                  <c:v>11.416783144035399</c:v>
                </c:pt>
                <c:pt idx="10">
                  <c:v>6.0835452639244698</c:v>
                </c:pt>
                <c:pt idx="11">
                  <c:v>3.1541712721941302</c:v>
                </c:pt>
                <c:pt idx="12">
                  <c:v>2.1908146315461199</c:v>
                </c:pt>
                <c:pt idx="13">
                  <c:v>2.2513115396296302</c:v>
                </c:pt>
                <c:pt idx="14">
                  <c:v>2.5588426968501801</c:v>
                </c:pt>
                <c:pt idx="15">
                  <c:v>2.5398842023623298</c:v>
                </c:pt>
                <c:pt idx="16">
                  <c:v>1.1119945565706399</c:v>
                </c:pt>
                <c:pt idx="17">
                  <c:v>5.0866460433601199</c:v>
                </c:pt>
                <c:pt idx="18">
                  <c:v>0.50616035081302302</c:v>
                </c:pt>
                <c:pt idx="19">
                  <c:v>5.0376933170353198</c:v>
                </c:pt>
                <c:pt idx="20">
                  <c:v>5.9299579017776303</c:v>
                </c:pt>
                <c:pt idx="21">
                  <c:v>7.7916787027153003</c:v>
                </c:pt>
                <c:pt idx="22">
                  <c:v>9.0826236459277094</c:v>
                </c:pt>
                <c:pt idx="23">
                  <c:v>8.9229565336509093</c:v>
                </c:pt>
                <c:pt idx="24">
                  <c:v>-2.0460957917945302</c:v>
                </c:pt>
                <c:pt idx="25">
                  <c:v>10.215095854341</c:v>
                </c:pt>
                <c:pt idx="26">
                  <c:v>5.0996710280177897</c:v>
                </c:pt>
                <c:pt idx="27">
                  <c:v>-3.9669589935457301</c:v>
                </c:pt>
                <c:pt idx="28">
                  <c:v>-5.8708206588898397</c:v>
                </c:pt>
                <c:pt idx="29">
                  <c:v>7.4929972009389001</c:v>
                </c:pt>
                <c:pt idx="30">
                  <c:v>-0.66764361569033104</c:v>
                </c:pt>
                <c:pt idx="31">
                  <c:v>-4.8671584761526097</c:v>
                </c:pt>
                <c:pt idx="32">
                  <c:v>-0.102157630344241</c:v>
                </c:pt>
                <c:pt idx="33">
                  <c:v>4.1786670681033797</c:v>
                </c:pt>
                <c:pt idx="34">
                  <c:v>9.0685868878626401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6550400"/>
        <c:axId val="106551936"/>
      </c:lineChart>
      <c:dateAx>
        <c:axId val="106550400"/>
        <c:scaling>
          <c:orientation val="minMax"/>
        </c:scaling>
        <c:delete val="0"/>
        <c:axPos val="b"/>
        <c:numFmt formatCode="yyyy;@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06551936"/>
        <c:crosses val="autoZero"/>
        <c:auto val="1"/>
        <c:lblOffset val="100"/>
        <c:baseTimeUnit val="years"/>
      </c:dateAx>
      <c:valAx>
        <c:axId val="1065519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065504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7.0833333333333304E-3"/>
          <c:y val="0.84540500145815101"/>
          <c:w val="0.992916666666667"/>
          <c:h val="0.13853880452509501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20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44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v-SE"/>
              <a:t>Näringsliv</a:t>
            </a:r>
          </a:p>
        </c:rich>
      </c:tx>
      <c:layout/>
      <c:overlay val="1"/>
    </c:title>
    <c:autoTitleDeleted val="0"/>
    <c:plotArea>
      <c:layout>
        <c:manualLayout>
          <c:layoutTarget val="inner"/>
          <c:xMode val="edge"/>
          <c:yMode val="edge"/>
          <c:x val="7.3055801376597798E-2"/>
          <c:y val="3.7805835193939E-2"/>
          <c:w val="0.87026302851524096"/>
          <c:h val="0.83748400715332705"/>
        </c:manualLayout>
      </c:layout>
      <c:lineChart>
        <c:grouping val="standard"/>
        <c:varyColors val="0"/>
        <c:ser>
          <c:idx val="0"/>
          <c:order val="0"/>
          <c:tx>
            <c:strRef>
              <c:f>'F2.8'!$B$2</c:f>
              <c:strCache>
                <c:ptCount val="1"/>
                <c:pt idx="0">
                  <c:v>Löneglidning</c:v>
                </c:pt>
              </c:strCache>
            </c:strRef>
          </c:tx>
          <c:marker>
            <c:symbol val="none"/>
          </c:marker>
          <c:cat>
            <c:numRef>
              <c:f>'F2.8'!$A$5:$A$22</c:f>
              <c:numCache>
                <c:formatCode>General</c:formatCode>
                <c:ptCount val="18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</c:numCache>
            </c:numRef>
          </c:cat>
          <c:val>
            <c:numRef>
              <c:f>'F2.8'!$B$5:$B$22</c:f>
              <c:numCache>
                <c:formatCode>0.0</c:formatCode>
                <c:ptCount val="18"/>
                <c:pt idx="0">
                  <c:v>0.78287709999999999</c:v>
                </c:pt>
                <c:pt idx="1">
                  <c:v>0.59460000000000002</c:v>
                </c:pt>
                <c:pt idx="2">
                  <c:v>1.0075897</c:v>
                </c:pt>
                <c:pt idx="3">
                  <c:v>1.2998544000000001</c:v>
                </c:pt>
                <c:pt idx="4">
                  <c:v>1.0904999</c:v>
                </c:pt>
                <c:pt idx="5">
                  <c:v>0.51218839999999999</c:v>
                </c:pt>
                <c:pt idx="6">
                  <c:v>0.87431479999999995</c:v>
                </c:pt>
                <c:pt idx="7">
                  <c:v>0.98964229999999997</c:v>
                </c:pt>
                <c:pt idx="8">
                  <c:v>0.61845079999999997</c:v>
                </c:pt>
                <c:pt idx="9">
                  <c:v>0.23452880000000001</c:v>
                </c:pt>
                <c:pt idx="10">
                  <c:v>0.59625240000000002</c:v>
                </c:pt>
                <c:pt idx="11">
                  <c:v>1.3043699999999899E-2</c:v>
                </c:pt>
                <c:pt idx="12">
                  <c:v>0.74214590000000003</c:v>
                </c:pt>
                <c:pt idx="13">
                  <c:v>0.68994500000000003</c:v>
                </c:pt>
                <c:pt idx="14">
                  <c:v>0.33424969999999998</c:v>
                </c:pt>
                <c:pt idx="15">
                  <c:v>0.2199583</c:v>
                </c:pt>
                <c:pt idx="16">
                  <c:v>0.74065250000000005</c:v>
                </c:pt>
                <c:pt idx="17">
                  <c:v>-5.3691600000000103E-2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6865792"/>
        <c:axId val="106867328"/>
      </c:lineChart>
      <c:lineChart>
        <c:grouping val="standard"/>
        <c:varyColors val="0"/>
        <c:ser>
          <c:idx val="1"/>
          <c:order val="1"/>
          <c:tx>
            <c:strRef>
              <c:f>'F2.8'!$C$2</c:f>
              <c:strCache>
                <c:ptCount val="1"/>
                <c:pt idx="0">
                  <c:v>Brist på arbetskraft</c:v>
                </c:pt>
              </c:strCache>
            </c:strRef>
          </c:tx>
          <c:marker>
            <c:symbol val="none"/>
          </c:marker>
          <c:cat>
            <c:numRef>
              <c:f>'F2.8'!$A$5:$A$22</c:f>
              <c:numCache>
                <c:formatCode>General</c:formatCode>
                <c:ptCount val="18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</c:numCache>
            </c:numRef>
          </c:cat>
          <c:val>
            <c:numRef>
              <c:f>'F2.8'!$C$5:$C$22</c:f>
              <c:numCache>
                <c:formatCode>General</c:formatCode>
                <c:ptCount val="18"/>
                <c:pt idx="0">
                  <c:v>31.5</c:v>
                </c:pt>
                <c:pt idx="1">
                  <c:v>31.75</c:v>
                </c:pt>
                <c:pt idx="2">
                  <c:v>41</c:v>
                </c:pt>
                <c:pt idx="3">
                  <c:v>24.5</c:v>
                </c:pt>
                <c:pt idx="4">
                  <c:v>18</c:v>
                </c:pt>
                <c:pt idx="5">
                  <c:v>11</c:v>
                </c:pt>
                <c:pt idx="6">
                  <c:v>13.25</c:v>
                </c:pt>
                <c:pt idx="7">
                  <c:v>16</c:v>
                </c:pt>
                <c:pt idx="8">
                  <c:v>26.5</c:v>
                </c:pt>
                <c:pt idx="9">
                  <c:v>37.25</c:v>
                </c:pt>
                <c:pt idx="10">
                  <c:v>22.75</c:v>
                </c:pt>
                <c:pt idx="11">
                  <c:v>9</c:v>
                </c:pt>
                <c:pt idx="12">
                  <c:v>19.25</c:v>
                </c:pt>
                <c:pt idx="13">
                  <c:v>23.5</c:v>
                </c:pt>
                <c:pt idx="14">
                  <c:v>18.5</c:v>
                </c:pt>
                <c:pt idx="15">
                  <c:v>14.5</c:v>
                </c:pt>
                <c:pt idx="16">
                  <c:v>17.75</c:v>
                </c:pt>
                <c:pt idx="17">
                  <c:v>23.5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6869120"/>
        <c:axId val="106870656"/>
      </c:lineChart>
      <c:catAx>
        <c:axId val="1068657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06867328"/>
        <c:crosses val="autoZero"/>
        <c:auto val="1"/>
        <c:lblAlgn val="ctr"/>
        <c:lblOffset val="100"/>
        <c:noMultiLvlLbl val="0"/>
      </c:catAx>
      <c:valAx>
        <c:axId val="1068673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#,##0.0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06865792"/>
        <c:crosses val="autoZero"/>
        <c:crossBetween val="between"/>
      </c:valAx>
      <c:catAx>
        <c:axId val="10686912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06870656"/>
        <c:crosses val="autoZero"/>
        <c:auto val="1"/>
        <c:lblAlgn val="ctr"/>
        <c:lblOffset val="100"/>
        <c:noMultiLvlLbl val="0"/>
      </c:catAx>
      <c:valAx>
        <c:axId val="106870656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06869120"/>
        <c:crosses val="max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lang="en-US" sz="12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44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v-SE"/>
              <a:t>Industri</a:t>
            </a:r>
          </a:p>
        </c:rich>
      </c:tx>
      <c:layout/>
      <c:overlay val="1"/>
    </c:title>
    <c:autoTitleDeleted val="0"/>
    <c:plotArea>
      <c:layout>
        <c:manualLayout>
          <c:layoutTarget val="inner"/>
          <c:xMode val="edge"/>
          <c:yMode val="edge"/>
          <c:x val="6.3705506391347103E-2"/>
          <c:y val="6.5289442986293397E-2"/>
          <c:w val="0.87961332350049204"/>
          <c:h val="0.83546587926509197"/>
        </c:manualLayout>
      </c:layout>
      <c:lineChart>
        <c:grouping val="standard"/>
        <c:varyColors val="0"/>
        <c:ser>
          <c:idx val="0"/>
          <c:order val="0"/>
          <c:tx>
            <c:strRef>
              <c:f>'F2.8'!$B$41</c:f>
              <c:strCache>
                <c:ptCount val="1"/>
                <c:pt idx="0">
                  <c:v>Restpost</c:v>
                </c:pt>
              </c:strCache>
            </c:strRef>
          </c:tx>
          <c:marker>
            <c:symbol val="none"/>
          </c:marker>
          <c:cat>
            <c:numRef>
              <c:f>'F2.8'!$A$45:$A$65</c:f>
              <c:numCache>
                <c:formatCode>General</c:formatCode>
                <c:ptCount val="21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</c:numCache>
            </c:numRef>
          </c:cat>
          <c:val>
            <c:numRef>
              <c:f>'F2.8'!$B$45:$B$65</c:f>
              <c:numCache>
                <c:formatCode>0.0</c:formatCode>
                <c:ptCount val="21"/>
                <c:pt idx="0">
                  <c:v>1.5387869000000001</c:v>
                </c:pt>
                <c:pt idx="1">
                  <c:v>3.4732050999999999</c:v>
                </c:pt>
                <c:pt idx="2">
                  <c:v>1.3390015</c:v>
                </c:pt>
                <c:pt idx="3">
                  <c:v>1.2030422999999999</c:v>
                </c:pt>
                <c:pt idx="4">
                  <c:v>0.74175919999999995</c:v>
                </c:pt>
                <c:pt idx="5">
                  <c:v>1.5765267000000001</c:v>
                </c:pt>
                <c:pt idx="6">
                  <c:v>1.1609894000000001</c:v>
                </c:pt>
                <c:pt idx="7">
                  <c:v>1.6925861</c:v>
                </c:pt>
                <c:pt idx="8">
                  <c:v>0.91482330000000001</c:v>
                </c:pt>
                <c:pt idx="9">
                  <c:v>1.1562809999999999</c:v>
                </c:pt>
                <c:pt idx="10">
                  <c:v>1.0948424000000001</c:v>
                </c:pt>
                <c:pt idx="11">
                  <c:v>0.95638089999999998</c:v>
                </c:pt>
                <c:pt idx="12">
                  <c:v>0.78797859999999997</c:v>
                </c:pt>
                <c:pt idx="13">
                  <c:v>1.5823157000000001</c:v>
                </c:pt>
                <c:pt idx="14">
                  <c:v>0.19981740000000001</c:v>
                </c:pt>
                <c:pt idx="15">
                  <c:v>1.6602021</c:v>
                </c:pt>
                <c:pt idx="16">
                  <c:v>0.98729639999999996</c:v>
                </c:pt>
                <c:pt idx="17">
                  <c:v>0.51628750000000001</c:v>
                </c:pt>
                <c:pt idx="18">
                  <c:v>0.52106370000000002</c:v>
                </c:pt>
                <c:pt idx="19">
                  <c:v>0.67635610000000002</c:v>
                </c:pt>
                <c:pt idx="20">
                  <c:v>0.30383719999999997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6902656"/>
        <c:axId val="106904192"/>
      </c:lineChart>
      <c:lineChart>
        <c:grouping val="standard"/>
        <c:varyColors val="0"/>
        <c:ser>
          <c:idx val="1"/>
          <c:order val="1"/>
          <c:tx>
            <c:strRef>
              <c:f>'F2.8'!$C$41</c:f>
              <c:strCache>
                <c:ptCount val="1"/>
                <c:pt idx="0">
                  <c:v>Brist på arbetskraft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'F2.8'!$A$45:$A$65</c:f>
              <c:numCache>
                <c:formatCode>General</c:formatCode>
                <c:ptCount val="21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</c:numCache>
            </c:numRef>
          </c:cat>
          <c:val>
            <c:numRef>
              <c:f>'F2.8'!$C$45:$C$65</c:f>
              <c:numCache>
                <c:formatCode>0</c:formatCode>
                <c:ptCount val="21"/>
                <c:pt idx="0">
                  <c:v>35.75</c:v>
                </c:pt>
                <c:pt idx="1">
                  <c:v>18.75</c:v>
                </c:pt>
                <c:pt idx="2">
                  <c:v>30.25</c:v>
                </c:pt>
                <c:pt idx="3">
                  <c:v>33.75</c:v>
                </c:pt>
                <c:pt idx="4">
                  <c:v>32.75</c:v>
                </c:pt>
                <c:pt idx="5">
                  <c:v>43.25</c:v>
                </c:pt>
                <c:pt idx="6">
                  <c:v>25.5</c:v>
                </c:pt>
                <c:pt idx="7">
                  <c:v>20</c:v>
                </c:pt>
                <c:pt idx="8">
                  <c:v>14.25</c:v>
                </c:pt>
                <c:pt idx="9">
                  <c:v>16.25</c:v>
                </c:pt>
                <c:pt idx="10">
                  <c:v>18</c:v>
                </c:pt>
                <c:pt idx="11">
                  <c:v>29</c:v>
                </c:pt>
                <c:pt idx="12">
                  <c:v>43.75</c:v>
                </c:pt>
                <c:pt idx="13">
                  <c:v>30.75</c:v>
                </c:pt>
                <c:pt idx="14">
                  <c:v>11.5</c:v>
                </c:pt>
                <c:pt idx="15">
                  <c:v>24</c:v>
                </c:pt>
                <c:pt idx="16">
                  <c:v>33</c:v>
                </c:pt>
                <c:pt idx="17">
                  <c:v>29.75</c:v>
                </c:pt>
                <c:pt idx="18">
                  <c:v>19.5</c:v>
                </c:pt>
                <c:pt idx="19">
                  <c:v>24.5</c:v>
                </c:pt>
                <c:pt idx="20">
                  <c:v>28.25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6905984"/>
        <c:axId val="106907520"/>
      </c:lineChart>
      <c:catAx>
        <c:axId val="106902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06904192"/>
        <c:crosses val="autoZero"/>
        <c:auto val="1"/>
        <c:lblAlgn val="ctr"/>
        <c:lblOffset val="100"/>
        <c:noMultiLvlLbl val="0"/>
      </c:catAx>
      <c:valAx>
        <c:axId val="1069041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#,##0.0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06902656"/>
        <c:crosses val="autoZero"/>
        <c:crossBetween val="between"/>
      </c:valAx>
      <c:catAx>
        <c:axId val="10690598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06907520"/>
        <c:crosses val="autoZero"/>
        <c:auto val="1"/>
        <c:lblAlgn val="ctr"/>
        <c:lblOffset val="100"/>
        <c:noMultiLvlLbl val="0"/>
      </c:catAx>
      <c:valAx>
        <c:axId val="106907520"/>
        <c:scaling>
          <c:orientation val="minMax"/>
        </c:scaling>
        <c:delete val="0"/>
        <c:axPos val="r"/>
        <c:numFmt formatCode="0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06905984"/>
        <c:crosses val="max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lang="en-US" sz="12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44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v-SE"/>
              <a:t>Tjänster</a:t>
            </a:r>
          </a:p>
        </c:rich>
      </c:tx>
      <c:layout>
        <c:manualLayout>
          <c:xMode val="edge"/>
          <c:yMode val="edge"/>
          <c:x val="0.42896465124769301"/>
          <c:y val="4.7037037037037002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7.3055801376597798E-2"/>
          <c:y val="6.5289442986293397E-2"/>
          <c:w val="0.87026302851524096"/>
          <c:h val="0.71705879629629599"/>
        </c:manualLayout>
      </c:layout>
      <c:lineChart>
        <c:grouping val="standard"/>
        <c:varyColors val="0"/>
        <c:ser>
          <c:idx val="0"/>
          <c:order val="0"/>
          <c:tx>
            <c:strRef>
              <c:f>'F2.8'!$B$25</c:f>
              <c:strCache>
                <c:ptCount val="1"/>
                <c:pt idx="0">
                  <c:v>Restpost</c:v>
                </c:pt>
              </c:strCache>
            </c:strRef>
          </c:tx>
          <c:marker>
            <c:symbol val="none"/>
          </c:marker>
          <c:cat>
            <c:numRef>
              <c:f>'F2.8'!$A$26:$A$38</c:f>
              <c:numCache>
                <c:formatCode>General</c:formatCode>
                <c:ptCount val="13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</c:numCache>
            </c:numRef>
          </c:cat>
          <c:val>
            <c:numRef>
              <c:f>'F2.8'!$B$26:$B$38</c:f>
              <c:numCache>
                <c:formatCode>0.0</c:formatCode>
                <c:ptCount val="13"/>
                <c:pt idx="0">
                  <c:v>0.61834909999999998</c:v>
                </c:pt>
                <c:pt idx="1">
                  <c:v>0.63078820000000002</c:v>
                </c:pt>
                <c:pt idx="2">
                  <c:v>0.15959660000000001</c:v>
                </c:pt>
                <c:pt idx="3">
                  <c:v>0.62153820000000004</c:v>
                </c:pt>
                <c:pt idx="4">
                  <c:v>1.3203862</c:v>
                </c:pt>
                <c:pt idx="5">
                  <c:v>0.78739230000000004</c:v>
                </c:pt>
                <c:pt idx="6">
                  <c:v>0.2108382</c:v>
                </c:pt>
                <c:pt idx="7">
                  <c:v>0.76108439999999999</c:v>
                </c:pt>
                <c:pt idx="8">
                  <c:v>0.91510329999999995</c:v>
                </c:pt>
                <c:pt idx="9">
                  <c:v>0.50571390000000005</c:v>
                </c:pt>
                <c:pt idx="10">
                  <c:v>-1.5789000000001601E-3</c:v>
                </c:pt>
                <c:pt idx="11">
                  <c:v>1.10349999999997E-2</c:v>
                </c:pt>
                <c:pt idx="12">
                  <c:v>-0.1300085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6928000"/>
        <c:axId val="106929536"/>
      </c:lineChart>
      <c:lineChart>
        <c:grouping val="standard"/>
        <c:varyColors val="0"/>
        <c:ser>
          <c:idx val="1"/>
          <c:order val="1"/>
          <c:tx>
            <c:strRef>
              <c:f>'F2.8'!$C$25</c:f>
              <c:strCache>
                <c:ptCount val="1"/>
                <c:pt idx="0">
                  <c:v>Brist på arbetskraft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'F2.8'!$A$26:$A$38</c:f>
              <c:numCache>
                <c:formatCode>General</c:formatCode>
                <c:ptCount val="13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</c:numCache>
            </c:numRef>
          </c:cat>
          <c:val>
            <c:numRef>
              <c:f>'F2.8'!$C$26:$C$38</c:f>
              <c:numCache>
                <c:formatCode>General</c:formatCode>
                <c:ptCount val="13"/>
                <c:pt idx="0">
                  <c:v>10.25</c:v>
                </c:pt>
                <c:pt idx="1">
                  <c:v>14</c:v>
                </c:pt>
                <c:pt idx="2">
                  <c:v>17.75</c:v>
                </c:pt>
                <c:pt idx="3">
                  <c:v>27.25</c:v>
                </c:pt>
                <c:pt idx="4">
                  <c:v>38.75</c:v>
                </c:pt>
                <c:pt idx="5">
                  <c:v>22.5</c:v>
                </c:pt>
                <c:pt idx="6">
                  <c:v>9.25</c:v>
                </c:pt>
                <c:pt idx="7">
                  <c:v>19.75</c:v>
                </c:pt>
                <c:pt idx="8">
                  <c:v>22.5</c:v>
                </c:pt>
                <c:pt idx="9">
                  <c:v>18.25</c:v>
                </c:pt>
                <c:pt idx="10">
                  <c:v>16</c:v>
                </c:pt>
                <c:pt idx="11">
                  <c:v>18.5</c:v>
                </c:pt>
                <c:pt idx="12">
                  <c:v>23.5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6951808"/>
        <c:axId val="106953344"/>
      </c:lineChart>
      <c:catAx>
        <c:axId val="1069280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06929536"/>
        <c:crosses val="autoZero"/>
        <c:auto val="1"/>
        <c:lblAlgn val="ctr"/>
        <c:lblOffset val="100"/>
        <c:tickLblSkip val="2"/>
        <c:noMultiLvlLbl val="0"/>
      </c:catAx>
      <c:valAx>
        <c:axId val="1069295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#,##0.0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06928000"/>
        <c:crosses val="autoZero"/>
        <c:crossBetween val="between"/>
      </c:valAx>
      <c:catAx>
        <c:axId val="10695180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06953344"/>
        <c:crosses val="autoZero"/>
        <c:auto val="1"/>
        <c:lblAlgn val="ctr"/>
        <c:lblOffset val="100"/>
        <c:noMultiLvlLbl val="0"/>
      </c:catAx>
      <c:valAx>
        <c:axId val="106953344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06951808"/>
        <c:crosses val="max"/>
        <c:crossBetween val="between"/>
      </c:valAx>
    </c:plotArea>
    <c:legend>
      <c:legendPos val="b"/>
      <c:layout>
        <c:manualLayout>
          <c:xMode val="edge"/>
          <c:yMode val="edge"/>
          <c:x val="0"/>
          <c:y val="0.89437731481481497"/>
          <c:w val="0.97918387413962604"/>
          <c:h val="0.105622685185185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16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2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v-SE"/>
              <a:t>Näringsliv</a:t>
            </a:r>
          </a:p>
        </c:rich>
      </c:tx>
      <c:layout>
        <c:manualLayout>
          <c:xMode val="edge"/>
          <c:yMode val="edge"/>
          <c:x val="0.403057706658837"/>
          <c:y val="3.5277777777777797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6.3408570974174502E-2"/>
          <c:y val="6.5289442986293397E-2"/>
          <c:w val="0.88017445345665002"/>
          <c:h val="0.83061388888888898"/>
        </c:manualLayout>
      </c:layout>
      <c:lineChart>
        <c:grouping val="standard"/>
        <c:varyColors val="0"/>
        <c:ser>
          <c:idx val="0"/>
          <c:order val="0"/>
          <c:tx>
            <c:strRef>
              <c:f>'F2.9'!$F$5</c:f>
              <c:strCache>
                <c:ptCount val="1"/>
                <c:pt idx="0">
                  <c:v>Genomsnittlig årlig avtalad löneökning</c:v>
                </c:pt>
              </c:strCache>
            </c:strRef>
          </c:tx>
          <c:marker>
            <c:symbol val="none"/>
          </c:marker>
          <c:cat>
            <c:strRef>
              <c:f>'F2.9'!$A$8:$A$14</c:f>
              <c:strCache>
                <c:ptCount val="7"/>
                <c:pt idx="0">
                  <c:v>1998-2000</c:v>
                </c:pt>
                <c:pt idx="1">
                  <c:v>2001-2003</c:v>
                </c:pt>
                <c:pt idx="2">
                  <c:v>2004-2006</c:v>
                </c:pt>
                <c:pt idx="3">
                  <c:v>2007-2009</c:v>
                </c:pt>
                <c:pt idx="4">
                  <c:v>2010-2011</c:v>
                </c:pt>
                <c:pt idx="5">
                  <c:v>2012</c:v>
                </c:pt>
                <c:pt idx="6">
                  <c:v>2013-2015</c:v>
                </c:pt>
              </c:strCache>
            </c:strRef>
          </c:cat>
          <c:val>
            <c:numRef>
              <c:f>'F2.9'!$F$8:$F$14</c:f>
              <c:numCache>
                <c:formatCode>0.0</c:formatCode>
                <c:ptCount val="7"/>
                <c:pt idx="0">
                  <c:v>2.7940556216480701</c:v>
                </c:pt>
                <c:pt idx="1">
                  <c:v>2.7941868288162799</c:v>
                </c:pt>
                <c:pt idx="2">
                  <c:v>2.2556136753905198</c:v>
                </c:pt>
                <c:pt idx="3">
                  <c:v>3.2062787804120401</c:v>
                </c:pt>
                <c:pt idx="4">
                  <c:v>1.7614634075147499</c:v>
                </c:pt>
                <c:pt idx="5">
                  <c:v>2.82149453012285</c:v>
                </c:pt>
                <c:pt idx="6">
                  <c:v>2.1249461427381702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9196288"/>
        <c:axId val="119198080"/>
      </c:lineChart>
      <c:lineChart>
        <c:grouping val="standard"/>
        <c:varyColors val="0"/>
        <c:ser>
          <c:idx val="1"/>
          <c:order val="1"/>
          <c:tx>
            <c:strRef>
              <c:f>'F2.9'!$K$5</c:f>
              <c:strCache>
                <c:ptCount val="1"/>
                <c:pt idx="0">
                  <c:v>Brist på arbetskraft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strRef>
              <c:f>'F2.9'!$A$8:$A$14</c:f>
              <c:strCache>
                <c:ptCount val="7"/>
                <c:pt idx="0">
                  <c:v>1998-2000</c:v>
                </c:pt>
                <c:pt idx="1">
                  <c:v>2001-2003</c:v>
                </c:pt>
                <c:pt idx="2">
                  <c:v>2004-2006</c:v>
                </c:pt>
                <c:pt idx="3">
                  <c:v>2007-2009</c:v>
                </c:pt>
                <c:pt idx="4">
                  <c:v>2010-2011</c:v>
                </c:pt>
                <c:pt idx="5">
                  <c:v>2012</c:v>
                </c:pt>
                <c:pt idx="6">
                  <c:v>2013-2015</c:v>
                </c:pt>
              </c:strCache>
            </c:strRef>
          </c:cat>
          <c:val>
            <c:numRef>
              <c:f>'F2.9'!$K$8:$K$14</c:f>
              <c:numCache>
                <c:formatCode>General</c:formatCode>
                <c:ptCount val="7"/>
                <c:pt idx="0">
                  <c:v>34</c:v>
                </c:pt>
                <c:pt idx="1">
                  <c:v>31</c:v>
                </c:pt>
                <c:pt idx="2">
                  <c:v>12</c:v>
                </c:pt>
                <c:pt idx="3">
                  <c:v>36</c:v>
                </c:pt>
                <c:pt idx="4">
                  <c:v>14</c:v>
                </c:pt>
                <c:pt idx="5">
                  <c:v>22</c:v>
                </c:pt>
                <c:pt idx="6">
                  <c:v>13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9199616"/>
        <c:axId val="119201152"/>
      </c:lineChart>
      <c:catAx>
        <c:axId val="1191962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19198080"/>
        <c:crosses val="autoZero"/>
        <c:auto val="1"/>
        <c:lblAlgn val="ctr"/>
        <c:lblOffset val="100"/>
        <c:noMultiLvlLbl val="0"/>
      </c:catAx>
      <c:valAx>
        <c:axId val="1191980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#,##0.0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19196288"/>
        <c:crosses val="autoZero"/>
        <c:crossBetween val="between"/>
      </c:valAx>
      <c:catAx>
        <c:axId val="11919961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19201152"/>
        <c:crosses val="autoZero"/>
        <c:auto val="1"/>
        <c:lblAlgn val="ctr"/>
        <c:lblOffset val="100"/>
        <c:noMultiLvlLbl val="0"/>
      </c:catAx>
      <c:valAx>
        <c:axId val="119201152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19199616"/>
        <c:crosses val="max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lang="en-US" sz="10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v-SE"/>
              <a:t>Industri</a:t>
            </a:r>
          </a:p>
        </c:rich>
      </c:tx>
      <c:layout>
        <c:manualLayout>
          <c:xMode val="edge"/>
          <c:yMode val="edge"/>
          <c:x val="0.431925227242143"/>
          <c:y val="3.5277777777777797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6.3408570974174502E-2"/>
          <c:y val="6.5289442986293397E-2"/>
          <c:w val="0.88017445345665002"/>
          <c:h val="0.82355833333333295"/>
        </c:manualLayout>
      </c:layout>
      <c:lineChart>
        <c:grouping val="standard"/>
        <c:varyColors val="0"/>
        <c:ser>
          <c:idx val="0"/>
          <c:order val="0"/>
          <c:tx>
            <c:strRef>
              <c:f>'F2.9'!$B$5</c:f>
              <c:strCache>
                <c:ptCount val="1"/>
                <c:pt idx="0">
                  <c:v>Genomsnittlig årlig avtalad löneökning</c:v>
                </c:pt>
              </c:strCache>
            </c:strRef>
          </c:tx>
          <c:marker>
            <c:symbol val="none"/>
          </c:marker>
          <c:cat>
            <c:strRef>
              <c:f>'F2.9'!$A$7:$A$14</c:f>
              <c:strCache>
                <c:ptCount val="8"/>
                <c:pt idx="0">
                  <c:v>1995-1997</c:v>
                </c:pt>
                <c:pt idx="1">
                  <c:v>1998-2000</c:v>
                </c:pt>
                <c:pt idx="2">
                  <c:v>2001-2003</c:v>
                </c:pt>
                <c:pt idx="3">
                  <c:v>2004-2006</c:v>
                </c:pt>
                <c:pt idx="4">
                  <c:v>2007-2009</c:v>
                </c:pt>
                <c:pt idx="5">
                  <c:v>2010-2011</c:v>
                </c:pt>
                <c:pt idx="6">
                  <c:v>2012</c:v>
                </c:pt>
                <c:pt idx="7">
                  <c:v>2013-2015</c:v>
                </c:pt>
              </c:strCache>
            </c:strRef>
          </c:cat>
          <c:val>
            <c:numRef>
              <c:f>'F2.9'!$B$7:$B$14</c:f>
              <c:numCache>
                <c:formatCode>0.0</c:formatCode>
                <c:ptCount val="8"/>
                <c:pt idx="0">
                  <c:v>3.3351068072606802</c:v>
                </c:pt>
                <c:pt idx="1">
                  <c:v>2.30735769026434</c:v>
                </c:pt>
                <c:pt idx="2">
                  <c:v>2.45986936709898</c:v>
                </c:pt>
                <c:pt idx="3">
                  <c:v>2.0424516489612201</c:v>
                </c:pt>
                <c:pt idx="4">
                  <c:v>2.8188902876506399</c:v>
                </c:pt>
                <c:pt idx="5">
                  <c:v>1.3560291174695001</c:v>
                </c:pt>
                <c:pt idx="6">
                  <c:v>3.3753908910358001</c:v>
                </c:pt>
                <c:pt idx="7">
                  <c:v>1.7515872350344099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1783424"/>
        <c:axId val="121784960"/>
      </c:lineChart>
      <c:lineChart>
        <c:grouping val="standard"/>
        <c:varyColors val="0"/>
        <c:ser>
          <c:idx val="1"/>
          <c:order val="1"/>
          <c:tx>
            <c:strRef>
              <c:f>'F2.9'!$G$5</c:f>
              <c:strCache>
                <c:ptCount val="1"/>
                <c:pt idx="0">
                  <c:v>Brist på arbetskraft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strRef>
              <c:f>'F2.9'!$A$7:$A$14</c:f>
              <c:strCache>
                <c:ptCount val="8"/>
                <c:pt idx="0">
                  <c:v>1995-1997</c:v>
                </c:pt>
                <c:pt idx="1">
                  <c:v>1998-2000</c:v>
                </c:pt>
                <c:pt idx="2">
                  <c:v>2001-2003</c:v>
                </c:pt>
                <c:pt idx="3">
                  <c:v>2004-2006</c:v>
                </c:pt>
                <c:pt idx="4">
                  <c:v>2007-2009</c:v>
                </c:pt>
                <c:pt idx="5">
                  <c:v>2010-2011</c:v>
                </c:pt>
                <c:pt idx="6">
                  <c:v>2012</c:v>
                </c:pt>
                <c:pt idx="7">
                  <c:v>2013-2015</c:v>
                </c:pt>
              </c:strCache>
            </c:strRef>
          </c:cat>
          <c:val>
            <c:numRef>
              <c:f>'F2.9'!$G$7:$G$14</c:f>
              <c:numCache>
                <c:formatCode>General</c:formatCode>
                <c:ptCount val="8"/>
                <c:pt idx="0">
                  <c:v>39</c:v>
                </c:pt>
                <c:pt idx="1">
                  <c:v>39</c:v>
                </c:pt>
                <c:pt idx="2">
                  <c:v>30</c:v>
                </c:pt>
                <c:pt idx="3">
                  <c:v>14</c:v>
                </c:pt>
                <c:pt idx="4">
                  <c:v>45</c:v>
                </c:pt>
                <c:pt idx="5">
                  <c:v>18</c:v>
                </c:pt>
                <c:pt idx="6">
                  <c:v>34</c:v>
                </c:pt>
                <c:pt idx="7">
                  <c:v>17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1794944"/>
        <c:axId val="121796480"/>
      </c:lineChart>
      <c:catAx>
        <c:axId val="1217834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21784960"/>
        <c:crosses val="autoZero"/>
        <c:auto val="1"/>
        <c:lblAlgn val="ctr"/>
        <c:lblOffset val="100"/>
        <c:noMultiLvlLbl val="0"/>
      </c:catAx>
      <c:valAx>
        <c:axId val="1217849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#,##0.0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21783424"/>
        <c:crosses val="autoZero"/>
        <c:crossBetween val="between"/>
      </c:valAx>
      <c:catAx>
        <c:axId val="12179494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21796480"/>
        <c:crosses val="autoZero"/>
        <c:auto val="1"/>
        <c:lblAlgn val="ctr"/>
        <c:lblOffset val="100"/>
        <c:noMultiLvlLbl val="0"/>
      </c:catAx>
      <c:valAx>
        <c:axId val="121796480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21794944"/>
        <c:crosses val="max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lang="en-US" sz="10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en-US"/>
              <a:t>Tjänster</a:t>
            </a:r>
          </a:p>
        </c:rich>
      </c:tx>
      <c:layout/>
      <c:overlay val="1"/>
    </c:title>
    <c:autoTitleDeleted val="0"/>
    <c:plotArea>
      <c:layout>
        <c:manualLayout>
          <c:layoutTarget val="inner"/>
          <c:xMode val="edge"/>
          <c:yMode val="edge"/>
          <c:x val="6.3408570974174502E-2"/>
          <c:y val="6.5289442986293397E-2"/>
          <c:w val="0.88017445345665002"/>
          <c:h val="0.66919953703703705"/>
        </c:manualLayout>
      </c:layout>
      <c:lineChart>
        <c:grouping val="standard"/>
        <c:varyColors val="0"/>
        <c:ser>
          <c:idx val="0"/>
          <c:order val="0"/>
          <c:tx>
            <c:strRef>
              <c:f>'F2.9'!$E$5</c:f>
              <c:strCache>
                <c:ptCount val="1"/>
                <c:pt idx="0">
                  <c:v>Genomsnittlig årlig avtalad löneökning</c:v>
                </c:pt>
              </c:strCache>
            </c:strRef>
          </c:tx>
          <c:marker>
            <c:symbol val="none"/>
          </c:marker>
          <c:cat>
            <c:strRef>
              <c:f>'F2.9'!$A$10:$A$14</c:f>
              <c:strCache>
                <c:ptCount val="5"/>
                <c:pt idx="0">
                  <c:v>2004-2006</c:v>
                </c:pt>
                <c:pt idx="1">
                  <c:v>2007-2009</c:v>
                </c:pt>
                <c:pt idx="2">
                  <c:v>2010-2011</c:v>
                </c:pt>
                <c:pt idx="3">
                  <c:v>2012</c:v>
                </c:pt>
                <c:pt idx="4">
                  <c:v>2013-2015</c:v>
                </c:pt>
              </c:strCache>
            </c:strRef>
          </c:cat>
          <c:val>
            <c:numRef>
              <c:f>'F2.9'!$E$10:$E$14</c:f>
              <c:numCache>
                <c:formatCode>0.0</c:formatCode>
                <c:ptCount val="5"/>
                <c:pt idx="0">
                  <c:v>2.3490026504074</c:v>
                </c:pt>
                <c:pt idx="1">
                  <c:v>3.4306341063468699</c:v>
                </c:pt>
                <c:pt idx="2">
                  <c:v>1.9484984545044</c:v>
                </c:pt>
                <c:pt idx="3">
                  <c:v>2.6448432187795299</c:v>
                </c:pt>
                <c:pt idx="4">
                  <c:v>2.27721400088801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1826688"/>
        <c:axId val="121828480"/>
      </c:lineChart>
      <c:lineChart>
        <c:grouping val="standard"/>
        <c:varyColors val="0"/>
        <c:ser>
          <c:idx val="1"/>
          <c:order val="1"/>
          <c:tx>
            <c:strRef>
              <c:f>'F2.9'!$J$5</c:f>
              <c:strCache>
                <c:ptCount val="1"/>
                <c:pt idx="0">
                  <c:v>Brist på arbetskraft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strRef>
              <c:f>'F2.9'!$A$10:$A$14</c:f>
              <c:strCache>
                <c:ptCount val="5"/>
                <c:pt idx="0">
                  <c:v>2004-2006</c:v>
                </c:pt>
                <c:pt idx="1">
                  <c:v>2007-2009</c:v>
                </c:pt>
                <c:pt idx="2">
                  <c:v>2010-2011</c:v>
                </c:pt>
                <c:pt idx="3">
                  <c:v>2012</c:v>
                </c:pt>
                <c:pt idx="4">
                  <c:v>2013-2015</c:v>
                </c:pt>
              </c:strCache>
            </c:strRef>
          </c:cat>
          <c:val>
            <c:numRef>
              <c:f>'F2.9'!$J$10:$J$14</c:f>
              <c:numCache>
                <c:formatCode>General</c:formatCode>
                <c:ptCount val="5"/>
                <c:pt idx="0">
                  <c:v>11</c:v>
                </c:pt>
                <c:pt idx="1">
                  <c:v>35</c:v>
                </c:pt>
                <c:pt idx="2">
                  <c:v>16</c:v>
                </c:pt>
                <c:pt idx="3">
                  <c:v>21</c:v>
                </c:pt>
                <c:pt idx="4">
                  <c:v>17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1830016"/>
        <c:axId val="122093952"/>
      </c:lineChart>
      <c:catAx>
        <c:axId val="1218266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21828480"/>
        <c:crosses val="autoZero"/>
        <c:auto val="1"/>
        <c:lblAlgn val="ctr"/>
        <c:lblOffset val="100"/>
        <c:noMultiLvlLbl val="0"/>
      </c:catAx>
      <c:valAx>
        <c:axId val="1218284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#,##0.0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21826688"/>
        <c:crosses val="autoZero"/>
        <c:crossBetween val="between"/>
      </c:valAx>
      <c:catAx>
        <c:axId val="12183001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22093952"/>
        <c:crosses val="autoZero"/>
        <c:auto val="1"/>
        <c:lblAlgn val="ctr"/>
        <c:lblOffset val="100"/>
        <c:noMultiLvlLbl val="0"/>
      </c:catAx>
      <c:valAx>
        <c:axId val="122093952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21830016"/>
        <c:crosses val="max"/>
        <c:crossBetween val="between"/>
      </c:valAx>
    </c:plotArea>
    <c:legend>
      <c:legendPos val="b"/>
      <c:layout>
        <c:manualLayout>
          <c:xMode val="edge"/>
          <c:yMode val="edge"/>
          <c:x val="0.05"/>
          <c:y val="0.87433981481481504"/>
          <c:w val="0.9"/>
          <c:h val="0.12566018518518501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10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0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19827925270403E-2"/>
          <c:y val="6.5289442986293397E-2"/>
          <c:w val="0.92033874139626304"/>
          <c:h val="0.75985297124796103"/>
        </c:manualLayout>
      </c:layout>
      <c:lineChart>
        <c:grouping val="standard"/>
        <c:varyColors val="0"/>
        <c:ser>
          <c:idx val="0"/>
          <c:order val="0"/>
          <c:tx>
            <c:strRef>
              <c:f>'F2.7'!$B$4</c:f>
              <c:strCache>
                <c:ptCount val="1"/>
                <c:pt idx="0">
                  <c:v>Totala löneökningar</c:v>
                </c:pt>
              </c:strCache>
            </c:strRef>
          </c:tx>
          <c:marker>
            <c:symbol val="none"/>
          </c:marker>
          <c:cat>
            <c:numRef>
              <c:f>'F2.7'!$A$5:$A$28</c:f>
              <c:numCache>
                <c:formatCode>General</c:formatCode>
                <c:ptCount val="24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  <c:pt idx="22">
                  <c:v>2014</c:v>
                </c:pt>
                <c:pt idx="23">
                  <c:v>2015</c:v>
                </c:pt>
              </c:numCache>
            </c:numRef>
          </c:cat>
          <c:val>
            <c:numRef>
              <c:f>'F2.7'!$B$5:$B$28</c:f>
              <c:numCache>
                <c:formatCode>0.0</c:formatCode>
                <c:ptCount val="24"/>
                <c:pt idx="0">
                  <c:v>4.3595695000000001</c:v>
                </c:pt>
                <c:pt idx="1">
                  <c:v>3.0330594999999998</c:v>
                </c:pt>
                <c:pt idx="2">
                  <c:v>2.3922712000000002</c:v>
                </c:pt>
                <c:pt idx="3">
                  <c:v>4.0977904000000001</c:v>
                </c:pt>
                <c:pt idx="4">
                  <c:v>5.9182134</c:v>
                </c:pt>
                <c:pt idx="5">
                  <c:v>4.4719205999999998</c:v>
                </c:pt>
                <c:pt idx="6">
                  <c:v>4.0340965999999998</c:v>
                </c:pt>
                <c:pt idx="7">
                  <c:v>3.1454901</c:v>
                </c:pt>
                <c:pt idx="8">
                  <c:v>3.7071689000000001</c:v>
                </c:pt>
                <c:pt idx="9">
                  <c:v>4.2114735999999997</c:v>
                </c:pt>
                <c:pt idx="10">
                  <c:v>3.9415596000000002</c:v>
                </c:pt>
                <c:pt idx="11">
                  <c:v>3.250356</c:v>
                </c:pt>
                <c:pt idx="12">
                  <c:v>2.9860253999999999</c:v>
                </c:pt>
                <c:pt idx="13">
                  <c:v>3.2112210000000001</c:v>
                </c:pt>
                <c:pt idx="14">
                  <c:v>3.1293118999999998</c:v>
                </c:pt>
                <c:pt idx="15">
                  <c:v>3.3982847999999999</c:v>
                </c:pt>
                <c:pt idx="16">
                  <c:v>4.0275809000000002</c:v>
                </c:pt>
                <c:pt idx="17">
                  <c:v>3.1928782</c:v>
                </c:pt>
                <c:pt idx="18">
                  <c:v>2.4698373999999998</c:v>
                </c:pt>
                <c:pt idx="19">
                  <c:v>2.5164148000000002</c:v>
                </c:pt>
                <c:pt idx="20">
                  <c:v>3.1959254000000001</c:v>
                </c:pt>
                <c:pt idx="21">
                  <c:v>2.3103867999999999</c:v>
                </c:pt>
                <c:pt idx="22">
                  <c:v>2.8535138</c:v>
                </c:pt>
                <c:pt idx="23">
                  <c:v>2.1861337999999999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'F2.7'!$C$4</c:f>
              <c:strCache>
                <c:ptCount val="1"/>
                <c:pt idx="0">
                  <c:v>Avtalade löneökningar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'F2.7'!$A$5:$A$28</c:f>
              <c:numCache>
                <c:formatCode>General</c:formatCode>
                <c:ptCount val="24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  <c:pt idx="22">
                  <c:v>2014</c:v>
                </c:pt>
                <c:pt idx="23">
                  <c:v>2015</c:v>
                </c:pt>
              </c:numCache>
            </c:numRef>
          </c:cat>
          <c:val>
            <c:numRef>
              <c:f>'F2.7'!$C$5:$C$28</c:f>
              <c:numCache>
                <c:formatCode>0.0</c:formatCode>
                <c:ptCount val="24"/>
                <c:pt idx="0">
                  <c:v>2.3907321000000001</c:v>
                </c:pt>
                <c:pt idx="1">
                  <c:v>1.148136</c:v>
                </c:pt>
                <c:pt idx="2">
                  <c:v>1.5973238000000001</c:v>
                </c:pt>
                <c:pt idx="3">
                  <c:v>3.0980945000000002</c:v>
                </c:pt>
                <c:pt idx="4">
                  <c:v>4.2916809999999996</c:v>
                </c:pt>
                <c:pt idx="5">
                  <c:v>3.6893506999999999</c:v>
                </c:pt>
                <c:pt idx="6">
                  <c:v>3.2512194999999999</c:v>
                </c:pt>
                <c:pt idx="7">
                  <c:v>2.5508901000000002</c:v>
                </c:pt>
                <c:pt idx="8">
                  <c:v>2.6995792000000001</c:v>
                </c:pt>
                <c:pt idx="9">
                  <c:v>2.9116192000000001</c:v>
                </c:pt>
                <c:pt idx="10">
                  <c:v>2.8510597</c:v>
                </c:pt>
                <c:pt idx="11">
                  <c:v>2.7381676000000001</c:v>
                </c:pt>
                <c:pt idx="12">
                  <c:v>2.1117105999999999</c:v>
                </c:pt>
                <c:pt idx="13">
                  <c:v>2.2215786999999998</c:v>
                </c:pt>
                <c:pt idx="14">
                  <c:v>2.5108611000000001</c:v>
                </c:pt>
                <c:pt idx="15">
                  <c:v>3.1637559999999998</c:v>
                </c:pt>
                <c:pt idx="16">
                  <c:v>3.4313284999999998</c:v>
                </c:pt>
                <c:pt idx="17">
                  <c:v>3.1798345000000001</c:v>
                </c:pt>
                <c:pt idx="18">
                  <c:v>1.7276914999999999</c:v>
                </c:pt>
                <c:pt idx="19">
                  <c:v>1.8264697999999999</c:v>
                </c:pt>
                <c:pt idx="20">
                  <c:v>2.8616757000000002</c:v>
                </c:pt>
                <c:pt idx="21">
                  <c:v>2.0904284999999998</c:v>
                </c:pt>
                <c:pt idx="22">
                  <c:v>2.1128613000000001</c:v>
                </c:pt>
                <c:pt idx="23">
                  <c:v>2.2398254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'F2.7'!$D$4</c:f>
              <c:strCache>
                <c:ptCount val="1"/>
                <c:pt idx="0">
                  <c:v>Restpost</c:v>
                </c:pt>
              </c:strCache>
            </c:strRef>
          </c:tx>
          <c:marker>
            <c:symbol val="none"/>
          </c:marker>
          <c:cat>
            <c:numRef>
              <c:f>'F2.7'!$A$5:$A$28</c:f>
              <c:numCache>
                <c:formatCode>General</c:formatCode>
                <c:ptCount val="24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  <c:pt idx="22">
                  <c:v>2014</c:v>
                </c:pt>
                <c:pt idx="23">
                  <c:v>2015</c:v>
                </c:pt>
              </c:numCache>
            </c:numRef>
          </c:cat>
          <c:val>
            <c:numRef>
              <c:f>'F2.7'!$D$5:$D$28</c:f>
              <c:numCache>
                <c:formatCode>0.0</c:formatCode>
                <c:ptCount val="24"/>
                <c:pt idx="0">
                  <c:v>1.9688374</c:v>
                </c:pt>
                <c:pt idx="1">
                  <c:v>1.8849235</c:v>
                </c:pt>
                <c:pt idx="2">
                  <c:v>0.79494739999999997</c:v>
                </c:pt>
                <c:pt idx="3">
                  <c:v>0.99969589999999997</c:v>
                </c:pt>
                <c:pt idx="4">
                  <c:v>1.6265324000000001</c:v>
                </c:pt>
                <c:pt idx="5">
                  <c:v>0.78256990000000004</c:v>
                </c:pt>
                <c:pt idx="6">
                  <c:v>0.78287709999999999</c:v>
                </c:pt>
                <c:pt idx="7">
                  <c:v>0.59460000000000002</c:v>
                </c:pt>
                <c:pt idx="8">
                  <c:v>1.0075897</c:v>
                </c:pt>
                <c:pt idx="9">
                  <c:v>1.2998544000000001</c:v>
                </c:pt>
                <c:pt idx="10">
                  <c:v>1.0904999</c:v>
                </c:pt>
                <c:pt idx="11">
                  <c:v>0.51218839999999999</c:v>
                </c:pt>
                <c:pt idx="12">
                  <c:v>0.87431479999999995</c:v>
                </c:pt>
                <c:pt idx="13">
                  <c:v>0.98964229999999997</c:v>
                </c:pt>
                <c:pt idx="14">
                  <c:v>0.61845079999999997</c:v>
                </c:pt>
                <c:pt idx="15">
                  <c:v>0.23452880000000001</c:v>
                </c:pt>
                <c:pt idx="16">
                  <c:v>0.59625240000000002</c:v>
                </c:pt>
                <c:pt idx="17">
                  <c:v>1.3043699999999899E-2</c:v>
                </c:pt>
                <c:pt idx="18">
                  <c:v>0.74214590000000003</c:v>
                </c:pt>
                <c:pt idx="19">
                  <c:v>0.68994500000000003</c:v>
                </c:pt>
                <c:pt idx="20">
                  <c:v>0.33424969999999998</c:v>
                </c:pt>
                <c:pt idx="21">
                  <c:v>0.2199583</c:v>
                </c:pt>
                <c:pt idx="22">
                  <c:v>0.74065250000000005</c:v>
                </c:pt>
                <c:pt idx="23">
                  <c:v>-5.3691600000000103E-2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2143872"/>
        <c:axId val="122145408"/>
      </c:lineChart>
      <c:catAx>
        <c:axId val="1221438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22145408"/>
        <c:crosses val="autoZero"/>
        <c:auto val="1"/>
        <c:lblAlgn val="ctr"/>
        <c:lblOffset val="100"/>
        <c:noMultiLvlLbl val="0"/>
      </c:catAx>
      <c:valAx>
        <c:axId val="1221454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22143872"/>
        <c:crosses val="autoZero"/>
        <c:crossBetween val="between"/>
      </c:valAx>
    </c:plotArea>
    <c:legend>
      <c:legendPos val="b"/>
      <c:layout/>
      <c:overlay val="0"/>
      <c:txPr>
        <a:bodyPr rot="0" spcFirstLastPara="0" vertOverflow="ellipsis" vert="horz" wrap="square" anchor="ctr" anchorCtr="1"/>
        <a:lstStyle/>
        <a:p>
          <a:pPr>
            <a:defRPr lang="en-US" sz="18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8827187807276298E-2"/>
          <c:y val="6.5289442986293397E-2"/>
          <c:w val="0.85847590953785602"/>
          <c:h val="0.67805847185768398"/>
        </c:manualLayout>
      </c:layout>
      <c:lineChart>
        <c:grouping val="standard"/>
        <c:varyColors val="0"/>
        <c:ser>
          <c:idx val="0"/>
          <c:order val="0"/>
          <c:tx>
            <c:strRef>
              <c:f>'F7.1'!$C$1</c:f>
              <c:strCache>
                <c:ptCount val="1"/>
                <c:pt idx="0">
                  <c:v>Nystartsjobb</c:v>
                </c:pt>
              </c:strCache>
            </c:strRef>
          </c:tx>
          <c:marker>
            <c:symbol val="none"/>
          </c:marker>
          <c:cat>
            <c:numRef>
              <c:f>'F7.1'!$A$2:$A$122</c:f>
              <c:numCache>
                <c:formatCode>0</c:formatCode>
                <c:ptCount val="121"/>
                <c:pt idx="0">
                  <c:v>2007</c:v>
                </c:pt>
                <c:pt idx="1">
                  <c:v>2007</c:v>
                </c:pt>
                <c:pt idx="2">
                  <c:v>2007</c:v>
                </c:pt>
                <c:pt idx="3">
                  <c:v>2007</c:v>
                </c:pt>
                <c:pt idx="4">
                  <c:v>2007</c:v>
                </c:pt>
                <c:pt idx="5">
                  <c:v>2007</c:v>
                </c:pt>
                <c:pt idx="6">
                  <c:v>2007</c:v>
                </c:pt>
                <c:pt idx="7">
                  <c:v>2007</c:v>
                </c:pt>
                <c:pt idx="8">
                  <c:v>2007</c:v>
                </c:pt>
                <c:pt idx="9">
                  <c:v>2007</c:v>
                </c:pt>
                <c:pt idx="10">
                  <c:v>2007</c:v>
                </c:pt>
                <c:pt idx="11">
                  <c:v>2007</c:v>
                </c:pt>
                <c:pt idx="12">
                  <c:v>2008</c:v>
                </c:pt>
                <c:pt idx="13">
                  <c:v>2008</c:v>
                </c:pt>
                <c:pt idx="14">
                  <c:v>2008</c:v>
                </c:pt>
                <c:pt idx="15">
                  <c:v>2008</c:v>
                </c:pt>
                <c:pt idx="16">
                  <c:v>2008</c:v>
                </c:pt>
                <c:pt idx="17">
                  <c:v>2008</c:v>
                </c:pt>
                <c:pt idx="18">
                  <c:v>2008</c:v>
                </c:pt>
                <c:pt idx="19">
                  <c:v>2008</c:v>
                </c:pt>
                <c:pt idx="20">
                  <c:v>2008</c:v>
                </c:pt>
                <c:pt idx="21">
                  <c:v>2008</c:v>
                </c:pt>
                <c:pt idx="22">
                  <c:v>2008</c:v>
                </c:pt>
                <c:pt idx="23">
                  <c:v>2008</c:v>
                </c:pt>
                <c:pt idx="24">
                  <c:v>2009</c:v>
                </c:pt>
                <c:pt idx="25">
                  <c:v>2009</c:v>
                </c:pt>
                <c:pt idx="26">
                  <c:v>2009</c:v>
                </c:pt>
                <c:pt idx="27">
                  <c:v>2009</c:v>
                </c:pt>
                <c:pt idx="28">
                  <c:v>2009</c:v>
                </c:pt>
                <c:pt idx="29">
                  <c:v>2009</c:v>
                </c:pt>
                <c:pt idx="30">
                  <c:v>2009</c:v>
                </c:pt>
                <c:pt idx="31">
                  <c:v>2009</c:v>
                </c:pt>
                <c:pt idx="32">
                  <c:v>2009</c:v>
                </c:pt>
                <c:pt idx="33">
                  <c:v>2009</c:v>
                </c:pt>
                <c:pt idx="34">
                  <c:v>2009</c:v>
                </c:pt>
                <c:pt idx="35">
                  <c:v>2009</c:v>
                </c:pt>
                <c:pt idx="36">
                  <c:v>2010</c:v>
                </c:pt>
                <c:pt idx="37">
                  <c:v>2010</c:v>
                </c:pt>
                <c:pt idx="38">
                  <c:v>2010</c:v>
                </c:pt>
                <c:pt idx="39">
                  <c:v>2010</c:v>
                </c:pt>
                <c:pt idx="40">
                  <c:v>2010</c:v>
                </c:pt>
                <c:pt idx="41">
                  <c:v>2010</c:v>
                </c:pt>
                <c:pt idx="42">
                  <c:v>2010</c:v>
                </c:pt>
                <c:pt idx="43">
                  <c:v>2010</c:v>
                </c:pt>
                <c:pt idx="44">
                  <c:v>2010</c:v>
                </c:pt>
                <c:pt idx="45">
                  <c:v>2010</c:v>
                </c:pt>
                <c:pt idx="46">
                  <c:v>2010</c:v>
                </c:pt>
                <c:pt idx="47">
                  <c:v>2010</c:v>
                </c:pt>
                <c:pt idx="48">
                  <c:v>2011</c:v>
                </c:pt>
                <c:pt idx="49">
                  <c:v>2011</c:v>
                </c:pt>
                <c:pt idx="50">
                  <c:v>2011</c:v>
                </c:pt>
                <c:pt idx="51">
                  <c:v>2011</c:v>
                </c:pt>
                <c:pt idx="52">
                  <c:v>2011</c:v>
                </c:pt>
                <c:pt idx="53">
                  <c:v>2011</c:v>
                </c:pt>
                <c:pt idx="54">
                  <c:v>2011</c:v>
                </c:pt>
                <c:pt idx="55">
                  <c:v>2011</c:v>
                </c:pt>
                <c:pt idx="56">
                  <c:v>2011</c:v>
                </c:pt>
                <c:pt idx="57">
                  <c:v>2011</c:v>
                </c:pt>
                <c:pt idx="58">
                  <c:v>2011</c:v>
                </c:pt>
                <c:pt idx="59">
                  <c:v>2011</c:v>
                </c:pt>
                <c:pt idx="60">
                  <c:v>2012</c:v>
                </c:pt>
                <c:pt idx="61">
                  <c:v>2012</c:v>
                </c:pt>
                <c:pt idx="62">
                  <c:v>2012</c:v>
                </c:pt>
                <c:pt idx="63">
                  <c:v>2012</c:v>
                </c:pt>
                <c:pt idx="64">
                  <c:v>2012</c:v>
                </c:pt>
                <c:pt idx="65">
                  <c:v>2012</c:v>
                </c:pt>
                <c:pt idx="66">
                  <c:v>2012</c:v>
                </c:pt>
                <c:pt idx="67">
                  <c:v>2012</c:v>
                </c:pt>
                <c:pt idx="68">
                  <c:v>2012</c:v>
                </c:pt>
                <c:pt idx="69">
                  <c:v>2012</c:v>
                </c:pt>
                <c:pt idx="70">
                  <c:v>2012</c:v>
                </c:pt>
                <c:pt idx="71">
                  <c:v>2012</c:v>
                </c:pt>
                <c:pt idx="72">
                  <c:v>2013</c:v>
                </c:pt>
                <c:pt idx="73">
                  <c:v>2013</c:v>
                </c:pt>
                <c:pt idx="74">
                  <c:v>2013</c:v>
                </c:pt>
                <c:pt idx="75">
                  <c:v>2013</c:v>
                </c:pt>
                <c:pt idx="76">
                  <c:v>2013</c:v>
                </c:pt>
                <c:pt idx="77">
                  <c:v>2013</c:v>
                </c:pt>
                <c:pt idx="78">
                  <c:v>2013</c:v>
                </c:pt>
                <c:pt idx="79">
                  <c:v>2013</c:v>
                </c:pt>
                <c:pt idx="80">
                  <c:v>2013</c:v>
                </c:pt>
                <c:pt idx="81">
                  <c:v>2013</c:v>
                </c:pt>
                <c:pt idx="82">
                  <c:v>2013</c:v>
                </c:pt>
                <c:pt idx="83">
                  <c:v>2013</c:v>
                </c:pt>
                <c:pt idx="84">
                  <c:v>2014</c:v>
                </c:pt>
                <c:pt idx="85">
                  <c:v>2014</c:v>
                </c:pt>
                <c:pt idx="86">
                  <c:v>2014</c:v>
                </c:pt>
                <c:pt idx="87">
                  <c:v>2014</c:v>
                </c:pt>
                <c:pt idx="88">
                  <c:v>2014</c:v>
                </c:pt>
                <c:pt idx="89">
                  <c:v>2014</c:v>
                </c:pt>
                <c:pt idx="90">
                  <c:v>2014</c:v>
                </c:pt>
                <c:pt idx="91">
                  <c:v>2014</c:v>
                </c:pt>
                <c:pt idx="92">
                  <c:v>2014</c:v>
                </c:pt>
                <c:pt idx="93">
                  <c:v>2014</c:v>
                </c:pt>
                <c:pt idx="94">
                  <c:v>2014</c:v>
                </c:pt>
                <c:pt idx="95">
                  <c:v>2014</c:v>
                </c:pt>
                <c:pt idx="96">
                  <c:v>2015</c:v>
                </c:pt>
                <c:pt idx="97">
                  <c:v>2015</c:v>
                </c:pt>
                <c:pt idx="98">
                  <c:v>2015</c:v>
                </c:pt>
                <c:pt idx="99">
                  <c:v>2015</c:v>
                </c:pt>
                <c:pt idx="100">
                  <c:v>2015</c:v>
                </c:pt>
                <c:pt idx="101">
                  <c:v>2015</c:v>
                </c:pt>
                <c:pt idx="102">
                  <c:v>2015</c:v>
                </c:pt>
                <c:pt idx="103">
                  <c:v>2015</c:v>
                </c:pt>
                <c:pt idx="104">
                  <c:v>2015</c:v>
                </c:pt>
                <c:pt idx="105">
                  <c:v>2015</c:v>
                </c:pt>
                <c:pt idx="106">
                  <c:v>2015</c:v>
                </c:pt>
                <c:pt idx="107">
                  <c:v>2015</c:v>
                </c:pt>
                <c:pt idx="108">
                  <c:v>2016</c:v>
                </c:pt>
                <c:pt idx="109">
                  <c:v>2016</c:v>
                </c:pt>
                <c:pt idx="110">
                  <c:v>2016</c:v>
                </c:pt>
                <c:pt idx="111">
                  <c:v>2016</c:v>
                </c:pt>
                <c:pt idx="112">
                  <c:v>2016</c:v>
                </c:pt>
                <c:pt idx="113">
                  <c:v>2016</c:v>
                </c:pt>
                <c:pt idx="114">
                  <c:v>2016</c:v>
                </c:pt>
                <c:pt idx="115">
                  <c:v>2016</c:v>
                </c:pt>
                <c:pt idx="116">
                  <c:v>2016</c:v>
                </c:pt>
                <c:pt idx="117">
                  <c:v>2016</c:v>
                </c:pt>
                <c:pt idx="118">
                  <c:v>2016</c:v>
                </c:pt>
                <c:pt idx="119">
                  <c:v>2016</c:v>
                </c:pt>
              </c:numCache>
            </c:numRef>
          </c:cat>
          <c:val>
            <c:numRef>
              <c:f>'F7.1'!$C$2:$C$122</c:f>
              <c:numCache>
                <c:formatCode>General</c:formatCode>
                <c:ptCount val="121"/>
                <c:pt idx="0">
                  <c:v>775</c:v>
                </c:pt>
                <c:pt idx="1">
                  <c:v>2098</c:v>
                </c:pt>
                <c:pt idx="2">
                  <c:v>3894</c:v>
                </c:pt>
                <c:pt idx="3">
                  <c:v>6073</c:v>
                </c:pt>
                <c:pt idx="4">
                  <c:v>8408</c:v>
                </c:pt>
                <c:pt idx="5">
                  <c:v>10052</c:v>
                </c:pt>
                <c:pt idx="6">
                  <c:v>10650</c:v>
                </c:pt>
                <c:pt idx="7">
                  <c:v>11254</c:v>
                </c:pt>
                <c:pt idx="8">
                  <c:v>11780</c:v>
                </c:pt>
                <c:pt idx="9">
                  <c:v>12319</c:v>
                </c:pt>
                <c:pt idx="10">
                  <c:v>12733</c:v>
                </c:pt>
                <c:pt idx="11">
                  <c:v>12749</c:v>
                </c:pt>
                <c:pt idx="12">
                  <c:v>13209</c:v>
                </c:pt>
                <c:pt idx="13">
                  <c:v>13739</c:v>
                </c:pt>
                <c:pt idx="14">
                  <c:v>14516</c:v>
                </c:pt>
                <c:pt idx="15">
                  <c:v>15530</c:v>
                </c:pt>
                <c:pt idx="16">
                  <c:v>16270</c:v>
                </c:pt>
                <c:pt idx="17">
                  <c:v>16919</c:v>
                </c:pt>
                <c:pt idx="18">
                  <c:v>16737</c:v>
                </c:pt>
                <c:pt idx="19">
                  <c:v>16800</c:v>
                </c:pt>
                <c:pt idx="20">
                  <c:v>16951</c:v>
                </c:pt>
                <c:pt idx="21">
                  <c:v>17139</c:v>
                </c:pt>
                <c:pt idx="22">
                  <c:v>16944</c:v>
                </c:pt>
                <c:pt idx="23">
                  <c:v>16286</c:v>
                </c:pt>
                <c:pt idx="24">
                  <c:v>15663</c:v>
                </c:pt>
                <c:pt idx="25">
                  <c:v>15726</c:v>
                </c:pt>
                <c:pt idx="26">
                  <c:v>16199</c:v>
                </c:pt>
                <c:pt idx="27">
                  <c:v>17144</c:v>
                </c:pt>
                <c:pt idx="28">
                  <c:v>18381</c:v>
                </c:pt>
                <c:pt idx="29">
                  <c:v>19879</c:v>
                </c:pt>
                <c:pt idx="30">
                  <c:v>20206</c:v>
                </c:pt>
                <c:pt idx="31">
                  <c:v>20520</c:v>
                </c:pt>
                <c:pt idx="32">
                  <c:v>21014</c:v>
                </c:pt>
                <c:pt idx="33">
                  <c:v>21482</c:v>
                </c:pt>
                <c:pt idx="34">
                  <c:v>22171</c:v>
                </c:pt>
                <c:pt idx="35">
                  <c:v>22503</c:v>
                </c:pt>
                <c:pt idx="36">
                  <c:v>23045</c:v>
                </c:pt>
                <c:pt idx="37">
                  <c:v>24281</c:v>
                </c:pt>
                <c:pt idx="38">
                  <c:v>26166</c:v>
                </c:pt>
                <c:pt idx="39">
                  <c:v>28581</c:v>
                </c:pt>
                <c:pt idx="40">
                  <c:v>31918</c:v>
                </c:pt>
                <c:pt idx="41">
                  <c:v>35232</c:v>
                </c:pt>
                <c:pt idx="42">
                  <c:v>35904</c:v>
                </c:pt>
                <c:pt idx="43">
                  <c:v>37201</c:v>
                </c:pt>
                <c:pt idx="44">
                  <c:v>38643</c:v>
                </c:pt>
                <c:pt idx="45">
                  <c:v>39561</c:v>
                </c:pt>
                <c:pt idx="46">
                  <c:v>40321</c:v>
                </c:pt>
                <c:pt idx="47">
                  <c:v>40336</c:v>
                </c:pt>
                <c:pt idx="48">
                  <c:v>40861</c:v>
                </c:pt>
                <c:pt idx="49">
                  <c:v>42048</c:v>
                </c:pt>
                <c:pt idx="50">
                  <c:v>43562</c:v>
                </c:pt>
                <c:pt idx="51">
                  <c:v>45429</c:v>
                </c:pt>
                <c:pt idx="52">
                  <c:v>47776</c:v>
                </c:pt>
                <c:pt idx="53">
                  <c:v>48979</c:v>
                </c:pt>
                <c:pt idx="54">
                  <c:v>48214</c:v>
                </c:pt>
                <c:pt idx="55">
                  <c:v>47390</c:v>
                </c:pt>
                <c:pt idx="56">
                  <c:v>46854</c:v>
                </c:pt>
                <c:pt idx="57">
                  <c:v>45875</c:v>
                </c:pt>
                <c:pt idx="58">
                  <c:v>45029</c:v>
                </c:pt>
                <c:pt idx="59">
                  <c:v>43734</c:v>
                </c:pt>
                <c:pt idx="60">
                  <c:v>42742</c:v>
                </c:pt>
                <c:pt idx="61">
                  <c:v>42400</c:v>
                </c:pt>
                <c:pt idx="62">
                  <c:v>42595</c:v>
                </c:pt>
                <c:pt idx="63">
                  <c:v>43029</c:v>
                </c:pt>
                <c:pt idx="64">
                  <c:v>43986</c:v>
                </c:pt>
                <c:pt idx="65">
                  <c:v>44788</c:v>
                </c:pt>
                <c:pt idx="66">
                  <c:v>44265</c:v>
                </c:pt>
                <c:pt idx="67">
                  <c:v>43564</c:v>
                </c:pt>
                <c:pt idx="68">
                  <c:v>42522</c:v>
                </c:pt>
                <c:pt idx="69">
                  <c:v>41869</c:v>
                </c:pt>
                <c:pt idx="70">
                  <c:v>41315</c:v>
                </c:pt>
                <c:pt idx="71">
                  <c:v>40348</c:v>
                </c:pt>
                <c:pt idx="72">
                  <c:v>39589</c:v>
                </c:pt>
                <c:pt idx="73">
                  <c:v>39720</c:v>
                </c:pt>
                <c:pt idx="74">
                  <c:v>40019</c:v>
                </c:pt>
                <c:pt idx="75">
                  <c:v>41554</c:v>
                </c:pt>
                <c:pt idx="76">
                  <c:v>42973</c:v>
                </c:pt>
                <c:pt idx="77">
                  <c:v>44345</c:v>
                </c:pt>
                <c:pt idx="78">
                  <c:v>44154</c:v>
                </c:pt>
                <c:pt idx="79">
                  <c:v>43535</c:v>
                </c:pt>
                <c:pt idx="80">
                  <c:v>43197</c:v>
                </c:pt>
                <c:pt idx="81">
                  <c:v>43037</c:v>
                </c:pt>
                <c:pt idx="82">
                  <c:v>42961</c:v>
                </c:pt>
                <c:pt idx="83">
                  <c:v>42393</c:v>
                </c:pt>
                <c:pt idx="84">
                  <c:v>42108</c:v>
                </c:pt>
                <c:pt idx="85">
                  <c:v>42747</c:v>
                </c:pt>
                <c:pt idx="86">
                  <c:v>43565</c:v>
                </c:pt>
                <c:pt idx="87">
                  <c:v>44987</c:v>
                </c:pt>
                <c:pt idx="88">
                  <c:v>46256</c:v>
                </c:pt>
                <c:pt idx="89">
                  <c:v>47774</c:v>
                </c:pt>
                <c:pt idx="90">
                  <c:v>47124</c:v>
                </c:pt>
                <c:pt idx="91">
                  <c:v>46375</c:v>
                </c:pt>
                <c:pt idx="92">
                  <c:v>45891</c:v>
                </c:pt>
                <c:pt idx="93">
                  <c:v>45451</c:v>
                </c:pt>
                <c:pt idx="94">
                  <c:v>45079</c:v>
                </c:pt>
                <c:pt idx="95">
                  <c:v>44012</c:v>
                </c:pt>
                <c:pt idx="96">
                  <c:v>43300</c:v>
                </c:pt>
                <c:pt idx="97">
                  <c:v>43676</c:v>
                </c:pt>
                <c:pt idx="98">
                  <c:v>44740</c:v>
                </c:pt>
                <c:pt idx="99">
                  <c:v>45673</c:v>
                </c:pt>
                <c:pt idx="100">
                  <c:v>46694</c:v>
                </c:pt>
                <c:pt idx="101">
                  <c:v>48112</c:v>
                </c:pt>
                <c:pt idx="102">
                  <c:v>47427</c:v>
                </c:pt>
                <c:pt idx="103">
                  <c:v>46584</c:v>
                </c:pt>
                <c:pt idx="104">
                  <c:v>46207</c:v>
                </c:pt>
                <c:pt idx="105">
                  <c:v>45436</c:v>
                </c:pt>
                <c:pt idx="106">
                  <c:v>45464</c:v>
                </c:pt>
                <c:pt idx="107">
                  <c:v>44770</c:v>
                </c:pt>
                <c:pt idx="108">
                  <c:v>44212</c:v>
                </c:pt>
                <c:pt idx="109">
                  <c:v>44601</c:v>
                </c:pt>
                <c:pt idx="110">
                  <c:v>45287</c:v>
                </c:pt>
                <c:pt idx="111">
                  <c:v>46354</c:v>
                </c:pt>
                <c:pt idx="112">
                  <c:v>47564</c:v>
                </c:pt>
                <c:pt idx="113">
                  <c:v>48617</c:v>
                </c:pt>
                <c:pt idx="114">
                  <c:v>48199</c:v>
                </c:pt>
                <c:pt idx="115">
                  <c:v>47707</c:v>
                </c:pt>
                <c:pt idx="116">
                  <c:v>47194</c:v>
                </c:pt>
                <c:pt idx="117">
                  <c:v>46734</c:v>
                </c:pt>
                <c:pt idx="118">
                  <c:v>46401</c:v>
                </c:pt>
                <c:pt idx="119">
                  <c:v>45489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'F7.1'!$E$1</c:f>
              <c:strCache>
                <c:ptCount val="1"/>
                <c:pt idx="0">
                  <c:v>Instegsjobb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'F7.1'!$A$2:$A$122</c:f>
              <c:numCache>
                <c:formatCode>0</c:formatCode>
                <c:ptCount val="121"/>
                <c:pt idx="0">
                  <c:v>2007</c:v>
                </c:pt>
                <c:pt idx="1">
                  <c:v>2007</c:v>
                </c:pt>
                <c:pt idx="2">
                  <c:v>2007</c:v>
                </c:pt>
                <c:pt idx="3">
                  <c:v>2007</c:v>
                </c:pt>
                <c:pt idx="4">
                  <c:v>2007</c:v>
                </c:pt>
                <c:pt idx="5">
                  <c:v>2007</c:v>
                </c:pt>
                <c:pt idx="6">
                  <c:v>2007</c:v>
                </c:pt>
                <c:pt idx="7">
                  <c:v>2007</c:v>
                </c:pt>
                <c:pt idx="8">
                  <c:v>2007</c:v>
                </c:pt>
                <c:pt idx="9">
                  <c:v>2007</c:v>
                </c:pt>
                <c:pt idx="10">
                  <c:v>2007</c:v>
                </c:pt>
                <c:pt idx="11">
                  <c:v>2007</c:v>
                </c:pt>
                <c:pt idx="12">
                  <c:v>2008</c:v>
                </c:pt>
                <c:pt idx="13">
                  <c:v>2008</c:v>
                </c:pt>
                <c:pt idx="14">
                  <c:v>2008</c:v>
                </c:pt>
                <c:pt idx="15">
                  <c:v>2008</c:v>
                </c:pt>
                <c:pt idx="16">
                  <c:v>2008</c:v>
                </c:pt>
                <c:pt idx="17">
                  <c:v>2008</c:v>
                </c:pt>
                <c:pt idx="18">
                  <c:v>2008</c:v>
                </c:pt>
                <c:pt idx="19">
                  <c:v>2008</c:v>
                </c:pt>
                <c:pt idx="20">
                  <c:v>2008</c:v>
                </c:pt>
                <c:pt idx="21">
                  <c:v>2008</c:v>
                </c:pt>
                <c:pt idx="22">
                  <c:v>2008</c:v>
                </c:pt>
                <c:pt idx="23">
                  <c:v>2008</c:v>
                </c:pt>
                <c:pt idx="24">
                  <c:v>2009</c:v>
                </c:pt>
                <c:pt idx="25">
                  <c:v>2009</c:v>
                </c:pt>
                <c:pt idx="26">
                  <c:v>2009</c:v>
                </c:pt>
                <c:pt idx="27">
                  <c:v>2009</c:v>
                </c:pt>
                <c:pt idx="28">
                  <c:v>2009</c:v>
                </c:pt>
                <c:pt idx="29">
                  <c:v>2009</c:v>
                </c:pt>
                <c:pt idx="30">
                  <c:v>2009</c:v>
                </c:pt>
                <c:pt idx="31">
                  <c:v>2009</c:v>
                </c:pt>
                <c:pt idx="32">
                  <c:v>2009</c:v>
                </c:pt>
                <c:pt idx="33">
                  <c:v>2009</c:v>
                </c:pt>
                <c:pt idx="34">
                  <c:v>2009</c:v>
                </c:pt>
                <c:pt idx="35">
                  <c:v>2009</c:v>
                </c:pt>
                <c:pt idx="36">
                  <c:v>2010</c:v>
                </c:pt>
                <c:pt idx="37">
                  <c:v>2010</c:v>
                </c:pt>
                <c:pt idx="38">
                  <c:v>2010</c:v>
                </c:pt>
                <c:pt idx="39">
                  <c:v>2010</c:v>
                </c:pt>
                <c:pt idx="40">
                  <c:v>2010</c:v>
                </c:pt>
                <c:pt idx="41">
                  <c:v>2010</c:v>
                </c:pt>
                <c:pt idx="42">
                  <c:v>2010</c:v>
                </c:pt>
                <c:pt idx="43">
                  <c:v>2010</c:v>
                </c:pt>
                <c:pt idx="44">
                  <c:v>2010</c:v>
                </c:pt>
                <c:pt idx="45">
                  <c:v>2010</c:v>
                </c:pt>
                <c:pt idx="46">
                  <c:v>2010</c:v>
                </c:pt>
                <c:pt idx="47">
                  <c:v>2010</c:v>
                </c:pt>
                <c:pt idx="48">
                  <c:v>2011</c:v>
                </c:pt>
                <c:pt idx="49">
                  <c:v>2011</c:v>
                </c:pt>
                <c:pt idx="50">
                  <c:v>2011</c:v>
                </c:pt>
                <c:pt idx="51">
                  <c:v>2011</c:v>
                </c:pt>
                <c:pt idx="52">
                  <c:v>2011</c:v>
                </c:pt>
                <c:pt idx="53">
                  <c:v>2011</c:v>
                </c:pt>
                <c:pt idx="54">
                  <c:v>2011</c:v>
                </c:pt>
                <c:pt idx="55">
                  <c:v>2011</c:v>
                </c:pt>
                <c:pt idx="56">
                  <c:v>2011</c:v>
                </c:pt>
                <c:pt idx="57">
                  <c:v>2011</c:v>
                </c:pt>
                <c:pt idx="58">
                  <c:v>2011</c:v>
                </c:pt>
                <c:pt idx="59">
                  <c:v>2011</c:v>
                </c:pt>
                <c:pt idx="60">
                  <c:v>2012</c:v>
                </c:pt>
                <c:pt idx="61">
                  <c:v>2012</c:v>
                </c:pt>
                <c:pt idx="62">
                  <c:v>2012</c:v>
                </c:pt>
                <c:pt idx="63">
                  <c:v>2012</c:v>
                </c:pt>
                <c:pt idx="64">
                  <c:v>2012</c:v>
                </c:pt>
                <c:pt idx="65">
                  <c:v>2012</c:v>
                </c:pt>
                <c:pt idx="66">
                  <c:v>2012</c:v>
                </c:pt>
                <c:pt idx="67">
                  <c:v>2012</c:v>
                </c:pt>
                <c:pt idx="68">
                  <c:v>2012</c:v>
                </c:pt>
                <c:pt idx="69">
                  <c:v>2012</c:v>
                </c:pt>
                <c:pt idx="70">
                  <c:v>2012</c:v>
                </c:pt>
                <c:pt idx="71">
                  <c:v>2012</c:v>
                </c:pt>
                <c:pt idx="72">
                  <c:v>2013</c:v>
                </c:pt>
                <c:pt idx="73">
                  <c:v>2013</c:v>
                </c:pt>
                <c:pt idx="74">
                  <c:v>2013</c:v>
                </c:pt>
                <c:pt idx="75">
                  <c:v>2013</c:v>
                </c:pt>
                <c:pt idx="76">
                  <c:v>2013</c:v>
                </c:pt>
                <c:pt idx="77">
                  <c:v>2013</c:v>
                </c:pt>
                <c:pt idx="78">
                  <c:v>2013</c:v>
                </c:pt>
                <c:pt idx="79">
                  <c:v>2013</c:v>
                </c:pt>
                <c:pt idx="80">
                  <c:v>2013</c:v>
                </c:pt>
                <c:pt idx="81">
                  <c:v>2013</c:v>
                </c:pt>
                <c:pt idx="82">
                  <c:v>2013</c:v>
                </c:pt>
                <c:pt idx="83">
                  <c:v>2013</c:v>
                </c:pt>
                <c:pt idx="84">
                  <c:v>2014</c:v>
                </c:pt>
                <c:pt idx="85">
                  <c:v>2014</c:v>
                </c:pt>
                <c:pt idx="86">
                  <c:v>2014</c:v>
                </c:pt>
                <c:pt idx="87">
                  <c:v>2014</c:v>
                </c:pt>
                <c:pt idx="88">
                  <c:v>2014</c:v>
                </c:pt>
                <c:pt idx="89">
                  <c:v>2014</c:v>
                </c:pt>
                <c:pt idx="90">
                  <c:v>2014</c:v>
                </c:pt>
                <c:pt idx="91">
                  <c:v>2014</c:v>
                </c:pt>
                <c:pt idx="92">
                  <c:v>2014</c:v>
                </c:pt>
                <c:pt idx="93">
                  <c:v>2014</c:v>
                </c:pt>
                <c:pt idx="94">
                  <c:v>2014</c:v>
                </c:pt>
                <c:pt idx="95">
                  <c:v>2014</c:v>
                </c:pt>
                <c:pt idx="96">
                  <c:v>2015</c:v>
                </c:pt>
                <c:pt idx="97">
                  <c:v>2015</c:v>
                </c:pt>
                <c:pt idx="98">
                  <c:v>2015</c:v>
                </c:pt>
                <c:pt idx="99">
                  <c:v>2015</c:v>
                </c:pt>
                <c:pt idx="100">
                  <c:v>2015</c:v>
                </c:pt>
                <c:pt idx="101">
                  <c:v>2015</c:v>
                </c:pt>
                <c:pt idx="102">
                  <c:v>2015</c:v>
                </c:pt>
                <c:pt idx="103">
                  <c:v>2015</c:v>
                </c:pt>
                <c:pt idx="104">
                  <c:v>2015</c:v>
                </c:pt>
                <c:pt idx="105">
                  <c:v>2015</c:v>
                </c:pt>
                <c:pt idx="106">
                  <c:v>2015</c:v>
                </c:pt>
                <c:pt idx="107">
                  <c:v>2015</c:v>
                </c:pt>
                <c:pt idx="108">
                  <c:v>2016</c:v>
                </c:pt>
                <c:pt idx="109">
                  <c:v>2016</c:v>
                </c:pt>
                <c:pt idx="110">
                  <c:v>2016</c:v>
                </c:pt>
                <c:pt idx="111">
                  <c:v>2016</c:v>
                </c:pt>
                <c:pt idx="112">
                  <c:v>2016</c:v>
                </c:pt>
                <c:pt idx="113">
                  <c:v>2016</c:v>
                </c:pt>
                <c:pt idx="114">
                  <c:v>2016</c:v>
                </c:pt>
                <c:pt idx="115">
                  <c:v>2016</c:v>
                </c:pt>
                <c:pt idx="116">
                  <c:v>2016</c:v>
                </c:pt>
                <c:pt idx="117">
                  <c:v>2016</c:v>
                </c:pt>
                <c:pt idx="118">
                  <c:v>2016</c:v>
                </c:pt>
                <c:pt idx="119">
                  <c:v>2016</c:v>
                </c:pt>
              </c:numCache>
            </c:numRef>
          </c:cat>
          <c:val>
            <c:numRef>
              <c:f>'F7.1'!$E$2:$E$122</c:f>
              <c:numCache>
                <c:formatCode>General</c:formatCode>
                <c:ptCount val="121"/>
                <c:pt idx="8">
                  <c:v>81</c:v>
                </c:pt>
                <c:pt idx="9">
                  <c:v>211</c:v>
                </c:pt>
                <c:pt idx="10">
                  <c:v>306</c:v>
                </c:pt>
                <c:pt idx="11">
                  <c:v>369</c:v>
                </c:pt>
                <c:pt idx="12">
                  <c:v>445</c:v>
                </c:pt>
                <c:pt idx="13">
                  <c:v>530</c:v>
                </c:pt>
                <c:pt idx="14">
                  <c:v>584</c:v>
                </c:pt>
                <c:pt idx="15">
                  <c:v>703</c:v>
                </c:pt>
                <c:pt idx="16">
                  <c:v>758</c:v>
                </c:pt>
                <c:pt idx="17" formatCode="#,##0">
                  <c:v>1146</c:v>
                </c:pt>
                <c:pt idx="18" formatCode="#,##0">
                  <c:v>1275</c:v>
                </c:pt>
                <c:pt idx="19" formatCode="#,##0">
                  <c:v>1391</c:v>
                </c:pt>
                <c:pt idx="20" formatCode="#,##0">
                  <c:v>1573</c:v>
                </c:pt>
                <c:pt idx="21" formatCode="#,##0">
                  <c:v>1748</c:v>
                </c:pt>
                <c:pt idx="22" formatCode="#,##0">
                  <c:v>1943</c:v>
                </c:pt>
                <c:pt idx="23" formatCode="#,##0">
                  <c:v>1931</c:v>
                </c:pt>
                <c:pt idx="24" formatCode="#,##0">
                  <c:v>1994</c:v>
                </c:pt>
                <c:pt idx="25" formatCode="#,##0">
                  <c:v>2140</c:v>
                </c:pt>
                <c:pt idx="26" formatCode="#,##0">
                  <c:v>2205</c:v>
                </c:pt>
                <c:pt idx="27" formatCode="#,##0">
                  <c:v>2366</c:v>
                </c:pt>
                <c:pt idx="28" formatCode="#,##0">
                  <c:v>2469</c:v>
                </c:pt>
                <c:pt idx="29" formatCode="#,##0">
                  <c:v>2635</c:v>
                </c:pt>
                <c:pt idx="30" formatCode="#,##0">
                  <c:v>2569</c:v>
                </c:pt>
                <c:pt idx="31" formatCode="#,##0">
                  <c:v>2569</c:v>
                </c:pt>
                <c:pt idx="32" formatCode="#,##0">
                  <c:v>2560</c:v>
                </c:pt>
                <c:pt idx="33" formatCode="#,##0">
                  <c:v>2495</c:v>
                </c:pt>
                <c:pt idx="34" formatCode="#,##0">
                  <c:v>2551</c:v>
                </c:pt>
                <c:pt idx="35" formatCode="#,##0">
                  <c:v>2403</c:v>
                </c:pt>
                <c:pt idx="36" formatCode="#,##0">
                  <c:v>2413</c:v>
                </c:pt>
                <c:pt idx="37" formatCode="#,##0">
                  <c:v>2479</c:v>
                </c:pt>
                <c:pt idx="38" formatCode="#,##0">
                  <c:v>2603</c:v>
                </c:pt>
                <c:pt idx="39" formatCode="#,##0">
                  <c:v>2667</c:v>
                </c:pt>
                <c:pt idx="40" formatCode="#,##0">
                  <c:v>2726</c:v>
                </c:pt>
                <c:pt idx="41" formatCode="#,##0">
                  <c:v>2921</c:v>
                </c:pt>
                <c:pt idx="42" formatCode="#,##0">
                  <c:v>2860</c:v>
                </c:pt>
                <c:pt idx="43" formatCode="#,##0">
                  <c:v>2853</c:v>
                </c:pt>
                <c:pt idx="44" formatCode="#,##0">
                  <c:v>2865</c:v>
                </c:pt>
                <c:pt idx="45" formatCode="#,##0">
                  <c:v>2872</c:v>
                </c:pt>
                <c:pt idx="46" formatCode="#,##0">
                  <c:v>2844</c:v>
                </c:pt>
                <c:pt idx="47" formatCode="#,##0">
                  <c:v>2635</c:v>
                </c:pt>
                <c:pt idx="48" formatCode="#,##0">
                  <c:v>2593</c:v>
                </c:pt>
                <c:pt idx="49" formatCode="#,##0">
                  <c:v>2572</c:v>
                </c:pt>
                <c:pt idx="50" formatCode="#,##0">
                  <c:v>2636</c:v>
                </c:pt>
                <c:pt idx="51" formatCode="#,##0">
                  <c:v>2689</c:v>
                </c:pt>
                <c:pt idx="52" formatCode="#,##0">
                  <c:v>2865</c:v>
                </c:pt>
                <c:pt idx="53" formatCode="#,##0">
                  <c:v>3029</c:v>
                </c:pt>
                <c:pt idx="54" formatCode="#,##0">
                  <c:v>3005</c:v>
                </c:pt>
                <c:pt idx="55" formatCode="#,##0">
                  <c:v>2928</c:v>
                </c:pt>
                <c:pt idx="56" formatCode="#,##0">
                  <c:v>2791</c:v>
                </c:pt>
                <c:pt idx="57" formatCode="#,##0">
                  <c:v>2737</c:v>
                </c:pt>
                <c:pt idx="58" formatCode="#,##0">
                  <c:v>2663</c:v>
                </c:pt>
                <c:pt idx="59" formatCode="#,##0">
                  <c:v>2553</c:v>
                </c:pt>
                <c:pt idx="60" formatCode="#,##0">
                  <c:v>2479</c:v>
                </c:pt>
                <c:pt idx="61" formatCode="#,##0">
                  <c:v>2430</c:v>
                </c:pt>
                <c:pt idx="62" formatCode="#,##0">
                  <c:v>2302</c:v>
                </c:pt>
                <c:pt idx="63" formatCode="#,##0">
                  <c:v>2207</c:v>
                </c:pt>
                <c:pt idx="64" formatCode="#,##0">
                  <c:v>2211</c:v>
                </c:pt>
                <c:pt idx="65" formatCode="#,##0">
                  <c:v>2226</c:v>
                </c:pt>
                <c:pt idx="66" formatCode="#,##0">
                  <c:v>2265</c:v>
                </c:pt>
                <c:pt idx="67" formatCode="#,##0">
                  <c:v>2173</c:v>
                </c:pt>
                <c:pt idx="68" formatCode="#,##0">
                  <c:v>2184</c:v>
                </c:pt>
                <c:pt idx="69" formatCode="#,##0">
                  <c:v>2193</c:v>
                </c:pt>
                <c:pt idx="70" formatCode="#,##0">
                  <c:v>2210</c:v>
                </c:pt>
                <c:pt idx="71" formatCode="#,##0">
                  <c:v>2152</c:v>
                </c:pt>
                <c:pt idx="72" formatCode="#,##0">
                  <c:v>2198</c:v>
                </c:pt>
                <c:pt idx="73" formatCode="#,##0">
                  <c:v>2259</c:v>
                </c:pt>
                <c:pt idx="74" formatCode="#,##0">
                  <c:v>2377</c:v>
                </c:pt>
                <c:pt idx="75" formatCode="#,##0">
                  <c:v>2570</c:v>
                </c:pt>
                <c:pt idx="76" formatCode="#,##0">
                  <c:v>2794</c:v>
                </c:pt>
                <c:pt idx="77" formatCode="#,##0">
                  <c:v>2933</c:v>
                </c:pt>
                <c:pt idx="78" formatCode="#,##0">
                  <c:v>3048</c:v>
                </c:pt>
                <c:pt idx="79" formatCode="#,##0">
                  <c:v>2980</c:v>
                </c:pt>
                <c:pt idx="80" formatCode="#,##0">
                  <c:v>2954</c:v>
                </c:pt>
                <c:pt idx="81" formatCode="#,##0">
                  <c:v>2927</c:v>
                </c:pt>
                <c:pt idx="82" formatCode="#,##0">
                  <c:v>2991</c:v>
                </c:pt>
                <c:pt idx="83" formatCode="#,##0">
                  <c:v>2967</c:v>
                </c:pt>
                <c:pt idx="84">
                  <c:v>2902</c:v>
                </c:pt>
                <c:pt idx="85">
                  <c:v>2998</c:v>
                </c:pt>
                <c:pt idx="86">
                  <c:v>3005</c:v>
                </c:pt>
                <c:pt idx="87">
                  <c:v>3090</c:v>
                </c:pt>
                <c:pt idx="88">
                  <c:v>3253</c:v>
                </c:pt>
                <c:pt idx="89">
                  <c:v>3601</c:v>
                </c:pt>
                <c:pt idx="90">
                  <c:v>3698</c:v>
                </c:pt>
                <c:pt idx="91">
                  <c:v>3630</c:v>
                </c:pt>
                <c:pt idx="92">
                  <c:v>3668</c:v>
                </c:pt>
                <c:pt idx="93">
                  <c:v>3746</c:v>
                </c:pt>
                <c:pt idx="94">
                  <c:v>3779</c:v>
                </c:pt>
                <c:pt idx="95">
                  <c:v>3744</c:v>
                </c:pt>
                <c:pt idx="96">
                  <c:v>3630</c:v>
                </c:pt>
                <c:pt idx="97">
                  <c:v>3686</c:v>
                </c:pt>
                <c:pt idx="98">
                  <c:v>3770</c:v>
                </c:pt>
                <c:pt idx="99">
                  <c:v>3798</c:v>
                </c:pt>
                <c:pt idx="100">
                  <c:v>3898</c:v>
                </c:pt>
                <c:pt idx="101">
                  <c:v>4157</c:v>
                </c:pt>
                <c:pt idx="102">
                  <c:v>4213</c:v>
                </c:pt>
                <c:pt idx="103">
                  <c:v>4028</c:v>
                </c:pt>
                <c:pt idx="104">
                  <c:v>4019</c:v>
                </c:pt>
                <c:pt idx="105">
                  <c:v>4014</c:v>
                </c:pt>
                <c:pt idx="106">
                  <c:v>4174</c:v>
                </c:pt>
                <c:pt idx="107">
                  <c:v>4068</c:v>
                </c:pt>
                <c:pt idx="108">
                  <c:v>4021</c:v>
                </c:pt>
                <c:pt idx="109">
                  <c:v>3957</c:v>
                </c:pt>
                <c:pt idx="110">
                  <c:v>3891</c:v>
                </c:pt>
                <c:pt idx="111">
                  <c:v>3944</c:v>
                </c:pt>
                <c:pt idx="112">
                  <c:v>4082</c:v>
                </c:pt>
                <c:pt idx="113">
                  <c:v>4350</c:v>
                </c:pt>
                <c:pt idx="114">
                  <c:v>4392</c:v>
                </c:pt>
                <c:pt idx="115">
                  <c:v>4415</c:v>
                </c:pt>
                <c:pt idx="116">
                  <c:v>4324</c:v>
                </c:pt>
                <c:pt idx="117">
                  <c:v>4368</c:v>
                </c:pt>
                <c:pt idx="118">
                  <c:v>4346</c:v>
                </c:pt>
                <c:pt idx="119">
                  <c:v>4222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'F7.1'!$F$1</c:f>
              <c:strCache>
                <c:ptCount val="1"/>
                <c:pt idx="0">
                  <c:v>Särskilt anställningsstöd</c:v>
                </c:pt>
              </c:strCache>
            </c:strRef>
          </c:tx>
          <c:marker>
            <c:symbol val="none"/>
          </c:marker>
          <c:cat>
            <c:numRef>
              <c:f>'F7.1'!$A$2:$A$122</c:f>
              <c:numCache>
                <c:formatCode>0</c:formatCode>
                <c:ptCount val="121"/>
                <c:pt idx="0">
                  <c:v>2007</c:v>
                </c:pt>
                <c:pt idx="1">
                  <c:v>2007</c:v>
                </c:pt>
                <c:pt idx="2">
                  <c:v>2007</c:v>
                </c:pt>
                <c:pt idx="3">
                  <c:v>2007</c:v>
                </c:pt>
                <c:pt idx="4">
                  <c:v>2007</c:v>
                </c:pt>
                <c:pt idx="5">
                  <c:v>2007</c:v>
                </c:pt>
                <c:pt idx="6">
                  <c:v>2007</c:v>
                </c:pt>
                <c:pt idx="7">
                  <c:v>2007</c:v>
                </c:pt>
                <c:pt idx="8">
                  <c:v>2007</c:v>
                </c:pt>
                <c:pt idx="9">
                  <c:v>2007</c:v>
                </c:pt>
                <c:pt idx="10">
                  <c:v>2007</c:v>
                </c:pt>
                <c:pt idx="11">
                  <c:v>2007</c:v>
                </c:pt>
                <c:pt idx="12">
                  <c:v>2008</c:v>
                </c:pt>
                <c:pt idx="13">
                  <c:v>2008</c:v>
                </c:pt>
                <c:pt idx="14">
                  <c:v>2008</c:v>
                </c:pt>
                <c:pt idx="15">
                  <c:v>2008</c:v>
                </c:pt>
                <c:pt idx="16">
                  <c:v>2008</c:v>
                </c:pt>
                <c:pt idx="17">
                  <c:v>2008</c:v>
                </c:pt>
                <c:pt idx="18">
                  <c:v>2008</c:v>
                </c:pt>
                <c:pt idx="19">
                  <c:v>2008</c:v>
                </c:pt>
                <c:pt idx="20">
                  <c:v>2008</c:v>
                </c:pt>
                <c:pt idx="21">
                  <c:v>2008</c:v>
                </c:pt>
                <c:pt idx="22">
                  <c:v>2008</c:v>
                </c:pt>
                <c:pt idx="23">
                  <c:v>2008</c:v>
                </c:pt>
                <c:pt idx="24">
                  <c:v>2009</c:v>
                </c:pt>
                <c:pt idx="25">
                  <c:v>2009</c:v>
                </c:pt>
                <c:pt idx="26">
                  <c:v>2009</c:v>
                </c:pt>
                <c:pt idx="27">
                  <c:v>2009</c:v>
                </c:pt>
                <c:pt idx="28">
                  <c:v>2009</c:v>
                </c:pt>
                <c:pt idx="29">
                  <c:v>2009</c:v>
                </c:pt>
                <c:pt idx="30">
                  <c:v>2009</c:v>
                </c:pt>
                <c:pt idx="31">
                  <c:v>2009</c:v>
                </c:pt>
                <c:pt idx="32">
                  <c:v>2009</c:v>
                </c:pt>
                <c:pt idx="33">
                  <c:v>2009</c:v>
                </c:pt>
                <c:pt idx="34">
                  <c:v>2009</c:v>
                </c:pt>
                <c:pt idx="35">
                  <c:v>2009</c:v>
                </c:pt>
                <c:pt idx="36">
                  <c:v>2010</c:v>
                </c:pt>
                <c:pt idx="37">
                  <c:v>2010</c:v>
                </c:pt>
                <c:pt idx="38">
                  <c:v>2010</c:v>
                </c:pt>
                <c:pt idx="39">
                  <c:v>2010</c:v>
                </c:pt>
                <c:pt idx="40">
                  <c:v>2010</c:v>
                </c:pt>
                <c:pt idx="41">
                  <c:v>2010</c:v>
                </c:pt>
                <c:pt idx="42">
                  <c:v>2010</c:v>
                </c:pt>
                <c:pt idx="43">
                  <c:v>2010</c:v>
                </c:pt>
                <c:pt idx="44">
                  <c:v>2010</c:v>
                </c:pt>
                <c:pt idx="45">
                  <c:v>2010</c:v>
                </c:pt>
                <c:pt idx="46">
                  <c:v>2010</c:v>
                </c:pt>
                <c:pt idx="47">
                  <c:v>2010</c:v>
                </c:pt>
                <c:pt idx="48">
                  <c:v>2011</c:v>
                </c:pt>
                <c:pt idx="49">
                  <c:v>2011</c:v>
                </c:pt>
                <c:pt idx="50">
                  <c:v>2011</c:v>
                </c:pt>
                <c:pt idx="51">
                  <c:v>2011</c:v>
                </c:pt>
                <c:pt idx="52">
                  <c:v>2011</c:v>
                </c:pt>
                <c:pt idx="53">
                  <c:v>2011</c:v>
                </c:pt>
                <c:pt idx="54">
                  <c:v>2011</c:v>
                </c:pt>
                <c:pt idx="55">
                  <c:v>2011</c:v>
                </c:pt>
                <c:pt idx="56">
                  <c:v>2011</c:v>
                </c:pt>
                <c:pt idx="57">
                  <c:v>2011</c:v>
                </c:pt>
                <c:pt idx="58">
                  <c:v>2011</c:v>
                </c:pt>
                <c:pt idx="59">
                  <c:v>2011</c:v>
                </c:pt>
                <c:pt idx="60">
                  <c:v>2012</c:v>
                </c:pt>
                <c:pt idx="61">
                  <c:v>2012</c:v>
                </c:pt>
                <c:pt idx="62">
                  <c:v>2012</c:v>
                </c:pt>
                <c:pt idx="63">
                  <c:v>2012</c:v>
                </c:pt>
                <c:pt idx="64">
                  <c:v>2012</c:v>
                </c:pt>
                <c:pt idx="65">
                  <c:v>2012</c:v>
                </c:pt>
                <c:pt idx="66">
                  <c:v>2012</c:v>
                </c:pt>
                <c:pt idx="67">
                  <c:v>2012</c:v>
                </c:pt>
                <c:pt idx="68">
                  <c:v>2012</c:v>
                </c:pt>
                <c:pt idx="69">
                  <c:v>2012</c:v>
                </c:pt>
                <c:pt idx="70">
                  <c:v>2012</c:v>
                </c:pt>
                <c:pt idx="71">
                  <c:v>2012</c:v>
                </c:pt>
                <c:pt idx="72">
                  <c:v>2013</c:v>
                </c:pt>
                <c:pt idx="73">
                  <c:v>2013</c:v>
                </c:pt>
                <c:pt idx="74">
                  <c:v>2013</c:v>
                </c:pt>
                <c:pt idx="75">
                  <c:v>2013</c:v>
                </c:pt>
                <c:pt idx="76">
                  <c:v>2013</c:v>
                </c:pt>
                <c:pt idx="77">
                  <c:v>2013</c:v>
                </c:pt>
                <c:pt idx="78">
                  <c:v>2013</c:v>
                </c:pt>
                <c:pt idx="79">
                  <c:v>2013</c:v>
                </c:pt>
                <c:pt idx="80">
                  <c:v>2013</c:v>
                </c:pt>
                <c:pt idx="81">
                  <c:v>2013</c:v>
                </c:pt>
                <c:pt idx="82">
                  <c:v>2013</c:v>
                </c:pt>
                <c:pt idx="83">
                  <c:v>2013</c:v>
                </c:pt>
                <c:pt idx="84">
                  <c:v>2014</c:v>
                </c:pt>
                <c:pt idx="85">
                  <c:v>2014</c:v>
                </c:pt>
                <c:pt idx="86">
                  <c:v>2014</c:v>
                </c:pt>
                <c:pt idx="87">
                  <c:v>2014</c:v>
                </c:pt>
                <c:pt idx="88">
                  <c:v>2014</c:v>
                </c:pt>
                <c:pt idx="89">
                  <c:v>2014</c:v>
                </c:pt>
                <c:pt idx="90">
                  <c:v>2014</c:v>
                </c:pt>
                <c:pt idx="91">
                  <c:v>2014</c:v>
                </c:pt>
                <c:pt idx="92">
                  <c:v>2014</c:v>
                </c:pt>
                <c:pt idx="93">
                  <c:v>2014</c:v>
                </c:pt>
                <c:pt idx="94">
                  <c:v>2014</c:v>
                </c:pt>
                <c:pt idx="95">
                  <c:v>2014</c:v>
                </c:pt>
                <c:pt idx="96">
                  <c:v>2015</c:v>
                </c:pt>
                <c:pt idx="97">
                  <c:v>2015</c:v>
                </c:pt>
                <c:pt idx="98">
                  <c:v>2015</c:v>
                </c:pt>
                <c:pt idx="99">
                  <c:v>2015</c:v>
                </c:pt>
                <c:pt idx="100">
                  <c:v>2015</c:v>
                </c:pt>
                <c:pt idx="101">
                  <c:v>2015</c:v>
                </c:pt>
                <c:pt idx="102">
                  <c:v>2015</c:v>
                </c:pt>
                <c:pt idx="103">
                  <c:v>2015</c:v>
                </c:pt>
                <c:pt idx="104">
                  <c:v>2015</c:v>
                </c:pt>
                <c:pt idx="105">
                  <c:v>2015</c:v>
                </c:pt>
                <c:pt idx="106">
                  <c:v>2015</c:v>
                </c:pt>
                <c:pt idx="107">
                  <c:v>2015</c:v>
                </c:pt>
                <c:pt idx="108">
                  <c:v>2016</c:v>
                </c:pt>
                <c:pt idx="109">
                  <c:v>2016</c:v>
                </c:pt>
                <c:pt idx="110">
                  <c:v>2016</c:v>
                </c:pt>
                <c:pt idx="111">
                  <c:v>2016</c:v>
                </c:pt>
                <c:pt idx="112">
                  <c:v>2016</c:v>
                </c:pt>
                <c:pt idx="113">
                  <c:v>2016</c:v>
                </c:pt>
                <c:pt idx="114">
                  <c:v>2016</c:v>
                </c:pt>
                <c:pt idx="115">
                  <c:v>2016</c:v>
                </c:pt>
                <c:pt idx="116">
                  <c:v>2016</c:v>
                </c:pt>
                <c:pt idx="117">
                  <c:v>2016</c:v>
                </c:pt>
                <c:pt idx="118">
                  <c:v>2016</c:v>
                </c:pt>
                <c:pt idx="119">
                  <c:v>2016</c:v>
                </c:pt>
              </c:numCache>
            </c:numRef>
          </c:cat>
          <c:val>
            <c:numRef>
              <c:f>'F7.1'!$F$2:$F$122</c:f>
              <c:numCache>
                <c:formatCode>#,##0</c:formatCode>
                <c:ptCount val="121"/>
                <c:pt idx="0">
                  <c:v>7298</c:v>
                </c:pt>
                <c:pt idx="1">
                  <c:v>7071</c:v>
                </c:pt>
                <c:pt idx="2">
                  <c:v>6828</c:v>
                </c:pt>
                <c:pt idx="3">
                  <c:v>6587</c:v>
                </c:pt>
                <c:pt idx="4">
                  <c:v>6445</c:v>
                </c:pt>
                <c:pt idx="5">
                  <c:v>5885</c:v>
                </c:pt>
                <c:pt idx="6">
                  <c:v>5516</c:v>
                </c:pt>
                <c:pt idx="7">
                  <c:v>5317</c:v>
                </c:pt>
                <c:pt idx="8">
                  <c:v>5218</c:v>
                </c:pt>
                <c:pt idx="9">
                  <c:v>5236</c:v>
                </c:pt>
                <c:pt idx="10">
                  <c:v>5218</c:v>
                </c:pt>
                <c:pt idx="11">
                  <c:v>5100</c:v>
                </c:pt>
                <c:pt idx="12">
                  <c:v>5068</c:v>
                </c:pt>
                <c:pt idx="13">
                  <c:v>5141</c:v>
                </c:pt>
                <c:pt idx="14">
                  <c:v>5576</c:v>
                </c:pt>
                <c:pt idx="15">
                  <c:v>5879</c:v>
                </c:pt>
                <c:pt idx="16">
                  <c:v>6202</c:v>
                </c:pt>
                <c:pt idx="17">
                  <c:v>6424</c:v>
                </c:pt>
                <c:pt idx="18">
                  <c:v>6312</c:v>
                </c:pt>
                <c:pt idx="19">
                  <c:v>6355</c:v>
                </c:pt>
                <c:pt idx="20">
                  <c:v>6269</c:v>
                </c:pt>
                <c:pt idx="21">
                  <c:v>6119</c:v>
                </c:pt>
                <c:pt idx="22">
                  <c:v>5912</c:v>
                </c:pt>
                <c:pt idx="23">
                  <c:v>5798</c:v>
                </c:pt>
                <c:pt idx="24">
                  <c:v>5462</c:v>
                </c:pt>
                <c:pt idx="25">
                  <c:v>5329</c:v>
                </c:pt>
                <c:pt idx="26">
                  <c:v>4973</c:v>
                </c:pt>
                <c:pt idx="27">
                  <c:v>4827</c:v>
                </c:pt>
                <c:pt idx="28">
                  <c:v>4733</c:v>
                </c:pt>
                <c:pt idx="29">
                  <c:v>4526</c:v>
                </c:pt>
                <c:pt idx="30">
                  <c:v>4386</c:v>
                </c:pt>
                <c:pt idx="31">
                  <c:v>4174</c:v>
                </c:pt>
                <c:pt idx="32">
                  <c:v>3938</c:v>
                </c:pt>
                <c:pt idx="33">
                  <c:v>3641</c:v>
                </c:pt>
                <c:pt idx="34">
                  <c:v>3419</c:v>
                </c:pt>
                <c:pt idx="35">
                  <c:v>3135</c:v>
                </c:pt>
                <c:pt idx="36">
                  <c:v>2935</c:v>
                </c:pt>
                <c:pt idx="37">
                  <c:v>2891</c:v>
                </c:pt>
                <c:pt idx="38">
                  <c:v>2875</c:v>
                </c:pt>
                <c:pt idx="39">
                  <c:v>2912</c:v>
                </c:pt>
                <c:pt idx="40">
                  <c:v>3027</c:v>
                </c:pt>
                <c:pt idx="41">
                  <c:v>3105</c:v>
                </c:pt>
                <c:pt idx="42">
                  <c:v>3079</c:v>
                </c:pt>
                <c:pt idx="43">
                  <c:v>3075</c:v>
                </c:pt>
                <c:pt idx="44">
                  <c:v>3116</c:v>
                </c:pt>
                <c:pt idx="45">
                  <c:v>3151</c:v>
                </c:pt>
                <c:pt idx="46">
                  <c:v>3139</c:v>
                </c:pt>
                <c:pt idx="47">
                  <c:v>3119</c:v>
                </c:pt>
                <c:pt idx="48">
                  <c:v>3139</c:v>
                </c:pt>
                <c:pt idx="49">
                  <c:v>3232</c:v>
                </c:pt>
                <c:pt idx="50">
                  <c:v>3413</c:v>
                </c:pt>
                <c:pt idx="51">
                  <c:v>3675</c:v>
                </c:pt>
                <c:pt idx="52">
                  <c:v>3993</c:v>
                </c:pt>
                <c:pt idx="53">
                  <c:v>4231</c:v>
                </c:pt>
                <c:pt idx="54">
                  <c:v>4298</c:v>
                </c:pt>
                <c:pt idx="55">
                  <c:v>4340</c:v>
                </c:pt>
                <c:pt idx="56">
                  <c:v>4390</c:v>
                </c:pt>
                <c:pt idx="57">
                  <c:v>4442</c:v>
                </c:pt>
                <c:pt idx="58">
                  <c:v>4480</c:v>
                </c:pt>
                <c:pt idx="59">
                  <c:v>4476</c:v>
                </c:pt>
                <c:pt idx="60">
                  <c:v>4480</c:v>
                </c:pt>
                <c:pt idx="61">
                  <c:v>4531</c:v>
                </c:pt>
                <c:pt idx="62">
                  <c:v>4585</c:v>
                </c:pt>
                <c:pt idx="63">
                  <c:v>4649</c:v>
                </c:pt>
                <c:pt idx="64">
                  <c:v>4800</c:v>
                </c:pt>
                <c:pt idx="65">
                  <c:v>5176</c:v>
                </c:pt>
                <c:pt idx="66">
                  <c:v>5295</c:v>
                </c:pt>
                <c:pt idx="67">
                  <c:v>5327</c:v>
                </c:pt>
                <c:pt idx="68">
                  <c:v>5369</c:v>
                </c:pt>
                <c:pt idx="69">
                  <c:v>5560</c:v>
                </c:pt>
                <c:pt idx="70">
                  <c:v>5845</c:v>
                </c:pt>
                <c:pt idx="71">
                  <c:v>6083</c:v>
                </c:pt>
                <c:pt idx="72">
                  <c:v>6442</c:v>
                </c:pt>
                <c:pt idx="73">
                  <c:v>6920</c:v>
                </c:pt>
                <c:pt idx="74">
                  <c:v>7392</c:v>
                </c:pt>
                <c:pt idx="75">
                  <c:v>8024</c:v>
                </c:pt>
                <c:pt idx="76">
                  <c:v>8905</c:v>
                </c:pt>
                <c:pt idx="77">
                  <c:v>9389</c:v>
                </c:pt>
                <c:pt idx="78">
                  <c:v>9476</c:v>
                </c:pt>
                <c:pt idx="79">
                  <c:v>9432</c:v>
                </c:pt>
                <c:pt idx="80">
                  <c:v>9343</c:v>
                </c:pt>
                <c:pt idx="81">
                  <c:v>9580</c:v>
                </c:pt>
                <c:pt idx="82">
                  <c:v>9669</c:v>
                </c:pt>
                <c:pt idx="83">
                  <c:v>9594</c:v>
                </c:pt>
                <c:pt idx="84" formatCode="General">
                  <c:v>9373</c:v>
                </c:pt>
                <c:pt idx="85" formatCode="General">
                  <c:v>9576</c:v>
                </c:pt>
                <c:pt idx="86" formatCode="General">
                  <c:v>9988</c:v>
                </c:pt>
                <c:pt idx="87" formatCode="General">
                  <c:v>10539</c:v>
                </c:pt>
                <c:pt idx="88" formatCode="General">
                  <c:v>11032</c:v>
                </c:pt>
                <c:pt idx="89" formatCode="General">
                  <c:v>11628</c:v>
                </c:pt>
                <c:pt idx="90" formatCode="General">
                  <c:v>11864</c:v>
                </c:pt>
                <c:pt idx="91" formatCode="General">
                  <c:v>11858</c:v>
                </c:pt>
                <c:pt idx="92" formatCode="General">
                  <c:v>11853</c:v>
                </c:pt>
                <c:pt idx="93" formatCode="General">
                  <c:v>11693</c:v>
                </c:pt>
                <c:pt idx="94" formatCode="General">
                  <c:v>11684</c:v>
                </c:pt>
                <c:pt idx="95" formatCode="General">
                  <c:v>11592</c:v>
                </c:pt>
                <c:pt idx="96" formatCode="General">
                  <c:v>11310</c:v>
                </c:pt>
                <c:pt idx="97" formatCode="General">
                  <c:v>11284</c:v>
                </c:pt>
                <c:pt idx="98" formatCode="General">
                  <c:v>11071</c:v>
                </c:pt>
                <c:pt idx="99" formatCode="General">
                  <c:v>10888</c:v>
                </c:pt>
                <c:pt idx="100" formatCode="General">
                  <c:v>10485</c:v>
                </c:pt>
                <c:pt idx="101" formatCode="General">
                  <c:v>10626</c:v>
                </c:pt>
                <c:pt idx="102" formatCode="General">
                  <c:v>10407</c:v>
                </c:pt>
                <c:pt idx="103" formatCode="General">
                  <c:v>10185</c:v>
                </c:pt>
                <c:pt idx="104" formatCode="General">
                  <c:v>9945</c:v>
                </c:pt>
                <c:pt idx="105" formatCode="General">
                  <c:v>9692</c:v>
                </c:pt>
                <c:pt idx="106" formatCode="General">
                  <c:v>9563</c:v>
                </c:pt>
                <c:pt idx="107" formatCode="General">
                  <c:v>9321</c:v>
                </c:pt>
                <c:pt idx="108" formatCode="General">
                  <c:v>9026</c:v>
                </c:pt>
                <c:pt idx="109" formatCode="General">
                  <c:v>8935</c:v>
                </c:pt>
                <c:pt idx="110" formatCode="General">
                  <c:v>8869</c:v>
                </c:pt>
                <c:pt idx="111" formatCode="General">
                  <c:v>8795</c:v>
                </c:pt>
                <c:pt idx="112" formatCode="General">
                  <c:v>8874</c:v>
                </c:pt>
                <c:pt idx="113" formatCode="General">
                  <c:v>8813</c:v>
                </c:pt>
                <c:pt idx="114" formatCode="General">
                  <c:v>8653</c:v>
                </c:pt>
                <c:pt idx="115" formatCode="General">
                  <c:v>8525</c:v>
                </c:pt>
                <c:pt idx="116" formatCode="General">
                  <c:v>8220</c:v>
                </c:pt>
                <c:pt idx="117" formatCode="General">
                  <c:v>8027</c:v>
                </c:pt>
                <c:pt idx="118" formatCode="General">
                  <c:v>7995</c:v>
                </c:pt>
                <c:pt idx="119" formatCode="General">
                  <c:v>7943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1993472"/>
        <c:axId val="121999360"/>
      </c:lineChart>
      <c:catAx>
        <c:axId val="121993472"/>
        <c:scaling>
          <c:orientation val="minMax"/>
        </c:scaling>
        <c:delete val="0"/>
        <c:axPos val="b"/>
        <c:numFmt formatCode="0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21999360"/>
        <c:crosses val="autoZero"/>
        <c:auto val="1"/>
        <c:lblAlgn val="ctr"/>
        <c:lblOffset val="100"/>
        <c:tickLblSkip val="12"/>
        <c:tickMarkSkip val="12"/>
        <c:noMultiLvlLbl val="0"/>
      </c:catAx>
      <c:valAx>
        <c:axId val="1219993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2199347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7.0833333333333304E-3"/>
          <c:y val="0.84540500145815101"/>
          <c:w val="0.992916666666667"/>
          <c:h val="0.12681722076407101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18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86DAAF-0DF9-41A1-B273-D2F66C984766}" type="datetimeFigureOut">
              <a:rPr lang="sv-SE" smtClean="0"/>
              <a:t>2017-03-30</a:t>
            </a:fld>
            <a:endParaRPr lang="sv-S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23E070-2A55-474E-A69B-CBF831696FF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854066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23E070-2A55-474E-A69B-CBF831696FFE}" type="slidenum">
              <a:rPr lang="sv-SE" smtClean="0"/>
              <a:t>1</a:t>
            </a:fld>
            <a:endParaRPr lang="sv-S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23E070-2A55-474E-A69B-CBF831696FFE}" type="slidenum">
              <a:rPr lang="sv-SE" smtClean="0"/>
              <a:t>7</a:t>
            </a:fld>
            <a:endParaRPr lang="sv-S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23E070-2A55-474E-A69B-CBF831696FFE}" type="slidenum">
              <a:rPr lang="sv-SE" smtClean="0"/>
              <a:t>8</a:t>
            </a:fld>
            <a:endParaRPr lang="sv-S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Visstidsanställningar, subventionerade anställningar och deltid är ofta</a:t>
            </a:r>
            <a:r>
              <a:rPr lang="sv-SE" baseline="0" dirty="0"/>
              <a:t> inte något som väljs utan är alternativet när inte fasta heltidssysselsättning finns. </a:t>
            </a:r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23E070-2A55-474E-A69B-CBF831696FFE}" type="slidenum">
              <a:rPr lang="sv-SE" smtClean="0"/>
              <a:t>21</a:t>
            </a:fld>
            <a:endParaRPr lang="sv-S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23E070-2A55-474E-A69B-CBF831696FFE}" type="slidenum">
              <a:rPr lang="sv-SE" smtClean="0"/>
              <a:t>23</a:t>
            </a:fld>
            <a:endParaRPr lang="sv-S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23E070-2A55-474E-A69B-CBF831696FFE}" type="slidenum">
              <a:rPr lang="sv-SE" smtClean="0"/>
              <a:t>24</a:t>
            </a:fld>
            <a:endParaRPr lang="sv-S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23E070-2A55-474E-A69B-CBF831696FFE}" type="slidenum">
              <a:rPr lang="sv-SE" smtClean="0"/>
              <a:t>25</a:t>
            </a:fld>
            <a:endParaRPr lang="sv-S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2017-03-30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2017-03-30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2017-03-30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2017-03-30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2017-03-30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2017-03-30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2017-03-30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2017-03-30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2017-03-30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2017-03-30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2017-03-30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32645-4014-47C9-8EE3-17FF1C76C8F8}" type="datetimeFigureOut">
              <a:rPr lang="sv-SE" smtClean="0"/>
              <a:t>2017-03-30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7.xml"/><Relationship Id="rId4" Type="http://schemas.openxmlformats.org/officeDocument/2006/relationships/chart" Target="../charts/char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700808"/>
            <a:ext cx="7772400" cy="1470025"/>
          </a:xfrm>
        </p:spPr>
        <p:txBody>
          <a:bodyPr/>
          <a:lstStyle/>
          <a:p>
            <a:r>
              <a:rPr lang="sv-SE" dirty="0">
                <a:solidFill>
                  <a:schemeClr val="tx2"/>
                </a:solidFill>
              </a:rPr>
              <a:t>Tudelningarna på arbets-marknaden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0795" y="3455670"/>
            <a:ext cx="6400800" cy="2769870"/>
          </a:xfrm>
        </p:spPr>
        <p:txBody>
          <a:bodyPr>
            <a:normAutofit/>
          </a:bodyPr>
          <a:lstStyle/>
          <a:p>
            <a:r>
              <a:rPr lang="sv-SE" dirty="0">
                <a:solidFill>
                  <a:schemeClr val="tx1"/>
                </a:solidFill>
              </a:rPr>
              <a:t>Lars </a:t>
            </a:r>
            <a:r>
              <a:rPr lang="sv-SE" dirty="0" smtClean="0">
                <a:solidFill>
                  <a:schemeClr val="tx1"/>
                </a:solidFill>
              </a:rPr>
              <a:t>Calmfors</a:t>
            </a:r>
          </a:p>
          <a:p>
            <a:r>
              <a:rPr lang="sv-SE" dirty="0" smtClean="0">
                <a:solidFill>
                  <a:schemeClr val="tx1"/>
                </a:solidFill>
              </a:rPr>
              <a:t>Ann-Sofie Kolm </a:t>
            </a:r>
          </a:p>
          <a:p>
            <a:r>
              <a:rPr lang="sv-SE" dirty="0">
                <a:solidFill>
                  <a:schemeClr val="tx1"/>
                </a:solidFill>
              </a:rPr>
              <a:t>Finansdepartementet</a:t>
            </a:r>
          </a:p>
          <a:p>
            <a:r>
              <a:rPr lang="sv-SE" smtClean="0">
                <a:solidFill>
                  <a:schemeClr val="tx1"/>
                </a:solidFill>
              </a:rPr>
              <a:t>30/3-2017</a:t>
            </a:r>
            <a:endParaRPr lang="sv-SE" dirty="0">
              <a:solidFill>
                <a:schemeClr val="tx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521" y="-171400"/>
            <a:ext cx="1915269" cy="271034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2800" dirty="0">
                <a:solidFill>
                  <a:srgbClr val="002060"/>
                </a:solidFill>
              </a:rPr>
              <a:t>Regressioner för att förklara restposten (löneökningar utöver avtal) i industrin och näringslivet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259632" y="1628797"/>
          <a:ext cx="6048672" cy="4608510"/>
        </p:xfrm>
        <a:graphic>
          <a:graphicData uri="http://schemas.openxmlformats.org/drawingml/2006/table">
            <a:tbl>
              <a:tblPr firstRow="1" firstCol="1" bandRow="1"/>
              <a:tblGrid>
                <a:gridCol w="3686950"/>
                <a:gridCol w="1180861"/>
                <a:gridCol w="1180861"/>
              </a:tblGrid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(1)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(2)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Industri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Näringsliv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Brist på arbetskraft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0,021**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0,016***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-0,008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-0,005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Vinstandel 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-0,011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-0,026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-0,036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-0,035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Inflation (tidsförskjuten ett kvartal)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0,325***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0,201***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-0,006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-0,064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Avtalade löneökningar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-0,259***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-0,300***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-0,009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-0,07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Konstant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1,046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1,831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-1,606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-1,431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Antal observationer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70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70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Determinationskoefficient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0,315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0,234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3400" dirty="0">
                <a:solidFill>
                  <a:srgbClr val="002060"/>
                </a:solidFill>
              </a:rPr>
              <a:t>Totala löneökningar, avtalade löneökningar och restposten i näringslivet, procent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4" name="Chart 3"/>
          <p:cNvGraphicFramePr/>
          <p:nvPr/>
        </p:nvGraphicFramePr>
        <p:xfrm>
          <a:off x="395536" y="1268760"/>
          <a:ext cx="7776864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altLang="en-US">
                <a:solidFill>
                  <a:srgbClr val="002060"/>
                </a:solidFill>
              </a:rPr>
              <a:t>Lägre avtalade löneökningar ger lägre totala löneökningar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altLang="en-US"/>
              <a:t>Löneglidningen samvarierar med bristen på arbetskraft</a:t>
            </a:r>
          </a:p>
          <a:p>
            <a:pPr marL="0" indent="0">
              <a:buNone/>
            </a:pPr>
            <a:r>
              <a:rPr lang="sv-SE" altLang="en-US"/>
              <a:t>    - men inte så starka effekter</a:t>
            </a:r>
          </a:p>
          <a:p>
            <a:pPr marL="457200" indent="-457200"/>
            <a:r>
              <a:rPr lang="sv-SE" altLang="en-US"/>
              <a:t>Löneglidningen har över tiden minskat som andel av de totala löneökningarna</a:t>
            </a:r>
          </a:p>
          <a:p>
            <a:pPr marL="457200" indent="-457200"/>
            <a:r>
              <a:rPr lang="sv-SE" altLang="en-US"/>
              <a:t>Lägre avtalade löneökningar ger högre löneglidning</a:t>
            </a:r>
          </a:p>
          <a:p>
            <a:pPr marL="0" indent="0">
              <a:buNone/>
            </a:pPr>
            <a:r>
              <a:rPr lang="sv-SE" altLang="en-US"/>
              <a:t>     - men bara partiell “kompensation”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altLang="en-US">
                <a:solidFill>
                  <a:srgbClr val="002060"/>
                </a:solidFill>
              </a:rPr>
              <a:t>Lägre avtal i industrin än i andra sektorer?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v-SE" altLang="en-US" dirty="0"/>
              <a:t>Det skulle gå på tvärs mot den tidigare utvecklingen</a:t>
            </a:r>
          </a:p>
          <a:p>
            <a:r>
              <a:rPr lang="sv-SE" altLang="en-US" dirty="0"/>
              <a:t>Spridningen i avtalade löneökningar mellan olika sektorer har minskat över tiden</a:t>
            </a:r>
          </a:p>
          <a:p>
            <a:r>
              <a:rPr lang="sv-SE" altLang="en-US" dirty="0"/>
              <a:t>Men inte otänkbart med stora bestående skillnader i förutsättningarna mellan olika sektorer</a:t>
            </a:r>
          </a:p>
          <a:p>
            <a:pPr marL="0" indent="0">
              <a:buNone/>
            </a:pPr>
            <a:r>
              <a:rPr lang="sv-SE" altLang="en-US" dirty="0"/>
              <a:t>    - Kan industrin fortsätta att bestämma de</a:t>
            </a:r>
          </a:p>
          <a:p>
            <a:pPr marL="0" indent="0">
              <a:buNone/>
            </a:pPr>
            <a:r>
              <a:rPr lang="sv-SE" altLang="en-US" dirty="0"/>
              <a:t>      </a:t>
            </a:r>
            <a:r>
              <a:rPr lang="sv-SE" altLang="en-US" b="1" dirty="0"/>
              <a:t>genomsnittliga löneökningarna </a:t>
            </a:r>
            <a:r>
              <a:rPr lang="sv-SE" altLang="en-US" dirty="0"/>
              <a:t>i ekonomin?</a:t>
            </a:r>
          </a:p>
          <a:p>
            <a:pPr marL="0" indent="0">
              <a:buNone/>
            </a:pPr>
            <a:r>
              <a:rPr lang="sv-SE" altLang="en-US" dirty="0"/>
              <a:t>    - Eller bryter samordningen samman?</a:t>
            </a:r>
          </a:p>
          <a:p>
            <a:pPr marL="0" indent="0">
              <a:buNone/>
            </a:pPr>
            <a:r>
              <a:rPr lang="sv-SE" altLang="en-US" dirty="0"/>
              <a:t>    - Går det att få samförstånd om relativlöneförändringar</a:t>
            </a:r>
          </a:p>
          <a:p>
            <a:pPr marL="0" indent="0">
              <a:buNone/>
            </a:pPr>
            <a:r>
              <a:rPr lang="sv-SE" altLang="en-US" dirty="0"/>
              <a:t>       mellansektorer?</a:t>
            </a:r>
          </a:p>
          <a:p>
            <a:pPr marL="0" indent="0">
              <a:buNone/>
            </a:pPr>
            <a:endParaRPr lang="sv-SE" alt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2900" dirty="0">
                <a:solidFill>
                  <a:srgbClr val="002060"/>
                </a:solidFill>
              </a:rPr>
              <a:t>Genomsnittlig årlig spridning i avtalade löneökningar mellan olika områden, per avtalsperiod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39553" y="1628802"/>
          <a:ext cx="7648471" cy="3384372"/>
        </p:xfrm>
        <a:graphic>
          <a:graphicData uri="http://schemas.openxmlformats.org/drawingml/2006/table">
            <a:tbl>
              <a:tblPr firstRow="1" firstCol="1" bandRow="1"/>
              <a:tblGrid>
                <a:gridCol w="1653223"/>
                <a:gridCol w="1498402"/>
                <a:gridCol w="1499222"/>
                <a:gridCol w="1498402"/>
                <a:gridCol w="1499222"/>
              </a:tblGrid>
              <a:tr h="925992">
                <a:tc>
                  <a:txBody>
                    <a:bodyPr/>
                    <a:lstStyle/>
                    <a:p>
                      <a:endParaRPr lang="sv-SE" sz="1600" dirty="0">
                        <a:effectLst/>
                        <a:latin typeface="Calibri" panose="020F05020202040302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Hela ekonomin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Näringslivet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Arbetare, näringslivet 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Tjänstemän, näringslivet 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1676">
                <a:tc grid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i="1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  <a:endParaRPr lang="sv-SE" sz="16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</a:tr>
              <a:tr h="4916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2007-2009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0,69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0,95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0,57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1,22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916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2010-2011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0,42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0,47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0,44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0,31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916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2012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0,39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0,45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0,44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0,38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916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2013-april 2015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0,22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0,30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0,17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0,37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3000" dirty="0">
                <a:solidFill>
                  <a:srgbClr val="002060"/>
                </a:solidFill>
              </a:rPr>
              <a:t>Kvarstående personer i nystartsjobb, instegsjobb och med särskilt anställningsstöd vid månadens slut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4" name="Chart 3"/>
          <p:cNvGraphicFramePr/>
          <p:nvPr/>
        </p:nvGraphicFramePr>
        <p:xfrm>
          <a:off x="179512" y="1340768"/>
          <a:ext cx="7920880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en-US">
                <a:solidFill>
                  <a:srgbClr val="002060"/>
                </a:solidFill>
              </a:rPr>
              <a:t>Resultat/slutsatser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7500" lnSpcReduction="20000"/>
          </a:bodyPr>
          <a:lstStyle/>
          <a:p>
            <a:r>
              <a:rPr lang="sv-SE" altLang="en-US" dirty="0"/>
              <a:t>Förvånansvärt många företag säger sig inte känna till möjligheterna till anställningsstöd</a:t>
            </a:r>
          </a:p>
          <a:p>
            <a:pPr marL="0" indent="0">
              <a:buNone/>
            </a:pPr>
            <a:r>
              <a:rPr lang="sv-SE" altLang="en-US" dirty="0"/>
              <a:t>       - behov av informationsinsatser</a:t>
            </a:r>
          </a:p>
          <a:p>
            <a:pPr marL="457200" indent="-457200"/>
            <a:r>
              <a:rPr lang="sv-SE" altLang="en-US" dirty="0"/>
              <a:t>Företag som anställt med stöd gör mer positiva bedömningar av olika aspekter än företag som inte utnyttjat stöden</a:t>
            </a:r>
          </a:p>
          <a:p>
            <a:pPr marL="0" indent="0">
              <a:buNone/>
            </a:pPr>
            <a:r>
              <a:rPr lang="sv-SE" altLang="en-US" dirty="0"/>
              <a:t>        - arbetskrävande myndighetskontakter, behov av handledning och </a:t>
            </a:r>
          </a:p>
          <a:p>
            <a:pPr marL="0" indent="0">
              <a:buNone/>
            </a:pPr>
            <a:r>
              <a:rPr lang="sv-SE" altLang="en-US" dirty="0"/>
              <a:t>          administration av utbildning</a:t>
            </a:r>
          </a:p>
          <a:p>
            <a:pPr marL="0" indent="0">
              <a:buNone/>
            </a:pPr>
            <a:r>
              <a:rPr lang="sv-SE" altLang="en-US" dirty="0"/>
              <a:t>     - bättre förutsättningar utnyttja stöden?</a:t>
            </a:r>
          </a:p>
          <a:p>
            <a:pPr marL="0" indent="0">
              <a:buNone/>
            </a:pPr>
            <a:r>
              <a:rPr lang="sv-SE" altLang="en-US" dirty="0"/>
              <a:t>     - men skillnaderna kvarstår också om man kontrollerar för</a:t>
            </a:r>
          </a:p>
          <a:p>
            <a:pPr marL="0" indent="0">
              <a:buNone/>
            </a:pPr>
            <a:r>
              <a:rPr lang="sv-SE" altLang="en-US" dirty="0"/>
              <a:t>       observerbara företagskarakteristiska</a:t>
            </a:r>
          </a:p>
          <a:p>
            <a:pPr marL="0" indent="0">
              <a:buNone/>
            </a:pPr>
            <a:r>
              <a:rPr lang="sv-SE" altLang="en-US" dirty="0"/>
              <a:t>     - benägenheten att använda stöd ökar efter stödanställningar</a:t>
            </a:r>
          </a:p>
          <a:p>
            <a:pPr marL="0" indent="0">
              <a:buNone/>
            </a:pPr>
            <a:r>
              <a:rPr lang="sv-SE" altLang="en-US" dirty="0"/>
              <a:t>     - också argument för bättre information    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Skäl till att anställningsstöd inte utnyttjats, procent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755576" y="2348879"/>
          <a:ext cx="6768752" cy="3024337"/>
        </p:xfrm>
        <a:graphic>
          <a:graphicData uri="http://schemas.openxmlformats.org/drawingml/2006/table">
            <a:tbl>
              <a:tblPr firstRow="1" firstCol="1" bandRow="1"/>
              <a:tblGrid>
                <a:gridCol w="5760465"/>
                <a:gridCol w="1008287"/>
              </a:tblGrid>
              <a:tr h="4126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6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Svarsandel</a:t>
                      </a:r>
                      <a:endParaRPr lang="sv-SE" sz="16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29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Inget behov av att anställa eller nyanställa vare sig med eller utan anställningsstöd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51,0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6529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Inte känt till möjligheten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22,6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529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Annat skäl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26,3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529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Ej svar</a:t>
                      </a:r>
                      <a:endParaRPr lang="sv-SE" sz="16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 0,1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2700" dirty="0">
                <a:solidFill>
                  <a:srgbClr val="002060"/>
                </a:solidFill>
              </a:rPr>
              <a:t>Effekten av tidigare anställningar med stöd på benägenheten att anställa med stöd i framtiden, procent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971600" y="1772816"/>
          <a:ext cx="6912768" cy="3132350"/>
        </p:xfrm>
        <a:graphic>
          <a:graphicData uri="http://schemas.openxmlformats.org/drawingml/2006/table">
            <a:tbl>
              <a:tblPr firstRow="1" firstCol="1" bandRow="1"/>
              <a:tblGrid>
                <a:gridCol w="5042345"/>
                <a:gridCol w="1870423"/>
              </a:tblGrid>
              <a:tr h="4320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6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Svarsandel</a:t>
                      </a:r>
                      <a:endParaRPr lang="sv-SE" sz="16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00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Mycket mer benägen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11,0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500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Mer benägen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34,4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00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Inte mer benägen än tidigare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39,4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00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Mindre benägen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6,1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00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Mycket mindre benägen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3,7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00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Vet ej/ej svar</a:t>
                      </a:r>
                      <a:endParaRPr lang="sv-SE" sz="16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5,4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3200" dirty="0">
                <a:solidFill>
                  <a:srgbClr val="002060"/>
                </a:solidFill>
              </a:rPr>
              <a:t>Förändringar som skulle kunna få företag som inte tidigare använt anställningsstöd att göra det framöver, procent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67544" y="1772816"/>
          <a:ext cx="7432332" cy="4464491"/>
        </p:xfrm>
        <a:graphic>
          <a:graphicData uri="http://schemas.openxmlformats.org/drawingml/2006/table">
            <a:tbl>
              <a:tblPr firstRow="1" firstCol="1" bandRow="1"/>
              <a:tblGrid>
                <a:gridCol w="6400661"/>
                <a:gridCol w="1031671"/>
              </a:tblGrid>
              <a:tr h="3884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6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Svarsandel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5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Större anställningsstöd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17,7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705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Lägre bruttolön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12,2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05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Anställningsstöd under längre tid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20,2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05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Mindre arbetskrävande kontakter med myndigheter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22,5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05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Större möjligheter till provperiod före avtal om anställning med stöd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32,7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05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Bemanningsföretag tar arbetsgivaransvaret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11,0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05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Arbetsförmedlingen tar arbetsgivaransvaret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22,9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05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Inga krav på ansvar för utbildning/handledning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9,8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05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Handledningsstöd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12,7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05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Annat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27,4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05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Ej svar</a:t>
                      </a:r>
                      <a:endParaRPr lang="sv-SE" sz="16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10,3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Tre viktiga tudelningar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4525963"/>
          </a:xfrm>
        </p:spPr>
        <p:txBody>
          <a:bodyPr>
            <a:normAutofit/>
          </a:bodyPr>
          <a:lstStyle/>
          <a:p>
            <a:pPr marL="457200" indent="-457200"/>
            <a:r>
              <a:rPr lang="sv-SE" sz="2800" dirty="0"/>
              <a:t>Hemmamarknadssektorer kontra internationellt konkurrensutsatta sektorer</a:t>
            </a:r>
          </a:p>
          <a:p>
            <a:pPr marL="0" indent="0">
              <a:buNone/>
            </a:pPr>
            <a:r>
              <a:rPr lang="sv-SE" sz="2800" dirty="0"/>
              <a:t>      - Privata tjänster, byggsektor och offentlig sektor</a:t>
            </a:r>
          </a:p>
          <a:p>
            <a:pPr marL="0" indent="0">
              <a:buNone/>
            </a:pPr>
            <a:r>
              <a:rPr lang="sv-SE" sz="2800" dirty="0"/>
              <a:t>        kontra industrin </a:t>
            </a:r>
          </a:p>
          <a:p>
            <a:pPr marL="457200" indent="-457200"/>
            <a:r>
              <a:rPr lang="sv-SE" sz="2800" dirty="0"/>
              <a:t>Inrikes födda kontra utrikes födda</a:t>
            </a:r>
          </a:p>
          <a:p>
            <a:pPr marL="457200" indent="-457200"/>
            <a:r>
              <a:rPr lang="sv-SE" sz="2800" dirty="0"/>
              <a:t>Visstidsanställda kontra fast anställda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Motiv för att använda anställningsstöd, procent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67544" y="1844825"/>
          <a:ext cx="7576348" cy="4392487"/>
        </p:xfrm>
        <a:graphic>
          <a:graphicData uri="http://schemas.openxmlformats.org/drawingml/2006/table">
            <a:tbl>
              <a:tblPr firstRow="1" firstCol="1" bandRow="1"/>
              <a:tblGrid>
                <a:gridCol w="6520847"/>
                <a:gridCol w="1055501"/>
              </a:tblGrid>
              <a:tr h="3924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Svarsandel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66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Det är ett sätt att sänka lönekostnaderna genom att ersätta reguljära anställningar med subventionerade anställningar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9,5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6666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Det är ett sätt att temporärt sänka lönekostnaden i syfte att finansiera den nyanställdas upplärningsperiod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35,3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666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Det är ett sätt att sänka lönekostnaden under en provperiod för den anställda, innan denna visat vad den ”går för”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32,8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666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Det är ett sätt för företaget att ta ett socialt ansvar genom att anställa en person som står långt ifrån arbetsmarknaden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67,4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666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Annat motiv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9,3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666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Ej svar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1,0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352927" cy="1138138"/>
          </a:xfrm>
        </p:spPr>
        <p:txBody>
          <a:bodyPr>
            <a:normAutofit fontScale="90000"/>
          </a:bodyPr>
          <a:lstStyle/>
          <a:p>
            <a:r>
              <a:rPr lang="sv-SE" altLang="en-US" dirty="0">
                <a:solidFill>
                  <a:srgbClr val="002060"/>
                </a:solidFill>
              </a:rPr>
              <a:t>Utrikes föddas anknytning till arbetsmarknaden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2500" lnSpcReduction="10000"/>
          </a:bodyPr>
          <a:lstStyle/>
          <a:p>
            <a:r>
              <a:rPr lang="sv-SE" altLang="en-US" dirty="0"/>
              <a:t>Lägre sysselsättningsgrad och högre arbetslöshet än inrikes födda</a:t>
            </a:r>
          </a:p>
          <a:p>
            <a:r>
              <a:rPr lang="sv-SE" altLang="en-US" dirty="0"/>
              <a:t>Men också vanligare med:</a:t>
            </a:r>
          </a:p>
          <a:p>
            <a:pPr marL="0" indent="0">
              <a:buNone/>
            </a:pPr>
            <a:r>
              <a:rPr lang="sv-SE" altLang="en-US" dirty="0"/>
              <a:t>    - visstidsanställningar</a:t>
            </a:r>
          </a:p>
          <a:p>
            <a:pPr marL="0" indent="0">
              <a:buNone/>
            </a:pPr>
            <a:r>
              <a:rPr lang="sv-SE" altLang="en-US" dirty="0"/>
              <a:t>    - deltidsanställningar</a:t>
            </a:r>
          </a:p>
          <a:p>
            <a:pPr marL="0" indent="0">
              <a:buNone/>
            </a:pPr>
            <a:r>
              <a:rPr lang="sv-SE" altLang="en-US" dirty="0"/>
              <a:t>    - subventionerade anställningar</a:t>
            </a:r>
          </a:p>
          <a:p>
            <a:pPr marL="457200" indent="-457200"/>
            <a:r>
              <a:rPr lang="sv-SE" altLang="en-US" dirty="0"/>
              <a:t>Således har även utrikes födda i sysselsättning en svagare position på arbetsmarknaden än inrikes födda. </a:t>
            </a:r>
          </a:p>
          <a:p>
            <a:pPr marL="457200" indent="-457200"/>
            <a:r>
              <a:rPr lang="sv-SE" altLang="en-US" dirty="0"/>
              <a:t>Tudelningen mellan inrikes och utrikes födda underskattas om man inte också tar hänsyn till den svagare arbetsmarknadsanknytningen för sysselsatta</a:t>
            </a:r>
          </a:p>
        </p:txBody>
      </p:sp>
      <p:pic>
        <p:nvPicPr>
          <p:cNvPr id="6" name="Picture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14202"/>
          </a:xfrm>
        </p:spPr>
        <p:txBody>
          <a:bodyPr>
            <a:normAutofit fontScale="90000"/>
          </a:bodyPr>
          <a:lstStyle/>
          <a:p>
            <a:r>
              <a:rPr lang="sv-SE" dirty="0"/>
              <a:t>Mått på total anknytningsgrad till arbetsmarknaden: </a:t>
            </a:r>
            <a:br>
              <a:rPr lang="sv-SE" dirty="0"/>
            </a:br>
            <a:r>
              <a:rPr lang="sv-SE" dirty="0"/>
              <a:t>Andel fast heltidssysselsatta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/>
          <a:lstStyle/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2902663"/>
            <a:ext cx="9145015" cy="1440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7" name="Group 6"/>
          <p:cNvGrpSpPr/>
          <p:nvPr/>
        </p:nvGrpSpPr>
        <p:grpSpPr>
          <a:xfrm>
            <a:off x="6804248" y="3949853"/>
            <a:ext cx="2088232" cy="1125510"/>
            <a:chOff x="1331640" y="4322988"/>
            <a:chExt cx="2088232" cy="1125510"/>
          </a:xfrm>
        </p:grpSpPr>
        <p:sp>
          <p:nvSpPr>
            <p:cNvPr id="4" name="TextBox 3"/>
            <p:cNvSpPr txBox="1"/>
            <p:nvPr/>
          </p:nvSpPr>
          <p:spPr>
            <a:xfrm>
              <a:off x="1331640" y="5079166"/>
              <a:ext cx="2088232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sv-SE" dirty="0"/>
                <a:t>Sysselsättningsgrad</a:t>
              </a:r>
            </a:p>
          </p:txBody>
        </p:sp>
        <p:cxnSp>
          <p:nvCxnSpPr>
            <p:cNvPr id="6" name="Straight Arrow Connector 5"/>
            <p:cNvCxnSpPr>
              <a:stCxn id="4" idx="0"/>
            </p:cNvCxnSpPr>
            <p:nvPr/>
          </p:nvCxnSpPr>
          <p:spPr>
            <a:xfrm flipV="1">
              <a:off x="2375756" y="4322988"/>
              <a:ext cx="0" cy="75617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10"/>
          <p:cNvGrpSpPr/>
          <p:nvPr/>
        </p:nvGrpSpPr>
        <p:grpSpPr>
          <a:xfrm>
            <a:off x="4211960" y="3861048"/>
            <a:ext cx="2232248" cy="2200874"/>
            <a:chOff x="683568" y="4114532"/>
            <a:chExt cx="2232248" cy="2200874"/>
          </a:xfrm>
        </p:grpSpPr>
        <p:sp>
          <p:nvSpPr>
            <p:cNvPr id="12" name="TextBox 11"/>
            <p:cNvSpPr txBox="1"/>
            <p:nvPr/>
          </p:nvSpPr>
          <p:spPr>
            <a:xfrm>
              <a:off x="683568" y="5115077"/>
              <a:ext cx="2232248" cy="120032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sv-SE" dirty="0"/>
                <a:t>Andel sysselsatta som EJ är i visstids-anställningar eller anställningsstöd</a:t>
              </a:r>
            </a:p>
          </p:txBody>
        </p:sp>
        <p:cxnSp>
          <p:nvCxnSpPr>
            <p:cNvPr id="13" name="Straight Arrow Connector 12"/>
            <p:cNvCxnSpPr/>
            <p:nvPr/>
          </p:nvCxnSpPr>
          <p:spPr>
            <a:xfrm flipV="1">
              <a:off x="2627784" y="4114532"/>
              <a:ext cx="0" cy="100054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14"/>
          <p:cNvGrpSpPr/>
          <p:nvPr/>
        </p:nvGrpSpPr>
        <p:grpSpPr>
          <a:xfrm>
            <a:off x="795557" y="4149080"/>
            <a:ext cx="2840339" cy="1996149"/>
            <a:chOff x="683568" y="4006347"/>
            <a:chExt cx="2840339" cy="1996149"/>
          </a:xfrm>
        </p:grpSpPr>
        <p:sp>
          <p:nvSpPr>
            <p:cNvPr id="16" name="TextBox 15"/>
            <p:cNvSpPr txBox="1"/>
            <p:nvPr/>
          </p:nvSpPr>
          <p:spPr>
            <a:xfrm>
              <a:off x="683568" y="5079166"/>
              <a:ext cx="1944216" cy="92333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sv-SE" dirty="0"/>
                <a:t>Andelen fast sysselsatta som arbetar heltid</a:t>
              </a:r>
            </a:p>
          </p:txBody>
        </p:sp>
        <p:cxnSp>
          <p:nvCxnSpPr>
            <p:cNvPr id="17" name="Straight Arrow Connector 16"/>
            <p:cNvCxnSpPr/>
            <p:nvPr/>
          </p:nvCxnSpPr>
          <p:spPr>
            <a:xfrm flipV="1">
              <a:off x="2627784" y="4006347"/>
              <a:ext cx="896123" cy="110873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4" name="Picture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32648"/>
            <a:ext cx="1100108" cy="105273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2800" dirty="0">
                <a:solidFill>
                  <a:srgbClr val="002060"/>
                </a:solidFill>
              </a:rPr>
              <a:t>Total anknytningsgrad till arbetsmarknaden efter födelseregion, 20-64 år, 2015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39553" y="1700803"/>
          <a:ext cx="7409060" cy="2967652"/>
        </p:xfrm>
        <a:graphic>
          <a:graphicData uri="http://schemas.openxmlformats.org/drawingml/2006/table">
            <a:tbl>
              <a:tblPr firstRow="1" firstCol="1" bandRow="1"/>
              <a:tblGrid>
                <a:gridCol w="1579140"/>
                <a:gridCol w="1457131"/>
                <a:gridCol w="1457829"/>
                <a:gridCol w="1457131"/>
                <a:gridCol w="1457829"/>
              </a:tblGrid>
              <a:tr h="108024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 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3"/>
                      <a:stretch>
                        <a:fillRect l="-108787" r="-300000" b="-175141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3"/>
                      <a:stretch>
                        <a:fillRect l="-208787" r="-200000" b="-175141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3"/>
                      <a:stretch>
                        <a:fillRect l="-308787" r="-100000" b="-175141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3"/>
                      <a:stretch>
                        <a:fillRect l="-408787" b="-175141"/>
                      </a:stretch>
                    </a:blipFill>
                  </a:tcPr>
                </a:tc>
              </a:tr>
              <a:tr h="28821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Totalt</a:t>
                      </a:r>
                      <a:endParaRPr lang="sv-SE" sz="1600" b="1" i="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848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Inrikes födda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0,61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0,82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0,88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0,84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656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Utomeuropeiskt födda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0,35 (0,57)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0,79 (0,96)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0,73 (0,83)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0,60 (0,71)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48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Afrika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0,26 (0,43)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0,74 (0,90)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0,65 (0,74)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0,53 (0,63)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48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Asien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0,34 (0,56)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0,80 (0,98)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0,73 (0,83)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0,59 (0,70)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21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2800" dirty="0">
                <a:solidFill>
                  <a:srgbClr val="002060"/>
                </a:solidFill>
              </a:rPr>
              <a:t>Total anknytningsgrad till arbetsmarknaden för kvinnor efter födelseregion, 20-64 år, 2015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39553" y="1700803"/>
          <a:ext cx="7409060" cy="2679433"/>
        </p:xfrm>
        <a:graphic>
          <a:graphicData uri="http://schemas.openxmlformats.org/drawingml/2006/table">
            <a:tbl>
              <a:tblPr firstRow="1" firstCol="1" bandRow="1"/>
              <a:tblGrid>
                <a:gridCol w="1579140"/>
                <a:gridCol w="1457131"/>
                <a:gridCol w="1457829"/>
                <a:gridCol w="1457131"/>
                <a:gridCol w="1457829"/>
              </a:tblGrid>
              <a:tr h="108024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 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3"/>
                      <a:stretch>
                        <a:fillRect l="-108787" r="-300000" b="-157627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3"/>
                      <a:stretch>
                        <a:fillRect l="-208787" r="-200000" b="-157627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3"/>
                      <a:stretch>
                        <a:fillRect l="-308787" r="-100000" b="-157627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3"/>
                      <a:stretch>
                        <a:fillRect l="-408787" b="-157627"/>
                      </a:stretch>
                    </a:blipFill>
                  </a:tcPr>
                </a:tc>
              </a:tr>
              <a:tr h="28821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Kvinnor</a:t>
                      </a:r>
                      <a:endParaRPr lang="sv-SE" sz="1600" b="1" i="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848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Inrikes födda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0,51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0,72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0,86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0,83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656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Utomeuropeiskt födda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0,28 (0,55)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0,70 (0,97)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0,71 (0,83)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0,56 (0,67)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48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Afrika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0,17 (0,33)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0,64 (0,89)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0,60 (0,70)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0,45 (0,54)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48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Asien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0,27 (0,53)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0,70 (0,97)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0,71 (0,83)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0,54 (0,65)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3000" dirty="0">
                <a:solidFill>
                  <a:srgbClr val="002060"/>
                </a:solidFill>
              </a:rPr>
              <a:t>Total anknytningsgrad till arbetsmarknaden efter födelseregion och vistelsetid, kvinnor, 20-64 år, 2015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23529" y="1628794"/>
          <a:ext cx="7720365" cy="4614458"/>
        </p:xfrm>
        <a:graphic>
          <a:graphicData uri="http://schemas.openxmlformats.org/drawingml/2006/table">
            <a:tbl>
              <a:tblPr firstRow="1" firstCol="1" bandRow="1"/>
              <a:tblGrid>
                <a:gridCol w="1019928"/>
                <a:gridCol w="1284785"/>
                <a:gridCol w="1743914"/>
                <a:gridCol w="1560651"/>
                <a:gridCol w="2111087"/>
              </a:tblGrid>
              <a:tr h="7452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 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3"/>
                      <a:stretch>
                        <a:fillRect l="-79147" r="-421327" b="-533607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3"/>
                      <a:stretch>
                        <a:fillRect l="-132168" r="-210839" b="-533607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3"/>
                      <a:stretch>
                        <a:fillRect l="-258366" r="-134630" b="-533607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3"/>
                      <a:stretch>
                        <a:fillRect l="-266185" b="-533607"/>
                      </a:stretch>
                    </a:blipFill>
                  </a:tcPr>
                </a:tc>
              </a:tr>
              <a:tr h="229522">
                <a:tc gridSpan="3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i="1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Vistelsetid: &lt;5 år (invandringsår 2011-2015)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Inrikes födda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0,51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0,72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0,86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0,83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Afrika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0,03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0,69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0,28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0,18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Asien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0,07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0,47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0,51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0,31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Europa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0,28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0,67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0,63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0,66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95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2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9522">
                <a:tc gridSpan="3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i="1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Vistelsetid: 5-10 år (invandringsår 2006-2010)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Inrikes födda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0,51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0,72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0,86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0,83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Afrika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0,10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0,63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0,40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0,40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Asien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0,16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0,68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0,53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0,42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Europa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0,35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0,69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0,73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0,69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95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2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9522">
                <a:tc gridSpan="3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i="1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Vistelsetid: &gt;10 år (invandringsår - 2005)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Inrikes födda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0,51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0,72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0,86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0,83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Afrika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0,34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0,64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0,76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0,70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Asien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0,39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0,72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0,79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0,68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Europa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0,49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0,74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0,90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0,74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5" name="Picture 3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147248" cy="1143000"/>
          </a:xfrm>
        </p:spPr>
        <p:txBody>
          <a:bodyPr>
            <a:noAutofit/>
          </a:bodyPr>
          <a:lstStyle/>
          <a:p>
            <a:r>
              <a:rPr lang="sv-SE" sz="3200" dirty="0" smtClean="0">
                <a:solidFill>
                  <a:srgbClr val="002060"/>
                </a:solidFill>
              </a:rPr>
              <a:t>Tudelning </a:t>
            </a:r>
            <a:br>
              <a:rPr lang="sv-SE" sz="3200" dirty="0" smtClean="0">
                <a:solidFill>
                  <a:srgbClr val="002060"/>
                </a:solidFill>
              </a:rPr>
            </a:br>
            <a:r>
              <a:rPr lang="sv-SE" sz="3200" dirty="0" smtClean="0">
                <a:solidFill>
                  <a:srgbClr val="002060"/>
                </a:solidFill>
              </a:rPr>
              <a:t>Visstidsanställningar vs tillsvidareanställningar</a:t>
            </a:r>
            <a:endParaRPr lang="sv-SE" sz="3200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99176" cy="4525963"/>
          </a:xfrm>
        </p:spPr>
        <p:txBody>
          <a:bodyPr>
            <a:normAutofit/>
          </a:bodyPr>
          <a:lstStyle/>
          <a:p>
            <a:endParaRPr lang="sv-SE" dirty="0"/>
          </a:p>
          <a:p>
            <a:r>
              <a:rPr lang="sv-SE" dirty="0"/>
              <a:t>Tudelning på arbetsmarknaden gäller inte bara sysselsättning och arbetslöshet utan även anställningsform </a:t>
            </a:r>
          </a:p>
        </p:txBody>
      </p:sp>
      <p:pic>
        <p:nvPicPr>
          <p:cNvPr id="7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4000" dirty="0">
                <a:solidFill>
                  <a:srgbClr val="002060"/>
                </a:solidFill>
              </a:rPr>
              <a:t>Andel visstidsanställda för olika grupper av anställda, 2015, procent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67544" y="1772813"/>
          <a:ext cx="7416825" cy="4464499"/>
        </p:xfrm>
        <a:graphic>
          <a:graphicData uri="http://schemas.openxmlformats.org/drawingml/2006/table">
            <a:tbl>
              <a:tblPr firstRow="1" firstCol="1" bandRow="1"/>
              <a:tblGrid>
                <a:gridCol w="2675745"/>
                <a:gridCol w="948216"/>
                <a:gridCol w="948216"/>
                <a:gridCol w="948216"/>
                <a:gridCol w="948216"/>
                <a:gridCol w="948216"/>
              </a:tblGrid>
              <a:tr h="3845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8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Sverige</a:t>
                      </a:r>
                      <a:endParaRPr lang="sv-SE" sz="18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Danmark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Finland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Norge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EU28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99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15-64 år</a:t>
                      </a:r>
                      <a:endParaRPr lang="sv-SE" sz="18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16,6</a:t>
                      </a:r>
                      <a:endParaRPr lang="sv-SE" sz="18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8,7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15,1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8,0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14,2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6799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15-24 år</a:t>
                      </a:r>
                      <a:endParaRPr lang="sv-SE" sz="18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55,7</a:t>
                      </a:r>
                      <a:endParaRPr lang="sv-SE" sz="18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22,7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41,8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24,8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43,5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799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Födda utanför EU, 15-64 år</a:t>
                      </a:r>
                      <a:endParaRPr lang="sv-SE" sz="18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26,2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11,8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25,1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12,2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19,1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799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Födda utanför EU, 15-24 år</a:t>
                      </a:r>
                      <a:endParaRPr lang="sv-SE" sz="18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64,7</a:t>
                      </a:r>
                      <a:endParaRPr lang="sv-SE" sz="18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21,8</a:t>
                      </a:r>
                      <a:endParaRPr lang="sv-SE" sz="18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35,2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22,7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46,2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799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Lågutbildade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28,6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14,4</a:t>
                      </a:r>
                      <a:endParaRPr lang="sv-SE" sz="18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21,6</a:t>
                      </a:r>
                      <a:endParaRPr lang="sv-SE" sz="18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12,5</a:t>
                      </a:r>
                      <a:endParaRPr lang="sv-SE" sz="18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21,5</a:t>
                      </a:r>
                      <a:endParaRPr lang="sv-SE" sz="18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799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Anställda med enkla jobb</a:t>
                      </a:r>
                      <a:endParaRPr lang="sv-SE" sz="18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34,2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 9,9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24,8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13,8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23,5</a:t>
                      </a:r>
                      <a:endParaRPr lang="sv-SE" sz="18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19256" cy="1368152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Överrisker för visstidsanställning i marginalgrupper, 2015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11562" y="1916833"/>
          <a:ext cx="7488833" cy="4320480"/>
        </p:xfrm>
        <a:graphic>
          <a:graphicData uri="http://schemas.openxmlformats.org/drawingml/2006/table">
            <a:tbl>
              <a:tblPr firstRow="1" firstCol="1" bandRow="1"/>
              <a:tblGrid>
                <a:gridCol w="3100472"/>
                <a:gridCol w="877142"/>
                <a:gridCol w="1006992"/>
                <a:gridCol w="876259"/>
                <a:gridCol w="876259"/>
                <a:gridCol w="751709"/>
              </a:tblGrid>
              <a:tr h="2799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Sverige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Danmark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Finland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Norge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EU28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19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15–24 år relativt 25–64 år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4,95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3,79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3,62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4,59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3,91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5786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Födda utanför EU28 relativt inrikes födda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1,72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1,40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1,71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1,58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1,39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586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Lågutbildade relativt ej lågutbildade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1,93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1,98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1,50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1,75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1,70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586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I yrken med låga kvalifikationskrav 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relativt i andra yrken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2,19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1,15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1,73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1,79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1,80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6259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Låg färdighetsnivå relativt ej låg färdighetsnivå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   Läs- och skrivkunnighet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   Matematik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2,16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1,79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1,01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1,06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0,95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1,08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1,46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1,64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1,22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1,27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altLang="en-US" dirty="0">
                <a:solidFill>
                  <a:srgbClr val="002060"/>
                </a:solidFill>
              </a:rPr>
              <a:t>Höga överrisker för marginalgrupper i Sverige – varför?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6793"/>
            <a:ext cx="7787208" cy="4997996"/>
          </a:xfrm>
        </p:spPr>
        <p:txBody>
          <a:bodyPr>
            <a:normAutofit fontScale="90000" lnSpcReduction="20000"/>
          </a:bodyPr>
          <a:lstStyle/>
          <a:p>
            <a:r>
              <a:rPr lang="sv-SE" altLang="en-US" dirty="0"/>
              <a:t>Liberal reglering av visstidsanställningar</a:t>
            </a:r>
          </a:p>
          <a:p>
            <a:r>
              <a:rPr lang="sv-SE" altLang="en-US" dirty="0"/>
              <a:t>Strikt anställningsskydd vid tillsvidare-anställningar</a:t>
            </a:r>
          </a:p>
          <a:p>
            <a:endParaRPr lang="sv-SE" altLang="en-US" dirty="0"/>
          </a:p>
          <a:p>
            <a:r>
              <a:rPr lang="sv-SE" altLang="en-US" dirty="0"/>
              <a:t>Samvariation mellan höga överrisker och liten lönespridning</a:t>
            </a:r>
          </a:p>
          <a:p>
            <a:r>
              <a:rPr lang="sv-SE" altLang="en-US" dirty="0"/>
              <a:t>Visstidsanställning är ett sätt att sänka de förväntade arbetskraftskostnaderna när lönerna för marginalgrupper är höga</a:t>
            </a:r>
          </a:p>
          <a:p>
            <a:r>
              <a:rPr lang="sv-SE" altLang="en-US" dirty="0"/>
              <a:t>Risken att liten lönespridning leder till fler </a:t>
            </a:r>
            <a:r>
              <a:rPr lang="sv-SE" altLang="en-US" b="1" dirty="0"/>
              <a:t>osäkra </a:t>
            </a:r>
            <a:r>
              <a:rPr lang="sv-SE" altLang="en-US" dirty="0"/>
              <a:t>anställningar har inte uppmärksammats tillräckligt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chemeClr val="tx2"/>
                </a:solidFill>
              </a:rPr>
              <a:t>Starkare inhemsk efterfrågan än exportefterfrågan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175" y="1921510"/>
            <a:ext cx="8291195" cy="4479925"/>
          </a:xfrm>
        </p:spPr>
        <p:txBody>
          <a:bodyPr>
            <a:normAutofit lnSpcReduction="10000"/>
          </a:bodyPr>
          <a:lstStyle/>
          <a:p>
            <a:pPr marL="457200" indent="-457200"/>
            <a:r>
              <a:rPr lang="sv-SE" sz="2400" dirty="0"/>
              <a:t>Inte bara kortsiktigt konjunkturfenomen</a:t>
            </a:r>
          </a:p>
          <a:p>
            <a:pPr marL="457200" indent="-457200"/>
            <a:r>
              <a:rPr lang="sv-SE" sz="2400" dirty="0"/>
              <a:t>Också  långsiktig strukturell utveckling</a:t>
            </a:r>
          </a:p>
          <a:p>
            <a:pPr marL="0" indent="0">
              <a:buNone/>
            </a:pPr>
            <a:r>
              <a:rPr lang="sv-SE" sz="2400" dirty="0"/>
              <a:t>       - stora överskott i bytesbalansen sedan 1990-talet</a:t>
            </a:r>
          </a:p>
          <a:p>
            <a:pPr marL="0" indent="0">
              <a:buNone/>
            </a:pPr>
            <a:r>
              <a:rPr lang="sv-SE" sz="2400" dirty="0"/>
              <a:t>       - större sparande än investeringar</a:t>
            </a:r>
          </a:p>
          <a:p>
            <a:pPr marL="0" indent="0">
              <a:buNone/>
            </a:pPr>
            <a:r>
              <a:rPr lang="sv-SE" sz="2400" dirty="0"/>
              <a:t>       - osannolikt att vi i all framtid ska fortsätta ackumulera </a:t>
            </a:r>
          </a:p>
          <a:p>
            <a:pPr marL="0" indent="0">
              <a:buNone/>
            </a:pPr>
            <a:r>
              <a:rPr lang="sv-SE" sz="2400" dirty="0"/>
              <a:t>         finansiella nettofordringar på omvärlden</a:t>
            </a:r>
          </a:p>
          <a:p>
            <a:pPr marL="0" indent="0">
              <a:buNone/>
            </a:pPr>
            <a:r>
              <a:rPr lang="sv-SE" sz="2400" dirty="0"/>
              <a:t>       - lägre sparande och högre efterfrågan på välfärdstjänster till </a:t>
            </a:r>
          </a:p>
          <a:p>
            <a:pPr marL="0" indent="0">
              <a:buNone/>
            </a:pPr>
            <a:r>
              <a:rPr lang="sv-SE" sz="2400" dirty="0"/>
              <a:t>         följd av åldrande befolkning </a:t>
            </a:r>
          </a:p>
          <a:p>
            <a:pPr marL="0" indent="0">
              <a:buNone/>
            </a:pPr>
            <a:r>
              <a:rPr lang="sv-SE" sz="2400" dirty="0"/>
              <a:t>       - stort behov av investeringar i bostäder och infrastruktur</a:t>
            </a:r>
          </a:p>
          <a:p>
            <a:r>
              <a:rPr lang="sv-SE" sz="2400" b="1" dirty="0"/>
              <a:t>Större utrymme för löneökningar</a:t>
            </a:r>
            <a:r>
              <a:rPr lang="sv-SE" sz="2400" dirty="0"/>
              <a:t> i hemmamarknadssektorn än i den internationellt konkurrensutsatta sektorn</a:t>
            </a:r>
          </a:p>
          <a:p>
            <a:pPr marL="0" indent="0">
              <a:buNone/>
            </a:pPr>
            <a:endParaRPr lang="sv-SE" sz="24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4215" y="5705475"/>
            <a:ext cx="835025" cy="1183005"/>
          </a:xfrm>
          <a:prstGeom prst="rect">
            <a:avLst/>
          </a:prstGeom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altLang="en-US">
                <a:solidFill>
                  <a:srgbClr val="002060"/>
                </a:solidFill>
              </a:rPr>
              <a:t>Visstidsanställningar som språngbräda in på arbetsmarknaden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" y="2033270"/>
            <a:ext cx="8229600" cy="4525963"/>
          </a:xfrm>
        </p:spPr>
        <p:txBody>
          <a:bodyPr/>
          <a:lstStyle/>
          <a:p>
            <a:r>
              <a:rPr lang="sv-SE" altLang="en-US" dirty="0"/>
              <a:t>Vanligare att gå till fast anställning än till arbetslöshet om man är visstidsanställd</a:t>
            </a:r>
          </a:p>
          <a:p>
            <a:endParaRPr lang="sv-SE" altLang="en-US" dirty="0"/>
          </a:p>
          <a:p>
            <a:r>
              <a:rPr lang="sv-SE" altLang="en-US" dirty="0"/>
              <a:t>Vanligare att gå till fast anställning om man är visstidsanställd än arbetslös</a:t>
            </a:r>
          </a:p>
          <a:p>
            <a:endParaRPr lang="sv-SE" alt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altLang="en-US" sz="3200" dirty="0">
                <a:solidFill>
                  <a:srgbClr val="002060"/>
                </a:solidFill>
              </a:rPr>
              <a:t>Skillnad i sannolikhet att vara i olika tillstånd mellan visstidsanställd och arbetslös, nära två års sikt, 2015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altLang="en-US" dirty="0"/>
              <a:t>Födda utanför Europa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altLang="en-US" i="1" dirty="0"/>
              <a:t>Fast anställning</a:t>
            </a:r>
            <a:r>
              <a:rPr lang="sv-SE" altLang="en-US" dirty="0"/>
              <a:t>: </a:t>
            </a:r>
            <a:r>
              <a:rPr lang="sv-SE" altLang="en-US" dirty="0" smtClean="0"/>
              <a:t>+25,4 procentenheter</a:t>
            </a:r>
            <a:endParaRPr lang="sv-SE" altLang="en-US" dirty="0"/>
          </a:p>
          <a:p>
            <a:pPr marL="0" indent="0">
              <a:buNone/>
            </a:pPr>
            <a:endParaRPr lang="sv-SE" altLang="en-US" dirty="0"/>
          </a:p>
          <a:p>
            <a:pPr marL="0" indent="0">
              <a:buNone/>
            </a:pPr>
            <a:r>
              <a:rPr lang="sv-SE" altLang="en-US" i="1" dirty="0"/>
              <a:t>Arbetslöshet</a:t>
            </a:r>
            <a:r>
              <a:rPr lang="sv-SE" altLang="en-US" dirty="0"/>
              <a:t>: </a:t>
            </a:r>
            <a:r>
              <a:rPr lang="sv-SE" altLang="en-US"/>
              <a:t>-</a:t>
            </a:r>
            <a:r>
              <a:rPr lang="sv-SE" altLang="en-US" smtClean="0"/>
              <a:t>29,2 </a:t>
            </a:r>
            <a:r>
              <a:rPr lang="sv-SE" altLang="en-US" dirty="0"/>
              <a:t>procentenheter</a:t>
            </a:r>
          </a:p>
          <a:p>
            <a:pPr marL="0" indent="0">
              <a:buNone/>
            </a:pPr>
            <a:endParaRPr lang="sv-SE" alt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sv-SE" altLang="en-US"/>
              <a:t>Inrikes födda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altLang="en-US" i="1" dirty="0"/>
              <a:t>Fast </a:t>
            </a:r>
            <a:r>
              <a:rPr lang="sv-SE" altLang="en-US" dirty="0"/>
              <a:t>anställning: +</a:t>
            </a:r>
            <a:r>
              <a:rPr lang="sv-SE" altLang="en-US" dirty="0" smtClean="0"/>
              <a:t>19,8 </a:t>
            </a:r>
            <a:r>
              <a:rPr lang="sv-SE" altLang="en-US" dirty="0"/>
              <a:t>procentenheter</a:t>
            </a:r>
          </a:p>
          <a:p>
            <a:pPr marL="0" indent="0">
              <a:buNone/>
            </a:pPr>
            <a:endParaRPr lang="sv-SE" altLang="en-US" dirty="0"/>
          </a:p>
          <a:p>
            <a:pPr marL="0" indent="0">
              <a:buNone/>
            </a:pPr>
            <a:r>
              <a:rPr lang="sv-SE" altLang="en-US" i="1" dirty="0"/>
              <a:t>Arbetslöshet</a:t>
            </a:r>
            <a:r>
              <a:rPr lang="sv-SE" altLang="en-US" dirty="0"/>
              <a:t>: -</a:t>
            </a:r>
            <a:r>
              <a:rPr lang="sv-SE" altLang="en-US" dirty="0" smtClean="0"/>
              <a:t>14,1 </a:t>
            </a:r>
            <a:r>
              <a:rPr lang="sv-SE" altLang="en-US" dirty="0"/>
              <a:t>procentenheter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en-US">
                <a:solidFill>
                  <a:srgbClr val="002060"/>
                </a:solidFill>
              </a:rPr>
              <a:t>Tänkbara reformer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altLang="en-US" dirty="0"/>
              <a:t>Ingen bra idé att ensidigt försvåra visstidsanställningar</a:t>
            </a:r>
          </a:p>
          <a:p>
            <a:r>
              <a:rPr lang="sv-SE" altLang="en-US" dirty="0"/>
              <a:t>Men mindre strikt anställningsskydd vid tillsvidareanställningar skulle kunna kombineras med striktare reglering av visstidsanställningar</a:t>
            </a:r>
          </a:p>
          <a:p>
            <a:r>
              <a:rPr lang="sv-SE" altLang="en-US" dirty="0"/>
              <a:t>Lägre minimilöner/större lönespridning skulle sannolikt minska överriskerna för visstidsanställningar bland marginalgrupper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/>
              <a:t>Svensk arbetsmarknad har</a:t>
            </a:r>
            <a:r>
              <a:rPr lang="sv-SE" dirty="0" smtClean="0"/>
              <a:t>: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8189" y="1551192"/>
            <a:ext cx="8229600" cy="4525963"/>
          </a:xfrm>
        </p:spPr>
        <p:txBody>
          <a:bodyPr/>
          <a:lstStyle/>
          <a:p>
            <a:pPr marL="0" indent="0">
              <a:buNone/>
            </a:pPr>
            <a:endParaRPr lang="sv-SE" dirty="0" smtClean="0"/>
          </a:p>
          <a:p>
            <a:r>
              <a:rPr lang="sv-SE" dirty="0" smtClean="0"/>
              <a:t>Liten lönespridning</a:t>
            </a:r>
          </a:p>
          <a:p>
            <a:r>
              <a:rPr lang="sv-SE" dirty="0" smtClean="0"/>
              <a:t>Höga minimilöner</a:t>
            </a:r>
          </a:p>
          <a:p>
            <a:r>
              <a:rPr lang="sv-SE" dirty="0" smtClean="0"/>
              <a:t>Få enkla jobb</a:t>
            </a:r>
            <a:endParaRPr lang="sv-SE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Nya typer av enkla jobb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36915" cy="4404995"/>
          </a:xfrm>
        </p:spPr>
        <p:txBody>
          <a:bodyPr>
            <a:normAutofit/>
          </a:bodyPr>
          <a:lstStyle/>
          <a:p>
            <a:pPr marL="457200" indent="-457200"/>
            <a:r>
              <a:rPr lang="sv-SE" sz="2800" dirty="0"/>
              <a:t>Förra årets rapport: </a:t>
            </a:r>
            <a:r>
              <a:rPr lang="sv-SE" sz="2800" b="1" dirty="0"/>
              <a:t>temporära ingångsjobb </a:t>
            </a:r>
            <a:r>
              <a:rPr lang="sv-SE" sz="2800" dirty="0"/>
              <a:t>med rejält lägre minimilöner</a:t>
            </a:r>
          </a:p>
          <a:p>
            <a:pPr marL="0" indent="0">
              <a:buNone/>
            </a:pPr>
            <a:r>
              <a:rPr lang="sv-SE" sz="2800" dirty="0"/>
              <a:t>      - begränsade överspillningseffekter på andra löner </a:t>
            </a:r>
          </a:p>
          <a:p>
            <a:pPr marL="0" indent="0">
              <a:buNone/>
            </a:pPr>
            <a:r>
              <a:rPr lang="sv-SE" sz="2800" dirty="0"/>
              <a:t>        men också begränsade sysselsättningseffekter</a:t>
            </a:r>
          </a:p>
          <a:p>
            <a:pPr marL="457200" indent="-457200"/>
            <a:r>
              <a:rPr lang="sv-SE" sz="2800" dirty="0"/>
              <a:t>Ett alternativ: arbetsmarknadens parter definierar nya typer av </a:t>
            </a:r>
            <a:r>
              <a:rPr lang="sv-SE" sz="2800" b="1" dirty="0"/>
              <a:t>permanenta enkla jobb</a:t>
            </a:r>
            <a:r>
              <a:rPr lang="sv-SE" sz="2800" dirty="0"/>
              <a:t> också med rejält lägre minimilöner</a:t>
            </a:r>
          </a:p>
          <a:p>
            <a:pPr marL="0" indent="0">
              <a:buNone/>
            </a:pPr>
            <a:r>
              <a:rPr lang="sv-SE" sz="2800" dirty="0"/>
              <a:t>      - större sysselsättningseffekter men fortfarande </a:t>
            </a:r>
          </a:p>
          <a:p>
            <a:pPr marL="0" indent="0">
              <a:buNone/>
            </a:pPr>
            <a:r>
              <a:rPr lang="sv-SE" sz="2800" dirty="0"/>
              <a:t>        begränsade överspillningseffekter på andra löner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1207" y="5736818"/>
            <a:ext cx="1100108" cy="1556792"/>
          </a:xfrm>
          <a:prstGeom prst="rect">
            <a:avLst/>
          </a:prstGeom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Vad händer med lönerna för dem som redan har jobb?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3410"/>
            <a:ext cx="8336915" cy="4121785"/>
          </a:xfrm>
        </p:spPr>
        <p:txBody>
          <a:bodyPr>
            <a:normAutofit fontScale="97500"/>
          </a:bodyPr>
          <a:lstStyle/>
          <a:p>
            <a:pPr marL="0" indent="0">
              <a:buNone/>
            </a:pPr>
            <a:r>
              <a:rPr lang="sv-SE" sz="2800" dirty="0" smtClean="0"/>
              <a:t>Forskning </a:t>
            </a:r>
            <a:r>
              <a:rPr lang="sv-SE" sz="2800" dirty="0"/>
              <a:t>om effekterna av lågkvalificerad invandring</a:t>
            </a:r>
          </a:p>
          <a:p>
            <a:pPr marL="0" indent="0">
              <a:buNone/>
            </a:pPr>
            <a:r>
              <a:rPr lang="sv-SE" sz="2800" dirty="0"/>
              <a:t>       - lönerna på de jobb invandrarna kommer in på faller</a:t>
            </a:r>
          </a:p>
          <a:p>
            <a:pPr marL="0" indent="0">
              <a:buNone/>
            </a:pPr>
            <a:r>
              <a:rPr lang="sv-SE" sz="2800" dirty="0"/>
              <a:t>       - men samtidigt ökar lönerna för inrikes födda</a:t>
            </a:r>
          </a:p>
          <a:p>
            <a:pPr marL="0" indent="0">
              <a:buNone/>
            </a:pPr>
            <a:r>
              <a:rPr lang="sv-SE" sz="2800" dirty="0"/>
              <a:t>       - de flyttar över till mer kvalificerade jobb</a:t>
            </a:r>
          </a:p>
          <a:p>
            <a:pPr marL="0" indent="0">
              <a:buNone/>
            </a:pPr>
            <a:r>
              <a:rPr lang="sv-SE" sz="2800" dirty="0"/>
              <a:t>       - den invandrade arbetskraften utgör ett </a:t>
            </a:r>
            <a:r>
              <a:rPr lang="sv-SE" sz="2800" b="1" dirty="0" smtClean="0"/>
              <a:t>komplement </a:t>
            </a:r>
            <a:r>
              <a:rPr lang="sv-SE" sz="2800" dirty="0" smtClean="0"/>
              <a:t>till den </a:t>
            </a:r>
            <a:r>
              <a:rPr lang="sv-SE" sz="2800" dirty="0"/>
              <a:t>tidigare arbetskraften</a:t>
            </a:r>
          </a:p>
          <a:p>
            <a:pPr marL="457200" indent="-457200"/>
            <a:r>
              <a:rPr lang="sv-SE" sz="2800" dirty="0"/>
              <a:t>Annan forskning kommer till andra resultat</a:t>
            </a:r>
          </a:p>
          <a:p>
            <a:pPr marL="457200" indent="-457200"/>
            <a:r>
              <a:rPr lang="sv-SE" sz="2800" dirty="0"/>
              <a:t>Men i varje fall inte självklart att andra löner faller</a:t>
            </a:r>
          </a:p>
          <a:p>
            <a:pPr marL="0" indent="0">
              <a:buNone/>
            </a:pPr>
            <a:endParaRPr lang="sv-SE" sz="28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1207" y="5736818"/>
            <a:ext cx="1100108" cy="1556792"/>
          </a:xfrm>
          <a:prstGeom prst="rect">
            <a:avLst/>
          </a:prstGeom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Svenska exempel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altLang="en-US"/>
              <a:t>Plåt- och ventföretagen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 fontScale="90000"/>
          </a:bodyPr>
          <a:lstStyle/>
          <a:p>
            <a:pPr marL="457200" indent="-457200"/>
            <a:r>
              <a:rPr lang="sv-SE" sz="2800" dirty="0"/>
              <a:t>Utbildade plåtslagare: minimilön på 24-25 000 kr</a:t>
            </a:r>
          </a:p>
          <a:p>
            <a:pPr marL="457200" indent="-457200"/>
            <a:r>
              <a:rPr lang="sv-SE" sz="2800" dirty="0"/>
              <a:t>Enkla uppgifter som materialtransport, enklare montering, städning skulle kunna utföras av annan yrkeskategori</a:t>
            </a:r>
          </a:p>
          <a:p>
            <a:pPr marL="457200" indent="-457200"/>
            <a:r>
              <a:rPr lang="sv-SE" sz="2800" dirty="0"/>
              <a:t>Komplement</a:t>
            </a:r>
          </a:p>
          <a:p>
            <a:pPr marL="457200" indent="-457200"/>
            <a:r>
              <a:rPr lang="sv-SE" sz="2800" dirty="0"/>
              <a:t>Kräver lägre löner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sv-SE" altLang="en-US" dirty="0"/>
              <a:t>Vår </a:t>
            </a:r>
            <a:r>
              <a:rPr lang="sv-SE" altLang="en-US" dirty="0" err="1"/>
              <a:t>enätundersökning</a:t>
            </a:r>
            <a:endParaRPr lang="sv-SE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sv-SE" altLang="en-US" dirty="0"/>
              <a:t>Anställningar på enkla jobb som betalas med 14-15 000 kr</a:t>
            </a:r>
          </a:p>
          <a:p>
            <a:r>
              <a:rPr lang="sv-SE" altLang="en-US" dirty="0"/>
              <a:t>1/3 av de svarande företagen</a:t>
            </a:r>
          </a:p>
          <a:p>
            <a:r>
              <a:rPr lang="sv-SE" altLang="en-US" dirty="0"/>
              <a:t>Olika avlastningsfunktioner</a:t>
            </a:r>
          </a:p>
          <a:p>
            <a:r>
              <a:rPr lang="sv-SE" altLang="en-US" dirty="0"/>
              <a:t>Det verkar finnas en potentiell efterfrågan vid lägre löner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1207" y="5736818"/>
            <a:ext cx="1100108" cy="1556792"/>
          </a:xfrm>
          <a:prstGeom prst="rect">
            <a:avLst/>
          </a:prstGeom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Potentiella invändningar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3410"/>
            <a:ext cx="8336915" cy="4083050"/>
          </a:xfrm>
        </p:spPr>
        <p:txBody>
          <a:bodyPr>
            <a:normAutofit fontScale="90000" lnSpcReduction="10000"/>
          </a:bodyPr>
          <a:lstStyle/>
          <a:p>
            <a:r>
              <a:rPr lang="sv-SE" sz="2400" dirty="0"/>
              <a:t>Jobben tas av EU-migranter</a:t>
            </a:r>
          </a:p>
          <a:p>
            <a:pPr marL="0" indent="0">
              <a:buNone/>
            </a:pPr>
            <a:r>
              <a:rPr lang="sv-SE" sz="2400" dirty="0"/>
              <a:t>      - bostadsbristen utgör ett hinder</a:t>
            </a:r>
          </a:p>
          <a:p>
            <a:pPr marL="0" indent="0">
              <a:buNone/>
            </a:pPr>
            <a:r>
              <a:rPr lang="sv-SE" sz="2400" dirty="0"/>
              <a:t>      - enkla jobb kan utformas som ett</a:t>
            </a:r>
            <a:r>
              <a:rPr lang="sv-SE" sz="2400" b="1" dirty="0"/>
              <a:t> arbetsmarknadsprogram</a:t>
            </a:r>
          </a:p>
          <a:p>
            <a:pPr marL="0" indent="0">
              <a:buNone/>
            </a:pPr>
            <a:r>
              <a:rPr lang="sv-SE" sz="2400" b="1" dirty="0"/>
              <a:t>      </a:t>
            </a:r>
            <a:r>
              <a:rPr lang="sv-SE" sz="2400" dirty="0"/>
              <a:t>- avtal och statlig reglering</a:t>
            </a:r>
          </a:p>
          <a:p>
            <a:pPr marL="0" indent="0">
              <a:buNone/>
            </a:pPr>
            <a:r>
              <a:rPr lang="sv-SE" sz="2400" dirty="0"/>
              <a:t>      - men måste göras enklare än YA-jobben</a:t>
            </a:r>
          </a:p>
          <a:p>
            <a:r>
              <a:rPr lang="sv-SE" sz="2400" dirty="0"/>
              <a:t>Risk för ny underklass av lågbetalda invandrare</a:t>
            </a:r>
          </a:p>
          <a:p>
            <a:pPr marL="0" indent="0">
              <a:buNone/>
            </a:pPr>
            <a:r>
              <a:rPr lang="sv-SE" sz="2400" dirty="0"/>
              <a:t>      - generösa utbildningsmöjligheter direkt till individerna</a:t>
            </a:r>
          </a:p>
          <a:p>
            <a:pPr marL="0" indent="0">
              <a:buNone/>
            </a:pPr>
            <a:r>
              <a:rPr lang="sv-SE" sz="2400" dirty="0"/>
              <a:t>      - involvera inte arbetsgivarna</a:t>
            </a:r>
          </a:p>
          <a:p>
            <a:pPr marL="0" indent="0">
              <a:buNone/>
            </a:pPr>
            <a:r>
              <a:rPr lang="sv-SE" sz="2400" dirty="0"/>
              <a:t>      - använd skatte- och bidragssystemet för att minska </a:t>
            </a:r>
          </a:p>
          <a:p>
            <a:pPr marL="0" indent="0">
              <a:buNone/>
            </a:pPr>
            <a:r>
              <a:rPr lang="sv-SE" sz="2400" dirty="0"/>
              <a:t>        spridningen i </a:t>
            </a:r>
            <a:r>
              <a:rPr lang="sv-SE" sz="2400" b="1" dirty="0"/>
              <a:t>disponibla inkomster</a:t>
            </a:r>
          </a:p>
          <a:p>
            <a:pPr marL="0" indent="0">
              <a:buNone/>
            </a:pPr>
            <a:r>
              <a:rPr lang="sv-SE" sz="2400" dirty="0"/>
              <a:t>   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1207" y="5736818"/>
            <a:ext cx="1100108" cy="1556792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en-US">
                <a:solidFill>
                  <a:schemeClr val="tx2"/>
                </a:solidFill>
              </a:rPr>
              <a:t>Industrins märkessättning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>
            <a:normAutofit fontScale="92500" lnSpcReduction="10000"/>
          </a:bodyPr>
          <a:lstStyle/>
          <a:p>
            <a:r>
              <a:rPr lang="sv-SE" altLang="en-US" sz="2000"/>
              <a:t>Lågt industrimärke styrande för hela ekonomin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57200" y="2259330"/>
            <a:ext cx="4040188" cy="3951288"/>
          </a:xfrm>
        </p:spPr>
        <p:txBody>
          <a:bodyPr>
            <a:normAutofit/>
          </a:bodyPr>
          <a:lstStyle/>
          <a:p>
            <a:pPr marL="457200" indent="-457200"/>
            <a:r>
              <a:rPr lang="sv-SE" sz="2000" dirty="0"/>
              <a:t>Bra för sysselsättningen </a:t>
            </a:r>
            <a:r>
              <a:rPr lang="sv-SE" sz="2000" b="1" dirty="0"/>
              <a:t>om</a:t>
            </a:r>
            <a:r>
              <a:rPr lang="sv-SE" sz="2000" dirty="0"/>
              <a:t>:</a:t>
            </a:r>
          </a:p>
          <a:p>
            <a:pPr marL="0" indent="0">
              <a:buNone/>
            </a:pPr>
            <a:r>
              <a:rPr lang="sv-SE" sz="2000" dirty="0"/>
              <a:t>        - tillräckligt utbud av arbets-   </a:t>
            </a:r>
          </a:p>
          <a:p>
            <a:pPr marL="0" indent="0">
              <a:buNone/>
            </a:pPr>
            <a:r>
              <a:rPr lang="sv-SE" sz="2000" dirty="0"/>
              <a:t>          kraft till hemmamarknads-</a:t>
            </a:r>
          </a:p>
          <a:p>
            <a:pPr marL="0" indent="0">
              <a:buNone/>
            </a:pPr>
            <a:r>
              <a:rPr lang="sv-SE" sz="2000" dirty="0"/>
              <a:t>          sektorerna</a:t>
            </a:r>
          </a:p>
          <a:p>
            <a:pPr marL="0" indent="0">
              <a:buNone/>
            </a:pPr>
            <a:r>
              <a:rPr lang="sv-SE" sz="2000" dirty="0"/>
              <a:t>        - fungerande utbildnings- och</a:t>
            </a:r>
          </a:p>
          <a:p>
            <a:pPr marL="0" indent="0">
              <a:buNone/>
            </a:pPr>
            <a:r>
              <a:rPr lang="sv-SE" sz="2000" dirty="0"/>
              <a:t>          omskolningsinsatser</a:t>
            </a:r>
          </a:p>
          <a:p>
            <a:pPr marL="0" indent="0">
              <a:buNone/>
            </a:pPr>
            <a:r>
              <a:rPr lang="sv-SE" sz="2000" dirty="0"/>
              <a:t>        - omorganisation av </a:t>
            </a:r>
          </a:p>
          <a:p>
            <a:pPr marL="0" indent="0">
              <a:buNone/>
            </a:pPr>
            <a:r>
              <a:rPr lang="sv-SE" sz="2000" dirty="0"/>
              <a:t>          produktion och lönebildning </a:t>
            </a:r>
          </a:p>
          <a:p>
            <a:pPr marL="0" indent="0">
              <a:buNone/>
            </a:pPr>
            <a:r>
              <a:rPr lang="sv-SE" sz="2000" dirty="0"/>
              <a:t>          med fler enkla låglönejobb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>
            <a:normAutofit fontScale="92500" lnSpcReduction="10000"/>
          </a:bodyPr>
          <a:lstStyle/>
          <a:p>
            <a:r>
              <a:rPr lang="sv-SE" altLang="en-US" sz="2000"/>
              <a:t>Industrimärke som tar större hänsyn till läget i andra sektorer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844415" y="2259330"/>
            <a:ext cx="4041775" cy="3951288"/>
          </a:xfrm>
        </p:spPr>
        <p:txBody>
          <a:bodyPr>
            <a:normAutofit/>
          </a:bodyPr>
          <a:lstStyle/>
          <a:p>
            <a:r>
              <a:rPr lang="sv-SE" altLang="en-US" sz="2000" b="1"/>
              <a:t>Om </a:t>
            </a:r>
            <a:r>
              <a:rPr lang="sv-SE" altLang="en-US" sz="2000"/>
              <a:t>otillräckligt utbud av arbetskraft till hemma-marknadssektorerna</a:t>
            </a:r>
          </a:p>
          <a:p>
            <a:r>
              <a:rPr lang="sv-SE" altLang="en-US" sz="2000"/>
              <a:t>Annars kronisk arbetskraftsbrist</a:t>
            </a:r>
          </a:p>
          <a:p>
            <a:r>
              <a:rPr lang="sv-SE" altLang="en-US" sz="2000"/>
              <a:t>Ineffektiv allokering av arbetskraften</a:t>
            </a:r>
          </a:p>
          <a:p>
            <a:r>
              <a:rPr lang="sv-SE" altLang="en-US" sz="2000"/>
              <a:t>Ombalansering av ekonomin där hemmamarknadssektorn växer och den internationellt konkurrensutsatta sektorn krymper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4547" y="5836513"/>
            <a:ext cx="1100108" cy="1556792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2800" dirty="0">
                <a:solidFill>
                  <a:srgbClr val="002060"/>
                </a:solidFill>
              </a:rPr>
              <a:t>Produktivitetsförändring, förädlingsvärdeprisförändring och utrymme för lönekostnadsökningar i olika sektorer, genomsnitt per år, procent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899592" y="1700804"/>
          <a:ext cx="6509665" cy="4536507"/>
        </p:xfrm>
        <a:graphic>
          <a:graphicData uri="http://schemas.openxmlformats.org/drawingml/2006/table">
            <a:tbl>
              <a:tblPr firstRow="1" firstCol="1" bandRow="1"/>
              <a:tblGrid>
                <a:gridCol w="1472142"/>
                <a:gridCol w="1512442"/>
                <a:gridCol w="1692608"/>
                <a:gridCol w="1832473"/>
              </a:tblGrid>
              <a:tr h="372277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Produktivitetsförändring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</a:tr>
              <a:tr h="372277">
                <a:tc>
                  <a:txBody>
                    <a:bodyPr/>
                    <a:lstStyle/>
                    <a:p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Industri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Tjänstesektor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Byggsektor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722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1981-1997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3,7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1,3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1,6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53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1998-2015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4,1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-0,7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2277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Förädlingsvärdeprisförändring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</a:tr>
              <a:tr h="372277">
                <a:tc>
                  <a:txBody>
                    <a:bodyPr/>
                    <a:lstStyle/>
                    <a:p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Industri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Tjänstesektor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Byggsektor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722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1981-1997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4,3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5,6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4,6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53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1998-2015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-0,3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4,0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2277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Utrymme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</a:tr>
              <a:tr h="372277">
                <a:tc>
                  <a:txBody>
                    <a:bodyPr/>
                    <a:lstStyle/>
                    <a:p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Industri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Tjänstesektor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Byggsektor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722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1981-1997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8,0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6,9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6,2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53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1998-2015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3,8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3,4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3,4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Utrymme, procent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4" name="Chart 3"/>
          <p:cNvGraphicFramePr/>
          <p:nvPr/>
        </p:nvGraphicFramePr>
        <p:xfrm>
          <a:off x="323528" y="1340768"/>
          <a:ext cx="7720364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en-US">
                <a:solidFill>
                  <a:srgbClr val="002060"/>
                </a:solidFill>
              </a:rPr>
              <a:t>Industrimärkets framtid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946015"/>
          </a:xfrm>
        </p:spPr>
        <p:txBody>
          <a:bodyPr>
            <a:normAutofit/>
          </a:bodyPr>
          <a:lstStyle/>
          <a:p>
            <a:r>
              <a:rPr lang="sv-SE" altLang="en-US" sz="2000" dirty="0"/>
              <a:t>Över tiden allt mindre samvariation mellan utrymmet för löneökningar (pris- plus produktivitetsökning) i industrin och den privata tjänstesektorn</a:t>
            </a:r>
          </a:p>
          <a:p>
            <a:pPr marL="0" indent="0">
              <a:buNone/>
            </a:pPr>
            <a:r>
              <a:rPr lang="sv-SE" altLang="en-US" sz="2000" dirty="0"/>
              <a:t>      - korrelation 1995-2004: 0,58</a:t>
            </a:r>
          </a:p>
          <a:p>
            <a:pPr marL="0" indent="0">
              <a:buNone/>
            </a:pPr>
            <a:r>
              <a:rPr lang="sv-SE" altLang="en-US" sz="2000" dirty="0"/>
              <a:t>      - korrelation 2005-2015: 0,16</a:t>
            </a:r>
          </a:p>
          <a:p>
            <a:r>
              <a:rPr lang="sv-SE" altLang="en-US" sz="2000" dirty="0"/>
              <a:t>I ett läge med långvarig arbetskraftsbrist i hemmamarknadssektorerna kan ett lågt </a:t>
            </a:r>
            <a:r>
              <a:rPr lang="sv-SE" altLang="en-US" sz="2000" dirty="0" err="1"/>
              <a:t>industrimärke</a:t>
            </a:r>
            <a:r>
              <a:rPr lang="sv-SE" altLang="en-US" sz="2000" dirty="0"/>
              <a:t> leda till gradvis ökande spänningar</a:t>
            </a:r>
          </a:p>
          <a:p>
            <a:pPr marL="0" indent="0">
              <a:buNone/>
            </a:pPr>
            <a:r>
              <a:rPr lang="sv-SE" altLang="en-US" sz="2000" dirty="0"/>
              <a:t>       - risk att den nuvarande samordningen till slut kollapsar</a:t>
            </a:r>
          </a:p>
          <a:p>
            <a:r>
              <a:rPr lang="sv-SE" altLang="en-US" sz="2000" dirty="0"/>
              <a:t>Ska fler sektorer släppas in i märkessättningen?</a:t>
            </a:r>
          </a:p>
          <a:p>
            <a:pPr marL="0" indent="0">
              <a:buNone/>
            </a:pPr>
            <a:r>
              <a:rPr lang="sv-SE" altLang="en-US" sz="2000" dirty="0"/>
              <a:t>       - det stämmer inte att alla sektorer numera är starkt internationellt</a:t>
            </a:r>
          </a:p>
          <a:p>
            <a:pPr marL="0" indent="0">
              <a:buNone/>
            </a:pPr>
            <a:r>
              <a:rPr lang="sv-SE" altLang="en-US" sz="2000" dirty="0"/>
              <a:t>         konkurrensutsatta</a:t>
            </a:r>
          </a:p>
          <a:p>
            <a:pPr marL="0" indent="0">
              <a:buNone/>
            </a:pPr>
            <a:r>
              <a:rPr lang="sv-SE" altLang="en-US" sz="2000" dirty="0"/>
              <a:t>       - det räcker inte med större hänsynstagande bara till direkt </a:t>
            </a:r>
          </a:p>
          <a:p>
            <a:pPr marL="0" indent="0">
              <a:buNone/>
            </a:pPr>
            <a:r>
              <a:rPr lang="sv-SE" altLang="en-US" sz="2000" dirty="0"/>
              <a:t>         internationellt konkurrensutsatta tjänstesektorer och industrinära</a:t>
            </a:r>
          </a:p>
          <a:p>
            <a:pPr marL="0" indent="0">
              <a:buNone/>
            </a:pPr>
            <a:r>
              <a:rPr lang="sv-SE" altLang="en-US" sz="2000" dirty="0"/>
              <a:t>         tjänster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Restpost och brist på arbetskraft under olika år, procent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4" name="Chart 3"/>
          <p:cNvGraphicFramePr>
            <a:graphicFrameLocks noChangeAspect="1"/>
          </p:cNvGraphicFramePr>
          <p:nvPr/>
        </p:nvGraphicFramePr>
        <p:xfrm>
          <a:off x="0" y="1772816"/>
          <a:ext cx="4474800" cy="2304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5" name="Chart 4"/>
          <p:cNvGraphicFramePr/>
          <p:nvPr/>
        </p:nvGraphicFramePr>
        <p:xfrm>
          <a:off x="4572000" y="1772816"/>
          <a:ext cx="4474800" cy="22322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6" name="Chart 5"/>
          <p:cNvGraphicFramePr>
            <a:graphicFrameLocks noChangeAspect="1"/>
          </p:cNvGraphicFramePr>
          <p:nvPr/>
        </p:nvGraphicFramePr>
        <p:xfrm>
          <a:off x="2123728" y="4149080"/>
          <a:ext cx="4474800" cy="2520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19256" cy="1301006"/>
          </a:xfrm>
        </p:spPr>
        <p:txBody>
          <a:bodyPr>
            <a:noAutofit/>
          </a:bodyPr>
          <a:lstStyle/>
          <a:p>
            <a:r>
              <a:rPr lang="sv-SE" sz="3200" dirty="0">
                <a:solidFill>
                  <a:srgbClr val="002060"/>
                </a:solidFill>
              </a:rPr>
              <a:t>Avtalade löneökningar och brist på arbetskraft under olika avtalsperioder, procent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4" name="Chart 3"/>
          <p:cNvGraphicFramePr>
            <a:graphicFrameLocks noChangeAspect="1"/>
          </p:cNvGraphicFramePr>
          <p:nvPr/>
        </p:nvGraphicFramePr>
        <p:xfrm>
          <a:off x="251520" y="1412776"/>
          <a:ext cx="4448130" cy="19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Chart 4"/>
          <p:cNvGraphicFramePr>
            <a:graphicFrameLocks noChangeAspect="1"/>
          </p:cNvGraphicFramePr>
          <p:nvPr/>
        </p:nvGraphicFramePr>
        <p:xfrm>
          <a:off x="4716013" y="1412776"/>
          <a:ext cx="4448130" cy="19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6" name="Chart 5"/>
          <p:cNvGraphicFramePr>
            <a:graphicFrameLocks noChangeAspect="1"/>
          </p:cNvGraphicFramePr>
          <p:nvPr/>
        </p:nvGraphicFramePr>
        <p:xfrm>
          <a:off x="2699792" y="3573016"/>
          <a:ext cx="4380735" cy="23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1907</Words>
  <Application>Microsoft Office PowerPoint</Application>
  <PresentationFormat>Bildspel på skärmen (4:3)</PresentationFormat>
  <Paragraphs>564</Paragraphs>
  <Slides>37</Slides>
  <Notes>7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37</vt:i4>
      </vt:variant>
    </vt:vector>
  </HeadingPairs>
  <TitlesOfParts>
    <vt:vector size="38" baseType="lpstr">
      <vt:lpstr>Office Theme</vt:lpstr>
      <vt:lpstr>Tudelningarna på arbets-marknaden</vt:lpstr>
      <vt:lpstr>Tre viktiga tudelningar</vt:lpstr>
      <vt:lpstr>Starkare inhemsk efterfrågan än exportefterfrågan</vt:lpstr>
      <vt:lpstr>Industrins märkessättning</vt:lpstr>
      <vt:lpstr>Produktivitetsförändring, förädlingsvärdeprisförändring och utrymme för lönekostnadsökningar i olika sektorer, genomsnitt per år, procent</vt:lpstr>
      <vt:lpstr>Utrymme, procent</vt:lpstr>
      <vt:lpstr>Industrimärkets framtid</vt:lpstr>
      <vt:lpstr>Restpost och brist på arbetskraft under olika år, procent</vt:lpstr>
      <vt:lpstr>Avtalade löneökningar och brist på arbetskraft under olika avtalsperioder, procent</vt:lpstr>
      <vt:lpstr>Regressioner för att förklara restposten (löneökningar utöver avtal) i industrin och näringslivet</vt:lpstr>
      <vt:lpstr>Totala löneökningar, avtalade löneökningar och restposten i näringslivet, procent </vt:lpstr>
      <vt:lpstr>Lägre avtalade löneökningar ger lägre totala löneökningar</vt:lpstr>
      <vt:lpstr>Lägre avtal i industrin än i andra sektorer?</vt:lpstr>
      <vt:lpstr>Genomsnittlig årlig spridning i avtalade löneökningar mellan olika områden, per avtalsperiod</vt:lpstr>
      <vt:lpstr>Kvarstående personer i nystartsjobb, instegsjobb och med särskilt anställningsstöd vid månadens slut</vt:lpstr>
      <vt:lpstr>Resultat/slutsatser</vt:lpstr>
      <vt:lpstr>Skäl till att anställningsstöd inte utnyttjats, procent</vt:lpstr>
      <vt:lpstr>Effekten av tidigare anställningar med stöd på benägenheten att anställa med stöd i framtiden, procent</vt:lpstr>
      <vt:lpstr>Förändringar som skulle kunna få företag som inte tidigare använt anställningsstöd att göra det framöver, procent</vt:lpstr>
      <vt:lpstr>Motiv för att använda anställningsstöd, procent</vt:lpstr>
      <vt:lpstr>Utrikes föddas anknytning till arbetsmarknaden</vt:lpstr>
      <vt:lpstr>Mått på total anknytningsgrad till arbetsmarknaden:  Andel fast heltidssysselsatta </vt:lpstr>
      <vt:lpstr>Total anknytningsgrad till arbetsmarknaden efter födelseregion, 20-64 år, 2015</vt:lpstr>
      <vt:lpstr>Total anknytningsgrad till arbetsmarknaden för kvinnor efter födelseregion, 20-64 år, 2015</vt:lpstr>
      <vt:lpstr>Total anknytningsgrad till arbetsmarknaden efter födelseregion och vistelsetid, kvinnor, 20-64 år, 2015</vt:lpstr>
      <vt:lpstr>Tudelning  Visstidsanställningar vs tillsvidareanställningar</vt:lpstr>
      <vt:lpstr>Andel visstidsanställda för olika grupper av anställda, 2015, procent</vt:lpstr>
      <vt:lpstr>Överrisker för visstidsanställning i marginalgrupper, 2015 </vt:lpstr>
      <vt:lpstr>Höga överrisker för marginalgrupper i Sverige – varför?</vt:lpstr>
      <vt:lpstr>Visstidsanställningar som språngbräda in på arbetsmarknaden</vt:lpstr>
      <vt:lpstr>Skillnad i sannolikhet att vara i olika tillstånd mellan visstidsanställd och arbetslös, nära två års sikt, 2015</vt:lpstr>
      <vt:lpstr>Tänkbara reformer</vt:lpstr>
      <vt:lpstr>Svensk arbetsmarknad har:</vt:lpstr>
      <vt:lpstr>Nya typer av enkla jobb</vt:lpstr>
      <vt:lpstr>Vad händer med lönerna för dem som redan har jobb?</vt:lpstr>
      <vt:lpstr>Svenska exempel</vt:lpstr>
      <vt:lpstr>Potentiella invändningar</vt:lpstr>
    </vt:vector>
  </TitlesOfParts>
  <Company>Stockholm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Inför avtalsrörelsen 2016</dc:title>
  <dc:creator>calmf</dc:creator>
  <cp:lastModifiedBy>Simon Ek</cp:lastModifiedBy>
  <cp:revision>132</cp:revision>
  <dcterms:created xsi:type="dcterms:W3CDTF">2015-12-13T10:21:00Z</dcterms:created>
  <dcterms:modified xsi:type="dcterms:W3CDTF">2017-03-30T14:54:41Z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1033-10.2.0.5811</vt:lpwstr>
  </property>
</Properties>
</file>