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99" r:id="rId2"/>
    <p:sldId id="447" r:id="rId3"/>
    <p:sldId id="422" r:id="rId4"/>
    <p:sldId id="423" r:id="rId5"/>
    <p:sldId id="424" r:id="rId6"/>
    <p:sldId id="425" r:id="rId7"/>
    <p:sldId id="426" r:id="rId8"/>
    <p:sldId id="427" r:id="rId9"/>
    <p:sldId id="302" r:id="rId10"/>
    <p:sldId id="303" r:id="rId11"/>
    <p:sldId id="347" r:id="rId12"/>
    <p:sldId id="307" r:id="rId13"/>
    <p:sldId id="382" r:id="rId14"/>
    <p:sldId id="383" r:id="rId15"/>
    <p:sldId id="384" r:id="rId16"/>
    <p:sldId id="385" r:id="rId17"/>
    <p:sldId id="387" r:id="rId18"/>
    <p:sldId id="388" r:id="rId19"/>
    <p:sldId id="428" r:id="rId20"/>
    <p:sldId id="429" r:id="rId21"/>
    <p:sldId id="430" r:id="rId22"/>
    <p:sldId id="305" r:id="rId23"/>
    <p:sldId id="264" r:id="rId24"/>
    <p:sldId id="389" r:id="rId25"/>
    <p:sldId id="309" r:id="rId26"/>
    <p:sldId id="431" r:id="rId2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>
          <p15:clr>
            <a:srgbClr val="A4A3A4"/>
          </p15:clr>
        </p15:guide>
        <p15:guide id="2" pos="282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 varScale="1">
        <p:scale>
          <a:sx n="52" d="100"/>
          <a:sy n="52" d="100"/>
        </p:scale>
        <p:origin x="1358" y="53"/>
      </p:cViewPr>
      <p:guideLst>
        <p:guide orient="horz" pos="2177"/>
        <p:guide pos="2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Figurer_rapport_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(a) KPI</a:t>
            </a:r>
          </a:p>
        </c:rich>
      </c:tx>
      <c:layout>
        <c:manualLayout>
          <c:xMode val="edge"/>
          <c:yMode val="edge"/>
          <c:x val="0.4096356932153389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9827925270403E-2"/>
          <c:y val="0.13622129629629601"/>
          <c:w val="0.92066986234021597"/>
          <c:h val="0.7549171296296299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'F2.3'!$D$31</c:f>
              <c:strCache>
                <c:ptCount val="1"/>
                <c:pt idx="0">
                  <c:v>Reallöneökning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'F2.3'!$D$32:$D$53</c:f>
              <c:numCache>
                <c:formatCode>0.0</c:formatCode>
                <c:ptCount val="22"/>
                <c:pt idx="0">
                  <c:v>0.259470158803356</c:v>
                </c:pt>
                <c:pt idx="1">
                  <c:v>1.5959839115786401</c:v>
                </c:pt>
                <c:pt idx="2">
                  <c:v>5.1847744631313599</c:v>
                </c:pt>
                <c:pt idx="3">
                  <c:v>3.7405933865182299</c:v>
                </c:pt>
                <c:pt idx="4">
                  <c:v>4.19375787872002</c:v>
                </c:pt>
                <c:pt idx="5">
                  <c:v>2.5876230374037501</c:v>
                </c:pt>
                <c:pt idx="6">
                  <c:v>2.7473793143376102</c:v>
                </c:pt>
                <c:pt idx="7">
                  <c:v>1.72726532677578</c:v>
                </c:pt>
                <c:pt idx="8">
                  <c:v>1.67764045187128</c:v>
                </c:pt>
                <c:pt idx="9">
                  <c:v>1.35918566118748</c:v>
                </c:pt>
                <c:pt idx="10">
                  <c:v>2.5969422939186999</c:v>
                </c:pt>
                <c:pt idx="11">
                  <c:v>2.6851652441212699</c:v>
                </c:pt>
                <c:pt idx="12">
                  <c:v>1.7068144532257401</c:v>
                </c:pt>
                <c:pt idx="13">
                  <c:v>1.1509415457271699</c:v>
                </c:pt>
                <c:pt idx="14">
                  <c:v>0.53765354699850498</c:v>
                </c:pt>
                <c:pt idx="15">
                  <c:v>3.6502847643946899</c:v>
                </c:pt>
                <c:pt idx="16">
                  <c:v>1.30549085101616</c:v>
                </c:pt>
                <c:pt idx="17">
                  <c:v>-0.43043693386302601</c:v>
                </c:pt>
                <c:pt idx="18">
                  <c:v>2.2547200637748199</c:v>
                </c:pt>
                <c:pt idx="19">
                  <c:v>2.3057806246409198</c:v>
                </c:pt>
                <c:pt idx="20">
                  <c:v>3.06537359630549</c:v>
                </c:pt>
                <c:pt idx="21">
                  <c:v>3.06537359630549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EE-46E6-8AB2-C49FC81FA1B3}"/>
            </c:ext>
          </c:extLst>
        </c:ser>
        <c:ser>
          <c:idx val="5"/>
          <c:order val="5"/>
          <c:tx>
            <c:strRef>
              <c:f>'F2.3'!$G$31</c:f>
              <c:strCache>
                <c:ptCount val="1"/>
                <c:pt idx="0">
                  <c:v>Prognos</c:v>
                </c:pt>
              </c:strCache>
            </c:strRef>
          </c:tx>
          <c:spPr>
            <a:pattFill prst="ltHorz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pattFill prst="ltHorz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2-19EE-46E6-8AB2-C49FC81FA1B3}"/>
              </c:ext>
            </c:extLst>
          </c:dPt>
          <c:dPt>
            <c:idx val="22"/>
            <c:invertIfNegative val="0"/>
            <c:bubble3D val="0"/>
            <c:spPr>
              <a:pattFill prst="ltHorz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19EE-46E6-8AB2-C49FC81FA1B3}"/>
              </c:ext>
            </c:extLst>
          </c:dPt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'F2.3'!$G$32:$G$54</c:f>
              <c:numCache>
                <c:formatCode>General</c:formatCode>
                <c:ptCount val="23"/>
                <c:pt idx="22" formatCode="0.0">
                  <c:v>1.99839694271735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EE-46E6-8AB2-C49FC81FA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48779264"/>
        <c:axId val="49072384"/>
      </c:barChart>
      <c:lineChart>
        <c:grouping val="standard"/>
        <c:varyColors val="0"/>
        <c:ser>
          <c:idx val="0"/>
          <c:order val="0"/>
          <c:tx>
            <c:strRef>
              <c:f>'F2.3'!$B$31</c:f>
              <c:strCache>
                <c:ptCount val="1"/>
                <c:pt idx="0">
                  <c:v>Nominallöneökning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'F2.3'!$B$32:$B$53</c:f>
              <c:numCache>
                <c:formatCode>General</c:formatCode>
                <c:ptCount val="22"/>
                <c:pt idx="0">
                  <c:v>2.4</c:v>
                </c:pt>
                <c:pt idx="1">
                  <c:v>3.3</c:v>
                </c:pt>
                <c:pt idx="2">
                  <c:v>6</c:v>
                </c:pt>
                <c:pt idx="3">
                  <c:v>4.5</c:v>
                </c:pt>
                <c:pt idx="4">
                  <c:v>3.7</c:v>
                </c:pt>
                <c:pt idx="5">
                  <c:v>3.4</c:v>
                </c:pt>
                <c:pt idx="6">
                  <c:v>3.7</c:v>
                </c:pt>
                <c:pt idx="7">
                  <c:v>4.4000000000000004</c:v>
                </c:pt>
                <c:pt idx="8">
                  <c:v>4.0999999999999996</c:v>
                </c:pt>
                <c:pt idx="9">
                  <c:v>3.5</c:v>
                </c:pt>
                <c:pt idx="10">
                  <c:v>3.3</c:v>
                </c:pt>
                <c:pt idx="11">
                  <c:v>3.1</c:v>
                </c:pt>
                <c:pt idx="12">
                  <c:v>3.1</c:v>
                </c:pt>
                <c:pt idx="13">
                  <c:v>3.3</c:v>
                </c:pt>
                <c:pt idx="14">
                  <c:v>4.3</c:v>
                </c:pt>
                <c:pt idx="15">
                  <c:v>3.4</c:v>
                </c:pt>
                <c:pt idx="16">
                  <c:v>2.6</c:v>
                </c:pt>
                <c:pt idx="17">
                  <c:v>2.4</c:v>
                </c:pt>
                <c:pt idx="18">
                  <c:v>3</c:v>
                </c:pt>
                <c:pt idx="19">
                  <c:v>2.5</c:v>
                </c:pt>
                <c:pt idx="20">
                  <c:v>2.8</c:v>
                </c:pt>
                <c:pt idx="2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9EE-46E6-8AB2-C49FC81FA1B3}"/>
            </c:ext>
          </c:extLst>
        </c:ser>
        <c:ser>
          <c:idx val="1"/>
          <c:order val="1"/>
          <c:tx>
            <c:strRef>
              <c:f>'F2.3'!$C$31</c:f>
              <c:strCache>
                <c:ptCount val="1"/>
                <c:pt idx="0">
                  <c:v>Inflation (KPI)</c:v>
                </c:pt>
              </c:strCache>
            </c:strRef>
          </c:tx>
          <c:spPr>
            <a:ln w="28575" cap="rnd" cmpd="sng" algn="ctr">
              <a:solidFill>
                <a:schemeClr val="accent3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'F2.3'!$C$32:$C$53</c:f>
              <c:numCache>
                <c:formatCode>General</c:formatCode>
                <c:ptCount val="22"/>
                <c:pt idx="0">
                  <c:v>2.16</c:v>
                </c:pt>
                <c:pt idx="1">
                  <c:v>2.46</c:v>
                </c:pt>
                <c:pt idx="2">
                  <c:v>0.53</c:v>
                </c:pt>
                <c:pt idx="3">
                  <c:v>0.66</c:v>
                </c:pt>
                <c:pt idx="4">
                  <c:v>-0.27</c:v>
                </c:pt>
                <c:pt idx="5">
                  <c:v>0.46</c:v>
                </c:pt>
                <c:pt idx="6">
                  <c:v>0.9</c:v>
                </c:pt>
                <c:pt idx="7">
                  <c:v>2.41</c:v>
                </c:pt>
                <c:pt idx="8">
                  <c:v>2.16</c:v>
                </c:pt>
                <c:pt idx="9">
                  <c:v>1.93</c:v>
                </c:pt>
                <c:pt idx="10">
                  <c:v>0.37</c:v>
                </c:pt>
                <c:pt idx="11">
                  <c:v>0.45</c:v>
                </c:pt>
                <c:pt idx="12">
                  <c:v>1.36</c:v>
                </c:pt>
                <c:pt idx="13">
                  <c:v>2.21</c:v>
                </c:pt>
                <c:pt idx="14">
                  <c:v>3.44</c:v>
                </c:pt>
                <c:pt idx="15">
                  <c:v>-0.49</c:v>
                </c:pt>
                <c:pt idx="16">
                  <c:v>1.1599999999999999</c:v>
                </c:pt>
                <c:pt idx="17">
                  <c:v>2.96</c:v>
                </c:pt>
                <c:pt idx="18">
                  <c:v>0.89</c:v>
                </c:pt>
                <c:pt idx="19">
                  <c:v>-0.04</c:v>
                </c:pt>
                <c:pt idx="20">
                  <c:v>-0.18</c:v>
                </c:pt>
                <c:pt idx="21">
                  <c:v>-0.05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9EE-46E6-8AB2-C49FC81FA1B3}"/>
            </c:ext>
          </c:extLst>
        </c:ser>
        <c:ser>
          <c:idx val="3"/>
          <c:order val="3"/>
          <c:tx>
            <c:strRef>
              <c:f>'F2.3'!$E$31</c:f>
              <c:strCache>
                <c:ptCount val="1"/>
                <c:pt idx="0">
                  <c:v>Prognos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'F2.3'!$E$32:$E$54</c:f>
              <c:numCache>
                <c:formatCode>General</c:formatCode>
                <c:ptCount val="23"/>
                <c:pt idx="21" formatCode="0.0">
                  <c:v>2.4</c:v>
                </c:pt>
                <c:pt idx="22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9EE-46E6-8AB2-C49FC81FA1B3}"/>
            </c:ext>
          </c:extLst>
        </c:ser>
        <c:ser>
          <c:idx val="4"/>
          <c:order val="4"/>
          <c:tx>
            <c:strRef>
              <c:f>'F2.3'!$F$31</c:f>
              <c:strCache>
                <c:ptCount val="1"/>
                <c:pt idx="0">
                  <c:v>Prognos</c:v>
                </c:pt>
              </c:strCache>
            </c:strRef>
          </c:tx>
          <c:spPr>
            <a:ln w="28575" cap="rnd" cmpd="sng" algn="ctr">
              <a:solidFill>
                <a:schemeClr val="tx1"/>
              </a:solidFill>
              <a:prstDash val="sysDot"/>
              <a:round/>
            </a:ln>
          </c:spPr>
          <c:marker>
            <c:symbol val="none"/>
          </c:marker>
          <c:dPt>
            <c:idx val="22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  <c:extLst>
              <c:ext xmlns:c16="http://schemas.microsoft.com/office/drawing/2014/chart" uri="{C3380CC4-5D6E-409C-BE32-E72D297353CC}">
                <c16:uniqueId val="{0000000A-19EE-46E6-8AB2-C49FC81FA1B3}"/>
              </c:ext>
            </c:extLst>
          </c:dPt>
          <c:cat>
            <c:numRef>
              <c:f>'F2.3'!$A$32:$A$54</c:f>
              <c:numCache>
                <c:formatCode>General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'F2.3'!$F$32:$F$54</c:f>
              <c:numCache>
                <c:formatCode>General</c:formatCode>
                <c:ptCount val="23"/>
                <c:pt idx="21" formatCode="0.0">
                  <c:v>-0.05</c:v>
                </c:pt>
                <c:pt idx="22" formatCode="0.0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9EE-46E6-8AB2-C49FC81FA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779264"/>
        <c:axId val="49072384"/>
      </c:lineChart>
      <c:catAx>
        <c:axId val="4877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072384"/>
        <c:crosses val="autoZero"/>
        <c:auto val="1"/>
        <c:lblAlgn val="ctr"/>
        <c:lblOffset val="100"/>
        <c:tickLblSkip val="2"/>
        <c:noMultiLvlLbl val="0"/>
      </c:catAx>
      <c:valAx>
        <c:axId val="49072384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877926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AF-4C2E-8CBA-B127563D8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AF-4C2E-8CBA-B127563D8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83-4018-9ECA-F61FC686C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83-4018-9ECA-F61FC686C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E1-417A-BE4F-F98BBA14E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E1-417A-BE4F-F98BBA14E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82-4C66-ABC1-17AD526CC4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82-4C66-ABC1-17AD526CC4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F7-4E9B-A29E-F28F1D9A7B06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5F7-4E9B-A29E-F28F1D9A7B06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5F7-4E9B-A29E-F28F1D9A7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(b) KPIF</a:t>
            </a:r>
          </a:p>
        </c:rich>
      </c:tx>
      <c:layout>
        <c:manualLayout>
          <c:xMode val="edge"/>
          <c:yMode val="edge"/>
          <c:x val="0.4096356932153389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19827925270403E-2"/>
          <c:y val="0.133715277777778"/>
          <c:w val="0.92062217305801397"/>
          <c:h val="0.6040842592592590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'F2.3'!$D$59</c:f>
              <c:strCache>
                <c:ptCount val="1"/>
                <c:pt idx="0">
                  <c:v>Reallöneökning</c:v>
                </c:pt>
              </c:strCache>
            </c:strRef>
          </c:tx>
          <c:spPr>
            <a:solidFill>
              <a:srgbClr val="4F81BD"/>
            </a:solidFill>
            <a:ln>
              <a:solidFill>
                <a:srgbClr val="4F81BD"/>
              </a:solidFill>
            </a:ln>
          </c:spPr>
          <c:invertIfNegative val="0"/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'F2.3'!$D$60:$D$81</c:f>
              <c:numCache>
                <c:formatCode>0.0000</c:formatCode>
                <c:ptCount val="22"/>
                <c:pt idx="0">
                  <c:v>4.5966445304866703E-2</c:v>
                </c:pt>
                <c:pt idx="1">
                  <c:v>1.3495749747858801</c:v>
                </c:pt>
                <c:pt idx="2">
                  <c:v>4.4894419149452904</c:v>
                </c:pt>
                <c:pt idx="3">
                  <c:v>2.6613932508110101</c:v>
                </c:pt>
                <c:pt idx="4">
                  <c:v>2.96816901065224</c:v>
                </c:pt>
                <c:pt idx="5">
                  <c:v>1.73256180591205</c:v>
                </c:pt>
                <c:pt idx="6">
                  <c:v>2.5769544625667802</c:v>
                </c:pt>
                <c:pt idx="7">
                  <c:v>1.7324023523049401</c:v>
                </c:pt>
                <c:pt idx="8">
                  <c:v>1.6174854331653401</c:v>
                </c:pt>
                <c:pt idx="9">
                  <c:v>0.79761701292057197</c:v>
                </c:pt>
                <c:pt idx="10">
                  <c:v>1.86735615618736</c:v>
                </c:pt>
                <c:pt idx="11">
                  <c:v>2.0167101049821001</c:v>
                </c:pt>
                <c:pt idx="12">
                  <c:v>1.65429630600829</c:v>
                </c:pt>
                <c:pt idx="13">
                  <c:v>1.9093658815579699</c:v>
                </c:pt>
                <c:pt idx="14">
                  <c:v>1.2206644742025199</c:v>
                </c:pt>
                <c:pt idx="15">
                  <c:v>1.4584944617309199</c:v>
                </c:pt>
                <c:pt idx="16">
                  <c:v>0.49722018526529199</c:v>
                </c:pt>
                <c:pt idx="17">
                  <c:v>1.09133693137063</c:v>
                </c:pt>
                <c:pt idx="18">
                  <c:v>2.1914734937442799</c:v>
                </c:pt>
                <c:pt idx="19">
                  <c:v>1.4241560299098399</c:v>
                </c:pt>
                <c:pt idx="20">
                  <c:v>2.4117620753292601</c:v>
                </c:pt>
                <c:pt idx="21">
                  <c:v>1.4350590006348301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C4-4BAA-BEF0-20D362AA72F6}"/>
            </c:ext>
          </c:extLst>
        </c:ser>
        <c:ser>
          <c:idx val="5"/>
          <c:order val="5"/>
          <c:tx>
            <c:strRef>
              <c:f>'F2.3'!$G$59</c:f>
              <c:strCache>
                <c:ptCount val="1"/>
                <c:pt idx="0">
                  <c:v>Prognos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invertIfNegative val="0"/>
          <c:dPt>
            <c:idx val="21"/>
            <c:invertIfNegative val="0"/>
            <c:bubble3D val="0"/>
            <c:spPr>
              <a:pattFill prst="ltHorz">
                <a:fgClr>
                  <a:sysClr val="windowText" lastClr="000000">
                    <a:lumMod val="50000"/>
                    <a:lumOff val="50000"/>
                  </a:sysClr>
                </a:fgClr>
                <a:bgClr>
                  <a:sysClr val="window" lastClr="FFFFFF"/>
                </a:bgClr>
              </a:pattFill>
              <a:ln>
                <a:solidFill>
                  <a:srgbClr val="4F81BD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16C4-4BAA-BEF0-20D362AA72F6}"/>
              </c:ext>
            </c:extLst>
          </c:dPt>
          <c:dPt>
            <c:idx val="22"/>
            <c:invertIfNegative val="0"/>
            <c:bubble3D val="0"/>
            <c:spPr>
              <a:pattFill prst="ltHorz">
                <a:fgClr>
                  <a:srgbClr val="4F81BD"/>
                </a:fgClr>
                <a:bgClr>
                  <a:sysClr val="window" lastClr="FFFFFF"/>
                </a:bgClr>
              </a:pattFill>
              <a:ln>
                <a:solidFill>
                  <a:srgbClr val="4F81BD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16C4-4BAA-BEF0-20D362AA72F6}"/>
              </c:ext>
            </c:extLst>
          </c:dPt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'F2.3'!$G$60:$G$82</c:f>
              <c:numCache>
                <c:formatCode>General</c:formatCode>
                <c:ptCount val="23"/>
                <c:pt idx="22" formatCode="0.0">
                  <c:v>1.08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C4-4BAA-BEF0-20D362AA7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129160320"/>
        <c:axId val="129162240"/>
      </c:barChart>
      <c:lineChart>
        <c:grouping val="standard"/>
        <c:varyColors val="0"/>
        <c:ser>
          <c:idx val="0"/>
          <c:order val="0"/>
          <c:tx>
            <c:strRef>
              <c:f>'F2.3'!$B$59</c:f>
              <c:strCache>
                <c:ptCount val="1"/>
                <c:pt idx="0">
                  <c:v>Nominallöneökning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'F2.3'!$B$60:$B$81</c:f>
              <c:numCache>
                <c:formatCode>General</c:formatCode>
                <c:ptCount val="22"/>
                <c:pt idx="0">
                  <c:v>2.4</c:v>
                </c:pt>
                <c:pt idx="1">
                  <c:v>3.3</c:v>
                </c:pt>
                <c:pt idx="2">
                  <c:v>6</c:v>
                </c:pt>
                <c:pt idx="3">
                  <c:v>4.5</c:v>
                </c:pt>
                <c:pt idx="4">
                  <c:v>3.7</c:v>
                </c:pt>
                <c:pt idx="5">
                  <c:v>3.4</c:v>
                </c:pt>
                <c:pt idx="6">
                  <c:v>3.7</c:v>
                </c:pt>
                <c:pt idx="7">
                  <c:v>4.4000000000000004</c:v>
                </c:pt>
                <c:pt idx="8">
                  <c:v>4.0999999999999996</c:v>
                </c:pt>
                <c:pt idx="9">
                  <c:v>3.5</c:v>
                </c:pt>
                <c:pt idx="10">
                  <c:v>3.3</c:v>
                </c:pt>
                <c:pt idx="11">
                  <c:v>3.1</c:v>
                </c:pt>
                <c:pt idx="12">
                  <c:v>3.1</c:v>
                </c:pt>
                <c:pt idx="13">
                  <c:v>3.3</c:v>
                </c:pt>
                <c:pt idx="14">
                  <c:v>4.3</c:v>
                </c:pt>
                <c:pt idx="15">
                  <c:v>3.4</c:v>
                </c:pt>
                <c:pt idx="16">
                  <c:v>2.6</c:v>
                </c:pt>
                <c:pt idx="17">
                  <c:v>2.4</c:v>
                </c:pt>
                <c:pt idx="18">
                  <c:v>3</c:v>
                </c:pt>
                <c:pt idx="19">
                  <c:v>2.5</c:v>
                </c:pt>
                <c:pt idx="20">
                  <c:v>2.8</c:v>
                </c:pt>
                <c:pt idx="2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6C4-4BAA-BEF0-20D362AA72F6}"/>
            </c:ext>
          </c:extLst>
        </c:ser>
        <c:ser>
          <c:idx val="1"/>
          <c:order val="1"/>
          <c:tx>
            <c:strRef>
              <c:f>'F2.3'!$C$59</c:f>
              <c:strCache>
                <c:ptCount val="1"/>
                <c:pt idx="0">
                  <c:v>Inflation</c:v>
                </c:pt>
              </c:strCache>
            </c:strRef>
          </c:tx>
          <c:spPr>
            <a:ln w="28575" cap="rnd" cmpd="sng" algn="ctr">
              <a:solidFill>
                <a:srgbClr val="9BBB59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'F2.3'!$C$60:$C$81</c:f>
              <c:numCache>
                <c:formatCode>General</c:formatCode>
                <c:ptCount val="22"/>
                <c:pt idx="0">
                  <c:v>2.36</c:v>
                </c:pt>
                <c:pt idx="1">
                  <c:v>2.65</c:v>
                </c:pt>
                <c:pt idx="2">
                  <c:v>1.27</c:v>
                </c:pt>
                <c:pt idx="3">
                  <c:v>1.77</c:v>
                </c:pt>
                <c:pt idx="4">
                  <c:v>0.92</c:v>
                </c:pt>
                <c:pt idx="5">
                  <c:v>1.36</c:v>
                </c:pt>
                <c:pt idx="6">
                  <c:v>1.04</c:v>
                </c:pt>
                <c:pt idx="7">
                  <c:v>2.46</c:v>
                </c:pt>
                <c:pt idx="8">
                  <c:v>2.2000000000000002</c:v>
                </c:pt>
                <c:pt idx="9">
                  <c:v>2.48</c:v>
                </c:pt>
                <c:pt idx="10">
                  <c:v>1.1000000000000001</c:v>
                </c:pt>
                <c:pt idx="11">
                  <c:v>1.1100000000000001</c:v>
                </c:pt>
                <c:pt idx="12">
                  <c:v>1.41</c:v>
                </c:pt>
                <c:pt idx="13">
                  <c:v>1.49</c:v>
                </c:pt>
                <c:pt idx="14">
                  <c:v>2.7</c:v>
                </c:pt>
                <c:pt idx="15">
                  <c:v>1.73</c:v>
                </c:pt>
                <c:pt idx="16">
                  <c:v>1.97</c:v>
                </c:pt>
                <c:pt idx="17">
                  <c:v>1.39</c:v>
                </c:pt>
                <c:pt idx="18">
                  <c:v>0.95</c:v>
                </c:pt>
                <c:pt idx="19">
                  <c:v>0.86</c:v>
                </c:pt>
                <c:pt idx="20">
                  <c:v>0.48</c:v>
                </c:pt>
                <c:pt idx="21">
                  <c:v>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6C4-4BAA-BEF0-20D362AA72F6}"/>
            </c:ext>
          </c:extLst>
        </c:ser>
        <c:ser>
          <c:idx val="3"/>
          <c:order val="3"/>
          <c:tx>
            <c:strRef>
              <c:f>'F2.3'!$E$59</c:f>
              <c:strCache>
                <c:ptCount val="1"/>
                <c:pt idx="0">
                  <c:v>Prognos nominallön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ysDot"/>
              <a:round/>
            </a:ln>
          </c:spPr>
          <c:marker>
            <c:symbol val="none"/>
          </c:marker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'F2.3'!$E$60:$E$82</c:f>
              <c:numCache>
                <c:formatCode>General</c:formatCode>
                <c:ptCount val="23"/>
                <c:pt idx="21">
                  <c:v>2.4</c:v>
                </c:pt>
                <c:pt idx="22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6C4-4BAA-BEF0-20D362AA72F6}"/>
            </c:ext>
          </c:extLst>
        </c:ser>
        <c:ser>
          <c:idx val="4"/>
          <c:order val="4"/>
          <c:tx>
            <c:strRef>
              <c:f>'F2.3'!$F$59</c:f>
              <c:strCache>
                <c:ptCount val="1"/>
                <c:pt idx="0">
                  <c:v>Prognos inflation</c:v>
                </c:pt>
              </c:strCache>
            </c:strRef>
          </c:tx>
          <c:spPr>
            <a:ln w="28575" cap="rnd" cmpd="sng" algn="ctr">
              <a:solidFill>
                <a:sysClr val="windowText" lastClr="000000"/>
              </a:solidFill>
              <a:prstDash val="sysDot"/>
              <a:round/>
            </a:ln>
          </c:spPr>
          <c:marker>
            <c:symbol val="none"/>
          </c:marker>
          <c:dPt>
            <c:idx val="21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  <c:extLst>
              <c:ext xmlns:c16="http://schemas.microsoft.com/office/drawing/2014/chart" uri="{C3380CC4-5D6E-409C-BE32-E72D297353CC}">
                <c16:uniqueId val="{0000000A-16C4-4BAA-BEF0-20D362AA72F6}"/>
              </c:ext>
            </c:extLst>
          </c:dPt>
          <c:dPt>
            <c:idx val="22"/>
            <c:bubble3D val="0"/>
            <c:spPr>
              <a:ln w="28575" cap="rnd" cmpd="sng" algn="ctr">
                <a:solidFill>
                  <a:srgbClr val="00B050"/>
                </a:solidFill>
                <a:prstDash val="sysDot"/>
                <a:round/>
              </a:ln>
            </c:spPr>
            <c:extLst>
              <c:ext xmlns:c16="http://schemas.microsoft.com/office/drawing/2014/chart" uri="{C3380CC4-5D6E-409C-BE32-E72D297353CC}">
                <c16:uniqueId val="{0000000C-16C4-4BAA-BEF0-20D362AA72F6}"/>
              </c:ext>
            </c:extLst>
          </c:dPt>
          <c:cat>
            <c:numRef>
              <c:f>'F2.3'!$A$60:$A$82</c:f>
              <c:numCache>
                <c:formatCode>@</c:formatCode>
                <c:ptCount val="2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'F2.3'!$F$60:$F$82</c:f>
              <c:numCache>
                <c:formatCode>General</c:formatCode>
                <c:ptCount val="23"/>
                <c:pt idx="21">
                  <c:v>0.86</c:v>
                </c:pt>
                <c:pt idx="22">
                  <c:v>1.42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6C4-4BAA-BEF0-20D362AA7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160320"/>
        <c:axId val="129162240"/>
      </c:lineChart>
      <c:catAx>
        <c:axId val="12916032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9162240"/>
        <c:crosses val="autoZero"/>
        <c:auto val="1"/>
        <c:lblAlgn val="ctr"/>
        <c:lblOffset val="100"/>
        <c:tickLblSkip val="2"/>
        <c:noMultiLvlLbl val="0"/>
      </c:catAx>
      <c:valAx>
        <c:axId val="129162240"/>
        <c:scaling>
          <c:orientation val="minMax"/>
          <c:max val="6"/>
          <c:min val="-1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916032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1.3590332458442701E-2"/>
          <c:y val="0.83377204203265198"/>
          <c:w val="0.98182808398950105"/>
          <c:h val="0.162387030141087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49518810149"/>
          <c:y val="6.5289442986293397E-2"/>
          <c:w val="0.86576290463691996"/>
          <c:h val="0.77404561261667504"/>
        </c:manualLayout>
      </c:layout>
      <c:lineChart>
        <c:grouping val="standard"/>
        <c:varyColors val="0"/>
        <c:ser>
          <c:idx val="0"/>
          <c:order val="0"/>
          <c:tx>
            <c:strRef>
              <c:f>'F2.4'!$C$5</c:f>
              <c:strCache>
                <c:ptCount val="1"/>
                <c:pt idx="0">
                  <c:v>Hela ekonomin</c:v>
                </c:pt>
              </c:strCache>
            </c:strRef>
          </c:tx>
          <c:spPr>
            <a:ln w="28575" cap="rnd" cmpd="sng" algn="ctr">
              <a:solidFill>
                <a:srgbClr val="1F497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'F2.4'!$C$6:$C$24</c:f>
              <c:numCache>
                <c:formatCode>0.0</c:formatCode>
                <c:ptCount val="19"/>
                <c:pt idx="0">
                  <c:v>59.712801900000002</c:v>
                </c:pt>
                <c:pt idx="1">
                  <c:v>59.987966100000001</c:v>
                </c:pt>
                <c:pt idx="2">
                  <c:v>60.818532900000001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</c:v>
                </c:pt>
                <c:pt idx="10">
                  <c:v>61.061358900000002</c:v>
                </c:pt>
                <c:pt idx="11">
                  <c:v>63.186521800000001</c:v>
                </c:pt>
                <c:pt idx="12">
                  <c:v>60.604736699999997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63.601934900000003</c:v>
                </c:pt>
                <c:pt idx="16">
                  <c:v>62.874901600000001</c:v>
                </c:pt>
                <c:pt idx="17">
                  <c:v>62.408189</c:v>
                </c:pt>
                <c:pt idx="18">
                  <c:v>62.184234600000003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65-474E-94CD-47F1AD4013FE}"/>
            </c:ext>
          </c:extLst>
        </c:ser>
        <c:ser>
          <c:idx val="1"/>
          <c:order val="1"/>
          <c:tx>
            <c:strRef>
              <c:f>'F2.4'!$D$5</c:f>
              <c:strCache>
                <c:ptCount val="1"/>
              </c:strCache>
            </c:strRef>
          </c:tx>
          <c:spPr>
            <a:ln w="28575" cap="rnd" cmpd="sng" algn="ctr">
              <a:solidFill>
                <a:srgbClr val="1F497D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'F2.4'!$D$6:$D$24</c:f>
              <c:numCache>
                <c:formatCode>0.0</c:formatCode>
                <c:ptCount val="19"/>
                <c:pt idx="0">
                  <c:v>61.370792415789502</c:v>
                </c:pt>
                <c:pt idx="1">
                  <c:v>61.370792415789502</c:v>
                </c:pt>
                <c:pt idx="2">
                  <c:v>61.370792415789502</c:v>
                </c:pt>
                <c:pt idx="3">
                  <c:v>61.370792415789502</c:v>
                </c:pt>
                <c:pt idx="4">
                  <c:v>61.370792415789502</c:v>
                </c:pt>
                <c:pt idx="5">
                  <c:v>61.370792415789502</c:v>
                </c:pt>
                <c:pt idx="6">
                  <c:v>61.370792415789502</c:v>
                </c:pt>
                <c:pt idx="7">
                  <c:v>61.370792415789502</c:v>
                </c:pt>
                <c:pt idx="8">
                  <c:v>61.370792415789502</c:v>
                </c:pt>
                <c:pt idx="9">
                  <c:v>61.370792415789502</c:v>
                </c:pt>
                <c:pt idx="10">
                  <c:v>61.370792415789502</c:v>
                </c:pt>
                <c:pt idx="11">
                  <c:v>61.370792415789502</c:v>
                </c:pt>
                <c:pt idx="12">
                  <c:v>61.370792415789502</c:v>
                </c:pt>
                <c:pt idx="13">
                  <c:v>61.370792415789502</c:v>
                </c:pt>
                <c:pt idx="14">
                  <c:v>61.370792415789502</c:v>
                </c:pt>
                <c:pt idx="15">
                  <c:v>61.370792415789502</c:v>
                </c:pt>
                <c:pt idx="16">
                  <c:v>61.370792415789502</c:v>
                </c:pt>
                <c:pt idx="17">
                  <c:v>61.370792415789502</c:v>
                </c:pt>
                <c:pt idx="18">
                  <c:v>61.370792415789502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65-474E-94CD-47F1AD4013FE}"/>
            </c:ext>
          </c:extLst>
        </c:ser>
        <c:ser>
          <c:idx val="2"/>
          <c:order val="2"/>
          <c:tx>
            <c:strRef>
              <c:f>'F2.4'!$E$5</c:f>
              <c:strCache>
                <c:ptCount val="1"/>
                <c:pt idx="0">
                  <c:v>Näringslivet</c:v>
                </c:pt>
              </c:strCache>
            </c:strRef>
          </c:tx>
          <c:spPr>
            <a:ln w="28575" cap="rnd" cmpd="sng" algn="ctr">
              <a:solidFill>
                <a:srgbClr val="9BBB59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'F2.4'!$E$6:$E$24</c:f>
              <c:numCache>
                <c:formatCode>General</c:formatCode>
                <c:ptCount val="19"/>
                <c:pt idx="0">
                  <c:v>64.400000000000006</c:v>
                </c:pt>
                <c:pt idx="1">
                  <c:v>64.8</c:v>
                </c:pt>
                <c:pt idx="2">
                  <c:v>65.2</c:v>
                </c:pt>
                <c:pt idx="3">
                  <c:v>66.8</c:v>
                </c:pt>
                <c:pt idx="4">
                  <c:v>66.5</c:v>
                </c:pt>
                <c:pt idx="5">
                  <c:v>65.400000000000006</c:v>
                </c:pt>
                <c:pt idx="6">
                  <c:v>63.7</c:v>
                </c:pt>
                <c:pt idx="7">
                  <c:v>63.8</c:v>
                </c:pt>
                <c:pt idx="8">
                  <c:v>61.9</c:v>
                </c:pt>
                <c:pt idx="9">
                  <c:v>62.8</c:v>
                </c:pt>
                <c:pt idx="10">
                  <c:v>64.099999999999994</c:v>
                </c:pt>
                <c:pt idx="11">
                  <c:v>66.8</c:v>
                </c:pt>
                <c:pt idx="12">
                  <c:v>63.1</c:v>
                </c:pt>
                <c:pt idx="13">
                  <c:v>64</c:v>
                </c:pt>
                <c:pt idx="14">
                  <c:v>66.099999999999994</c:v>
                </c:pt>
                <c:pt idx="15">
                  <c:v>66.3</c:v>
                </c:pt>
                <c:pt idx="16">
                  <c:v>65.5</c:v>
                </c:pt>
                <c:pt idx="17">
                  <c:v>64.599999999999994</c:v>
                </c:pt>
                <c:pt idx="18">
                  <c:v>65.3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65-474E-94CD-47F1AD4013FE}"/>
            </c:ext>
          </c:extLst>
        </c:ser>
        <c:ser>
          <c:idx val="3"/>
          <c:order val="3"/>
          <c:tx>
            <c:strRef>
              <c:f>'F2.4'!$F$5</c:f>
              <c:strCache>
                <c:ptCount val="1"/>
              </c:strCache>
            </c:strRef>
          </c:tx>
          <c:spPr>
            <a:ln w="28575" cap="rnd" cmpd="sng" algn="ctr">
              <a:solidFill>
                <a:srgbClr val="9BBB59">
                  <a:lumMod val="75000"/>
                </a:srgbClr>
              </a:solidFill>
              <a:prstDash val="sysDot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'F2.4'!$F$6:$F$24</c:f>
              <c:numCache>
                <c:formatCode>0.0</c:formatCode>
                <c:ptCount val="19"/>
                <c:pt idx="0">
                  <c:v>64.794736842105294</c:v>
                </c:pt>
                <c:pt idx="1">
                  <c:v>64.794736842105294</c:v>
                </c:pt>
                <c:pt idx="2">
                  <c:v>64.794736842105294</c:v>
                </c:pt>
                <c:pt idx="3">
                  <c:v>64.794736842105294</c:v>
                </c:pt>
                <c:pt idx="4">
                  <c:v>64.794736842105294</c:v>
                </c:pt>
                <c:pt idx="5">
                  <c:v>64.794736842105294</c:v>
                </c:pt>
                <c:pt idx="6">
                  <c:v>64.794736842105294</c:v>
                </c:pt>
                <c:pt idx="7">
                  <c:v>64.794736842105294</c:v>
                </c:pt>
                <c:pt idx="8">
                  <c:v>64.794736842105294</c:v>
                </c:pt>
                <c:pt idx="9">
                  <c:v>64.794736842105294</c:v>
                </c:pt>
                <c:pt idx="10">
                  <c:v>64.794736842105294</c:v>
                </c:pt>
                <c:pt idx="11">
                  <c:v>64.794736842105294</c:v>
                </c:pt>
                <c:pt idx="12">
                  <c:v>64.794736842105294</c:v>
                </c:pt>
                <c:pt idx="13">
                  <c:v>64.794736842105294</c:v>
                </c:pt>
                <c:pt idx="14">
                  <c:v>64.794736842105294</c:v>
                </c:pt>
                <c:pt idx="15">
                  <c:v>64.794736842105294</c:v>
                </c:pt>
                <c:pt idx="16">
                  <c:v>64.794736842105294</c:v>
                </c:pt>
                <c:pt idx="17">
                  <c:v>64.794736842105294</c:v>
                </c:pt>
                <c:pt idx="18">
                  <c:v>64.794736842105294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65-474E-94CD-47F1AD4013FE}"/>
            </c:ext>
          </c:extLst>
        </c:ser>
        <c:ser>
          <c:idx val="4"/>
          <c:order val="4"/>
          <c:tx>
            <c:strRef>
              <c:f>'F2.4'!$G$5</c:f>
              <c:strCache>
                <c:ptCount val="1"/>
                <c:pt idx="0">
                  <c:v>Industrin</c:v>
                </c:pt>
              </c:strCache>
            </c:strRef>
          </c:tx>
          <c:spPr>
            <a:ln w="28575" cap="rnd" cmpd="sng" algn="ctr">
              <a:solidFill>
                <a:srgbClr val="C0504D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'F2.4'!$G$6:$G$24</c:f>
              <c:numCache>
                <c:formatCode>General</c:formatCode>
                <c:ptCount val="19"/>
                <c:pt idx="0">
                  <c:v>56.1</c:v>
                </c:pt>
                <c:pt idx="1">
                  <c:v>55.8</c:v>
                </c:pt>
                <c:pt idx="2">
                  <c:v>53.8</c:v>
                </c:pt>
                <c:pt idx="3">
                  <c:v>57.4</c:v>
                </c:pt>
                <c:pt idx="4">
                  <c:v>57.7</c:v>
                </c:pt>
                <c:pt idx="5">
                  <c:v>57.6</c:v>
                </c:pt>
                <c:pt idx="6">
                  <c:v>56</c:v>
                </c:pt>
                <c:pt idx="7">
                  <c:v>54.9</c:v>
                </c:pt>
                <c:pt idx="8">
                  <c:v>52.1</c:v>
                </c:pt>
                <c:pt idx="9">
                  <c:v>52.4</c:v>
                </c:pt>
                <c:pt idx="10">
                  <c:v>56.3</c:v>
                </c:pt>
                <c:pt idx="11">
                  <c:v>59.8</c:v>
                </c:pt>
                <c:pt idx="12">
                  <c:v>50.7</c:v>
                </c:pt>
                <c:pt idx="13">
                  <c:v>52</c:v>
                </c:pt>
                <c:pt idx="14">
                  <c:v>55.6</c:v>
                </c:pt>
                <c:pt idx="15">
                  <c:v>55.8</c:v>
                </c:pt>
                <c:pt idx="16">
                  <c:v>55.3</c:v>
                </c:pt>
                <c:pt idx="17">
                  <c:v>52.7</c:v>
                </c:pt>
                <c:pt idx="18">
                  <c:v>54.8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265-474E-94CD-47F1AD4013FE}"/>
            </c:ext>
          </c:extLst>
        </c:ser>
        <c:ser>
          <c:idx val="5"/>
          <c:order val="5"/>
          <c:tx>
            <c:strRef>
              <c:f>'F2.4'!$H$5</c:f>
              <c:strCache>
                <c:ptCount val="1"/>
                <c:pt idx="0">
                  <c:v>a</c:v>
                </c:pt>
              </c:strCache>
            </c:strRef>
          </c:tx>
          <c:spPr>
            <a:ln w="28575" cap="rnd" cmpd="sng" algn="ctr">
              <a:solidFill>
                <a:srgbClr val="C0504D">
                  <a:lumMod val="75000"/>
                </a:srgbClr>
              </a:solidFill>
              <a:prstDash val="sysDot"/>
              <a:round/>
            </a:ln>
          </c:spPr>
          <c:marker>
            <c:symbol val="none"/>
          </c:marker>
          <c:cat>
            <c:numRef>
              <c:f>'F2.4'!$B$6:$B$24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'F2.4'!$H$6:$H$24</c:f>
              <c:numCache>
                <c:formatCode>0.0</c:formatCode>
                <c:ptCount val="19"/>
                <c:pt idx="0">
                  <c:v>55.094736842105299</c:v>
                </c:pt>
                <c:pt idx="1">
                  <c:v>55.094736842105299</c:v>
                </c:pt>
                <c:pt idx="2">
                  <c:v>55.094736842105299</c:v>
                </c:pt>
                <c:pt idx="3">
                  <c:v>55.094736842105299</c:v>
                </c:pt>
                <c:pt idx="4">
                  <c:v>55.094736842105299</c:v>
                </c:pt>
                <c:pt idx="5">
                  <c:v>55.094736842105299</c:v>
                </c:pt>
                <c:pt idx="6">
                  <c:v>55.094736842105299</c:v>
                </c:pt>
                <c:pt idx="7">
                  <c:v>55.094736842105299</c:v>
                </c:pt>
                <c:pt idx="8">
                  <c:v>55.094736842105299</c:v>
                </c:pt>
                <c:pt idx="9">
                  <c:v>55.094736842105299</c:v>
                </c:pt>
                <c:pt idx="10">
                  <c:v>55.094736842105299</c:v>
                </c:pt>
                <c:pt idx="11">
                  <c:v>55.094736842105299</c:v>
                </c:pt>
                <c:pt idx="12">
                  <c:v>55.094736842105299</c:v>
                </c:pt>
                <c:pt idx="13">
                  <c:v>55.094736842105299</c:v>
                </c:pt>
                <c:pt idx="14">
                  <c:v>55.094736842105299</c:v>
                </c:pt>
                <c:pt idx="15">
                  <c:v>55.094736842105299</c:v>
                </c:pt>
                <c:pt idx="16">
                  <c:v>55.094736842105299</c:v>
                </c:pt>
                <c:pt idx="17">
                  <c:v>55.094736842105299</c:v>
                </c:pt>
                <c:pt idx="18">
                  <c:v>55.094736842105299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265-474E-94CD-47F1AD401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868288"/>
        <c:axId val="81869824"/>
      </c:lineChart>
      <c:catAx>
        <c:axId val="8186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1869824"/>
        <c:crosses val="autoZero"/>
        <c:auto val="1"/>
        <c:lblAlgn val="ctr"/>
        <c:lblOffset val="100"/>
        <c:noMultiLvlLbl val="0"/>
      </c:catAx>
      <c:valAx>
        <c:axId val="81869824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1868288"/>
        <c:crosses val="autoZero"/>
        <c:crossBetween val="between"/>
        <c:majorUnit val="5"/>
      </c:valAx>
    </c:plotArea>
    <c:legend>
      <c:legendPos val="b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ayout>
        <c:manualLayout>
          <c:xMode val="edge"/>
          <c:yMode val="edge"/>
          <c:x val="7.0833333333333304E-3"/>
          <c:y val="0.91670985552463202"/>
          <c:w val="0.992916666666667"/>
          <c:h val="8.29372915057881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22-4CB1-BBFA-942031E9E31D}"/>
            </c:ext>
          </c:extLst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22-4CB1-BBFA-942031E9E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83872"/>
        <c:axId val="44802048"/>
      </c:lineChart>
      <c:dateAx>
        <c:axId val="447838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802048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4480204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78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44A-4E4D-BE10-78C9FBBFD53A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4A-4E4D-BE10-78C9FBBFD5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51232"/>
        <c:axId val="43972480"/>
      </c:lineChart>
      <c:dateAx>
        <c:axId val="4395123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724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4397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5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47111602753199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'F2.15'!$C$3</c:f>
              <c:strCache>
                <c:ptCount val="1"/>
                <c:pt idx="0">
                  <c:v>Tillverkningsindustri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'F2.15'!$C$4:$C$58</c:f>
              <c:numCache>
                <c:formatCode>General</c:formatCode>
                <c:ptCount val="5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11</c:v>
                </c:pt>
                <c:pt idx="32">
                  <c:v>4</c:v>
                </c:pt>
                <c:pt idx="33">
                  <c:v>7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8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C9-4634-88AC-1067365DC215}"/>
            </c:ext>
          </c:extLst>
        </c:ser>
        <c:ser>
          <c:idx val="1"/>
          <c:order val="1"/>
          <c:tx>
            <c:strRef>
              <c:f>'F2.15'!$D$3</c:f>
              <c:strCache>
                <c:ptCount val="1"/>
                <c:pt idx="0">
                  <c:v>Privata tjänstenäringar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'F2.15'!$D$4:$D$58</c:f>
              <c:numCache>
                <c:formatCode>General</c:formatCode>
                <c:ptCount val="5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19</c:v>
                </c:pt>
                <c:pt idx="15">
                  <c:v>23</c:v>
                </c:pt>
                <c:pt idx="16">
                  <c:v>27</c:v>
                </c:pt>
                <c:pt idx="17">
                  <c:v>29</c:v>
                </c:pt>
                <c:pt idx="18">
                  <c:v>30</c:v>
                </c:pt>
                <c:pt idx="19">
                  <c:v>29</c:v>
                </c:pt>
                <c:pt idx="20">
                  <c:v>27</c:v>
                </c:pt>
                <c:pt idx="21">
                  <c:v>22</c:v>
                </c:pt>
                <c:pt idx="22">
                  <c:v>14</c:v>
                </c:pt>
                <c:pt idx="23">
                  <c:v>6</c:v>
                </c:pt>
                <c:pt idx="24">
                  <c:v>5</c:v>
                </c:pt>
                <c:pt idx="25">
                  <c:v>4</c:v>
                </c:pt>
                <c:pt idx="26">
                  <c:v>5</c:v>
                </c:pt>
                <c:pt idx="27">
                  <c:v>7</c:v>
                </c:pt>
                <c:pt idx="28">
                  <c:v>8</c:v>
                </c:pt>
                <c:pt idx="29">
                  <c:v>11</c:v>
                </c:pt>
                <c:pt idx="30">
                  <c:v>14</c:v>
                </c:pt>
                <c:pt idx="31">
                  <c:v>18</c:v>
                </c:pt>
                <c:pt idx="32">
                  <c:v>19</c:v>
                </c:pt>
                <c:pt idx="33">
                  <c:v>19</c:v>
                </c:pt>
                <c:pt idx="34">
                  <c:v>17</c:v>
                </c:pt>
                <c:pt idx="35">
                  <c:v>12</c:v>
                </c:pt>
                <c:pt idx="36">
                  <c:v>15</c:v>
                </c:pt>
                <c:pt idx="37">
                  <c:v>15</c:v>
                </c:pt>
                <c:pt idx="38">
                  <c:v>10</c:v>
                </c:pt>
                <c:pt idx="39">
                  <c:v>12</c:v>
                </c:pt>
                <c:pt idx="40">
                  <c:v>8</c:v>
                </c:pt>
                <c:pt idx="41">
                  <c:v>8</c:v>
                </c:pt>
                <c:pt idx="42">
                  <c:v>13</c:v>
                </c:pt>
                <c:pt idx="43">
                  <c:v>9</c:v>
                </c:pt>
                <c:pt idx="44">
                  <c:v>11</c:v>
                </c:pt>
                <c:pt idx="45">
                  <c:v>12</c:v>
                </c:pt>
                <c:pt idx="46">
                  <c:v>11</c:v>
                </c:pt>
                <c:pt idx="47">
                  <c:v>15</c:v>
                </c:pt>
                <c:pt idx="48">
                  <c:v>17</c:v>
                </c:pt>
                <c:pt idx="49">
                  <c:v>16</c:v>
                </c:pt>
                <c:pt idx="50">
                  <c:v>18</c:v>
                </c:pt>
                <c:pt idx="51">
                  <c:v>20</c:v>
                </c:pt>
                <c:pt idx="52">
                  <c:v>20</c:v>
                </c:pt>
                <c:pt idx="53">
                  <c:v>23</c:v>
                </c:pt>
                <c:pt idx="5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C9-4634-88AC-1067365DC215}"/>
            </c:ext>
          </c:extLst>
        </c:ser>
        <c:ser>
          <c:idx val="2"/>
          <c:order val="2"/>
          <c:tx>
            <c:strRef>
              <c:f>'F2.15'!$E$3</c:f>
              <c:strCache>
                <c:ptCount val="1"/>
                <c:pt idx="0">
                  <c:v>Byggsektor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'F2.15'!$E$4:$E$58</c:f>
              <c:numCache>
                <c:formatCode>General</c:formatCode>
                <c:ptCount val="55"/>
                <c:pt idx="28">
                  <c:v>9</c:v>
                </c:pt>
                <c:pt idx="29">
                  <c:v>25</c:v>
                </c:pt>
                <c:pt idx="30">
                  <c:v>33</c:v>
                </c:pt>
                <c:pt idx="31">
                  <c:v>30</c:v>
                </c:pt>
                <c:pt idx="32">
                  <c:v>39</c:v>
                </c:pt>
                <c:pt idx="33">
                  <c:v>32</c:v>
                </c:pt>
                <c:pt idx="34">
                  <c:v>25</c:v>
                </c:pt>
                <c:pt idx="35">
                  <c:v>23</c:v>
                </c:pt>
                <c:pt idx="36">
                  <c:v>18</c:v>
                </c:pt>
                <c:pt idx="37">
                  <c:v>14</c:v>
                </c:pt>
                <c:pt idx="38">
                  <c:v>8</c:v>
                </c:pt>
                <c:pt idx="39">
                  <c:v>10</c:v>
                </c:pt>
                <c:pt idx="40">
                  <c:v>5</c:v>
                </c:pt>
                <c:pt idx="41">
                  <c:v>7</c:v>
                </c:pt>
                <c:pt idx="42">
                  <c:v>9</c:v>
                </c:pt>
                <c:pt idx="43">
                  <c:v>5</c:v>
                </c:pt>
                <c:pt idx="44">
                  <c:v>7</c:v>
                </c:pt>
                <c:pt idx="45">
                  <c:v>9</c:v>
                </c:pt>
                <c:pt idx="46">
                  <c:v>12</c:v>
                </c:pt>
                <c:pt idx="47">
                  <c:v>24</c:v>
                </c:pt>
                <c:pt idx="48">
                  <c:v>29</c:v>
                </c:pt>
                <c:pt idx="49">
                  <c:v>26</c:v>
                </c:pt>
                <c:pt idx="50">
                  <c:v>40</c:v>
                </c:pt>
                <c:pt idx="51">
                  <c:v>42</c:v>
                </c:pt>
                <c:pt idx="52">
                  <c:v>41</c:v>
                </c:pt>
                <c:pt idx="53">
                  <c:v>43</c:v>
                </c:pt>
                <c:pt idx="54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C9-4634-88AC-1067365DC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187840"/>
        <c:axId val="49194496"/>
      </c:lineChart>
      <c:catAx>
        <c:axId val="4918784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194496"/>
        <c:crosses val="autoZero"/>
        <c:auto val="1"/>
        <c:lblAlgn val="ctr"/>
        <c:lblOffset val="100"/>
        <c:tickLblSkip val="8"/>
        <c:tickMarkSkip val="2"/>
        <c:noMultiLvlLbl val="0"/>
      </c:catAx>
      <c:valAx>
        <c:axId val="4919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91878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71-4FE6-87DE-90501023EDDA}"/>
            </c:ext>
          </c:extLst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71-4FE6-87DE-90501023EDDA}"/>
            </c:ext>
          </c:extLst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B71-4FE6-87DE-90501023E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6729984"/>
        <c:axId val="206731520"/>
      </c:lineChart>
      <c:dateAx>
        <c:axId val="206729984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731520"/>
        <c:crosses val="autoZero"/>
        <c:auto val="1"/>
        <c:lblOffset val="100"/>
        <c:baseTimeUnit val="years"/>
      </c:dateAx>
      <c:valAx>
        <c:axId val="20673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7299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07-41FF-B116-70024D0915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07-41FF-B116-70024D0915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36-434A-BCB2-DF1E6CE1B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36-434A-BCB2-DF1E6CE1B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13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22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2017-03-24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Kan industrin behålla sin märkessättande roll i lönebildningen?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Nationalekonomiska föreningen</a:t>
            </a:r>
          </a:p>
          <a:p>
            <a:r>
              <a:rPr lang="sv-SE">
                <a:solidFill>
                  <a:schemeClr val="tx1"/>
                </a:solidFill>
              </a:rPr>
              <a:t>23/3-2017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06" y="-97105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6015"/>
          </a:xfrm>
        </p:spPr>
        <p:txBody>
          <a:bodyPr>
            <a:normAutofit/>
          </a:bodyPr>
          <a:lstStyle/>
          <a:p>
            <a:r>
              <a:rPr lang="sv-SE" altLang="en-US" sz="2000" dirty="0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 sz="2000" dirty="0"/>
              <a:t>      - korrelation 1995-2004: 0,58</a:t>
            </a:r>
          </a:p>
          <a:p>
            <a:pPr marL="0" indent="0">
              <a:buNone/>
            </a:pPr>
            <a:r>
              <a:rPr lang="sv-SE" altLang="en-US" sz="2000" dirty="0"/>
              <a:t>      - korrelation 2005-2015: 0,16</a:t>
            </a:r>
          </a:p>
          <a:p>
            <a:r>
              <a:rPr lang="sv-SE" altLang="en-US" sz="2000" dirty="0"/>
              <a:t>I ett läge med långvarig arbetskraftsbrist i hemmamarknadssektorerna kan ett lågt </a:t>
            </a:r>
            <a:r>
              <a:rPr lang="sv-SE" altLang="en-US" sz="2000" dirty="0" err="1"/>
              <a:t>industrimärke</a:t>
            </a:r>
            <a:r>
              <a:rPr lang="sv-SE" altLang="en-US" sz="2000" dirty="0"/>
              <a:t> leda till gradvis ökande spänningar</a:t>
            </a:r>
          </a:p>
          <a:p>
            <a:pPr marL="0" indent="0">
              <a:buNone/>
            </a:pPr>
            <a:r>
              <a:rPr lang="sv-SE" altLang="en-US" sz="2000" dirty="0"/>
              <a:t>       - risk att den nuvarande samordningen till slut kollapsar</a:t>
            </a:r>
          </a:p>
          <a:p>
            <a:r>
              <a:rPr lang="sv-SE" altLang="en-US" sz="2000" dirty="0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 sz="2000" dirty="0"/>
              <a:t>       - det stämmer inte att alla sektorer numera är starkt internationellt</a:t>
            </a:r>
          </a:p>
          <a:p>
            <a:pPr marL="0" indent="0">
              <a:buNone/>
            </a:pPr>
            <a:r>
              <a:rPr lang="sv-SE" altLang="en-US" sz="2000" dirty="0"/>
              <a:t>         konkurrensutsatta</a:t>
            </a:r>
          </a:p>
          <a:p>
            <a:pPr marL="0" indent="0">
              <a:buNone/>
            </a:pPr>
            <a:r>
              <a:rPr lang="sv-SE" altLang="en-US" sz="2000" dirty="0"/>
              <a:t>       - det räcker inte med större hänsynstagande bara till direkt </a:t>
            </a:r>
          </a:p>
          <a:p>
            <a:pPr marL="0" indent="0">
              <a:buNone/>
            </a:pPr>
            <a:r>
              <a:rPr lang="sv-SE" altLang="en-US" sz="2000" dirty="0"/>
              <a:t>         internationellt konkurrensutsatta tjänstesektorer och industrinära</a:t>
            </a:r>
          </a:p>
          <a:p>
            <a:pPr marL="0" indent="0">
              <a:buNone/>
            </a:pPr>
            <a:r>
              <a:rPr lang="sv-SE" altLang="en-US" sz="2000" dirty="0"/>
              <a:t>         tjänster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2.7 Tjänstebranscher som är utsatta för direkt internationell konkurrens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412776"/>
          <a:ext cx="7648356" cy="5074123"/>
        </p:xfrm>
        <a:graphic>
          <a:graphicData uri="http://schemas.openxmlformats.org/drawingml/2006/table">
            <a:tbl>
              <a:tblPr firstRow="1" firstCol="1" bandRow="1"/>
              <a:tblGrid>
                <a:gridCol w="386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1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4325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0,45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Sjötransport 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Lufttransport 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Uthyrning och leasing 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0,55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0,20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Handel G45-G47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G45-G47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05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Dataprogrammerings-, konsult- och infotjänster 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Branscher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Forskning och utveckling 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Resetjänster N79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2.9 Industrinära tjänster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51519" y="1196747"/>
          <a:ext cx="7704858" cy="5544620"/>
        </p:xfrm>
        <a:graphic>
          <a:graphicData uri="http://schemas.openxmlformats.org/drawingml/2006/table">
            <a:tbl>
              <a:tblPr firstRow="1" firstCol="1" bandRow="1"/>
              <a:tblGrid>
                <a:gridCol w="3892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50369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 Andel av bruttoproduktionen som är input till industrin.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Landtransport 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11,3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Finansiella stödtjänster K66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K66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31,6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15,4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18,6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Arbetsförmedling och bemanning N78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20,8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Bevakning, fastighetstjänster och andra företagstjänster N80-N82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Reparation av datorer, hushållsartiklar och personliga artiklar S95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2.8 Korrelationer mellan utrymmena i industrin och i direkt internationellt konkurrensutsatta respektive hemmamarknadsinriktade tjänstesektorer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700808"/>
          <a:ext cx="8136902" cy="2070896"/>
        </p:xfrm>
        <a:graphic>
          <a:graphicData uri="http://schemas.openxmlformats.org/drawingml/2006/table">
            <a:tbl>
              <a:tblPr firstRow="1" firstCol="1" bandRow="1"/>
              <a:tblGrid>
                <a:gridCol w="3503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0806">
                <a:tc>
                  <a:txBody>
                    <a:bodyPr/>
                    <a:lstStyle/>
                    <a:p>
                      <a:pPr algn="l"/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023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Direkt internationellt konkurrensutsatta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025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Hemmamarknadsinriktade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2.10 Korrelationer mellan utrymmena i industrin och industrinära respektive icke industrinära tjänster sektorer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2276872"/>
          <a:ext cx="7488832" cy="1757039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103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911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Icke 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2.11 Utrymmet i olika sektorer, genomsnitt per år, procent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19672" y="1844826"/>
          <a:ext cx="6264695" cy="1858620"/>
        </p:xfrm>
        <a:graphic>
          <a:graphicData uri="http://schemas.openxmlformats.org/drawingml/2006/table">
            <a:tbl>
              <a:tblPr firstRow="1" firstCol="1" bandRow="1"/>
              <a:tblGrid>
                <a:gridCol w="148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5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Tjänster utsatta för direkt internationell konkurrens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101850" y="4469765"/>
            <a:ext cx="1353185" cy="52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400" dirty="0"/>
              <a:t>Företagsvisa förhandlingar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6205" y="4469765"/>
            <a:ext cx="1229360" cy="52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Branschvisa förhandlingar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80405" y="4469765"/>
            <a:ext cx="1219835" cy="52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Nationella </a:t>
            </a:r>
          </a:p>
          <a:p>
            <a:pPr algn="ctr"/>
            <a:r>
              <a:rPr lang="sv-SE" sz="1400" dirty="0"/>
              <a:t>förhandlingar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2339975" y="1556385"/>
            <a:ext cx="10795" cy="27857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348230" y="4319905"/>
            <a:ext cx="4255770" cy="76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2" idx="0"/>
          </p:cNvCxnSpPr>
          <p:nvPr/>
        </p:nvCxnSpPr>
        <p:spPr>
          <a:xfrm flipH="1">
            <a:off x="2372360" y="3672840"/>
            <a:ext cx="3964305" cy="4445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c 1"/>
          <p:cNvSpPr/>
          <p:nvPr/>
        </p:nvSpPr>
        <p:spPr>
          <a:xfrm>
            <a:off x="2372360" y="1840865"/>
            <a:ext cx="3964305" cy="3618865"/>
          </a:xfrm>
          <a:prstGeom prst="arc">
            <a:avLst>
              <a:gd name="adj1" fmla="val 10753131"/>
              <a:gd name="adj2" fmla="val 0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4" name="Oval 13"/>
          <p:cNvSpPr/>
          <p:nvPr/>
        </p:nvSpPr>
        <p:spPr>
          <a:xfrm>
            <a:off x="2334260" y="4288155"/>
            <a:ext cx="53975" cy="571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7" name="Oval 16"/>
          <p:cNvSpPr/>
          <p:nvPr/>
        </p:nvSpPr>
        <p:spPr>
          <a:xfrm>
            <a:off x="4424680" y="4284980"/>
            <a:ext cx="53975" cy="571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8" name="Oval 17"/>
          <p:cNvSpPr/>
          <p:nvPr/>
        </p:nvSpPr>
        <p:spPr>
          <a:xfrm>
            <a:off x="6290310" y="4279900"/>
            <a:ext cx="53975" cy="571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19" name="TextBox 18"/>
          <p:cNvSpPr txBox="1"/>
          <p:nvPr/>
        </p:nvSpPr>
        <p:spPr>
          <a:xfrm>
            <a:off x="2050415" y="5601335"/>
            <a:ext cx="5537835" cy="106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600" dirty="0"/>
              <a:t>Kurvan visar vilken lönenivå som, allt annat lika, blir utfallet av förhandlingar om kollektivavtal beroende på om dessa är företagsvisa, sker på branschnivå eller bedrivs samordnat för hela ekonomin.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51092" y="1701370"/>
            <a:ext cx="1084580" cy="520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Reallön,</a:t>
            </a:r>
          </a:p>
          <a:p>
            <a:r>
              <a:rPr lang="sv-SE" sz="1400" dirty="0"/>
              <a:t>arbetslöshet</a:t>
            </a:r>
          </a:p>
        </p:txBody>
      </p:sp>
      <p:sp>
        <p:nvSpPr>
          <p:cNvPr id="3" name="Title 1"/>
          <p:cNvSpPr>
            <a:spLocks noGrp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en-US">
                <a:solidFill>
                  <a:srgbClr val="002060"/>
                </a:solidFill>
              </a:rPr>
              <a:t>Calmfors-Driffill-kurvan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" y="374650"/>
            <a:ext cx="8180705" cy="1515110"/>
          </a:xfrm>
        </p:spPr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Varför vill inte parterna diskutera märkessättningen?</a:t>
            </a:r>
            <a:br>
              <a:rPr lang="sv-SE" altLang="en-US">
                <a:solidFill>
                  <a:srgbClr val="002060"/>
                </a:solidFill>
              </a:rPr>
            </a:br>
            <a:endParaRPr lang="sv-SE" altLang="en-US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70" y="2155190"/>
            <a:ext cx="8229600" cy="4525963"/>
          </a:xfrm>
        </p:spPr>
        <p:txBody>
          <a:bodyPr/>
          <a:lstStyle/>
          <a:p>
            <a:r>
              <a:rPr lang="sv-SE" altLang="en-US"/>
              <a:t>Instabil jämvikt där intellektuell diskussion kan öppna upp för “kaos” om det inte finns något system att sätta i stället?</a:t>
            </a:r>
          </a:p>
          <a:p>
            <a:r>
              <a:rPr lang="sv-SE" altLang="en-US"/>
              <a:t>Egenintresse från industrins sida?</a:t>
            </a:r>
          </a:p>
          <a:p>
            <a:r>
              <a:rPr lang="sv-SE" altLang="en-US"/>
              <a:t>Industriromantik och merkantilism?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 löneökning, inflation och reallöneförändring,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411760" y="1700808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483768" y="4221208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2.4 Lönekostnadsandel i hela ekonomin, näringslivet och industrin, procent av förädlingsvärdet till faktorpris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556792"/>
          <a:ext cx="756084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Främsta hindret för expansion av verksamheten är brist på arbetskraft,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Årets avtalskrav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400" dirty="0"/>
              <a:t>I förra avtalrörelsen sprack LOs samordning och industrins märkessättning utmanades av 6F-förbunden</a:t>
            </a:r>
          </a:p>
          <a:p>
            <a:pPr marL="0" indent="0">
              <a:buNone/>
            </a:pPr>
            <a:r>
              <a:rPr lang="sv-SE" sz="2400" dirty="0"/>
              <a:t>            - men i slutändan blev industrimärket ändå normerande</a:t>
            </a:r>
          </a:p>
          <a:p>
            <a:pPr marL="457200" indent="-457200"/>
            <a:r>
              <a:rPr lang="sv-SE" sz="2400" dirty="0"/>
              <a:t>LO-förbunden och industrifacken kräver nu 2,8 procent</a:t>
            </a:r>
          </a:p>
          <a:p>
            <a:pPr marL="0" indent="0">
              <a:buNone/>
            </a:pPr>
            <a:r>
              <a:rPr lang="sv-SE" sz="2400" dirty="0"/>
              <a:t>            - samma som i förra avtalsrörelsen</a:t>
            </a:r>
          </a:p>
          <a:p>
            <a:pPr marL="0" indent="0">
              <a:buNone/>
            </a:pPr>
            <a:r>
              <a:rPr lang="sv-SE" sz="2400" dirty="0"/>
              <a:t>            - plus låglönesatsning i kronor</a:t>
            </a:r>
          </a:p>
          <a:p>
            <a:pPr marL="285750" indent="-285750"/>
            <a:r>
              <a:rPr lang="sv-SE" sz="2400" dirty="0"/>
              <a:t>Goda förutsättningar att lågt industrimärke ska bli normerande</a:t>
            </a:r>
          </a:p>
          <a:p>
            <a:pPr marL="0" indent="0">
              <a:buNone/>
            </a:pPr>
            <a:r>
              <a:rPr lang="sv-SE" sz="2400" dirty="0"/>
              <a:t>         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1131</Words>
  <Application>Microsoft Office PowerPoint</Application>
  <PresentationFormat>On-screen Show (4:3)</PresentationFormat>
  <Paragraphs>351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Kan industrin behålla sin märkessättande roll i lönebildningen?</vt:lpstr>
      <vt:lpstr>PowerPoint Presentation</vt:lpstr>
      <vt:lpstr>Nominell löneökning, inflation och reallöneförändring, procent</vt:lpstr>
      <vt:lpstr>2.4 Lönekostnadsandel i hela ekonomin, näringslivet och industrin, procent av förädlingsvärdet till faktorpris </vt:lpstr>
      <vt:lpstr>Arbetslöshet och jämviktsarbetslöshet, procent av arbetskraften</vt:lpstr>
      <vt:lpstr>Brist på arbetskraft i näringslivet, procent </vt:lpstr>
      <vt:lpstr>Främsta hindret för expansion av verksamheten är brist på arbetskraft, procent</vt:lpstr>
      <vt:lpstr>Årets avtalskrav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Utrymme, procent</vt:lpstr>
      <vt:lpstr>Industrimärkets framtid</vt:lpstr>
      <vt:lpstr>2.7 Tjänstebranscher som är utsatta för direkt internationell konkurrens</vt:lpstr>
      <vt:lpstr>2.9 Industrinära tjänster </vt:lpstr>
      <vt:lpstr>2.8 Korrelationer mellan utrymmena i industrin och i direkt internationellt konkurrensutsatta respektive hemmamarknadsinriktade tjänstesektorer</vt:lpstr>
      <vt:lpstr>2.10 Korrelationer mellan utrymmena i industrin och industrinära respektive icke industrinära tjänster sektorer </vt:lpstr>
      <vt:lpstr>2.11 Utrymmet i olika sektorer, genomsnitt per år, procent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Varför vill inte parterna diskutera märkessättningen? 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134</cp:revision>
  <dcterms:created xsi:type="dcterms:W3CDTF">2015-12-13T10:21:00Z</dcterms:created>
  <dcterms:modified xsi:type="dcterms:W3CDTF">2017-03-24T18:17:11Z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