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299" r:id="rId2"/>
    <p:sldId id="447" r:id="rId3"/>
    <p:sldId id="422" r:id="rId4"/>
    <p:sldId id="423" r:id="rId5"/>
    <p:sldId id="424" r:id="rId6"/>
    <p:sldId id="425" r:id="rId7"/>
    <p:sldId id="426" r:id="rId8"/>
    <p:sldId id="427" r:id="rId9"/>
    <p:sldId id="302" r:id="rId10"/>
    <p:sldId id="303" r:id="rId11"/>
    <p:sldId id="347" r:id="rId12"/>
    <p:sldId id="307" r:id="rId13"/>
    <p:sldId id="382" r:id="rId14"/>
    <p:sldId id="383" r:id="rId15"/>
    <p:sldId id="384" r:id="rId16"/>
    <p:sldId id="385" r:id="rId17"/>
    <p:sldId id="387" r:id="rId18"/>
    <p:sldId id="388" r:id="rId19"/>
    <p:sldId id="428" r:id="rId20"/>
    <p:sldId id="429" r:id="rId21"/>
    <p:sldId id="430" r:id="rId22"/>
    <p:sldId id="305" r:id="rId23"/>
    <p:sldId id="264" r:id="rId24"/>
    <p:sldId id="389" r:id="rId25"/>
    <p:sldId id="309" r:id="rId26"/>
    <p:sldId id="431" r:id="rId27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7">
          <p15:clr>
            <a:srgbClr val="A4A3A4"/>
          </p15:clr>
        </p15:guide>
        <p15:guide id="2" pos="282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ter Danielsson" initials="P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1" autoAdjust="0"/>
    <p:restoredTop sz="94660"/>
  </p:normalViewPr>
  <p:slideViewPr>
    <p:cSldViewPr>
      <p:cViewPr varScale="1">
        <p:scale>
          <a:sx n="52" d="100"/>
          <a:sy n="52" d="100"/>
        </p:scale>
        <p:origin x="1358" y="53"/>
      </p:cViewPr>
      <p:guideLst>
        <p:guide orient="horz" pos="2177"/>
        <p:guide pos="28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Figurer_rapport_2017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(a) KPI</a:t>
            </a:r>
          </a:p>
        </c:rich>
      </c:tx>
      <c:layout>
        <c:manualLayout>
          <c:xMode val="edge"/>
          <c:yMode val="edge"/>
          <c:x val="0.40963569321533899"/>
          <c:y val="0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19827925270403E-2"/>
          <c:y val="0.13622129629629601"/>
          <c:w val="0.92066986234021597"/>
          <c:h val="0.75491712962962998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'F2.3'!$D$31</c:f>
              <c:strCache>
                <c:ptCount val="1"/>
                <c:pt idx="0">
                  <c:v>Reallöneökning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</c:spPr>
          <c:invertIfNegative val="0"/>
          <c:cat>
            <c:numRef>
              <c:f>'F2.3'!$A$32:$A$54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'F2.3'!$D$32:$D$53</c:f>
              <c:numCache>
                <c:formatCode>0.0</c:formatCode>
                <c:ptCount val="22"/>
                <c:pt idx="0">
                  <c:v>0.259470158803356</c:v>
                </c:pt>
                <c:pt idx="1">
                  <c:v>1.5959839115786401</c:v>
                </c:pt>
                <c:pt idx="2">
                  <c:v>5.1847744631313599</c:v>
                </c:pt>
                <c:pt idx="3">
                  <c:v>3.7405933865182299</c:v>
                </c:pt>
                <c:pt idx="4">
                  <c:v>4.19375787872002</c:v>
                </c:pt>
                <c:pt idx="5">
                  <c:v>2.5876230374037501</c:v>
                </c:pt>
                <c:pt idx="6">
                  <c:v>2.7473793143376102</c:v>
                </c:pt>
                <c:pt idx="7">
                  <c:v>1.72726532677578</c:v>
                </c:pt>
                <c:pt idx="8">
                  <c:v>1.67764045187128</c:v>
                </c:pt>
                <c:pt idx="9">
                  <c:v>1.35918566118748</c:v>
                </c:pt>
                <c:pt idx="10">
                  <c:v>2.5969422939186999</c:v>
                </c:pt>
                <c:pt idx="11">
                  <c:v>2.6851652441212699</c:v>
                </c:pt>
                <c:pt idx="12">
                  <c:v>1.7068144532257401</c:v>
                </c:pt>
                <c:pt idx="13">
                  <c:v>1.1509415457271699</c:v>
                </c:pt>
                <c:pt idx="14">
                  <c:v>0.53765354699850498</c:v>
                </c:pt>
                <c:pt idx="15">
                  <c:v>3.6502847643946899</c:v>
                </c:pt>
                <c:pt idx="16">
                  <c:v>1.30549085101616</c:v>
                </c:pt>
                <c:pt idx="17">
                  <c:v>-0.43043693386302601</c:v>
                </c:pt>
                <c:pt idx="18">
                  <c:v>2.2547200637748199</c:v>
                </c:pt>
                <c:pt idx="19">
                  <c:v>2.3057806246409198</c:v>
                </c:pt>
                <c:pt idx="20">
                  <c:v>3.06537359630549</c:v>
                </c:pt>
                <c:pt idx="21">
                  <c:v>3.06537359630549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EE-46E6-8AB2-C49FC81FA1B3}"/>
            </c:ext>
          </c:extLst>
        </c:ser>
        <c:ser>
          <c:idx val="5"/>
          <c:order val="5"/>
          <c:tx>
            <c:strRef>
              <c:f>'F2.3'!$G$31</c:f>
              <c:strCache>
                <c:ptCount val="1"/>
                <c:pt idx="0">
                  <c:v>Prognos</c:v>
                </c:pt>
              </c:strCache>
            </c:strRef>
          </c:tx>
          <c:spPr>
            <a:pattFill prst="ltHorz">
              <a:fgClr>
                <a:schemeClr val="tx1">
                  <a:lumMod val="50000"/>
                  <a:lumOff val="50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dPt>
            <c:idx val="21"/>
            <c:invertIfNegative val="0"/>
            <c:bubble3D val="0"/>
            <c:spPr>
              <a:pattFill prst="ltHorz">
                <a:fgClr>
                  <a:schemeClr val="tx1">
                    <a:lumMod val="50000"/>
                    <a:lumOff val="50000"/>
                  </a:schemeClr>
                </a:fgClr>
                <a:bgClr>
                  <a:schemeClr val="bg1"/>
                </a:bgClr>
              </a:patt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2-19EE-46E6-8AB2-C49FC81FA1B3}"/>
              </c:ext>
            </c:extLst>
          </c:dPt>
          <c:dPt>
            <c:idx val="22"/>
            <c:invertIfNegative val="0"/>
            <c:bubble3D val="0"/>
            <c:spPr>
              <a:pattFill prst="ltHorz">
                <a:fgClr>
                  <a:schemeClr val="tx1">
                    <a:lumMod val="50000"/>
                    <a:lumOff val="50000"/>
                  </a:schemeClr>
                </a:fgClr>
                <a:bgClr>
                  <a:schemeClr val="bg1"/>
                </a:bgClr>
              </a:pattFill>
              <a:ln>
                <a:solidFill>
                  <a:schemeClr val="accen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4-19EE-46E6-8AB2-C49FC81FA1B3}"/>
              </c:ext>
            </c:extLst>
          </c:dPt>
          <c:cat>
            <c:numRef>
              <c:f>'F2.3'!$A$32:$A$54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'F2.3'!$G$32:$G$54</c:f>
              <c:numCache>
                <c:formatCode>General</c:formatCode>
                <c:ptCount val="23"/>
                <c:pt idx="22" formatCode="0.0">
                  <c:v>1.99839694271735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9EE-46E6-8AB2-C49FC81FA1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9"/>
        <c:overlap val="100"/>
        <c:axId val="48779264"/>
        <c:axId val="49072384"/>
      </c:barChart>
      <c:lineChart>
        <c:grouping val="standard"/>
        <c:varyColors val="0"/>
        <c:ser>
          <c:idx val="0"/>
          <c:order val="0"/>
          <c:tx>
            <c:strRef>
              <c:f>'F2.3'!$B$31</c:f>
              <c:strCache>
                <c:ptCount val="1"/>
                <c:pt idx="0">
                  <c:v>Nominallöneökning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ysDash"/>
              <a:round/>
            </a:ln>
          </c:spPr>
          <c:marker>
            <c:symbol val="none"/>
          </c:marker>
          <c:cat>
            <c:numRef>
              <c:f>'F2.3'!$A$32:$A$54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'F2.3'!$B$32:$B$53</c:f>
              <c:numCache>
                <c:formatCode>General</c:formatCode>
                <c:ptCount val="22"/>
                <c:pt idx="0">
                  <c:v>2.4</c:v>
                </c:pt>
                <c:pt idx="1">
                  <c:v>3.3</c:v>
                </c:pt>
                <c:pt idx="2">
                  <c:v>6</c:v>
                </c:pt>
                <c:pt idx="3">
                  <c:v>4.5</c:v>
                </c:pt>
                <c:pt idx="4">
                  <c:v>3.7</c:v>
                </c:pt>
                <c:pt idx="5">
                  <c:v>3.4</c:v>
                </c:pt>
                <c:pt idx="6">
                  <c:v>3.7</c:v>
                </c:pt>
                <c:pt idx="7">
                  <c:v>4.4000000000000004</c:v>
                </c:pt>
                <c:pt idx="8">
                  <c:v>4.0999999999999996</c:v>
                </c:pt>
                <c:pt idx="9">
                  <c:v>3.5</c:v>
                </c:pt>
                <c:pt idx="10">
                  <c:v>3.3</c:v>
                </c:pt>
                <c:pt idx="11">
                  <c:v>3.1</c:v>
                </c:pt>
                <c:pt idx="12">
                  <c:v>3.1</c:v>
                </c:pt>
                <c:pt idx="13">
                  <c:v>3.3</c:v>
                </c:pt>
                <c:pt idx="14">
                  <c:v>4.3</c:v>
                </c:pt>
                <c:pt idx="15">
                  <c:v>3.4</c:v>
                </c:pt>
                <c:pt idx="16">
                  <c:v>2.6</c:v>
                </c:pt>
                <c:pt idx="17">
                  <c:v>2.4</c:v>
                </c:pt>
                <c:pt idx="18">
                  <c:v>3</c:v>
                </c:pt>
                <c:pt idx="19">
                  <c:v>2.5</c:v>
                </c:pt>
                <c:pt idx="20">
                  <c:v>2.8</c:v>
                </c:pt>
                <c:pt idx="21">
                  <c:v>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19EE-46E6-8AB2-C49FC81FA1B3}"/>
            </c:ext>
          </c:extLst>
        </c:ser>
        <c:ser>
          <c:idx val="1"/>
          <c:order val="1"/>
          <c:tx>
            <c:strRef>
              <c:f>'F2.3'!$C$31</c:f>
              <c:strCache>
                <c:ptCount val="1"/>
                <c:pt idx="0">
                  <c:v>Inflation (KPI)</c:v>
                </c:pt>
              </c:strCache>
            </c:strRef>
          </c:tx>
          <c:spPr>
            <a:ln w="28575" cap="rnd" cmpd="sng" algn="ctr">
              <a:solidFill>
                <a:schemeClr val="accent3"/>
              </a:solidFill>
              <a:prstDash val="solid"/>
              <a:round/>
            </a:ln>
          </c:spPr>
          <c:marker>
            <c:symbol val="none"/>
          </c:marker>
          <c:cat>
            <c:numRef>
              <c:f>'F2.3'!$A$32:$A$54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'F2.3'!$C$32:$C$53</c:f>
              <c:numCache>
                <c:formatCode>General</c:formatCode>
                <c:ptCount val="22"/>
                <c:pt idx="0">
                  <c:v>2.16</c:v>
                </c:pt>
                <c:pt idx="1">
                  <c:v>2.46</c:v>
                </c:pt>
                <c:pt idx="2">
                  <c:v>0.53</c:v>
                </c:pt>
                <c:pt idx="3">
                  <c:v>0.66</c:v>
                </c:pt>
                <c:pt idx="4">
                  <c:v>-0.27</c:v>
                </c:pt>
                <c:pt idx="5">
                  <c:v>0.46</c:v>
                </c:pt>
                <c:pt idx="6">
                  <c:v>0.9</c:v>
                </c:pt>
                <c:pt idx="7">
                  <c:v>2.41</c:v>
                </c:pt>
                <c:pt idx="8">
                  <c:v>2.16</c:v>
                </c:pt>
                <c:pt idx="9">
                  <c:v>1.93</c:v>
                </c:pt>
                <c:pt idx="10">
                  <c:v>0.37</c:v>
                </c:pt>
                <c:pt idx="11">
                  <c:v>0.45</c:v>
                </c:pt>
                <c:pt idx="12">
                  <c:v>1.36</c:v>
                </c:pt>
                <c:pt idx="13">
                  <c:v>2.21</c:v>
                </c:pt>
                <c:pt idx="14">
                  <c:v>3.44</c:v>
                </c:pt>
                <c:pt idx="15">
                  <c:v>-0.49</c:v>
                </c:pt>
                <c:pt idx="16">
                  <c:v>1.1599999999999999</c:v>
                </c:pt>
                <c:pt idx="17">
                  <c:v>2.96</c:v>
                </c:pt>
                <c:pt idx="18">
                  <c:v>0.89</c:v>
                </c:pt>
                <c:pt idx="19">
                  <c:v>-0.04</c:v>
                </c:pt>
                <c:pt idx="20">
                  <c:v>-0.18</c:v>
                </c:pt>
                <c:pt idx="21">
                  <c:v>-0.05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19EE-46E6-8AB2-C49FC81FA1B3}"/>
            </c:ext>
          </c:extLst>
        </c:ser>
        <c:ser>
          <c:idx val="3"/>
          <c:order val="3"/>
          <c:tx>
            <c:strRef>
              <c:f>'F2.3'!$E$31</c:f>
              <c:strCache>
                <c:ptCount val="1"/>
                <c:pt idx="0">
                  <c:v>Prognos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ysDot"/>
              <a:round/>
            </a:ln>
          </c:spPr>
          <c:marker>
            <c:symbol val="none"/>
          </c:marker>
          <c:cat>
            <c:numRef>
              <c:f>'F2.3'!$A$32:$A$54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'F2.3'!$E$32:$E$54</c:f>
              <c:numCache>
                <c:formatCode>General</c:formatCode>
                <c:ptCount val="23"/>
                <c:pt idx="21" formatCode="0.0">
                  <c:v>2.4</c:v>
                </c:pt>
                <c:pt idx="22">
                  <c:v>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19EE-46E6-8AB2-C49FC81FA1B3}"/>
            </c:ext>
          </c:extLst>
        </c:ser>
        <c:ser>
          <c:idx val="4"/>
          <c:order val="4"/>
          <c:tx>
            <c:strRef>
              <c:f>'F2.3'!$F$31</c:f>
              <c:strCache>
                <c:ptCount val="1"/>
                <c:pt idx="0">
                  <c:v>Prognos</c:v>
                </c:pt>
              </c:strCache>
            </c:strRef>
          </c:tx>
          <c:spPr>
            <a:ln w="28575" cap="rnd" cmpd="sng" algn="ctr">
              <a:solidFill>
                <a:schemeClr val="tx1"/>
              </a:solidFill>
              <a:prstDash val="sysDot"/>
              <a:round/>
            </a:ln>
          </c:spPr>
          <c:marker>
            <c:symbol val="none"/>
          </c:marker>
          <c:dPt>
            <c:idx val="22"/>
            <c:bubble3D val="0"/>
            <c:spPr>
              <a:ln w="28575" cap="rnd" cmpd="sng" algn="ctr">
                <a:solidFill>
                  <a:srgbClr val="00B050"/>
                </a:solidFill>
                <a:prstDash val="sysDot"/>
                <a:round/>
              </a:ln>
            </c:spPr>
            <c:extLst>
              <c:ext xmlns:c16="http://schemas.microsoft.com/office/drawing/2014/chart" uri="{C3380CC4-5D6E-409C-BE32-E72D297353CC}">
                <c16:uniqueId val="{0000000A-19EE-46E6-8AB2-C49FC81FA1B3}"/>
              </c:ext>
            </c:extLst>
          </c:dPt>
          <c:cat>
            <c:numRef>
              <c:f>'F2.3'!$A$32:$A$54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'F2.3'!$F$32:$F$54</c:f>
              <c:numCache>
                <c:formatCode>General</c:formatCode>
                <c:ptCount val="23"/>
                <c:pt idx="21" formatCode="0.0">
                  <c:v>-0.05</c:v>
                </c:pt>
                <c:pt idx="22" formatCode="0.0">
                  <c:v>0.98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19EE-46E6-8AB2-C49FC81FA1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8779264"/>
        <c:axId val="49072384"/>
      </c:lineChart>
      <c:catAx>
        <c:axId val="48779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9072384"/>
        <c:crosses val="autoZero"/>
        <c:auto val="1"/>
        <c:lblAlgn val="ctr"/>
        <c:lblOffset val="100"/>
        <c:tickLblSkip val="2"/>
        <c:noMultiLvlLbl val="0"/>
      </c:catAx>
      <c:valAx>
        <c:axId val="49072384"/>
        <c:scaling>
          <c:orientation val="minMax"/>
          <c:max val="6"/>
        </c:scaling>
        <c:delete val="0"/>
        <c:axPos val="l"/>
        <c:majorGridlines>
          <c:spPr>
            <a:ln w="952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ysDash"/>
              <a:round/>
            </a:ln>
          </c:spPr>
        </c:majorGridlines>
        <c:numFmt formatCode="#,##0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877926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Tjänster</a:t>
            </a:r>
          </a:p>
        </c:rich>
      </c:tx>
      <c:layout>
        <c:manualLayout>
          <c:xMode val="edge"/>
          <c:yMode val="edge"/>
          <c:x val="0.42896465124769301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6.5289442986293397E-2"/>
          <c:w val="0.87026302851524096"/>
          <c:h val="0.71705879629629599"/>
        </c:manualLayout>
      </c:layout>
      <c:lineChart>
        <c:grouping val="standard"/>
        <c:varyColors val="0"/>
        <c:ser>
          <c:idx val="0"/>
          <c:order val="0"/>
          <c:tx>
            <c:strRef>
              <c:f>'F2.8'!$B$25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'F2.8'!$B$26:$B$38</c:f>
              <c:numCache>
                <c:formatCode>0.0</c:formatCode>
                <c:ptCount val="13"/>
                <c:pt idx="0">
                  <c:v>0.61834909999999998</c:v>
                </c:pt>
                <c:pt idx="1">
                  <c:v>0.63078820000000002</c:v>
                </c:pt>
                <c:pt idx="2">
                  <c:v>0.15959660000000001</c:v>
                </c:pt>
                <c:pt idx="3">
                  <c:v>0.62153820000000004</c:v>
                </c:pt>
                <c:pt idx="4">
                  <c:v>1.3203862</c:v>
                </c:pt>
                <c:pt idx="5">
                  <c:v>0.78739230000000004</c:v>
                </c:pt>
                <c:pt idx="6">
                  <c:v>0.2108382</c:v>
                </c:pt>
                <c:pt idx="7">
                  <c:v>0.76108439999999999</c:v>
                </c:pt>
                <c:pt idx="8">
                  <c:v>0.91510329999999995</c:v>
                </c:pt>
                <c:pt idx="9">
                  <c:v>0.50571390000000005</c:v>
                </c:pt>
                <c:pt idx="10">
                  <c:v>-1.5789000000001601E-3</c:v>
                </c:pt>
                <c:pt idx="11">
                  <c:v>1.10349999999997E-2</c:v>
                </c:pt>
                <c:pt idx="12">
                  <c:v>-0.1300085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0AF-4C2E-8CBA-B127563D8C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23968"/>
        <c:axId val="207125504"/>
      </c:lineChart>
      <c:lineChart>
        <c:grouping val="standard"/>
        <c:varyColors val="0"/>
        <c:ser>
          <c:idx val="1"/>
          <c:order val="1"/>
          <c:tx>
            <c:strRef>
              <c:f>'F2.8'!$C$25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'F2.8'!$C$26:$C$38</c:f>
              <c:numCache>
                <c:formatCode>General</c:formatCode>
                <c:ptCount val="13"/>
                <c:pt idx="0">
                  <c:v>10.25</c:v>
                </c:pt>
                <c:pt idx="1">
                  <c:v>14</c:v>
                </c:pt>
                <c:pt idx="2">
                  <c:v>17.75</c:v>
                </c:pt>
                <c:pt idx="3">
                  <c:v>27.25</c:v>
                </c:pt>
                <c:pt idx="4">
                  <c:v>38.75</c:v>
                </c:pt>
                <c:pt idx="5">
                  <c:v>22.5</c:v>
                </c:pt>
                <c:pt idx="6">
                  <c:v>9.25</c:v>
                </c:pt>
                <c:pt idx="7">
                  <c:v>19.75</c:v>
                </c:pt>
                <c:pt idx="8">
                  <c:v>22.5</c:v>
                </c:pt>
                <c:pt idx="9">
                  <c:v>18.25</c:v>
                </c:pt>
                <c:pt idx="10">
                  <c:v>16</c:v>
                </c:pt>
                <c:pt idx="11">
                  <c:v>18.5</c:v>
                </c:pt>
                <c:pt idx="12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0AF-4C2E-8CBA-B127563D8C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39584"/>
        <c:axId val="207141120"/>
      </c:lineChart>
      <c:catAx>
        <c:axId val="207123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25504"/>
        <c:crosses val="autoZero"/>
        <c:auto val="1"/>
        <c:lblAlgn val="ctr"/>
        <c:lblOffset val="100"/>
        <c:tickLblSkip val="2"/>
        <c:noMultiLvlLbl val="0"/>
      </c:catAx>
      <c:valAx>
        <c:axId val="207125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23968"/>
        <c:crosses val="autoZero"/>
        <c:crossBetween val="between"/>
      </c:valAx>
      <c:catAx>
        <c:axId val="2071395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141120"/>
        <c:crosses val="autoZero"/>
        <c:auto val="1"/>
        <c:lblAlgn val="ctr"/>
        <c:lblOffset val="100"/>
        <c:noMultiLvlLbl val="0"/>
      </c:catAx>
      <c:valAx>
        <c:axId val="20714112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39584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"/>
          <c:y val="0.89437731481481497"/>
          <c:w val="0.97918387413962604"/>
          <c:h val="0.105622685185185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layout>
        <c:manualLayout>
          <c:xMode val="edge"/>
          <c:yMode val="edge"/>
          <c:x val="0.403057706658837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3061388888888898"/>
        </c:manualLayout>
      </c:layout>
      <c:lineChart>
        <c:grouping val="standard"/>
        <c:varyColors val="0"/>
        <c:ser>
          <c:idx val="0"/>
          <c:order val="0"/>
          <c:tx>
            <c:strRef>
              <c:f>'F2.9'!$F$5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'F2.9'!$F$8:$F$14</c:f>
              <c:numCache>
                <c:formatCode>0.0</c:formatCode>
                <c:ptCount val="7"/>
                <c:pt idx="0">
                  <c:v>2.7940556216480701</c:v>
                </c:pt>
                <c:pt idx="1">
                  <c:v>2.7941868288162799</c:v>
                </c:pt>
                <c:pt idx="2">
                  <c:v>2.2556136753905198</c:v>
                </c:pt>
                <c:pt idx="3">
                  <c:v>3.2062787804120401</c:v>
                </c:pt>
                <c:pt idx="4">
                  <c:v>1.7614634075147499</c:v>
                </c:pt>
                <c:pt idx="5">
                  <c:v>2.82149453012285</c:v>
                </c:pt>
                <c:pt idx="6">
                  <c:v>2.1249461427381702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83-4018-9ECA-F61FC686CA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90272"/>
        <c:axId val="207192064"/>
      </c:lineChart>
      <c:lineChart>
        <c:grouping val="standard"/>
        <c:varyColors val="0"/>
        <c:ser>
          <c:idx val="1"/>
          <c:order val="1"/>
          <c:tx>
            <c:strRef>
              <c:f>'F2.9'!$K$5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'F2.9'!$K$8:$K$14</c:f>
              <c:numCache>
                <c:formatCode>General</c:formatCode>
                <c:ptCount val="7"/>
                <c:pt idx="0">
                  <c:v>34</c:v>
                </c:pt>
                <c:pt idx="1">
                  <c:v>31</c:v>
                </c:pt>
                <c:pt idx="2">
                  <c:v>12</c:v>
                </c:pt>
                <c:pt idx="3">
                  <c:v>36</c:v>
                </c:pt>
                <c:pt idx="4">
                  <c:v>14</c:v>
                </c:pt>
                <c:pt idx="5">
                  <c:v>22</c:v>
                </c:pt>
                <c:pt idx="6">
                  <c:v>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83-4018-9ECA-F61FC686CA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93600"/>
        <c:axId val="207195136"/>
      </c:lineChart>
      <c:catAx>
        <c:axId val="207190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92064"/>
        <c:crosses val="autoZero"/>
        <c:auto val="1"/>
        <c:lblAlgn val="ctr"/>
        <c:lblOffset val="100"/>
        <c:noMultiLvlLbl val="0"/>
      </c:catAx>
      <c:valAx>
        <c:axId val="207192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90272"/>
        <c:crosses val="autoZero"/>
        <c:crossBetween val="between"/>
      </c:valAx>
      <c:catAx>
        <c:axId val="2071936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195136"/>
        <c:crosses val="autoZero"/>
        <c:auto val="1"/>
        <c:lblAlgn val="ctr"/>
        <c:lblOffset val="100"/>
        <c:noMultiLvlLbl val="0"/>
      </c:catAx>
      <c:valAx>
        <c:axId val="20719513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93600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layout>
        <c:manualLayout>
          <c:xMode val="edge"/>
          <c:yMode val="edge"/>
          <c:x val="0.431925227242143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2355833333333295"/>
        </c:manualLayout>
      </c:layout>
      <c:lineChart>
        <c:grouping val="standard"/>
        <c:varyColors val="0"/>
        <c:ser>
          <c:idx val="0"/>
          <c:order val="0"/>
          <c:tx>
            <c:strRef>
              <c:f>'F2.9'!$B$5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'F2.9'!$B$7:$B$14</c:f>
              <c:numCache>
                <c:formatCode>0.0</c:formatCode>
                <c:ptCount val="8"/>
                <c:pt idx="0">
                  <c:v>3.3351068072606802</c:v>
                </c:pt>
                <c:pt idx="1">
                  <c:v>2.30735769026434</c:v>
                </c:pt>
                <c:pt idx="2">
                  <c:v>2.45986936709898</c:v>
                </c:pt>
                <c:pt idx="3">
                  <c:v>2.0424516489612201</c:v>
                </c:pt>
                <c:pt idx="4">
                  <c:v>2.8188902876506399</c:v>
                </c:pt>
                <c:pt idx="5">
                  <c:v>1.3560291174695001</c:v>
                </c:pt>
                <c:pt idx="6">
                  <c:v>3.3753908910358001</c:v>
                </c:pt>
                <c:pt idx="7">
                  <c:v>1.7515872350344099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5E1-417A-BE4F-F98BBA14EF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37888"/>
        <c:axId val="207239424"/>
      </c:lineChart>
      <c:lineChart>
        <c:grouping val="standard"/>
        <c:varyColors val="0"/>
        <c:ser>
          <c:idx val="1"/>
          <c:order val="1"/>
          <c:tx>
            <c:strRef>
              <c:f>'F2.9'!$G$5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'F2.9'!$G$7:$G$14</c:f>
              <c:numCache>
                <c:formatCode>General</c:formatCode>
                <c:ptCount val="8"/>
                <c:pt idx="0">
                  <c:v>39</c:v>
                </c:pt>
                <c:pt idx="1">
                  <c:v>39</c:v>
                </c:pt>
                <c:pt idx="2">
                  <c:v>30</c:v>
                </c:pt>
                <c:pt idx="3">
                  <c:v>14</c:v>
                </c:pt>
                <c:pt idx="4">
                  <c:v>45</c:v>
                </c:pt>
                <c:pt idx="5">
                  <c:v>18</c:v>
                </c:pt>
                <c:pt idx="6">
                  <c:v>34</c:v>
                </c:pt>
                <c:pt idx="7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5E1-417A-BE4F-F98BBA14EF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45312"/>
        <c:axId val="207246848"/>
      </c:lineChart>
      <c:catAx>
        <c:axId val="207237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39424"/>
        <c:crosses val="autoZero"/>
        <c:auto val="1"/>
        <c:lblAlgn val="ctr"/>
        <c:lblOffset val="100"/>
        <c:noMultiLvlLbl val="0"/>
      </c:catAx>
      <c:valAx>
        <c:axId val="207239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37888"/>
        <c:crosses val="autoZero"/>
        <c:crossBetween val="between"/>
      </c:valAx>
      <c:catAx>
        <c:axId val="2072453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246848"/>
        <c:crosses val="autoZero"/>
        <c:auto val="1"/>
        <c:lblAlgn val="ctr"/>
        <c:lblOffset val="100"/>
        <c:noMultiLvlLbl val="0"/>
      </c:catAx>
      <c:valAx>
        <c:axId val="20724684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45312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/>
              <a:t>Tjänster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66919953703703705"/>
        </c:manualLayout>
      </c:layout>
      <c:lineChart>
        <c:grouping val="standard"/>
        <c:varyColors val="0"/>
        <c:ser>
          <c:idx val="0"/>
          <c:order val="0"/>
          <c:tx>
            <c:strRef>
              <c:f>'F2.9'!$E$5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'F2.9'!$E$10:$E$14</c:f>
              <c:numCache>
                <c:formatCode>0.0</c:formatCode>
                <c:ptCount val="5"/>
                <c:pt idx="0">
                  <c:v>2.3490026504074</c:v>
                </c:pt>
                <c:pt idx="1">
                  <c:v>3.4306341063468699</c:v>
                </c:pt>
                <c:pt idx="2">
                  <c:v>1.9484984545044</c:v>
                </c:pt>
                <c:pt idx="3">
                  <c:v>2.6448432187795299</c:v>
                </c:pt>
                <c:pt idx="4">
                  <c:v>2.27721400088801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82-4C66-ABC1-17AD526CC4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81152"/>
        <c:axId val="207287040"/>
      </c:lineChart>
      <c:lineChart>
        <c:grouping val="standard"/>
        <c:varyColors val="0"/>
        <c:ser>
          <c:idx val="1"/>
          <c:order val="1"/>
          <c:tx>
            <c:strRef>
              <c:f>'F2.9'!$J$5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'F2.9'!$J$10:$J$14</c:f>
              <c:numCache>
                <c:formatCode>General</c:formatCode>
                <c:ptCount val="5"/>
                <c:pt idx="0">
                  <c:v>11</c:v>
                </c:pt>
                <c:pt idx="1">
                  <c:v>35</c:v>
                </c:pt>
                <c:pt idx="2">
                  <c:v>16</c:v>
                </c:pt>
                <c:pt idx="3">
                  <c:v>21</c:v>
                </c:pt>
                <c:pt idx="4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A82-4C66-ABC1-17AD526CC4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88576"/>
        <c:axId val="207290368"/>
      </c:lineChart>
      <c:catAx>
        <c:axId val="207281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87040"/>
        <c:crosses val="autoZero"/>
        <c:auto val="1"/>
        <c:lblAlgn val="ctr"/>
        <c:lblOffset val="100"/>
        <c:noMultiLvlLbl val="0"/>
      </c:catAx>
      <c:valAx>
        <c:axId val="207287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81152"/>
        <c:crosses val="autoZero"/>
        <c:crossBetween val="between"/>
      </c:valAx>
      <c:catAx>
        <c:axId val="2072885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290368"/>
        <c:crosses val="autoZero"/>
        <c:auto val="1"/>
        <c:lblAlgn val="ctr"/>
        <c:lblOffset val="100"/>
        <c:noMultiLvlLbl val="0"/>
      </c:catAx>
      <c:valAx>
        <c:axId val="20729036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88576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.05"/>
          <c:y val="0.87433981481481504"/>
          <c:w val="0.9"/>
          <c:h val="0.125660185185185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9827925270403E-2"/>
          <c:y val="6.5289442986293397E-2"/>
          <c:w val="0.92033874139626304"/>
          <c:h val="0.75985297124796103"/>
        </c:manualLayout>
      </c:layout>
      <c:lineChart>
        <c:grouping val="standard"/>
        <c:varyColors val="0"/>
        <c:ser>
          <c:idx val="0"/>
          <c:order val="0"/>
          <c:tx>
            <c:strRef>
              <c:f>'F2.7'!$B$4</c:f>
              <c:strCache>
                <c:ptCount val="1"/>
                <c:pt idx="0">
                  <c:v>Totala löneökningar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'F2.7'!$B$5:$B$28</c:f>
              <c:numCache>
                <c:formatCode>0.0</c:formatCode>
                <c:ptCount val="24"/>
                <c:pt idx="0">
                  <c:v>4.3595695000000001</c:v>
                </c:pt>
                <c:pt idx="1">
                  <c:v>3.0330594999999998</c:v>
                </c:pt>
                <c:pt idx="2">
                  <c:v>2.3922712000000002</c:v>
                </c:pt>
                <c:pt idx="3">
                  <c:v>4.0977904000000001</c:v>
                </c:pt>
                <c:pt idx="4">
                  <c:v>5.9182134</c:v>
                </c:pt>
                <c:pt idx="5">
                  <c:v>4.4719205999999998</c:v>
                </c:pt>
                <c:pt idx="6">
                  <c:v>4.0340965999999998</c:v>
                </c:pt>
                <c:pt idx="7">
                  <c:v>3.1454901</c:v>
                </c:pt>
                <c:pt idx="8">
                  <c:v>3.7071689000000001</c:v>
                </c:pt>
                <c:pt idx="9">
                  <c:v>4.2114735999999997</c:v>
                </c:pt>
                <c:pt idx="10">
                  <c:v>3.9415596000000002</c:v>
                </c:pt>
                <c:pt idx="11">
                  <c:v>3.250356</c:v>
                </c:pt>
                <c:pt idx="12">
                  <c:v>2.9860253999999999</c:v>
                </c:pt>
                <c:pt idx="13">
                  <c:v>3.2112210000000001</c:v>
                </c:pt>
                <c:pt idx="14">
                  <c:v>3.1293118999999998</c:v>
                </c:pt>
                <c:pt idx="15">
                  <c:v>3.3982847999999999</c:v>
                </c:pt>
                <c:pt idx="16">
                  <c:v>4.0275809000000002</c:v>
                </c:pt>
                <c:pt idx="17">
                  <c:v>3.1928782</c:v>
                </c:pt>
                <c:pt idx="18">
                  <c:v>2.4698373999999998</c:v>
                </c:pt>
                <c:pt idx="19">
                  <c:v>2.5164148000000002</c:v>
                </c:pt>
                <c:pt idx="20">
                  <c:v>3.1959254000000001</c:v>
                </c:pt>
                <c:pt idx="21">
                  <c:v>2.3103867999999999</c:v>
                </c:pt>
                <c:pt idx="22">
                  <c:v>2.8535138</c:v>
                </c:pt>
                <c:pt idx="23">
                  <c:v>2.1861337999999999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5F7-4E9B-A29E-F28F1D9A7B06}"/>
            </c:ext>
          </c:extLst>
        </c:ser>
        <c:ser>
          <c:idx val="1"/>
          <c:order val="1"/>
          <c:tx>
            <c:strRef>
              <c:f>'F2.7'!$C$4</c:f>
              <c:strCache>
                <c:ptCount val="1"/>
                <c:pt idx="0">
                  <c:v>Avtalade löneökningar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'F2.7'!$C$5:$C$28</c:f>
              <c:numCache>
                <c:formatCode>0.0</c:formatCode>
                <c:ptCount val="24"/>
                <c:pt idx="0">
                  <c:v>2.3907321000000001</c:v>
                </c:pt>
                <c:pt idx="1">
                  <c:v>1.148136</c:v>
                </c:pt>
                <c:pt idx="2">
                  <c:v>1.5973238000000001</c:v>
                </c:pt>
                <c:pt idx="3">
                  <c:v>3.0980945000000002</c:v>
                </c:pt>
                <c:pt idx="4">
                  <c:v>4.2916809999999996</c:v>
                </c:pt>
                <c:pt idx="5">
                  <c:v>3.6893506999999999</c:v>
                </c:pt>
                <c:pt idx="6">
                  <c:v>3.2512194999999999</c:v>
                </c:pt>
                <c:pt idx="7">
                  <c:v>2.5508901000000002</c:v>
                </c:pt>
                <c:pt idx="8">
                  <c:v>2.6995792000000001</c:v>
                </c:pt>
                <c:pt idx="9">
                  <c:v>2.9116192000000001</c:v>
                </c:pt>
                <c:pt idx="10">
                  <c:v>2.8510597</c:v>
                </c:pt>
                <c:pt idx="11">
                  <c:v>2.7381676000000001</c:v>
                </c:pt>
                <c:pt idx="12">
                  <c:v>2.1117105999999999</c:v>
                </c:pt>
                <c:pt idx="13">
                  <c:v>2.2215786999999998</c:v>
                </c:pt>
                <c:pt idx="14">
                  <c:v>2.5108611000000001</c:v>
                </c:pt>
                <c:pt idx="15">
                  <c:v>3.1637559999999998</c:v>
                </c:pt>
                <c:pt idx="16">
                  <c:v>3.4313284999999998</c:v>
                </c:pt>
                <c:pt idx="17">
                  <c:v>3.1798345000000001</c:v>
                </c:pt>
                <c:pt idx="18">
                  <c:v>1.7276914999999999</c:v>
                </c:pt>
                <c:pt idx="19">
                  <c:v>1.8264697999999999</c:v>
                </c:pt>
                <c:pt idx="20">
                  <c:v>2.8616757000000002</c:v>
                </c:pt>
                <c:pt idx="21">
                  <c:v>2.0904284999999998</c:v>
                </c:pt>
                <c:pt idx="22">
                  <c:v>2.1128613000000001</c:v>
                </c:pt>
                <c:pt idx="23">
                  <c:v>2.2398254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5F7-4E9B-A29E-F28F1D9A7B06}"/>
            </c:ext>
          </c:extLst>
        </c:ser>
        <c:ser>
          <c:idx val="2"/>
          <c:order val="2"/>
          <c:tx>
            <c:strRef>
              <c:f>'F2.7'!$D$4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'F2.7'!$D$5:$D$28</c:f>
              <c:numCache>
                <c:formatCode>0.0</c:formatCode>
                <c:ptCount val="24"/>
                <c:pt idx="0">
                  <c:v>1.9688374</c:v>
                </c:pt>
                <c:pt idx="1">
                  <c:v>1.8849235</c:v>
                </c:pt>
                <c:pt idx="2">
                  <c:v>0.79494739999999997</c:v>
                </c:pt>
                <c:pt idx="3">
                  <c:v>0.99969589999999997</c:v>
                </c:pt>
                <c:pt idx="4">
                  <c:v>1.6265324000000001</c:v>
                </c:pt>
                <c:pt idx="5">
                  <c:v>0.78256990000000004</c:v>
                </c:pt>
                <c:pt idx="6">
                  <c:v>0.78287709999999999</c:v>
                </c:pt>
                <c:pt idx="7">
                  <c:v>0.59460000000000002</c:v>
                </c:pt>
                <c:pt idx="8">
                  <c:v>1.0075897</c:v>
                </c:pt>
                <c:pt idx="9">
                  <c:v>1.2998544000000001</c:v>
                </c:pt>
                <c:pt idx="10">
                  <c:v>1.0904999</c:v>
                </c:pt>
                <c:pt idx="11">
                  <c:v>0.51218839999999999</c:v>
                </c:pt>
                <c:pt idx="12">
                  <c:v>0.87431479999999995</c:v>
                </c:pt>
                <c:pt idx="13">
                  <c:v>0.98964229999999997</c:v>
                </c:pt>
                <c:pt idx="14">
                  <c:v>0.61845079999999997</c:v>
                </c:pt>
                <c:pt idx="15">
                  <c:v>0.23452880000000001</c:v>
                </c:pt>
                <c:pt idx="16">
                  <c:v>0.59625240000000002</c:v>
                </c:pt>
                <c:pt idx="17">
                  <c:v>1.3043699999999899E-2</c:v>
                </c:pt>
                <c:pt idx="18">
                  <c:v>0.74214590000000003</c:v>
                </c:pt>
                <c:pt idx="19">
                  <c:v>0.68994500000000003</c:v>
                </c:pt>
                <c:pt idx="20">
                  <c:v>0.33424969999999998</c:v>
                </c:pt>
                <c:pt idx="21">
                  <c:v>0.2199583</c:v>
                </c:pt>
                <c:pt idx="22">
                  <c:v>0.74065250000000005</c:v>
                </c:pt>
                <c:pt idx="23">
                  <c:v>-5.3691600000000103E-2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5F7-4E9B-A29E-F28F1D9A7B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336192"/>
        <c:axId val="207337728"/>
      </c:lineChart>
      <c:catAx>
        <c:axId val="207336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337728"/>
        <c:crosses val="autoZero"/>
        <c:auto val="1"/>
        <c:lblAlgn val="ctr"/>
        <c:lblOffset val="100"/>
        <c:noMultiLvlLbl val="0"/>
      </c:catAx>
      <c:valAx>
        <c:axId val="207337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336192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(b) KPIF</a:t>
            </a:r>
          </a:p>
        </c:rich>
      </c:tx>
      <c:layout>
        <c:manualLayout>
          <c:xMode val="edge"/>
          <c:yMode val="edge"/>
          <c:x val="0.40963569321533899"/>
          <c:y val="0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19827925270403E-2"/>
          <c:y val="0.133715277777778"/>
          <c:w val="0.92062217305801397"/>
          <c:h val="0.60408425925925902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'F2.3'!$D$59</c:f>
              <c:strCache>
                <c:ptCount val="1"/>
                <c:pt idx="0">
                  <c:v>Reallöneökning</c:v>
                </c:pt>
              </c:strCache>
            </c:strRef>
          </c:tx>
          <c:spPr>
            <a:solidFill>
              <a:srgbClr val="4F81BD"/>
            </a:solidFill>
            <a:ln>
              <a:solidFill>
                <a:srgbClr val="4F81BD"/>
              </a:solidFill>
            </a:ln>
          </c:spPr>
          <c:invertIfNegative val="0"/>
          <c:cat>
            <c:numRef>
              <c:f>'F2.3'!$A$60:$A$82</c:f>
              <c:numCache>
                <c:formatCode>@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'F2.3'!$D$60:$D$81</c:f>
              <c:numCache>
                <c:formatCode>0.0000</c:formatCode>
                <c:ptCount val="22"/>
                <c:pt idx="0">
                  <c:v>4.5966445304866703E-2</c:v>
                </c:pt>
                <c:pt idx="1">
                  <c:v>1.3495749747858801</c:v>
                </c:pt>
                <c:pt idx="2">
                  <c:v>4.4894419149452904</c:v>
                </c:pt>
                <c:pt idx="3">
                  <c:v>2.6613932508110101</c:v>
                </c:pt>
                <c:pt idx="4">
                  <c:v>2.96816901065224</c:v>
                </c:pt>
                <c:pt idx="5">
                  <c:v>1.73256180591205</c:v>
                </c:pt>
                <c:pt idx="6">
                  <c:v>2.5769544625667802</c:v>
                </c:pt>
                <c:pt idx="7">
                  <c:v>1.7324023523049401</c:v>
                </c:pt>
                <c:pt idx="8">
                  <c:v>1.6174854331653401</c:v>
                </c:pt>
                <c:pt idx="9">
                  <c:v>0.79761701292057197</c:v>
                </c:pt>
                <c:pt idx="10">
                  <c:v>1.86735615618736</c:v>
                </c:pt>
                <c:pt idx="11">
                  <c:v>2.0167101049821001</c:v>
                </c:pt>
                <c:pt idx="12">
                  <c:v>1.65429630600829</c:v>
                </c:pt>
                <c:pt idx="13">
                  <c:v>1.9093658815579699</c:v>
                </c:pt>
                <c:pt idx="14">
                  <c:v>1.2206644742025199</c:v>
                </c:pt>
                <c:pt idx="15">
                  <c:v>1.4584944617309199</c:v>
                </c:pt>
                <c:pt idx="16">
                  <c:v>0.49722018526529199</c:v>
                </c:pt>
                <c:pt idx="17">
                  <c:v>1.09133693137063</c:v>
                </c:pt>
                <c:pt idx="18">
                  <c:v>2.1914734937442799</c:v>
                </c:pt>
                <c:pt idx="19">
                  <c:v>1.4241560299098399</c:v>
                </c:pt>
                <c:pt idx="20">
                  <c:v>2.4117620753292601</c:v>
                </c:pt>
                <c:pt idx="21">
                  <c:v>1.4350590006348301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C4-4BAA-BEF0-20D362AA72F6}"/>
            </c:ext>
          </c:extLst>
        </c:ser>
        <c:ser>
          <c:idx val="5"/>
          <c:order val="5"/>
          <c:tx>
            <c:strRef>
              <c:f>'F2.3'!$G$59</c:f>
              <c:strCache>
                <c:ptCount val="1"/>
                <c:pt idx="0">
                  <c:v>Prognos</c:v>
                </c:pt>
              </c:strCache>
            </c:strRef>
          </c:tx>
          <c:spPr>
            <a:ln>
              <a:solidFill>
                <a:srgbClr val="4F81BD"/>
              </a:solidFill>
            </a:ln>
          </c:spPr>
          <c:invertIfNegative val="0"/>
          <c:dPt>
            <c:idx val="21"/>
            <c:invertIfNegative val="0"/>
            <c:bubble3D val="0"/>
            <c:spPr>
              <a:pattFill prst="ltHorz">
                <a:fgClr>
                  <a:sysClr val="windowText" lastClr="000000">
                    <a:lumMod val="50000"/>
                    <a:lumOff val="50000"/>
                  </a:sysClr>
                </a:fgClr>
                <a:bgClr>
                  <a:sysClr val="window" lastClr="FFFFFF"/>
                </a:bgClr>
              </a:pattFill>
              <a:ln>
                <a:solidFill>
                  <a:srgbClr val="4F81BD"/>
                </a:solidFill>
              </a:ln>
            </c:spPr>
            <c:extLst>
              <c:ext xmlns:c16="http://schemas.microsoft.com/office/drawing/2014/chart" uri="{C3380CC4-5D6E-409C-BE32-E72D297353CC}">
                <c16:uniqueId val="{00000002-16C4-4BAA-BEF0-20D362AA72F6}"/>
              </c:ext>
            </c:extLst>
          </c:dPt>
          <c:dPt>
            <c:idx val="22"/>
            <c:invertIfNegative val="0"/>
            <c:bubble3D val="0"/>
            <c:spPr>
              <a:pattFill prst="ltHorz">
                <a:fgClr>
                  <a:srgbClr val="4F81BD"/>
                </a:fgClr>
                <a:bgClr>
                  <a:sysClr val="window" lastClr="FFFFFF"/>
                </a:bgClr>
              </a:pattFill>
              <a:ln>
                <a:solidFill>
                  <a:srgbClr val="4F81BD"/>
                </a:solidFill>
              </a:ln>
            </c:spPr>
            <c:extLst>
              <c:ext xmlns:c16="http://schemas.microsoft.com/office/drawing/2014/chart" uri="{C3380CC4-5D6E-409C-BE32-E72D297353CC}">
                <c16:uniqueId val="{00000004-16C4-4BAA-BEF0-20D362AA72F6}"/>
              </c:ext>
            </c:extLst>
          </c:dPt>
          <c:cat>
            <c:numRef>
              <c:f>'F2.3'!$A$60:$A$82</c:f>
              <c:numCache>
                <c:formatCode>@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'F2.3'!$G$60:$G$82</c:f>
              <c:numCache>
                <c:formatCode>General</c:formatCode>
                <c:ptCount val="23"/>
                <c:pt idx="22" formatCode="0.0">
                  <c:v>1.08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6C4-4BAA-BEF0-20D362AA72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9"/>
        <c:overlap val="100"/>
        <c:axId val="129160320"/>
        <c:axId val="129162240"/>
      </c:barChart>
      <c:lineChart>
        <c:grouping val="standard"/>
        <c:varyColors val="0"/>
        <c:ser>
          <c:idx val="0"/>
          <c:order val="0"/>
          <c:tx>
            <c:strRef>
              <c:f>'F2.3'!$B$59</c:f>
              <c:strCache>
                <c:ptCount val="1"/>
                <c:pt idx="0">
                  <c:v>Nominallöneökning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ysDash"/>
              <a:round/>
            </a:ln>
          </c:spPr>
          <c:marker>
            <c:symbol val="none"/>
          </c:marker>
          <c:cat>
            <c:numRef>
              <c:f>'F2.3'!$A$60:$A$82</c:f>
              <c:numCache>
                <c:formatCode>@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'F2.3'!$B$60:$B$81</c:f>
              <c:numCache>
                <c:formatCode>General</c:formatCode>
                <c:ptCount val="22"/>
                <c:pt idx="0">
                  <c:v>2.4</c:v>
                </c:pt>
                <c:pt idx="1">
                  <c:v>3.3</c:v>
                </c:pt>
                <c:pt idx="2">
                  <c:v>6</c:v>
                </c:pt>
                <c:pt idx="3">
                  <c:v>4.5</c:v>
                </c:pt>
                <c:pt idx="4">
                  <c:v>3.7</c:v>
                </c:pt>
                <c:pt idx="5">
                  <c:v>3.4</c:v>
                </c:pt>
                <c:pt idx="6">
                  <c:v>3.7</c:v>
                </c:pt>
                <c:pt idx="7">
                  <c:v>4.4000000000000004</c:v>
                </c:pt>
                <c:pt idx="8">
                  <c:v>4.0999999999999996</c:v>
                </c:pt>
                <c:pt idx="9">
                  <c:v>3.5</c:v>
                </c:pt>
                <c:pt idx="10">
                  <c:v>3.3</c:v>
                </c:pt>
                <c:pt idx="11">
                  <c:v>3.1</c:v>
                </c:pt>
                <c:pt idx="12">
                  <c:v>3.1</c:v>
                </c:pt>
                <c:pt idx="13">
                  <c:v>3.3</c:v>
                </c:pt>
                <c:pt idx="14">
                  <c:v>4.3</c:v>
                </c:pt>
                <c:pt idx="15">
                  <c:v>3.4</c:v>
                </c:pt>
                <c:pt idx="16">
                  <c:v>2.6</c:v>
                </c:pt>
                <c:pt idx="17">
                  <c:v>2.4</c:v>
                </c:pt>
                <c:pt idx="18">
                  <c:v>3</c:v>
                </c:pt>
                <c:pt idx="19">
                  <c:v>2.5</c:v>
                </c:pt>
                <c:pt idx="20">
                  <c:v>2.8</c:v>
                </c:pt>
                <c:pt idx="21">
                  <c:v>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16C4-4BAA-BEF0-20D362AA72F6}"/>
            </c:ext>
          </c:extLst>
        </c:ser>
        <c:ser>
          <c:idx val="1"/>
          <c:order val="1"/>
          <c:tx>
            <c:strRef>
              <c:f>'F2.3'!$C$59</c:f>
              <c:strCache>
                <c:ptCount val="1"/>
                <c:pt idx="0">
                  <c:v>Inflation</c:v>
                </c:pt>
              </c:strCache>
            </c:strRef>
          </c:tx>
          <c:spPr>
            <a:ln w="28575" cap="rnd" cmpd="sng" algn="ctr">
              <a:solidFill>
                <a:srgbClr val="9BBB59"/>
              </a:solidFill>
              <a:prstDash val="solid"/>
              <a:round/>
            </a:ln>
          </c:spPr>
          <c:marker>
            <c:symbol val="none"/>
          </c:marker>
          <c:cat>
            <c:numRef>
              <c:f>'F2.3'!$A$60:$A$82</c:f>
              <c:numCache>
                <c:formatCode>@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'F2.3'!$C$60:$C$81</c:f>
              <c:numCache>
                <c:formatCode>General</c:formatCode>
                <c:ptCount val="22"/>
                <c:pt idx="0">
                  <c:v>2.36</c:v>
                </c:pt>
                <c:pt idx="1">
                  <c:v>2.65</c:v>
                </c:pt>
                <c:pt idx="2">
                  <c:v>1.27</c:v>
                </c:pt>
                <c:pt idx="3">
                  <c:v>1.77</c:v>
                </c:pt>
                <c:pt idx="4">
                  <c:v>0.92</c:v>
                </c:pt>
                <c:pt idx="5">
                  <c:v>1.36</c:v>
                </c:pt>
                <c:pt idx="6">
                  <c:v>1.04</c:v>
                </c:pt>
                <c:pt idx="7">
                  <c:v>2.46</c:v>
                </c:pt>
                <c:pt idx="8">
                  <c:v>2.2000000000000002</c:v>
                </c:pt>
                <c:pt idx="9">
                  <c:v>2.48</c:v>
                </c:pt>
                <c:pt idx="10">
                  <c:v>1.1000000000000001</c:v>
                </c:pt>
                <c:pt idx="11">
                  <c:v>1.1100000000000001</c:v>
                </c:pt>
                <c:pt idx="12">
                  <c:v>1.41</c:v>
                </c:pt>
                <c:pt idx="13">
                  <c:v>1.49</c:v>
                </c:pt>
                <c:pt idx="14">
                  <c:v>2.7</c:v>
                </c:pt>
                <c:pt idx="15">
                  <c:v>1.73</c:v>
                </c:pt>
                <c:pt idx="16">
                  <c:v>1.97</c:v>
                </c:pt>
                <c:pt idx="17">
                  <c:v>1.39</c:v>
                </c:pt>
                <c:pt idx="18">
                  <c:v>0.95</c:v>
                </c:pt>
                <c:pt idx="19">
                  <c:v>0.86</c:v>
                </c:pt>
                <c:pt idx="20">
                  <c:v>0.48</c:v>
                </c:pt>
                <c:pt idx="21">
                  <c:v>0.86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16C4-4BAA-BEF0-20D362AA72F6}"/>
            </c:ext>
          </c:extLst>
        </c:ser>
        <c:ser>
          <c:idx val="3"/>
          <c:order val="3"/>
          <c:tx>
            <c:strRef>
              <c:f>'F2.3'!$E$59</c:f>
              <c:strCache>
                <c:ptCount val="1"/>
                <c:pt idx="0">
                  <c:v>Prognos nominallön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ysDot"/>
              <a:round/>
            </a:ln>
          </c:spPr>
          <c:marker>
            <c:symbol val="none"/>
          </c:marker>
          <c:cat>
            <c:numRef>
              <c:f>'F2.3'!$A$60:$A$82</c:f>
              <c:numCache>
                <c:formatCode>@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'F2.3'!$E$60:$E$82</c:f>
              <c:numCache>
                <c:formatCode>General</c:formatCode>
                <c:ptCount val="23"/>
                <c:pt idx="21">
                  <c:v>2.4</c:v>
                </c:pt>
                <c:pt idx="22">
                  <c:v>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16C4-4BAA-BEF0-20D362AA72F6}"/>
            </c:ext>
          </c:extLst>
        </c:ser>
        <c:ser>
          <c:idx val="4"/>
          <c:order val="4"/>
          <c:tx>
            <c:strRef>
              <c:f>'F2.3'!$F$59</c:f>
              <c:strCache>
                <c:ptCount val="1"/>
                <c:pt idx="0">
                  <c:v>Prognos inflation</c:v>
                </c:pt>
              </c:strCache>
            </c:strRef>
          </c:tx>
          <c:spPr>
            <a:ln w="28575" cap="rnd" cmpd="sng" algn="ctr">
              <a:solidFill>
                <a:sysClr val="windowText" lastClr="000000"/>
              </a:solidFill>
              <a:prstDash val="sysDot"/>
              <a:round/>
            </a:ln>
          </c:spPr>
          <c:marker>
            <c:symbol val="none"/>
          </c:marker>
          <c:dPt>
            <c:idx val="21"/>
            <c:bubble3D val="0"/>
            <c:spPr>
              <a:ln w="28575" cap="rnd" cmpd="sng" algn="ctr">
                <a:solidFill>
                  <a:srgbClr val="00B050"/>
                </a:solidFill>
                <a:prstDash val="sysDot"/>
                <a:round/>
              </a:ln>
            </c:spPr>
            <c:extLst>
              <c:ext xmlns:c16="http://schemas.microsoft.com/office/drawing/2014/chart" uri="{C3380CC4-5D6E-409C-BE32-E72D297353CC}">
                <c16:uniqueId val="{0000000A-16C4-4BAA-BEF0-20D362AA72F6}"/>
              </c:ext>
            </c:extLst>
          </c:dPt>
          <c:dPt>
            <c:idx val="22"/>
            <c:bubble3D val="0"/>
            <c:spPr>
              <a:ln w="28575" cap="rnd" cmpd="sng" algn="ctr">
                <a:solidFill>
                  <a:srgbClr val="00B050"/>
                </a:solidFill>
                <a:prstDash val="sysDot"/>
                <a:round/>
              </a:ln>
            </c:spPr>
            <c:extLst>
              <c:ext xmlns:c16="http://schemas.microsoft.com/office/drawing/2014/chart" uri="{C3380CC4-5D6E-409C-BE32-E72D297353CC}">
                <c16:uniqueId val="{0000000C-16C4-4BAA-BEF0-20D362AA72F6}"/>
              </c:ext>
            </c:extLst>
          </c:dPt>
          <c:cat>
            <c:numRef>
              <c:f>'F2.3'!$A$60:$A$82</c:f>
              <c:numCache>
                <c:formatCode>@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'F2.3'!$F$60:$F$82</c:f>
              <c:numCache>
                <c:formatCode>General</c:formatCode>
                <c:ptCount val="23"/>
                <c:pt idx="21">
                  <c:v>0.86</c:v>
                </c:pt>
                <c:pt idx="22">
                  <c:v>1.42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16C4-4BAA-BEF0-20D362AA72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160320"/>
        <c:axId val="129162240"/>
      </c:lineChart>
      <c:catAx>
        <c:axId val="129160320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low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9162240"/>
        <c:crosses val="autoZero"/>
        <c:auto val="1"/>
        <c:lblAlgn val="ctr"/>
        <c:lblOffset val="100"/>
        <c:tickLblSkip val="2"/>
        <c:noMultiLvlLbl val="0"/>
      </c:catAx>
      <c:valAx>
        <c:axId val="129162240"/>
        <c:scaling>
          <c:orientation val="minMax"/>
          <c:max val="6"/>
          <c:min val="-1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9160320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1.3590332458442701E-2"/>
          <c:y val="0.83377204203265198"/>
          <c:w val="0.98182808398950105"/>
          <c:h val="0.1623870301410879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2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349518810149"/>
          <c:y val="6.5289442986293397E-2"/>
          <c:w val="0.86576290463691996"/>
          <c:h val="0.77404561261667504"/>
        </c:manualLayout>
      </c:layout>
      <c:lineChart>
        <c:grouping val="standard"/>
        <c:varyColors val="0"/>
        <c:ser>
          <c:idx val="0"/>
          <c:order val="0"/>
          <c:tx>
            <c:strRef>
              <c:f>'F2.4'!$C$5</c:f>
              <c:strCache>
                <c:ptCount val="1"/>
                <c:pt idx="0">
                  <c:v>Hela ekonomin</c:v>
                </c:pt>
              </c:strCache>
            </c:strRef>
          </c:tx>
          <c:spPr>
            <a:ln w="28575" cap="rnd" cmpd="sng" algn="ctr">
              <a:solidFill>
                <a:srgbClr val="1F497D"/>
              </a:solidFill>
              <a:prstDash val="solid"/>
              <a:round/>
            </a:ln>
          </c:spPr>
          <c:marker>
            <c:symbol val="none"/>
          </c:marker>
          <c:cat>
            <c:numRef>
              <c:f>'F2.4'!$B$6:$B$24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'F2.4'!$C$6:$C$24</c:f>
              <c:numCache>
                <c:formatCode>0.0</c:formatCode>
                <c:ptCount val="19"/>
                <c:pt idx="0">
                  <c:v>59.712801900000002</c:v>
                </c:pt>
                <c:pt idx="1">
                  <c:v>59.987966100000001</c:v>
                </c:pt>
                <c:pt idx="2">
                  <c:v>60.818532900000001</c:v>
                </c:pt>
                <c:pt idx="3">
                  <c:v>62.333557599999999</c:v>
                </c:pt>
                <c:pt idx="4">
                  <c:v>62.151000199999999</c:v>
                </c:pt>
                <c:pt idx="5">
                  <c:v>61.3650424</c:v>
                </c:pt>
                <c:pt idx="6">
                  <c:v>60.372236000000001</c:v>
                </c:pt>
                <c:pt idx="7">
                  <c:v>60.282666499999998</c:v>
                </c:pt>
                <c:pt idx="8">
                  <c:v>58.943271299999999</c:v>
                </c:pt>
                <c:pt idx="9">
                  <c:v>59.7307062</c:v>
                </c:pt>
                <c:pt idx="10">
                  <c:v>61.061358900000002</c:v>
                </c:pt>
                <c:pt idx="11">
                  <c:v>63.186521800000001</c:v>
                </c:pt>
                <c:pt idx="12">
                  <c:v>60.604736699999997</c:v>
                </c:pt>
                <c:pt idx="13">
                  <c:v>61.214347199999999</c:v>
                </c:pt>
                <c:pt idx="14">
                  <c:v>63.211050100000001</c:v>
                </c:pt>
                <c:pt idx="15">
                  <c:v>63.601934900000003</c:v>
                </c:pt>
                <c:pt idx="16">
                  <c:v>62.874901600000001</c:v>
                </c:pt>
                <c:pt idx="17">
                  <c:v>62.408189</c:v>
                </c:pt>
                <c:pt idx="18">
                  <c:v>62.184234600000003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265-474E-94CD-47F1AD4013FE}"/>
            </c:ext>
          </c:extLst>
        </c:ser>
        <c:ser>
          <c:idx val="1"/>
          <c:order val="1"/>
          <c:tx>
            <c:strRef>
              <c:f>'F2.4'!$D$5</c:f>
              <c:strCache>
                <c:ptCount val="1"/>
              </c:strCache>
            </c:strRef>
          </c:tx>
          <c:spPr>
            <a:ln w="28575" cap="rnd" cmpd="sng" algn="ctr">
              <a:solidFill>
                <a:srgbClr val="1F497D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'F2.4'!$B$6:$B$24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'F2.4'!$D$6:$D$24</c:f>
              <c:numCache>
                <c:formatCode>0.0</c:formatCode>
                <c:ptCount val="19"/>
                <c:pt idx="0">
                  <c:v>61.370792415789502</c:v>
                </c:pt>
                <c:pt idx="1">
                  <c:v>61.370792415789502</c:v>
                </c:pt>
                <c:pt idx="2">
                  <c:v>61.370792415789502</c:v>
                </c:pt>
                <c:pt idx="3">
                  <c:v>61.370792415789502</c:v>
                </c:pt>
                <c:pt idx="4">
                  <c:v>61.370792415789502</c:v>
                </c:pt>
                <c:pt idx="5">
                  <c:v>61.370792415789502</c:v>
                </c:pt>
                <c:pt idx="6">
                  <c:v>61.370792415789502</c:v>
                </c:pt>
                <c:pt idx="7">
                  <c:v>61.370792415789502</c:v>
                </c:pt>
                <c:pt idx="8">
                  <c:v>61.370792415789502</c:v>
                </c:pt>
                <c:pt idx="9">
                  <c:v>61.370792415789502</c:v>
                </c:pt>
                <c:pt idx="10">
                  <c:v>61.370792415789502</c:v>
                </c:pt>
                <c:pt idx="11">
                  <c:v>61.370792415789502</c:v>
                </c:pt>
                <c:pt idx="12">
                  <c:v>61.370792415789502</c:v>
                </c:pt>
                <c:pt idx="13">
                  <c:v>61.370792415789502</c:v>
                </c:pt>
                <c:pt idx="14">
                  <c:v>61.370792415789502</c:v>
                </c:pt>
                <c:pt idx="15">
                  <c:v>61.370792415789502</c:v>
                </c:pt>
                <c:pt idx="16">
                  <c:v>61.370792415789502</c:v>
                </c:pt>
                <c:pt idx="17">
                  <c:v>61.370792415789502</c:v>
                </c:pt>
                <c:pt idx="18">
                  <c:v>61.370792415789502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265-474E-94CD-47F1AD4013FE}"/>
            </c:ext>
          </c:extLst>
        </c:ser>
        <c:ser>
          <c:idx val="2"/>
          <c:order val="2"/>
          <c:tx>
            <c:strRef>
              <c:f>'F2.4'!$E$5</c:f>
              <c:strCache>
                <c:ptCount val="1"/>
                <c:pt idx="0">
                  <c:v>Näringslivet</c:v>
                </c:pt>
              </c:strCache>
            </c:strRef>
          </c:tx>
          <c:spPr>
            <a:ln w="28575" cap="rnd" cmpd="sng" algn="ctr">
              <a:solidFill>
                <a:srgbClr val="9BBB59">
                  <a:lumMod val="75000"/>
                </a:srgbClr>
              </a:solidFill>
              <a:prstDash val="solid"/>
              <a:round/>
            </a:ln>
          </c:spPr>
          <c:marker>
            <c:symbol val="none"/>
          </c:marker>
          <c:cat>
            <c:numRef>
              <c:f>'F2.4'!$B$6:$B$24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'F2.4'!$E$6:$E$24</c:f>
              <c:numCache>
                <c:formatCode>General</c:formatCode>
                <c:ptCount val="19"/>
                <c:pt idx="0">
                  <c:v>64.400000000000006</c:v>
                </c:pt>
                <c:pt idx="1">
                  <c:v>64.8</c:v>
                </c:pt>
                <c:pt idx="2">
                  <c:v>65.2</c:v>
                </c:pt>
                <c:pt idx="3">
                  <c:v>66.8</c:v>
                </c:pt>
                <c:pt idx="4">
                  <c:v>66.5</c:v>
                </c:pt>
                <c:pt idx="5">
                  <c:v>65.400000000000006</c:v>
                </c:pt>
                <c:pt idx="6">
                  <c:v>63.7</c:v>
                </c:pt>
                <c:pt idx="7">
                  <c:v>63.8</c:v>
                </c:pt>
                <c:pt idx="8">
                  <c:v>61.9</c:v>
                </c:pt>
                <c:pt idx="9">
                  <c:v>62.8</c:v>
                </c:pt>
                <c:pt idx="10">
                  <c:v>64.099999999999994</c:v>
                </c:pt>
                <c:pt idx="11">
                  <c:v>66.8</c:v>
                </c:pt>
                <c:pt idx="12">
                  <c:v>63.1</c:v>
                </c:pt>
                <c:pt idx="13">
                  <c:v>64</c:v>
                </c:pt>
                <c:pt idx="14">
                  <c:v>66.099999999999994</c:v>
                </c:pt>
                <c:pt idx="15">
                  <c:v>66.3</c:v>
                </c:pt>
                <c:pt idx="16">
                  <c:v>65.5</c:v>
                </c:pt>
                <c:pt idx="17">
                  <c:v>64.599999999999994</c:v>
                </c:pt>
                <c:pt idx="18">
                  <c:v>65.3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265-474E-94CD-47F1AD4013FE}"/>
            </c:ext>
          </c:extLst>
        </c:ser>
        <c:ser>
          <c:idx val="3"/>
          <c:order val="3"/>
          <c:tx>
            <c:strRef>
              <c:f>'F2.4'!$F$5</c:f>
              <c:strCache>
                <c:ptCount val="1"/>
              </c:strCache>
            </c:strRef>
          </c:tx>
          <c:spPr>
            <a:ln w="28575" cap="rnd" cmpd="sng" algn="ctr">
              <a:solidFill>
                <a:srgbClr val="9BBB59">
                  <a:lumMod val="75000"/>
                </a:srgbClr>
              </a:solidFill>
              <a:prstDash val="sysDot"/>
              <a:round/>
            </a:ln>
          </c:spPr>
          <c:marker>
            <c:symbol val="none"/>
          </c:marker>
          <c:cat>
            <c:numRef>
              <c:f>'F2.4'!$B$6:$B$24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'F2.4'!$F$6:$F$24</c:f>
              <c:numCache>
                <c:formatCode>0.0</c:formatCode>
                <c:ptCount val="19"/>
                <c:pt idx="0">
                  <c:v>64.794736842105294</c:v>
                </c:pt>
                <c:pt idx="1">
                  <c:v>64.794736842105294</c:v>
                </c:pt>
                <c:pt idx="2">
                  <c:v>64.794736842105294</c:v>
                </c:pt>
                <c:pt idx="3">
                  <c:v>64.794736842105294</c:v>
                </c:pt>
                <c:pt idx="4">
                  <c:v>64.794736842105294</c:v>
                </c:pt>
                <c:pt idx="5">
                  <c:v>64.794736842105294</c:v>
                </c:pt>
                <c:pt idx="6">
                  <c:v>64.794736842105294</c:v>
                </c:pt>
                <c:pt idx="7">
                  <c:v>64.794736842105294</c:v>
                </c:pt>
                <c:pt idx="8">
                  <c:v>64.794736842105294</c:v>
                </c:pt>
                <c:pt idx="9">
                  <c:v>64.794736842105294</c:v>
                </c:pt>
                <c:pt idx="10">
                  <c:v>64.794736842105294</c:v>
                </c:pt>
                <c:pt idx="11">
                  <c:v>64.794736842105294</c:v>
                </c:pt>
                <c:pt idx="12">
                  <c:v>64.794736842105294</c:v>
                </c:pt>
                <c:pt idx="13">
                  <c:v>64.794736842105294</c:v>
                </c:pt>
                <c:pt idx="14">
                  <c:v>64.794736842105294</c:v>
                </c:pt>
                <c:pt idx="15">
                  <c:v>64.794736842105294</c:v>
                </c:pt>
                <c:pt idx="16">
                  <c:v>64.794736842105294</c:v>
                </c:pt>
                <c:pt idx="17">
                  <c:v>64.794736842105294</c:v>
                </c:pt>
                <c:pt idx="18">
                  <c:v>64.794736842105294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265-474E-94CD-47F1AD4013FE}"/>
            </c:ext>
          </c:extLst>
        </c:ser>
        <c:ser>
          <c:idx val="4"/>
          <c:order val="4"/>
          <c:tx>
            <c:strRef>
              <c:f>'F2.4'!$G$5</c:f>
              <c:strCache>
                <c:ptCount val="1"/>
                <c:pt idx="0">
                  <c:v>Industrin</c:v>
                </c:pt>
              </c:strCache>
            </c:strRef>
          </c:tx>
          <c:spPr>
            <a:ln w="28575" cap="rnd" cmpd="sng" algn="ctr">
              <a:solidFill>
                <a:srgbClr val="C0504D">
                  <a:lumMod val="75000"/>
                </a:srgbClr>
              </a:solidFill>
              <a:prstDash val="solid"/>
              <a:round/>
            </a:ln>
          </c:spPr>
          <c:marker>
            <c:symbol val="none"/>
          </c:marker>
          <c:cat>
            <c:numRef>
              <c:f>'F2.4'!$B$6:$B$24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'F2.4'!$G$6:$G$24</c:f>
              <c:numCache>
                <c:formatCode>General</c:formatCode>
                <c:ptCount val="19"/>
                <c:pt idx="0">
                  <c:v>56.1</c:v>
                </c:pt>
                <c:pt idx="1">
                  <c:v>55.8</c:v>
                </c:pt>
                <c:pt idx="2">
                  <c:v>53.8</c:v>
                </c:pt>
                <c:pt idx="3">
                  <c:v>57.4</c:v>
                </c:pt>
                <c:pt idx="4">
                  <c:v>57.7</c:v>
                </c:pt>
                <c:pt idx="5">
                  <c:v>57.6</c:v>
                </c:pt>
                <c:pt idx="6">
                  <c:v>56</c:v>
                </c:pt>
                <c:pt idx="7">
                  <c:v>54.9</c:v>
                </c:pt>
                <c:pt idx="8">
                  <c:v>52.1</c:v>
                </c:pt>
                <c:pt idx="9">
                  <c:v>52.4</c:v>
                </c:pt>
                <c:pt idx="10">
                  <c:v>56.3</c:v>
                </c:pt>
                <c:pt idx="11">
                  <c:v>59.8</c:v>
                </c:pt>
                <c:pt idx="12">
                  <c:v>50.7</c:v>
                </c:pt>
                <c:pt idx="13">
                  <c:v>52</c:v>
                </c:pt>
                <c:pt idx="14">
                  <c:v>55.6</c:v>
                </c:pt>
                <c:pt idx="15">
                  <c:v>55.8</c:v>
                </c:pt>
                <c:pt idx="16">
                  <c:v>55.3</c:v>
                </c:pt>
                <c:pt idx="17">
                  <c:v>52.7</c:v>
                </c:pt>
                <c:pt idx="18">
                  <c:v>54.8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265-474E-94CD-47F1AD4013FE}"/>
            </c:ext>
          </c:extLst>
        </c:ser>
        <c:ser>
          <c:idx val="5"/>
          <c:order val="5"/>
          <c:tx>
            <c:strRef>
              <c:f>'F2.4'!$H$5</c:f>
              <c:strCache>
                <c:ptCount val="1"/>
                <c:pt idx="0">
                  <c:v>a</c:v>
                </c:pt>
              </c:strCache>
            </c:strRef>
          </c:tx>
          <c:spPr>
            <a:ln w="28575" cap="rnd" cmpd="sng" algn="ctr">
              <a:solidFill>
                <a:srgbClr val="C0504D">
                  <a:lumMod val="75000"/>
                </a:srgbClr>
              </a:solidFill>
              <a:prstDash val="sysDot"/>
              <a:round/>
            </a:ln>
          </c:spPr>
          <c:marker>
            <c:symbol val="none"/>
          </c:marker>
          <c:cat>
            <c:numRef>
              <c:f>'F2.4'!$B$6:$B$24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'F2.4'!$H$6:$H$24</c:f>
              <c:numCache>
                <c:formatCode>0.0</c:formatCode>
                <c:ptCount val="19"/>
                <c:pt idx="0">
                  <c:v>55.094736842105299</c:v>
                </c:pt>
                <c:pt idx="1">
                  <c:v>55.094736842105299</c:v>
                </c:pt>
                <c:pt idx="2">
                  <c:v>55.094736842105299</c:v>
                </c:pt>
                <c:pt idx="3">
                  <c:v>55.094736842105299</c:v>
                </c:pt>
                <c:pt idx="4">
                  <c:v>55.094736842105299</c:v>
                </c:pt>
                <c:pt idx="5">
                  <c:v>55.094736842105299</c:v>
                </c:pt>
                <c:pt idx="6">
                  <c:v>55.094736842105299</c:v>
                </c:pt>
                <c:pt idx="7">
                  <c:v>55.094736842105299</c:v>
                </c:pt>
                <c:pt idx="8">
                  <c:v>55.094736842105299</c:v>
                </c:pt>
                <c:pt idx="9">
                  <c:v>55.094736842105299</c:v>
                </c:pt>
                <c:pt idx="10">
                  <c:v>55.094736842105299</c:v>
                </c:pt>
                <c:pt idx="11">
                  <c:v>55.094736842105299</c:v>
                </c:pt>
                <c:pt idx="12">
                  <c:v>55.094736842105299</c:v>
                </c:pt>
                <c:pt idx="13">
                  <c:v>55.094736842105299</c:v>
                </c:pt>
                <c:pt idx="14">
                  <c:v>55.094736842105299</c:v>
                </c:pt>
                <c:pt idx="15">
                  <c:v>55.094736842105299</c:v>
                </c:pt>
                <c:pt idx="16">
                  <c:v>55.094736842105299</c:v>
                </c:pt>
                <c:pt idx="17">
                  <c:v>55.094736842105299</c:v>
                </c:pt>
                <c:pt idx="18">
                  <c:v>55.094736842105299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265-474E-94CD-47F1AD4013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1868288"/>
        <c:axId val="81869824"/>
      </c:lineChart>
      <c:catAx>
        <c:axId val="81868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1869824"/>
        <c:crosses val="autoZero"/>
        <c:auto val="1"/>
        <c:lblAlgn val="ctr"/>
        <c:lblOffset val="100"/>
        <c:noMultiLvlLbl val="0"/>
      </c:catAx>
      <c:valAx>
        <c:axId val="81869824"/>
        <c:scaling>
          <c:orientation val="minMax"/>
          <c:min val="5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81868288"/>
        <c:crosses val="autoZero"/>
        <c:crossBetween val="between"/>
        <c:majorUnit val="5"/>
      </c:valAx>
    </c:plotArea>
    <c:legend>
      <c:legendPos val="b"/>
      <c:legendEntry>
        <c:idx val="1"/>
        <c:delete val="1"/>
      </c:legendEntry>
      <c:legendEntry>
        <c:idx val="3"/>
        <c:delete val="1"/>
      </c:legendEntry>
      <c:legendEntry>
        <c:idx val="5"/>
        <c:delete val="1"/>
      </c:legendEntry>
      <c:layout>
        <c:manualLayout>
          <c:xMode val="edge"/>
          <c:yMode val="edge"/>
          <c:x val="7.0833333333333304E-3"/>
          <c:y val="0.91670985552463202"/>
          <c:w val="0.992916666666667"/>
          <c:h val="8.2937291505788199E-2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705506391347103E-2"/>
          <c:y val="6.5289442986293397E-2"/>
          <c:w val="0.934782940019666"/>
          <c:h val="0.742900094433952"/>
        </c:manualLayout>
      </c:layout>
      <c:lineChart>
        <c:grouping val="standard"/>
        <c:varyColors val="0"/>
        <c:ser>
          <c:idx val="0"/>
          <c:order val="0"/>
          <c:tx>
            <c:strRef>
              <c:f>'F2.1'!$B$4</c:f>
              <c:strCache>
                <c:ptCount val="1"/>
                <c:pt idx="0">
                  <c:v>Arbetslöshet</c:v>
                </c:pt>
              </c:strCache>
            </c:strRef>
          </c:tx>
          <c:marker>
            <c:symbol val="none"/>
          </c:marker>
          <c:cat>
            <c:numRef>
              <c:f>'F2.1'!$A$5:$A$80</c:f>
              <c:numCache>
                <c:formatCode>yyyy;@</c:formatCode>
                <c:ptCount val="76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  <c:pt idx="67">
                  <c:v>42644</c:v>
                </c:pt>
                <c:pt idx="68">
                  <c:v>42736</c:v>
                </c:pt>
                <c:pt idx="69">
                  <c:v>42826</c:v>
                </c:pt>
                <c:pt idx="70">
                  <c:v>42917</c:v>
                </c:pt>
                <c:pt idx="71">
                  <c:v>43009</c:v>
                </c:pt>
                <c:pt idx="72">
                  <c:v>43101</c:v>
                </c:pt>
                <c:pt idx="73">
                  <c:v>43191</c:v>
                </c:pt>
                <c:pt idx="74">
                  <c:v>43282</c:v>
                </c:pt>
                <c:pt idx="75">
                  <c:v>43374</c:v>
                </c:pt>
              </c:numCache>
            </c:numRef>
          </c:cat>
          <c:val>
            <c:numRef>
              <c:f>'F2.1'!$B$5:$B$80</c:f>
              <c:numCache>
                <c:formatCode>0.0</c:formatCode>
                <c:ptCount val="76"/>
                <c:pt idx="0">
                  <c:v>7.2364848972449902</c:v>
                </c:pt>
                <c:pt idx="1">
                  <c:v>6.7974122182330499</c:v>
                </c:pt>
                <c:pt idx="2">
                  <c:v>6.3695734173106802</c:v>
                </c:pt>
                <c:pt idx="3">
                  <c:v>6.0819302423004498</c:v>
                </c:pt>
                <c:pt idx="4">
                  <c:v>5.8482388000095504</c:v>
                </c:pt>
                <c:pt idx="5">
                  <c:v>5.70485169643303</c:v>
                </c:pt>
                <c:pt idx="6">
                  <c:v>5.8399359224141696</c:v>
                </c:pt>
                <c:pt idx="7">
                  <c:v>5.9254986345881298</c:v>
                </c:pt>
                <c:pt idx="8">
                  <c:v>5.83085851821658</c:v>
                </c:pt>
                <c:pt idx="9">
                  <c:v>5.7825350017727901</c:v>
                </c:pt>
                <c:pt idx="10">
                  <c:v>6.0500216819591</c:v>
                </c:pt>
                <c:pt idx="11">
                  <c:v>6.1511419769022897</c:v>
                </c:pt>
                <c:pt idx="12">
                  <c:v>6.2660591686967999</c:v>
                </c:pt>
                <c:pt idx="13">
                  <c:v>6.3388454974917998</c:v>
                </c:pt>
                <c:pt idx="14">
                  <c:v>6.6079929505571799</c:v>
                </c:pt>
                <c:pt idx="15">
                  <c:v>7.0491079276737496</c:v>
                </c:pt>
                <c:pt idx="16">
                  <c:v>7.3439394166155303</c:v>
                </c:pt>
                <c:pt idx="17">
                  <c:v>7.3887430213622798</c:v>
                </c:pt>
                <c:pt idx="18">
                  <c:v>7.4395386756131501</c:v>
                </c:pt>
                <c:pt idx="19">
                  <c:v>7.3514972736976496</c:v>
                </c:pt>
                <c:pt idx="20">
                  <c:v>7.3402941842432403</c:v>
                </c:pt>
                <c:pt idx="21">
                  <c:v>7.8989028712093896</c:v>
                </c:pt>
                <c:pt idx="22">
                  <c:v>7.7320222571465003</c:v>
                </c:pt>
                <c:pt idx="23">
                  <c:v>7.6293087067229104</c:v>
                </c:pt>
                <c:pt idx="24">
                  <c:v>7.4898793970273498</c:v>
                </c:pt>
                <c:pt idx="25">
                  <c:v>7.2787359767423796</c:v>
                </c:pt>
                <c:pt idx="26">
                  <c:v>6.8599751131931503</c:v>
                </c:pt>
                <c:pt idx="27">
                  <c:v>6.5429342866629199</c:v>
                </c:pt>
                <c:pt idx="28">
                  <c:v>6.4105998218412603</c:v>
                </c:pt>
                <c:pt idx="29">
                  <c:v>6.0752968228899702</c:v>
                </c:pt>
                <c:pt idx="30">
                  <c:v>5.98979539246508</c:v>
                </c:pt>
                <c:pt idx="31">
                  <c:v>6.05454907753019</c:v>
                </c:pt>
                <c:pt idx="32">
                  <c:v>5.8631201140665699</c:v>
                </c:pt>
                <c:pt idx="33">
                  <c:v>6.0452830188679201</c:v>
                </c:pt>
                <c:pt idx="34">
                  <c:v>6.1901893726711199</c:v>
                </c:pt>
                <c:pt idx="35">
                  <c:v>6.7067717574871102</c:v>
                </c:pt>
                <c:pt idx="36">
                  <c:v>7.4146940156860701</c:v>
                </c:pt>
                <c:pt idx="37">
                  <c:v>8.3761466023959201</c:v>
                </c:pt>
                <c:pt idx="38">
                  <c:v>8.6385732800739206</c:v>
                </c:pt>
                <c:pt idx="39">
                  <c:v>8.8045365637440902</c:v>
                </c:pt>
                <c:pt idx="40">
                  <c:v>8.92098279639319</c:v>
                </c:pt>
                <c:pt idx="41">
                  <c:v>8.7200598802395195</c:v>
                </c:pt>
                <c:pt idx="42">
                  <c:v>8.5141067854606494</c:v>
                </c:pt>
                <c:pt idx="43">
                  <c:v>8.1014932709139504</c:v>
                </c:pt>
                <c:pt idx="44">
                  <c:v>7.8710815611348499</c:v>
                </c:pt>
                <c:pt idx="45">
                  <c:v>7.7969393737561496</c:v>
                </c:pt>
                <c:pt idx="46">
                  <c:v>7.6469379735953504</c:v>
                </c:pt>
                <c:pt idx="47">
                  <c:v>7.7716099910198402</c:v>
                </c:pt>
                <c:pt idx="48">
                  <c:v>7.7037004639992999</c:v>
                </c:pt>
                <c:pt idx="49">
                  <c:v>7.8522419714787697</c:v>
                </c:pt>
                <c:pt idx="50">
                  <c:v>8.1071534984125506</c:v>
                </c:pt>
                <c:pt idx="51">
                  <c:v>8.1566415078751593</c:v>
                </c:pt>
                <c:pt idx="52">
                  <c:v>8.1026275237282004</c:v>
                </c:pt>
                <c:pt idx="53">
                  <c:v>8.0201743218098098</c:v>
                </c:pt>
                <c:pt idx="54">
                  <c:v>7.9984365839359004</c:v>
                </c:pt>
                <c:pt idx="55">
                  <c:v>7.9795178567261198</c:v>
                </c:pt>
                <c:pt idx="56">
                  <c:v>8.0522048952774306</c:v>
                </c:pt>
                <c:pt idx="57">
                  <c:v>7.9667497664631401</c:v>
                </c:pt>
                <c:pt idx="58">
                  <c:v>7.8635575832372098</c:v>
                </c:pt>
                <c:pt idx="59">
                  <c:v>7.8167587370784304</c:v>
                </c:pt>
                <c:pt idx="60">
                  <c:v>7.6912752964635303</c:v>
                </c:pt>
                <c:pt idx="61">
                  <c:v>7.6179769676576496</c:v>
                </c:pt>
                <c:pt idx="62">
                  <c:v>7.19752455246444</c:v>
                </c:pt>
                <c:pt idx="63">
                  <c:v>7.0994437195247597</c:v>
                </c:pt>
                <c:pt idx="64">
                  <c:v>7.0910791979797398</c:v>
                </c:pt>
                <c:pt idx="65">
                  <c:v>6.8092839041563602</c:v>
                </c:pt>
                <c:pt idx="66">
                  <c:v>6.9552115159529997</c:v>
                </c:pt>
                <c:pt idx="67">
                  <c:v>6.7698633317218402</c:v>
                </c:pt>
                <c:pt idx="68">
                  <c:v>6.6397055820852202</c:v>
                </c:pt>
                <c:pt idx="69">
                  <c:v>6.5186036236504696</c:v>
                </c:pt>
                <c:pt idx="70">
                  <c:v>6.4346466765007904</c:v>
                </c:pt>
                <c:pt idx="71">
                  <c:v>6.3617982849810302</c:v>
                </c:pt>
                <c:pt idx="72">
                  <c:v>6.3169336018810496</c:v>
                </c:pt>
                <c:pt idx="73">
                  <c:v>6.2795277059345098</c:v>
                </c:pt>
                <c:pt idx="74">
                  <c:v>6.2514592805694003</c:v>
                </c:pt>
                <c:pt idx="75">
                  <c:v>6.23273952403596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322-4CB1-BBFA-942031E9E31D}"/>
            </c:ext>
          </c:extLst>
        </c:ser>
        <c:ser>
          <c:idx val="1"/>
          <c:order val="1"/>
          <c:tx>
            <c:strRef>
              <c:f>'F2.1'!$C$4</c:f>
              <c:strCache>
                <c:ptCount val="1"/>
                <c:pt idx="0">
                  <c:v>Jämviktsarbetslöshet</c:v>
                </c:pt>
              </c:strCache>
            </c:strRef>
          </c:tx>
          <c:marker>
            <c:symbol val="none"/>
          </c:marker>
          <c:cat>
            <c:numRef>
              <c:f>'F2.1'!$A$5:$A$80</c:f>
              <c:numCache>
                <c:formatCode>yyyy;@</c:formatCode>
                <c:ptCount val="76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  <c:pt idx="67">
                  <c:v>42644</c:v>
                </c:pt>
                <c:pt idx="68">
                  <c:v>42736</c:v>
                </c:pt>
                <c:pt idx="69">
                  <c:v>42826</c:v>
                </c:pt>
                <c:pt idx="70">
                  <c:v>42917</c:v>
                </c:pt>
                <c:pt idx="71">
                  <c:v>43009</c:v>
                </c:pt>
                <c:pt idx="72">
                  <c:v>43101</c:v>
                </c:pt>
                <c:pt idx="73">
                  <c:v>43191</c:v>
                </c:pt>
                <c:pt idx="74">
                  <c:v>43282</c:v>
                </c:pt>
                <c:pt idx="75">
                  <c:v>43374</c:v>
                </c:pt>
              </c:numCache>
            </c:numRef>
          </c:cat>
          <c:val>
            <c:numRef>
              <c:f>'F2.1'!$C$5:$C$80</c:f>
              <c:numCache>
                <c:formatCode>0.0</c:formatCode>
                <c:ptCount val="76"/>
                <c:pt idx="0">
                  <c:v>7.4060277011816398</c:v>
                </c:pt>
                <c:pt idx="1">
                  <c:v>7.3789683486832001</c:v>
                </c:pt>
                <c:pt idx="2">
                  <c:v>7.3504062450609799</c:v>
                </c:pt>
                <c:pt idx="3">
                  <c:v>7.3206905154512096</c:v>
                </c:pt>
                <c:pt idx="4">
                  <c:v>7.2901277610010196</c:v>
                </c:pt>
                <c:pt idx="5">
                  <c:v>7.2589715238568999</c:v>
                </c:pt>
                <c:pt idx="6">
                  <c:v>7.2274202224014701</c:v>
                </c:pt>
                <c:pt idx="7">
                  <c:v>7.19562102131722</c:v>
                </c:pt>
                <c:pt idx="8">
                  <c:v>7.1636776522934298</c:v>
                </c:pt>
                <c:pt idx="9">
                  <c:v>7.1316607137292598</c:v>
                </c:pt>
                <c:pt idx="10">
                  <c:v>7.0996194121163301</c:v>
                </c:pt>
                <c:pt idx="11">
                  <c:v>7.0675940391166598</c:v>
                </c:pt>
                <c:pt idx="12">
                  <c:v>7.0356286922711204</c:v>
                </c:pt>
                <c:pt idx="13">
                  <c:v>7.0037838364217002</c:v>
                </c:pt>
                <c:pt idx="14">
                  <c:v>6.9721482648723097</c:v>
                </c:pt>
                <c:pt idx="15">
                  <c:v>6.9408498556395397</c:v>
                </c:pt>
                <c:pt idx="16">
                  <c:v>6.9100642348605197</c:v>
                </c:pt>
                <c:pt idx="17">
                  <c:v>6.8800200685775099</c:v>
                </c:pt>
                <c:pt idx="18">
                  <c:v>6.85099922663799</c:v>
                </c:pt>
                <c:pt idx="19">
                  <c:v>6.8233295320498497</c:v>
                </c:pt>
                <c:pt idx="20">
                  <c:v>6.79736727709306</c:v>
                </c:pt>
                <c:pt idx="21">
                  <c:v>6.7734662279578499</c:v>
                </c:pt>
                <c:pt idx="22">
                  <c:v>6.7519295549865799</c:v>
                </c:pt>
                <c:pt idx="23">
                  <c:v>6.7329411508574699</c:v>
                </c:pt>
                <c:pt idx="24">
                  <c:v>6.7164733050064997</c:v>
                </c:pt>
                <c:pt idx="25">
                  <c:v>6.7021688953611296</c:v>
                </c:pt>
                <c:pt idx="26">
                  <c:v>6.6895060667987396</c:v>
                </c:pt>
                <c:pt idx="27">
                  <c:v>6.6779412752430796</c:v>
                </c:pt>
                <c:pt idx="28">
                  <c:v>6.6670359159499402</c:v>
                </c:pt>
                <c:pt idx="29">
                  <c:v>6.6565719714226601</c:v>
                </c:pt>
                <c:pt idx="30">
                  <c:v>6.6465260650050997</c:v>
                </c:pt>
                <c:pt idx="31">
                  <c:v>6.6370391003268896</c:v>
                </c:pt>
                <c:pt idx="32">
                  <c:v>6.6283817203675897</c:v>
                </c:pt>
                <c:pt idx="33">
                  <c:v>6.6209141771035203</c:v>
                </c:pt>
                <c:pt idx="34">
                  <c:v>6.6149904053072897</c:v>
                </c:pt>
                <c:pt idx="35">
                  <c:v>6.6108501979805103</c:v>
                </c:pt>
                <c:pt idx="36">
                  <c:v>6.6086626107383504</c:v>
                </c:pt>
                <c:pt idx="37">
                  <c:v>6.6085515305495397</c:v>
                </c:pt>
                <c:pt idx="38">
                  <c:v>6.6105792182753804</c:v>
                </c:pt>
                <c:pt idx="39">
                  <c:v>6.6147090861383999</c:v>
                </c:pt>
                <c:pt idx="40">
                  <c:v>6.6208304208450004</c:v>
                </c:pt>
                <c:pt idx="41">
                  <c:v>6.6287620849068603</c:v>
                </c:pt>
                <c:pt idx="42">
                  <c:v>6.6382138032939197</c:v>
                </c:pt>
                <c:pt idx="43">
                  <c:v>6.6487293467936501</c:v>
                </c:pt>
                <c:pt idx="44">
                  <c:v>6.6597395148273097</c:v>
                </c:pt>
                <c:pt idx="45">
                  <c:v>6.6706520990624698</c:v>
                </c:pt>
                <c:pt idx="46">
                  <c:v>6.6809269007803396</c:v>
                </c:pt>
                <c:pt idx="47">
                  <c:v>6.6901517240810504</c:v>
                </c:pt>
                <c:pt idx="48">
                  <c:v>6.69804141358071</c:v>
                </c:pt>
                <c:pt idx="49">
                  <c:v>6.7044473918927201</c:v>
                </c:pt>
                <c:pt idx="50">
                  <c:v>6.7093580484470703</c:v>
                </c:pt>
                <c:pt idx="51">
                  <c:v>6.7129139654214596</c:v>
                </c:pt>
                <c:pt idx="52">
                  <c:v>6.7153547635567703</c:v>
                </c:pt>
                <c:pt idx="53">
                  <c:v>6.7169794953682196</c:v>
                </c:pt>
                <c:pt idx="54">
                  <c:v>6.7181081895449903</c:v>
                </c:pt>
                <c:pt idx="55">
                  <c:v>6.7190515560130502</c:v>
                </c:pt>
                <c:pt idx="56">
                  <c:v>6.7199606513743504</c:v>
                </c:pt>
                <c:pt idx="57">
                  <c:v>6.7206783976230904</c:v>
                </c:pt>
                <c:pt idx="58">
                  <c:v>6.7210481102397397</c:v>
                </c:pt>
                <c:pt idx="59">
                  <c:v>6.7209063207285098</c:v>
                </c:pt>
                <c:pt idx="60">
                  <c:v>6.7200790794912297</c:v>
                </c:pt>
                <c:pt idx="61">
                  <c:v>6.7183833737224701</c:v>
                </c:pt>
                <c:pt idx="62">
                  <c:v>6.7156353998218696</c:v>
                </c:pt>
                <c:pt idx="63">
                  <c:v>6.7116675204518401</c:v>
                </c:pt>
                <c:pt idx="64">
                  <c:v>6.7063557442765998</c:v>
                </c:pt>
                <c:pt idx="65">
                  <c:v>6.6996594047558302</c:v>
                </c:pt>
                <c:pt idx="66">
                  <c:v>6.6916742779064498</c:v>
                </c:pt>
                <c:pt idx="67">
                  <c:v>6.68269954569781</c:v>
                </c:pt>
                <c:pt idx="68">
                  <c:v>6.6733176473202098</c:v>
                </c:pt>
                <c:pt idx="69">
                  <c:v>6.66448402650696</c:v>
                </c:pt>
                <c:pt idx="70">
                  <c:v>6.65656290996625</c:v>
                </c:pt>
                <c:pt idx="71">
                  <c:v>6.6495900883613803</c:v>
                </c:pt>
                <c:pt idx="72">
                  <c:v>6.6433922662457698</c:v>
                </c:pt>
                <c:pt idx="73">
                  <c:v>6.6376877487537804</c:v>
                </c:pt>
                <c:pt idx="74">
                  <c:v>6.6322021739784898</c:v>
                </c:pt>
                <c:pt idx="75">
                  <c:v>6.6267923086390796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322-4CB1-BBFA-942031E9E3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783872"/>
        <c:axId val="44802048"/>
      </c:lineChart>
      <c:dateAx>
        <c:axId val="44783872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4802048"/>
        <c:crosses val="autoZero"/>
        <c:auto val="1"/>
        <c:lblOffset val="100"/>
        <c:baseTimeUnit val="months"/>
        <c:majorUnit val="2"/>
        <c:majorTimeUnit val="years"/>
        <c:minorUnit val="1"/>
        <c:minorTimeUnit val="months"/>
      </c:dateAx>
      <c:valAx>
        <c:axId val="44802048"/>
        <c:scaling>
          <c:orientation val="minMax"/>
          <c:min val="5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47838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2908136482939593E-2"/>
          <c:y val="0.85714907407407404"/>
          <c:w val="0.86820297462817198"/>
          <c:h val="0.1428509259259259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764503441494601E-2"/>
          <c:y val="6.5289442986293397E-2"/>
          <c:w val="0.93444518190757098"/>
          <c:h val="0.72993176411771199"/>
        </c:manualLayout>
      </c:layout>
      <c:lineChart>
        <c:grouping val="standard"/>
        <c:varyColors val="0"/>
        <c:ser>
          <c:idx val="0"/>
          <c:order val="0"/>
          <c:tx>
            <c:strRef>
              <c:f>'F2.2'!$B$4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4F81BD"/>
              </a:solidFill>
              <a:prstDash val="solid"/>
              <a:round/>
            </a:ln>
          </c:spPr>
          <c:marker>
            <c:symbol val="none"/>
          </c:marker>
          <c:cat>
            <c:numRef>
              <c:f>'F2.2'!$A$5:$A$71</c:f>
              <c:numCache>
                <c:formatCode>yyyy;@</c:formatCode>
                <c:ptCount val="67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</c:numCache>
            </c:numRef>
          </c:cat>
          <c:val>
            <c:numRef>
              <c:f>'F2.2'!$B$5:$B$73</c:f>
              <c:numCache>
                <c:formatCode>0.0</c:formatCode>
                <c:ptCount val="69"/>
                <c:pt idx="0">
                  <c:v>40</c:v>
                </c:pt>
                <c:pt idx="1">
                  <c:v>42</c:v>
                </c:pt>
                <c:pt idx="2">
                  <c:v>44</c:v>
                </c:pt>
                <c:pt idx="3">
                  <c:v>38</c:v>
                </c:pt>
                <c:pt idx="4">
                  <c:v>31</c:v>
                </c:pt>
                <c:pt idx="5">
                  <c:v>27</c:v>
                </c:pt>
                <c:pt idx="6">
                  <c:v>21</c:v>
                </c:pt>
                <c:pt idx="7">
                  <c:v>19</c:v>
                </c:pt>
                <c:pt idx="8">
                  <c:v>20</c:v>
                </c:pt>
                <c:pt idx="9">
                  <c:v>19</c:v>
                </c:pt>
                <c:pt idx="10">
                  <c:v>17</c:v>
                </c:pt>
                <c:pt idx="11">
                  <c:v>16</c:v>
                </c:pt>
                <c:pt idx="12">
                  <c:v>12</c:v>
                </c:pt>
                <c:pt idx="13">
                  <c:v>10</c:v>
                </c:pt>
                <c:pt idx="14">
                  <c:v>10</c:v>
                </c:pt>
                <c:pt idx="15">
                  <c:v>12</c:v>
                </c:pt>
                <c:pt idx="16">
                  <c:v>12</c:v>
                </c:pt>
                <c:pt idx="17">
                  <c:v>12</c:v>
                </c:pt>
                <c:pt idx="18">
                  <c:v>13</c:v>
                </c:pt>
                <c:pt idx="19">
                  <c:v>15</c:v>
                </c:pt>
                <c:pt idx="20">
                  <c:v>14</c:v>
                </c:pt>
                <c:pt idx="21">
                  <c:v>14</c:v>
                </c:pt>
                <c:pt idx="22">
                  <c:v>17</c:v>
                </c:pt>
                <c:pt idx="23">
                  <c:v>19</c:v>
                </c:pt>
                <c:pt idx="24">
                  <c:v>22</c:v>
                </c:pt>
                <c:pt idx="25">
                  <c:v>24</c:v>
                </c:pt>
                <c:pt idx="26">
                  <c:v>30</c:v>
                </c:pt>
                <c:pt idx="27">
                  <c:v>30</c:v>
                </c:pt>
                <c:pt idx="28">
                  <c:v>36</c:v>
                </c:pt>
                <c:pt idx="29">
                  <c:v>38</c:v>
                </c:pt>
                <c:pt idx="30">
                  <c:v>37</c:v>
                </c:pt>
                <c:pt idx="31">
                  <c:v>38</c:v>
                </c:pt>
                <c:pt idx="32">
                  <c:v>32</c:v>
                </c:pt>
                <c:pt idx="33">
                  <c:v>26</c:v>
                </c:pt>
                <c:pt idx="34">
                  <c:v>21</c:v>
                </c:pt>
                <c:pt idx="35">
                  <c:v>12</c:v>
                </c:pt>
                <c:pt idx="36">
                  <c:v>9</c:v>
                </c:pt>
                <c:pt idx="37">
                  <c:v>7</c:v>
                </c:pt>
                <c:pt idx="38">
                  <c:v>9</c:v>
                </c:pt>
                <c:pt idx="39">
                  <c:v>12</c:v>
                </c:pt>
                <c:pt idx="40">
                  <c:v>14</c:v>
                </c:pt>
                <c:pt idx="41">
                  <c:v>19</c:v>
                </c:pt>
                <c:pt idx="42">
                  <c:v>20</c:v>
                </c:pt>
                <c:pt idx="43">
                  <c:v>24</c:v>
                </c:pt>
                <c:pt idx="44">
                  <c:v>26</c:v>
                </c:pt>
                <c:pt idx="45">
                  <c:v>27</c:v>
                </c:pt>
                <c:pt idx="46">
                  <c:v>22</c:v>
                </c:pt>
                <c:pt idx="47">
                  <c:v>20</c:v>
                </c:pt>
                <c:pt idx="48">
                  <c:v>22</c:v>
                </c:pt>
                <c:pt idx="49">
                  <c:v>19</c:v>
                </c:pt>
                <c:pt idx="50">
                  <c:v>17</c:v>
                </c:pt>
                <c:pt idx="51">
                  <c:v>16</c:v>
                </c:pt>
                <c:pt idx="52">
                  <c:v>13</c:v>
                </c:pt>
                <c:pt idx="53">
                  <c:v>13</c:v>
                </c:pt>
                <c:pt idx="54">
                  <c:v>15</c:v>
                </c:pt>
                <c:pt idx="55">
                  <c:v>16</c:v>
                </c:pt>
                <c:pt idx="56">
                  <c:v>16</c:v>
                </c:pt>
                <c:pt idx="57">
                  <c:v>17</c:v>
                </c:pt>
                <c:pt idx="58">
                  <c:v>17</c:v>
                </c:pt>
                <c:pt idx="59">
                  <c:v>20</c:v>
                </c:pt>
                <c:pt idx="60">
                  <c:v>21</c:v>
                </c:pt>
                <c:pt idx="61">
                  <c:v>22</c:v>
                </c:pt>
                <c:pt idx="62">
                  <c:v>25</c:v>
                </c:pt>
                <c:pt idx="63">
                  <c:v>26</c:v>
                </c:pt>
                <c:pt idx="64">
                  <c:v>29</c:v>
                </c:pt>
                <c:pt idx="65">
                  <c:v>33</c:v>
                </c:pt>
                <c:pt idx="66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44A-4E4D-BE10-78C9FBBFD53A}"/>
            </c:ext>
          </c:extLst>
        </c:ser>
        <c:ser>
          <c:idx val="1"/>
          <c:order val="1"/>
          <c:tx>
            <c:strRef>
              <c:f>'F2.2'!$C$4</c:f>
              <c:strCache>
                <c:ptCount val="1"/>
                <c:pt idx="0">
                  <c:v>Genomsnitt 2000-2016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'F2.2'!$A$5:$A$71</c:f>
              <c:numCache>
                <c:formatCode>yyyy;@</c:formatCode>
                <c:ptCount val="67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</c:numCache>
            </c:numRef>
          </c:cat>
          <c:val>
            <c:numRef>
              <c:f>'F2.2'!$C$5:$C$71</c:f>
              <c:numCache>
                <c:formatCode>0.0</c:formatCode>
                <c:ptCount val="67"/>
                <c:pt idx="0">
                  <c:v>21.507462686567202</c:v>
                </c:pt>
                <c:pt idx="1">
                  <c:v>21.507462686567202</c:v>
                </c:pt>
                <c:pt idx="2">
                  <c:v>21.507462686567202</c:v>
                </c:pt>
                <c:pt idx="3">
                  <c:v>21.507462686567202</c:v>
                </c:pt>
                <c:pt idx="4">
                  <c:v>21.507462686567202</c:v>
                </c:pt>
                <c:pt idx="5">
                  <c:v>21.507462686567202</c:v>
                </c:pt>
                <c:pt idx="6">
                  <c:v>21.507462686567202</c:v>
                </c:pt>
                <c:pt idx="7">
                  <c:v>21.507462686567202</c:v>
                </c:pt>
                <c:pt idx="8">
                  <c:v>21.507462686567202</c:v>
                </c:pt>
                <c:pt idx="9">
                  <c:v>21.507462686567202</c:v>
                </c:pt>
                <c:pt idx="10">
                  <c:v>21.507462686567202</c:v>
                </c:pt>
                <c:pt idx="11">
                  <c:v>21.507462686567202</c:v>
                </c:pt>
                <c:pt idx="12">
                  <c:v>21.507462686567202</c:v>
                </c:pt>
                <c:pt idx="13">
                  <c:v>21.507462686567202</c:v>
                </c:pt>
                <c:pt idx="14">
                  <c:v>21.507462686567202</c:v>
                </c:pt>
                <c:pt idx="15">
                  <c:v>21.507462686567202</c:v>
                </c:pt>
                <c:pt idx="16">
                  <c:v>21.507462686567202</c:v>
                </c:pt>
                <c:pt idx="17">
                  <c:v>21.507462686567202</c:v>
                </c:pt>
                <c:pt idx="18">
                  <c:v>21.507462686567202</c:v>
                </c:pt>
                <c:pt idx="19">
                  <c:v>21.507462686567202</c:v>
                </c:pt>
                <c:pt idx="20">
                  <c:v>21.507462686567202</c:v>
                </c:pt>
                <c:pt idx="21">
                  <c:v>21.507462686567202</c:v>
                </c:pt>
                <c:pt idx="22">
                  <c:v>21.507462686567202</c:v>
                </c:pt>
                <c:pt idx="23">
                  <c:v>21.507462686567202</c:v>
                </c:pt>
                <c:pt idx="24">
                  <c:v>21.507462686567202</c:v>
                </c:pt>
                <c:pt idx="25">
                  <c:v>21.507462686567202</c:v>
                </c:pt>
                <c:pt idx="26">
                  <c:v>21.507462686567202</c:v>
                </c:pt>
                <c:pt idx="27">
                  <c:v>21.507462686567202</c:v>
                </c:pt>
                <c:pt idx="28">
                  <c:v>21.507462686567202</c:v>
                </c:pt>
                <c:pt idx="29">
                  <c:v>21.507462686567202</c:v>
                </c:pt>
                <c:pt idx="30">
                  <c:v>21.507462686567202</c:v>
                </c:pt>
                <c:pt idx="31">
                  <c:v>21.507462686567202</c:v>
                </c:pt>
                <c:pt idx="32">
                  <c:v>21.507462686567202</c:v>
                </c:pt>
                <c:pt idx="33">
                  <c:v>21.507462686567202</c:v>
                </c:pt>
                <c:pt idx="34">
                  <c:v>21.507462686567202</c:v>
                </c:pt>
                <c:pt idx="35">
                  <c:v>21.507462686567202</c:v>
                </c:pt>
                <c:pt idx="36">
                  <c:v>21.507462686567202</c:v>
                </c:pt>
                <c:pt idx="37">
                  <c:v>21.507462686567202</c:v>
                </c:pt>
                <c:pt idx="38">
                  <c:v>21.507462686567202</c:v>
                </c:pt>
                <c:pt idx="39">
                  <c:v>21.507462686567202</c:v>
                </c:pt>
                <c:pt idx="40">
                  <c:v>21.507462686567202</c:v>
                </c:pt>
                <c:pt idx="41">
                  <c:v>21.507462686567202</c:v>
                </c:pt>
                <c:pt idx="42">
                  <c:v>21.507462686567202</c:v>
                </c:pt>
                <c:pt idx="43">
                  <c:v>21.507462686567202</c:v>
                </c:pt>
                <c:pt idx="44">
                  <c:v>21.507462686567202</c:v>
                </c:pt>
                <c:pt idx="45">
                  <c:v>21.507462686567202</c:v>
                </c:pt>
                <c:pt idx="46">
                  <c:v>21.507462686567202</c:v>
                </c:pt>
                <c:pt idx="47">
                  <c:v>21.507462686567202</c:v>
                </c:pt>
                <c:pt idx="48">
                  <c:v>21.507462686567202</c:v>
                </c:pt>
                <c:pt idx="49">
                  <c:v>21.507462686567202</c:v>
                </c:pt>
                <c:pt idx="50">
                  <c:v>21.507462686567202</c:v>
                </c:pt>
                <c:pt idx="51">
                  <c:v>21.507462686567202</c:v>
                </c:pt>
                <c:pt idx="52">
                  <c:v>21.507462686567202</c:v>
                </c:pt>
                <c:pt idx="53">
                  <c:v>21.507462686567202</c:v>
                </c:pt>
                <c:pt idx="54">
                  <c:v>21.507462686567202</c:v>
                </c:pt>
                <c:pt idx="55">
                  <c:v>21.507462686567202</c:v>
                </c:pt>
                <c:pt idx="56">
                  <c:v>21.507462686567202</c:v>
                </c:pt>
                <c:pt idx="57">
                  <c:v>21.507462686567202</c:v>
                </c:pt>
                <c:pt idx="58">
                  <c:v>21.507462686567202</c:v>
                </c:pt>
                <c:pt idx="59">
                  <c:v>21.507462686567202</c:v>
                </c:pt>
                <c:pt idx="60">
                  <c:v>21.507462686567202</c:v>
                </c:pt>
                <c:pt idx="61">
                  <c:v>21.507462686567202</c:v>
                </c:pt>
                <c:pt idx="62">
                  <c:v>21.507462686567202</c:v>
                </c:pt>
                <c:pt idx="63">
                  <c:v>21.507462686567202</c:v>
                </c:pt>
                <c:pt idx="64">
                  <c:v>21.507462686567202</c:v>
                </c:pt>
                <c:pt idx="65">
                  <c:v>21.507462686567202</c:v>
                </c:pt>
                <c:pt idx="66">
                  <c:v>21.507462686567202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44A-4E4D-BE10-78C9FBBFD5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951232"/>
        <c:axId val="43972480"/>
      </c:lineChart>
      <c:dateAx>
        <c:axId val="43951232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3972480"/>
        <c:crosses val="autoZero"/>
        <c:auto val="1"/>
        <c:lblOffset val="100"/>
        <c:baseTimeUnit val="months"/>
        <c:majorUnit val="2"/>
        <c:majorTimeUnit val="years"/>
        <c:minorUnit val="12"/>
        <c:minorTimeUnit val="years"/>
      </c:dateAx>
      <c:valAx>
        <c:axId val="43972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39512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6874803943352696"/>
          <c:w val="0.992916666666667"/>
          <c:h val="0.103474205480437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471116027531995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'F2.15'!$C$3</c:f>
              <c:strCache>
                <c:ptCount val="1"/>
                <c:pt idx="0">
                  <c:v>Tillverkningsindustri</c:v>
                </c:pt>
              </c:strCache>
            </c:strRef>
          </c:tx>
          <c:marker>
            <c:symbol val="none"/>
          </c:marker>
          <c:cat>
            <c:numRef>
              <c:f>'F2.15'!$B$4:$B$58</c:f>
              <c:numCache>
                <c:formatCode>@</c:formatCode>
                <c:ptCount val="55"/>
                <c:pt idx="0">
                  <c:v>2003</c:v>
                </c:pt>
                <c:pt idx="1">
                  <c:v>2003</c:v>
                </c:pt>
                <c:pt idx="2">
                  <c:v>2003</c:v>
                </c:pt>
                <c:pt idx="3">
                  <c:v>2003</c:v>
                </c:pt>
                <c:pt idx="4">
                  <c:v>2004</c:v>
                </c:pt>
                <c:pt idx="5">
                  <c:v>2004</c:v>
                </c:pt>
                <c:pt idx="6">
                  <c:v>2004</c:v>
                </c:pt>
                <c:pt idx="7">
                  <c:v>2004</c:v>
                </c:pt>
                <c:pt idx="8">
                  <c:v>2005</c:v>
                </c:pt>
                <c:pt idx="9">
                  <c:v>2005</c:v>
                </c:pt>
                <c:pt idx="10">
                  <c:v>2005</c:v>
                </c:pt>
                <c:pt idx="11">
                  <c:v>2005</c:v>
                </c:pt>
                <c:pt idx="12">
                  <c:v>2006</c:v>
                </c:pt>
                <c:pt idx="13">
                  <c:v>2006</c:v>
                </c:pt>
                <c:pt idx="14">
                  <c:v>2006</c:v>
                </c:pt>
                <c:pt idx="15">
                  <c:v>2006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2010</c:v>
                </c:pt>
                <c:pt idx="29">
                  <c:v>2010</c:v>
                </c:pt>
                <c:pt idx="30">
                  <c:v>2010</c:v>
                </c:pt>
                <c:pt idx="31">
                  <c:v>2010</c:v>
                </c:pt>
                <c:pt idx="32">
                  <c:v>2011</c:v>
                </c:pt>
                <c:pt idx="33">
                  <c:v>2011</c:v>
                </c:pt>
                <c:pt idx="34">
                  <c:v>2011</c:v>
                </c:pt>
                <c:pt idx="35">
                  <c:v>2011</c:v>
                </c:pt>
                <c:pt idx="36">
                  <c:v>2012</c:v>
                </c:pt>
                <c:pt idx="37">
                  <c:v>2012</c:v>
                </c:pt>
                <c:pt idx="38">
                  <c:v>2012</c:v>
                </c:pt>
                <c:pt idx="39">
                  <c:v>2012</c:v>
                </c:pt>
                <c:pt idx="40">
                  <c:v>2013</c:v>
                </c:pt>
                <c:pt idx="41">
                  <c:v>2013</c:v>
                </c:pt>
                <c:pt idx="42">
                  <c:v>2013</c:v>
                </c:pt>
                <c:pt idx="43">
                  <c:v>2013</c:v>
                </c:pt>
                <c:pt idx="44">
                  <c:v>2014</c:v>
                </c:pt>
                <c:pt idx="45">
                  <c:v>2014</c:v>
                </c:pt>
                <c:pt idx="46">
                  <c:v>2014</c:v>
                </c:pt>
                <c:pt idx="47">
                  <c:v>2014</c:v>
                </c:pt>
                <c:pt idx="48">
                  <c:v>2015</c:v>
                </c:pt>
                <c:pt idx="49">
                  <c:v>2015</c:v>
                </c:pt>
                <c:pt idx="50">
                  <c:v>2015</c:v>
                </c:pt>
                <c:pt idx="51">
                  <c:v>2015</c:v>
                </c:pt>
                <c:pt idx="52">
                  <c:v>2016</c:v>
                </c:pt>
                <c:pt idx="53">
                  <c:v>2016</c:v>
                </c:pt>
                <c:pt idx="54">
                  <c:v>2016</c:v>
                </c:pt>
              </c:numCache>
            </c:numRef>
          </c:cat>
          <c:val>
            <c:numRef>
              <c:f>'F2.15'!$C$4:$C$58</c:f>
              <c:numCache>
                <c:formatCode>General</c:formatCode>
                <c:ptCount val="55"/>
                <c:pt idx="0">
                  <c:v>3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  <c:pt idx="10">
                  <c:v>2</c:v>
                </c:pt>
                <c:pt idx="11">
                  <c:v>2</c:v>
                </c:pt>
                <c:pt idx="12">
                  <c:v>3</c:v>
                </c:pt>
                <c:pt idx="13">
                  <c:v>4</c:v>
                </c:pt>
                <c:pt idx="14">
                  <c:v>4</c:v>
                </c:pt>
                <c:pt idx="15">
                  <c:v>5</c:v>
                </c:pt>
                <c:pt idx="16">
                  <c:v>6</c:v>
                </c:pt>
                <c:pt idx="17">
                  <c:v>6</c:v>
                </c:pt>
                <c:pt idx="18">
                  <c:v>6</c:v>
                </c:pt>
                <c:pt idx="19">
                  <c:v>6</c:v>
                </c:pt>
                <c:pt idx="20">
                  <c:v>5</c:v>
                </c:pt>
                <c:pt idx="21">
                  <c:v>4</c:v>
                </c:pt>
                <c:pt idx="22">
                  <c:v>3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11</c:v>
                </c:pt>
                <c:pt idx="32">
                  <c:v>4</c:v>
                </c:pt>
                <c:pt idx="33">
                  <c:v>7</c:v>
                </c:pt>
                <c:pt idx="34">
                  <c:v>2</c:v>
                </c:pt>
                <c:pt idx="35">
                  <c:v>2</c:v>
                </c:pt>
                <c:pt idx="36">
                  <c:v>2</c:v>
                </c:pt>
                <c:pt idx="37">
                  <c:v>1</c:v>
                </c:pt>
                <c:pt idx="38">
                  <c:v>2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2</c:v>
                </c:pt>
                <c:pt idx="46">
                  <c:v>2</c:v>
                </c:pt>
                <c:pt idx="47">
                  <c:v>3</c:v>
                </c:pt>
                <c:pt idx="48">
                  <c:v>8</c:v>
                </c:pt>
                <c:pt idx="49">
                  <c:v>2</c:v>
                </c:pt>
                <c:pt idx="50">
                  <c:v>3</c:v>
                </c:pt>
                <c:pt idx="51">
                  <c:v>3</c:v>
                </c:pt>
                <c:pt idx="52">
                  <c:v>4</c:v>
                </c:pt>
                <c:pt idx="53">
                  <c:v>4</c:v>
                </c:pt>
                <c:pt idx="54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1C9-4634-88AC-1067365DC215}"/>
            </c:ext>
          </c:extLst>
        </c:ser>
        <c:ser>
          <c:idx val="1"/>
          <c:order val="1"/>
          <c:tx>
            <c:strRef>
              <c:f>'F2.15'!$D$3</c:f>
              <c:strCache>
                <c:ptCount val="1"/>
                <c:pt idx="0">
                  <c:v>Privata tjänstenäringar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'F2.15'!$B$4:$B$58</c:f>
              <c:numCache>
                <c:formatCode>@</c:formatCode>
                <c:ptCount val="55"/>
                <c:pt idx="0">
                  <c:v>2003</c:v>
                </c:pt>
                <c:pt idx="1">
                  <c:v>2003</c:v>
                </c:pt>
                <c:pt idx="2">
                  <c:v>2003</c:v>
                </c:pt>
                <c:pt idx="3">
                  <c:v>2003</c:v>
                </c:pt>
                <c:pt idx="4">
                  <c:v>2004</c:v>
                </c:pt>
                <c:pt idx="5">
                  <c:v>2004</c:v>
                </c:pt>
                <c:pt idx="6">
                  <c:v>2004</c:v>
                </c:pt>
                <c:pt idx="7">
                  <c:v>2004</c:v>
                </c:pt>
                <c:pt idx="8">
                  <c:v>2005</c:v>
                </c:pt>
                <c:pt idx="9">
                  <c:v>2005</c:v>
                </c:pt>
                <c:pt idx="10">
                  <c:v>2005</c:v>
                </c:pt>
                <c:pt idx="11">
                  <c:v>2005</c:v>
                </c:pt>
                <c:pt idx="12">
                  <c:v>2006</c:v>
                </c:pt>
                <c:pt idx="13">
                  <c:v>2006</c:v>
                </c:pt>
                <c:pt idx="14">
                  <c:v>2006</c:v>
                </c:pt>
                <c:pt idx="15">
                  <c:v>2006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2010</c:v>
                </c:pt>
                <c:pt idx="29">
                  <c:v>2010</c:v>
                </c:pt>
                <c:pt idx="30">
                  <c:v>2010</c:v>
                </c:pt>
                <c:pt idx="31">
                  <c:v>2010</c:v>
                </c:pt>
                <c:pt idx="32">
                  <c:v>2011</c:v>
                </c:pt>
                <c:pt idx="33">
                  <c:v>2011</c:v>
                </c:pt>
                <c:pt idx="34">
                  <c:v>2011</c:v>
                </c:pt>
                <c:pt idx="35">
                  <c:v>2011</c:v>
                </c:pt>
                <c:pt idx="36">
                  <c:v>2012</c:v>
                </c:pt>
                <c:pt idx="37">
                  <c:v>2012</c:v>
                </c:pt>
                <c:pt idx="38">
                  <c:v>2012</c:v>
                </c:pt>
                <c:pt idx="39">
                  <c:v>2012</c:v>
                </c:pt>
                <c:pt idx="40">
                  <c:v>2013</c:v>
                </c:pt>
                <c:pt idx="41">
                  <c:v>2013</c:v>
                </c:pt>
                <c:pt idx="42">
                  <c:v>2013</c:v>
                </c:pt>
                <c:pt idx="43">
                  <c:v>2013</c:v>
                </c:pt>
                <c:pt idx="44">
                  <c:v>2014</c:v>
                </c:pt>
                <c:pt idx="45">
                  <c:v>2014</c:v>
                </c:pt>
                <c:pt idx="46">
                  <c:v>2014</c:v>
                </c:pt>
                <c:pt idx="47">
                  <c:v>2014</c:v>
                </c:pt>
                <c:pt idx="48">
                  <c:v>2015</c:v>
                </c:pt>
                <c:pt idx="49">
                  <c:v>2015</c:v>
                </c:pt>
                <c:pt idx="50">
                  <c:v>2015</c:v>
                </c:pt>
                <c:pt idx="51">
                  <c:v>2015</c:v>
                </c:pt>
                <c:pt idx="52">
                  <c:v>2016</c:v>
                </c:pt>
                <c:pt idx="53">
                  <c:v>2016</c:v>
                </c:pt>
                <c:pt idx="54">
                  <c:v>2016</c:v>
                </c:pt>
              </c:numCache>
            </c:numRef>
          </c:cat>
          <c:val>
            <c:numRef>
              <c:f>'F2.15'!$D$4:$D$58</c:f>
              <c:numCache>
                <c:formatCode>General</c:formatCode>
                <c:ptCount val="55"/>
                <c:pt idx="0">
                  <c:v>8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7</c:v>
                </c:pt>
                <c:pt idx="5">
                  <c:v>9</c:v>
                </c:pt>
                <c:pt idx="6">
                  <c:v>7</c:v>
                </c:pt>
                <c:pt idx="7">
                  <c:v>12</c:v>
                </c:pt>
                <c:pt idx="8">
                  <c:v>10</c:v>
                </c:pt>
                <c:pt idx="9">
                  <c:v>10</c:v>
                </c:pt>
                <c:pt idx="10">
                  <c:v>11</c:v>
                </c:pt>
                <c:pt idx="11">
                  <c:v>14</c:v>
                </c:pt>
                <c:pt idx="12">
                  <c:v>15</c:v>
                </c:pt>
                <c:pt idx="13">
                  <c:v>16</c:v>
                </c:pt>
                <c:pt idx="14">
                  <c:v>19</c:v>
                </c:pt>
                <c:pt idx="15">
                  <c:v>23</c:v>
                </c:pt>
                <c:pt idx="16">
                  <c:v>27</c:v>
                </c:pt>
                <c:pt idx="17">
                  <c:v>29</c:v>
                </c:pt>
                <c:pt idx="18">
                  <c:v>30</c:v>
                </c:pt>
                <c:pt idx="19">
                  <c:v>29</c:v>
                </c:pt>
                <c:pt idx="20">
                  <c:v>27</c:v>
                </c:pt>
                <c:pt idx="21">
                  <c:v>22</c:v>
                </c:pt>
                <c:pt idx="22">
                  <c:v>14</c:v>
                </c:pt>
                <c:pt idx="23">
                  <c:v>6</c:v>
                </c:pt>
                <c:pt idx="24">
                  <c:v>5</c:v>
                </c:pt>
                <c:pt idx="25">
                  <c:v>4</c:v>
                </c:pt>
                <c:pt idx="26">
                  <c:v>5</c:v>
                </c:pt>
                <c:pt idx="27">
                  <c:v>7</c:v>
                </c:pt>
                <c:pt idx="28">
                  <c:v>8</c:v>
                </c:pt>
                <c:pt idx="29">
                  <c:v>11</c:v>
                </c:pt>
                <c:pt idx="30">
                  <c:v>14</c:v>
                </c:pt>
                <c:pt idx="31">
                  <c:v>18</c:v>
                </c:pt>
                <c:pt idx="32">
                  <c:v>19</c:v>
                </c:pt>
                <c:pt idx="33">
                  <c:v>19</c:v>
                </c:pt>
                <c:pt idx="34">
                  <c:v>17</c:v>
                </c:pt>
                <c:pt idx="35">
                  <c:v>12</c:v>
                </c:pt>
                <c:pt idx="36">
                  <c:v>15</c:v>
                </c:pt>
                <c:pt idx="37">
                  <c:v>15</c:v>
                </c:pt>
                <c:pt idx="38">
                  <c:v>10</c:v>
                </c:pt>
                <c:pt idx="39">
                  <c:v>12</c:v>
                </c:pt>
                <c:pt idx="40">
                  <c:v>8</c:v>
                </c:pt>
                <c:pt idx="41">
                  <c:v>8</c:v>
                </c:pt>
                <c:pt idx="42">
                  <c:v>13</c:v>
                </c:pt>
                <c:pt idx="43">
                  <c:v>9</c:v>
                </c:pt>
                <c:pt idx="44">
                  <c:v>11</c:v>
                </c:pt>
                <c:pt idx="45">
                  <c:v>12</c:v>
                </c:pt>
                <c:pt idx="46">
                  <c:v>11</c:v>
                </c:pt>
                <c:pt idx="47">
                  <c:v>15</c:v>
                </c:pt>
                <c:pt idx="48">
                  <c:v>17</c:v>
                </c:pt>
                <c:pt idx="49">
                  <c:v>16</c:v>
                </c:pt>
                <c:pt idx="50">
                  <c:v>18</c:v>
                </c:pt>
                <c:pt idx="51">
                  <c:v>20</c:v>
                </c:pt>
                <c:pt idx="52">
                  <c:v>20</c:v>
                </c:pt>
                <c:pt idx="53">
                  <c:v>23</c:v>
                </c:pt>
                <c:pt idx="54">
                  <c:v>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1C9-4634-88AC-1067365DC215}"/>
            </c:ext>
          </c:extLst>
        </c:ser>
        <c:ser>
          <c:idx val="2"/>
          <c:order val="2"/>
          <c:tx>
            <c:strRef>
              <c:f>'F2.15'!$E$3</c:f>
              <c:strCache>
                <c:ptCount val="1"/>
                <c:pt idx="0">
                  <c:v>Byggsektor</c:v>
                </c:pt>
              </c:strCache>
            </c:strRef>
          </c:tx>
          <c:marker>
            <c:symbol val="none"/>
          </c:marker>
          <c:cat>
            <c:numRef>
              <c:f>'F2.15'!$B$4:$B$58</c:f>
              <c:numCache>
                <c:formatCode>@</c:formatCode>
                <c:ptCount val="55"/>
                <c:pt idx="0">
                  <c:v>2003</c:v>
                </c:pt>
                <c:pt idx="1">
                  <c:v>2003</c:v>
                </c:pt>
                <c:pt idx="2">
                  <c:v>2003</c:v>
                </c:pt>
                <c:pt idx="3">
                  <c:v>2003</c:v>
                </c:pt>
                <c:pt idx="4">
                  <c:v>2004</c:v>
                </c:pt>
                <c:pt idx="5">
                  <c:v>2004</c:v>
                </c:pt>
                <c:pt idx="6">
                  <c:v>2004</c:v>
                </c:pt>
                <c:pt idx="7">
                  <c:v>2004</c:v>
                </c:pt>
                <c:pt idx="8">
                  <c:v>2005</c:v>
                </c:pt>
                <c:pt idx="9">
                  <c:v>2005</c:v>
                </c:pt>
                <c:pt idx="10">
                  <c:v>2005</c:v>
                </c:pt>
                <c:pt idx="11">
                  <c:v>2005</c:v>
                </c:pt>
                <c:pt idx="12">
                  <c:v>2006</c:v>
                </c:pt>
                <c:pt idx="13">
                  <c:v>2006</c:v>
                </c:pt>
                <c:pt idx="14">
                  <c:v>2006</c:v>
                </c:pt>
                <c:pt idx="15">
                  <c:v>2006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2010</c:v>
                </c:pt>
                <c:pt idx="29">
                  <c:v>2010</c:v>
                </c:pt>
                <c:pt idx="30">
                  <c:v>2010</c:v>
                </c:pt>
                <c:pt idx="31">
                  <c:v>2010</c:v>
                </c:pt>
                <c:pt idx="32">
                  <c:v>2011</c:v>
                </c:pt>
                <c:pt idx="33">
                  <c:v>2011</c:v>
                </c:pt>
                <c:pt idx="34">
                  <c:v>2011</c:v>
                </c:pt>
                <c:pt idx="35">
                  <c:v>2011</c:v>
                </c:pt>
                <c:pt idx="36">
                  <c:v>2012</c:v>
                </c:pt>
                <c:pt idx="37">
                  <c:v>2012</c:v>
                </c:pt>
                <c:pt idx="38">
                  <c:v>2012</c:v>
                </c:pt>
                <c:pt idx="39">
                  <c:v>2012</c:v>
                </c:pt>
                <c:pt idx="40">
                  <c:v>2013</c:v>
                </c:pt>
                <c:pt idx="41">
                  <c:v>2013</c:v>
                </c:pt>
                <c:pt idx="42">
                  <c:v>2013</c:v>
                </c:pt>
                <c:pt idx="43">
                  <c:v>2013</c:v>
                </c:pt>
                <c:pt idx="44">
                  <c:v>2014</c:v>
                </c:pt>
                <c:pt idx="45">
                  <c:v>2014</c:v>
                </c:pt>
                <c:pt idx="46">
                  <c:v>2014</c:v>
                </c:pt>
                <c:pt idx="47">
                  <c:v>2014</c:v>
                </c:pt>
                <c:pt idx="48">
                  <c:v>2015</c:v>
                </c:pt>
                <c:pt idx="49">
                  <c:v>2015</c:v>
                </c:pt>
                <c:pt idx="50">
                  <c:v>2015</c:v>
                </c:pt>
                <c:pt idx="51">
                  <c:v>2015</c:v>
                </c:pt>
                <c:pt idx="52">
                  <c:v>2016</c:v>
                </c:pt>
                <c:pt idx="53">
                  <c:v>2016</c:v>
                </c:pt>
                <c:pt idx="54">
                  <c:v>2016</c:v>
                </c:pt>
              </c:numCache>
            </c:numRef>
          </c:cat>
          <c:val>
            <c:numRef>
              <c:f>'F2.15'!$E$4:$E$58</c:f>
              <c:numCache>
                <c:formatCode>General</c:formatCode>
                <c:ptCount val="55"/>
                <c:pt idx="28">
                  <c:v>9</c:v>
                </c:pt>
                <c:pt idx="29">
                  <c:v>25</c:v>
                </c:pt>
                <c:pt idx="30">
                  <c:v>33</c:v>
                </c:pt>
                <c:pt idx="31">
                  <c:v>30</c:v>
                </c:pt>
                <c:pt idx="32">
                  <c:v>39</c:v>
                </c:pt>
                <c:pt idx="33">
                  <c:v>32</c:v>
                </c:pt>
                <c:pt idx="34">
                  <c:v>25</c:v>
                </c:pt>
                <c:pt idx="35">
                  <c:v>23</c:v>
                </c:pt>
                <c:pt idx="36">
                  <c:v>18</c:v>
                </c:pt>
                <c:pt idx="37">
                  <c:v>14</c:v>
                </c:pt>
                <c:pt idx="38">
                  <c:v>8</c:v>
                </c:pt>
                <c:pt idx="39">
                  <c:v>10</c:v>
                </c:pt>
                <c:pt idx="40">
                  <c:v>5</c:v>
                </c:pt>
                <c:pt idx="41">
                  <c:v>7</c:v>
                </c:pt>
                <c:pt idx="42">
                  <c:v>9</c:v>
                </c:pt>
                <c:pt idx="43">
                  <c:v>5</c:v>
                </c:pt>
                <c:pt idx="44">
                  <c:v>7</c:v>
                </c:pt>
                <c:pt idx="45">
                  <c:v>9</c:v>
                </c:pt>
                <c:pt idx="46">
                  <c:v>12</c:v>
                </c:pt>
                <c:pt idx="47">
                  <c:v>24</c:v>
                </c:pt>
                <c:pt idx="48">
                  <c:v>29</c:v>
                </c:pt>
                <c:pt idx="49">
                  <c:v>26</c:v>
                </c:pt>
                <c:pt idx="50">
                  <c:v>40</c:v>
                </c:pt>
                <c:pt idx="51">
                  <c:v>42</c:v>
                </c:pt>
                <c:pt idx="52">
                  <c:v>41</c:v>
                </c:pt>
                <c:pt idx="53">
                  <c:v>43</c:v>
                </c:pt>
                <c:pt idx="54">
                  <c:v>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1C9-4634-88AC-1067365DC2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9187840"/>
        <c:axId val="49194496"/>
      </c:lineChart>
      <c:catAx>
        <c:axId val="49187840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9194496"/>
        <c:crosses val="autoZero"/>
        <c:auto val="1"/>
        <c:lblAlgn val="ctr"/>
        <c:lblOffset val="100"/>
        <c:tickLblSkip val="8"/>
        <c:tickMarkSkip val="2"/>
        <c:noMultiLvlLbl val="0"/>
      </c:catAx>
      <c:valAx>
        <c:axId val="49194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91878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26817220764071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031465093411998E-2"/>
          <c:y val="6.5289442986293397E-2"/>
          <c:w val="0.924643805309735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'F2.12'!$C$1</c:f>
              <c:strCache>
                <c:ptCount val="1"/>
                <c:pt idx="0">
                  <c:v>Industrin</c:v>
                </c:pt>
              </c:strCache>
            </c:strRef>
          </c:tx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'F2.12'!$C$2:$C$74</c:f>
              <c:numCache>
                <c:formatCode>0.0</c:formatCode>
                <c:ptCount val="73"/>
                <c:pt idx="0">
                  <c:v>7.2583639972219398</c:v>
                </c:pt>
                <c:pt idx="1">
                  <c:v>11.3711673820066</c:v>
                </c:pt>
                <c:pt idx="2">
                  <c:v>13.7070648270864</c:v>
                </c:pt>
                <c:pt idx="3">
                  <c:v>15.3588346164287</c:v>
                </c:pt>
                <c:pt idx="4">
                  <c:v>8.1669738183453298</c:v>
                </c:pt>
                <c:pt idx="5">
                  <c:v>8.7956177744353408</c:v>
                </c:pt>
                <c:pt idx="6">
                  <c:v>4.8893363536799397</c:v>
                </c:pt>
                <c:pt idx="7">
                  <c:v>4.6639788124292103</c:v>
                </c:pt>
                <c:pt idx="8">
                  <c:v>9.6542466659527708</c:v>
                </c:pt>
                <c:pt idx="9">
                  <c:v>5.43081612544196</c:v>
                </c:pt>
                <c:pt idx="10">
                  <c:v>4.5916391773644403</c:v>
                </c:pt>
                <c:pt idx="11">
                  <c:v>3.82429400961911</c:v>
                </c:pt>
                <c:pt idx="12">
                  <c:v>8.3751556456789302</c:v>
                </c:pt>
                <c:pt idx="13">
                  <c:v>10.4903452652855</c:v>
                </c:pt>
                <c:pt idx="14">
                  <c:v>12.109520247824999</c:v>
                </c:pt>
                <c:pt idx="15">
                  <c:v>-0.67978314549670404</c:v>
                </c:pt>
                <c:pt idx="16">
                  <c:v>7.6470658023616798</c:v>
                </c:pt>
                <c:pt idx="17">
                  <c:v>3.8584626624907798</c:v>
                </c:pt>
                <c:pt idx="18">
                  <c:v>3.88385471681379</c:v>
                </c:pt>
                <c:pt idx="19">
                  <c:v>7.3724819119988396</c:v>
                </c:pt>
                <c:pt idx="20">
                  <c:v>-1.64972048715386</c:v>
                </c:pt>
                <c:pt idx="21">
                  <c:v>4.7562566939202604</c:v>
                </c:pt>
                <c:pt idx="22">
                  <c:v>4.6787552317849297</c:v>
                </c:pt>
                <c:pt idx="23">
                  <c:v>5.4895955439191599</c:v>
                </c:pt>
                <c:pt idx="24">
                  <c:v>4.8802636803032602</c:v>
                </c:pt>
                <c:pt idx="25">
                  <c:v>8.8181904708307108</c:v>
                </c:pt>
                <c:pt idx="26">
                  <c:v>5.1558007873446803</c:v>
                </c:pt>
                <c:pt idx="27">
                  <c:v>-4.2484502403351696</c:v>
                </c:pt>
                <c:pt idx="28">
                  <c:v>-2.2019142491611698</c:v>
                </c:pt>
                <c:pt idx="29">
                  <c:v>14.812729283306799</c:v>
                </c:pt>
                <c:pt idx="30">
                  <c:v>0.70458840144120405</c:v>
                </c:pt>
                <c:pt idx="31">
                  <c:v>-1.5978815165811799</c:v>
                </c:pt>
                <c:pt idx="32">
                  <c:v>1.7883853448226401</c:v>
                </c:pt>
                <c:pt idx="33">
                  <c:v>3.8245461374935701</c:v>
                </c:pt>
                <c:pt idx="34">
                  <c:v>8.6018408749852693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B71-4FE6-87DE-90501023EDDA}"/>
            </c:ext>
          </c:extLst>
        </c:ser>
        <c:ser>
          <c:idx val="1"/>
          <c:order val="1"/>
          <c:tx>
            <c:strRef>
              <c:f>'F2.12'!$E$1</c:f>
              <c:strCache>
                <c:ptCount val="1"/>
                <c:pt idx="0">
                  <c:v>Tjänstesektorn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'F2.12'!$E$2:$E$74</c:f>
              <c:numCache>
                <c:formatCode>0.0</c:formatCode>
                <c:ptCount val="73"/>
                <c:pt idx="0">
                  <c:v>10.198533481392801</c:v>
                </c:pt>
                <c:pt idx="1">
                  <c:v>7.2017262063877299</c:v>
                </c:pt>
                <c:pt idx="2">
                  <c:v>10.3463916819533</c:v>
                </c:pt>
                <c:pt idx="3">
                  <c:v>9.7177833173563393</c:v>
                </c:pt>
                <c:pt idx="4">
                  <c:v>5.3271156668403901</c:v>
                </c:pt>
                <c:pt idx="5">
                  <c:v>9.6812839730797595</c:v>
                </c:pt>
                <c:pt idx="6">
                  <c:v>6.2132746339657698</c:v>
                </c:pt>
                <c:pt idx="7">
                  <c:v>7.7006894865145403</c:v>
                </c:pt>
                <c:pt idx="8">
                  <c:v>7.9747775407753396</c:v>
                </c:pt>
                <c:pt idx="9">
                  <c:v>7.9021424970694802</c:v>
                </c:pt>
                <c:pt idx="10">
                  <c:v>7.3864970975862496</c:v>
                </c:pt>
                <c:pt idx="11">
                  <c:v>2.2899119410242501</c:v>
                </c:pt>
                <c:pt idx="12">
                  <c:v>5.6611457231308897</c:v>
                </c:pt>
                <c:pt idx="13">
                  <c:v>4.4118306264116303</c:v>
                </c:pt>
                <c:pt idx="14">
                  <c:v>4.9983816202282298</c:v>
                </c:pt>
                <c:pt idx="15">
                  <c:v>3.4719473579081201</c:v>
                </c:pt>
                <c:pt idx="16">
                  <c:v>6.7946227375734303</c:v>
                </c:pt>
                <c:pt idx="17">
                  <c:v>3.7691933951857699</c:v>
                </c:pt>
                <c:pt idx="18">
                  <c:v>2.9201670503736099</c:v>
                </c:pt>
                <c:pt idx="19">
                  <c:v>4.5439792735630196</c:v>
                </c:pt>
                <c:pt idx="20">
                  <c:v>4.1082719176983398</c:v>
                </c:pt>
                <c:pt idx="21">
                  <c:v>5.5538786051508904</c:v>
                </c:pt>
                <c:pt idx="22">
                  <c:v>5.2560154655010098</c:v>
                </c:pt>
                <c:pt idx="23">
                  <c:v>4.9788315969663701</c:v>
                </c:pt>
                <c:pt idx="24">
                  <c:v>3.8127092395089499</c:v>
                </c:pt>
                <c:pt idx="25">
                  <c:v>4.0925499385891202</c:v>
                </c:pt>
                <c:pt idx="26">
                  <c:v>1.1996747587099701</c:v>
                </c:pt>
                <c:pt idx="27">
                  <c:v>1.46394130203647</c:v>
                </c:pt>
                <c:pt idx="28">
                  <c:v>0.36224403380268599</c:v>
                </c:pt>
                <c:pt idx="29">
                  <c:v>1.0454509782419099</c:v>
                </c:pt>
                <c:pt idx="30">
                  <c:v>3.4449254217102498</c:v>
                </c:pt>
                <c:pt idx="31">
                  <c:v>3.2650019585303398</c:v>
                </c:pt>
                <c:pt idx="32">
                  <c:v>3.2022460994821298</c:v>
                </c:pt>
                <c:pt idx="33">
                  <c:v>3.6741180812337002</c:v>
                </c:pt>
                <c:pt idx="34">
                  <c:v>4.1312942559752299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B71-4FE6-87DE-90501023EDDA}"/>
            </c:ext>
          </c:extLst>
        </c:ser>
        <c:ser>
          <c:idx val="2"/>
          <c:order val="2"/>
          <c:tx>
            <c:strRef>
              <c:f>'F2.12'!$G$1</c:f>
              <c:strCache>
                <c:ptCount val="1"/>
                <c:pt idx="0">
                  <c:v>Byggsektorn</c:v>
                </c:pt>
              </c:strCache>
            </c:strRef>
          </c:tx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'F2.12'!$G$2:$G$74</c:f>
              <c:numCache>
                <c:formatCode>0.0</c:formatCode>
                <c:ptCount val="73"/>
                <c:pt idx="0">
                  <c:v>6.0183074822682396</c:v>
                </c:pt>
                <c:pt idx="1">
                  <c:v>9.8923846130926307</c:v>
                </c:pt>
                <c:pt idx="2">
                  <c:v>9.2611026398478007</c:v>
                </c:pt>
                <c:pt idx="3">
                  <c:v>9.6715987476738903</c:v>
                </c:pt>
                <c:pt idx="4">
                  <c:v>5.6775552517173802</c:v>
                </c:pt>
                <c:pt idx="5">
                  <c:v>5.0324113164487398</c:v>
                </c:pt>
                <c:pt idx="6">
                  <c:v>5.82814101412899</c:v>
                </c:pt>
                <c:pt idx="7">
                  <c:v>10.108871548900799</c:v>
                </c:pt>
                <c:pt idx="8">
                  <c:v>12.4627561516255</c:v>
                </c:pt>
                <c:pt idx="9">
                  <c:v>11.416783144035399</c:v>
                </c:pt>
                <c:pt idx="10">
                  <c:v>6.0835452639244698</c:v>
                </c:pt>
                <c:pt idx="11">
                  <c:v>3.1541712721941302</c:v>
                </c:pt>
                <c:pt idx="12">
                  <c:v>2.1908146315461199</c:v>
                </c:pt>
                <c:pt idx="13">
                  <c:v>2.2513115396296302</c:v>
                </c:pt>
                <c:pt idx="14">
                  <c:v>2.5588426968501801</c:v>
                </c:pt>
                <c:pt idx="15">
                  <c:v>2.5398842023623298</c:v>
                </c:pt>
                <c:pt idx="16">
                  <c:v>1.1119945565706399</c:v>
                </c:pt>
                <c:pt idx="17">
                  <c:v>5.0866460433601199</c:v>
                </c:pt>
                <c:pt idx="18">
                  <c:v>0.50616035081302302</c:v>
                </c:pt>
                <c:pt idx="19">
                  <c:v>5.0376933170353198</c:v>
                </c:pt>
                <c:pt idx="20">
                  <c:v>5.9299579017776303</c:v>
                </c:pt>
                <c:pt idx="21">
                  <c:v>7.7916787027153003</c:v>
                </c:pt>
                <c:pt idx="22">
                  <c:v>9.0826236459277094</c:v>
                </c:pt>
                <c:pt idx="23">
                  <c:v>8.9229565336509093</c:v>
                </c:pt>
                <c:pt idx="24">
                  <c:v>-2.0460957917945302</c:v>
                </c:pt>
                <c:pt idx="25">
                  <c:v>10.215095854341</c:v>
                </c:pt>
                <c:pt idx="26">
                  <c:v>5.0996710280177897</c:v>
                </c:pt>
                <c:pt idx="27">
                  <c:v>-3.9669589935457301</c:v>
                </c:pt>
                <c:pt idx="28">
                  <c:v>-5.8708206588898397</c:v>
                </c:pt>
                <c:pt idx="29">
                  <c:v>7.4929972009389001</c:v>
                </c:pt>
                <c:pt idx="30">
                  <c:v>-0.66764361569033104</c:v>
                </c:pt>
                <c:pt idx="31">
                  <c:v>-4.8671584761526097</c:v>
                </c:pt>
                <c:pt idx="32">
                  <c:v>-0.102157630344241</c:v>
                </c:pt>
                <c:pt idx="33">
                  <c:v>4.1786670681033797</c:v>
                </c:pt>
                <c:pt idx="34">
                  <c:v>9.0685868878626401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B71-4FE6-87DE-90501023ED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6729984"/>
        <c:axId val="206731520"/>
      </c:lineChart>
      <c:dateAx>
        <c:axId val="206729984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731520"/>
        <c:crosses val="autoZero"/>
        <c:auto val="1"/>
        <c:lblOffset val="100"/>
        <c:baseTimeUnit val="years"/>
      </c:dateAx>
      <c:valAx>
        <c:axId val="206731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7299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38538804525095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3.7805835193939E-2"/>
          <c:w val="0.87026302851524096"/>
          <c:h val="0.83748400715332705"/>
        </c:manualLayout>
      </c:layout>
      <c:lineChart>
        <c:grouping val="standard"/>
        <c:varyColors val="0"/>
        <c:ser>
          <c:idx val="0"/>
          <c:order val="0"/>
          <c:tx>
            <c:strRef>
              <c:f>'F2.8'!$B$2</c:f>
              <c:strCache>
                <c:ptCount val="1"/>
                <c:pt idx="0">
                  <c:v>Löneglidning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'F2.8'!$B$5:$B$22</c:f>
              <c:numCache>
                <c:formatCode>0.0</c:formatCode>
                <c:ptCount val="18"/>
                <c:pt idx="0">
                  <c:v>0.78287709999999999</c:v>
                </c:pt>
                <c:pt idx="1">
                  <c:v>0.59460000000000002</c:v>
                </c:pt>
                <c:pt idx="2">
                  <c:v>1.0075897</c:v>
                </c:pt>
                <c:pt idx="3">
                  <c:v>1.2998544000000001</c:v>
                </c:pt>
                <c:pt idx="4">
                  <c:v>1.0904999</c:v>
                </c:pt>
                <c:pt idx="5">
                  <c:v>0.51218839999999999</c:v>
                </c:pt>
                <c:pt idx="6">
                  <c:v>0.87431479999999995</c:v>
                </c:pt>
                <c:pt idx="7">
                  <c:v>0.98964229999999997</c:v>
                </c:pt>
                <c:pt idx="8">
                  <c:v>0.61845079999999997</c:v>
                </c:pt>
                <c:pt idx="9">
                  <c:v>0.23452880000000001</c:v>
                </c:pt>
                <c:pt idx="10">
                  <c:v>0.59625240000000002</c:v>
                </c:pt>
                <c:pt idx="11">
                  <c:v>1.3043699999999899E-2</c:v>
                </c:pt>
                <c:pt idx="12">
                  <c:v>0.74214590000000003</c:v>
                </c:pt>
                <c:pt idx="13">
                  <c:v>0.68994500000000003</c:v>
                </c:pt>
                <c:pt idx="14">
                  <c:v>0.33424969999999998</c:v>
                </c:pt>
                <c:pt idx="15">
                  <c:v>0.2199583</c:v>
                </c:pt>
                <c:pt idx="16">
                  <c:v>0.74065250000000005</c:v>
                </c:pt>
                <c:pt idx="17">
                  <c:v>-5.3691600000000103E-2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607-41FF-B116-70024D0915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48064"/>
        <c:axId val="206649600"/>
      </c:lineChart>
      <c:lineChart>
        <c:grouping val="standard"/>
        <c:varyColors val="0"/>
        <c:ser>
          <c:idx val="1"/>
          <c:order val="1"/>
          <c:tx>
            <c:strRef>
              <c:f>'F2.8'!$C$2</c:f>
              <c:strCache>
                <c:ptCount val="1"/>
                <c:pt idx="0">
                  <c:v>Brist på arbetskraft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'F2.8'!$C$5:$C$22</c:f>
              <c:numCache>
                <c:formatCode>General</c:formatCode>
                <c:ptCount val="18"/>
                <c:pt idx="0">
                  <c:v>31.5</c:v>
                </c:pt>
                <c:pt idx="1">
                  <c:v>31.75</c:v>
                </c:pt>
                <c:pt idx="2">
                  <c:v>41</c:v>
                </c:pt>
                <c:pt idx="3">
                  <c:v>24.5</c:v>
                </c:pt>
                <c:pt idx="4">
                  <c:v>18</c:v>
                </c:pt>
                <c:pt idx="5">
                  <c:v>11</c:v>
                </c:pt>
                <c:pt idx="6">
                  <c:v>13.25</c:v>
                </c:pt>
                <c:pt idx="7">
                  <c:v>16</c:v>
                </c:pt>
                <c:pt idx="8">
                  <c:v>26.5</c:v>
                </c:pt>
                <c:pt idx="9">
                  <c:v>37.25</c:v>
                </c:pt>
                <c:pt idx="10">
                  <c:v>22.75</c:v>
                </c:pt>
                <c:pt idx="11">
                  <c:v>9</c:v>
                </c:pt>
                <c:pt idx="12">
                  <c:v>19.25</c:v>
                </c:pt>
                <c:pt idx="13">
                  <c:v>23.5</c:v>
                </c:pt>
                <c:pt idx="14">
                  <c:v>18.5</c:v>
                </c:pt>
                <c:pt idx="15">
                  <c:v>14.5</c:v>
                </c:pt>
                <c:pt idx="16">
                  <c:v>17.75</c:v>
                </c:pt>
                <c:pt idx="17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607-41FF-B116-70024D0915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63680"/>
        <c:axId val="206665216"/>
      </c:lineChart>
      <c:catAx>
        <c:axId val="206648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49600"/>
        <c:crosses val="autoZero"/>
        <c:auto val="1"/>
        <c:lblAlgn val="ctr"/>
        <c:lblOffset val="100"/>
        <c:noMultiLvlLbl val="0"/>
      </c:catAx>
      <c:valAx>
        <c:axId val="20664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48064"/>
        <c:crosses val="autoZero"/>
        <c:crossBetween val="between"/>
      </c:valAx>
      <c:catAx>
        <c:axId val="2066636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65216"/>
        <c:crosses val="autoZero"/>
        <c:auto val="1"/>
        <c:lblAlgn val="ctr"/>
        <c:lblOffset val="100"/>
        <c:noMultiLvlLbl val="0"/>
      </c:catAx>
      <c:valAx>
        <c:axId val="2066652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63680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3705506391347103E-2"/>
          <c:y val="6.5289442986293397E-2"/>
          <c:w val="0.87961332350049204"/>
          <c:h val="0.83546587926509197"/>
        </c:manualLayout>
      </c:layout>
      <c:lineChart>
        <c:grouping val="standard"/>
        <c:varyColors val="0"/>
        <c:ser>
          <c:idx val="0"/>
          <c:order val="0"/>
          <c:tx>
            <c:strRef>
              <c:f>'F2.8'!$B$41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'F2.8'!$B$45:$B$65</c:f>
              <c:numCache>
                <c:formatCode>0.0</c:formatCode>
                <c:ptCount val="21"/>
                <c:pt idx="0">
                  <c:v>1.5387869000000001</c:v>
                </c:pt>
                <c:pt idx="1">
                  <c:v>3.4732050999999999</c:v>
                </c:pt>
                <c:pt idx="2">
                  <c:v>1.3390015</c:v>
                </c:pt>
                <c:pt idx="3">
                  <c:v>1.2030422999999999</c:v>
                </c:pt>
                <c:pt idx="4">
                  <c:v>0.74175919999999995</c:v>
                </c:pt>
                <c:pt idx="5">
                  <c:v>1.5765267000000001</c:v>
                </c:pt>
                <c:pt idx="6">
                  <c:v>1.1609894000000001</c:v>
                </c:pt>
                <c:pt idx="7">
                  <c:v>1.6925861</c:v>
                </c:pt>
                <c:pt idx="8">
                  <c:v>0.91482330000000001</c:v>
                </c:pt>
                <c:pt idx="9">
                  <c:v>1.1562809999999999</c:v>
                </c:pt>
                <c:pt idx="10">
                  <c:v>1.0948424000000001</c:v>
                </c:pt>
                <c:pt idx="11">
                  <c:v>0.95638089999999998</c:v>
                </c:pt>
                <c:pt idx="12">
                  <c:v>0.78797859999999997</c:v>
                </c:pt>
                <c:pt idx="13">
                  <c:v>1.5823157000000001</c:v>
                </c:pt>
                <c:pt idx="14">
                  <c:v>0.19981740000000001</c:v>
                </c:pt>
                <c:pt idx="15">
                  <c:v>1.6602021</c:v>
                </c:pt>
                <c:pt idx="16">
                  <c:v>0.98729639999999996</c:v>
                </c:pt>
                <c:pt idx="17">
                  <c:v>0.51628750000000001</c:v>
                </c:pt>
                <c:pt idx="18">
                  <c:v>0.52106370000000002</c:v>
                </c:pt>
                <c:pt idx="19">
                  <c:v>0.67635610000000002</c:v>
                </c:pt>
                <c:pt idx="20">
                  <c:v>0.30383719999999997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436-434A-BCB2-DF1E6CE1B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97216"/>
        <c:axId val="206698752"/>
      </c:lineChart>
      <c:lineChart>
        <c:grouping val="standard"/>
        <c:varyColors val="0"/>
        <c:ser>
          <c:idx val="1"/>
          <c:order val="1"/>
          <c:tx>
            <c:strRef>
              <c:f>'F2.8'!$C$41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'F2.8'!$C$45:$C$65</c:f>
              <c:numCache>
                <c:formatCode>0</c:formatCode>
                <c:ptCount val="21"/>
                <c:pt idx="0">
                  <c:v>35.75</c:v>
                </c:pt>
                <c:pt idx="1">
                  <c:v>18.75</c:v>
                </c:pt>
                <c:pt idx="2">
                  <c:v>30.25</c:v>
                </c:pt>
                <c:pt idx="3">
                  <c:v>33.75</c:v>
                </c:pt>
                <c:pt idx="4">
                  <c:v>32.75</c:v>
                </c:pt>
                <c:pt idx="5">
                  <c:v>43.25</c:v>
                </c:pt>
                <c:pt idx="6">
                  <c:v>25.5</c:v>
                </c:pt>
                <c:pt idx="7">
                  <c:v>20</c:v>
                </c:pt>
                <c:pt idx="8">
                  <c:v>14.25</c:v>
                </c:pt>
                <c:pt idx="9">
                  <c:v>16.25</c:v>
                </c:pt>
                <c:pt idx="10">
                  <c:v>18</c:v>
                </c:pt>
                <c:pt idx="11">
                  <c:v>29</c:v>
                </c:pt>
                <c:pt idx="12">
                  <c:v>43.75</c:v>
                </c:pt>
                <c:pt idx="13">
                  <c:v>30.75</c:v>
                </c:pt>
                <c:pt idx="14">
                  <c:v>11.5</c:v>
                </c:pt>
                <c:pt idx="15">
                  <c:v>24</c:v>
                </c:pt>
                <c:pt idx="16">
                  <c:v>33</c:v>
                </c:pt>
                <c:pt idx="17">
                  <c:v>29.75</c:v>
                </c:pt>
                <c:pt idx="18">
                  <c:v>19.5</c:v>
                </c:pt>
                <c:pt idx="19">
                  <c:v>24.5</c:v>
                </c:pt>
                <c:pt idx="20">
                  <c:v>28.25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436-434A-BCB2-DF1E6CE1B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097856"/>
        <c:axId val="207099392"/>
      </c:lineChart>
      <c:catAx>
        <c:axId val="206697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98752"/>
        <c:crosses val="autoZero"/>
        <c:auto val="1"/>
        <c:lblAlgn val="ctr"/>
        <c:lblOffset val="100"/>
        <c:noMultiLvlLbl val="0"/>
      </c:catAx>
      <c:valAx>
        <c:axId val="206698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97216"/>
        <c:crosses val="autoZero"/>
        <c:crossBetween val="between"/>
      </c:valAx>
      <c:catAx>
        <c:axId val="2070978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099392"/>
        <c:crosses val="autoZero"/>
        <c:auto val="1"/>
        <c:lblAlgn val="ctr"/>
        <c:lblOffset val="100"/>
        <c:noMultiLvlLbl val="0"/>
      </c:catAx>
      <c:valAx>
        <c:axId val="207099392"/>
        <c:scaling>
          <c:orientation val="minMax"/>
        </c:scaling>
        <c:delete val="0"/>
        <c:axPos val="r"/>
        <c:numFmt formatCode="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097856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6DAAF-0DF9-41A1-B273-D2F66C984766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3E070-2A55-474E-A69B-CBF831696FFE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13</a:t>
            </a:fld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22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645-4014-47C9-8EE3-17FF1C76C8F8}" type="datetimeFigureOut">
              <a:rPr lang="sv-SE" smtClean="0"/>
              <a:t>2017-03-24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sv-SE" dirty="0">
                <a:solidFill>
                  <a:schemeClr val="tx2"/>
                </a:solidFill>
              </a:rPr>
              <a:t>Kan industrin behålla sin märkessättande roll i lönebildningen?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0795" y="3455670"/>
            <a:ext cx="6400800" cy="2769870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1"/>
                </a:solidFill>
              </a:rPr>
              <a:t>Lars Calmfors</a:t>
            </a:r>
          </a:p>
          <a:p>
            <a:r>
              <a:rPr lang="sv-SE" dirty="0">
                <a:solidFill>
                  <a:schemeClr val="tx1"/>
                </a:solidFill>
              </a:rPr>
              <a:t>Nationalekonomiska föreningen</a:t>
            </a:r>
          </a:p>
          <a:p>
            <a:r>
              <a:rPr lang="sv-SE">
                <a:solidFill>
                  <a:schemeClr val="tx1"/>
                </a:solidFill>
              </a:rPr>
              <a:t>23/3-2017</a:t>
            </a:r>
            <a:endParaRPr lang="sv-SE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6306" y="-97105"/>
            <a:ext cx="1915269" cy="271034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chemeClr val="tx2"/>
                </a:solidFill>
              </a:rPr>
              <a:t>Industrins märkessättning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Lågt industrimärke styrande för hela ekonomin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259330"/>
            <a:ext cx="4040188" cy="3951288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000" dirty="0"/>
              <a:t>Bra för sysselsättningen </a:t>
            </a:r>
            <a:r>
              <a:rPr lang="sv-SE" sz="2000" b="1" dirty="0"/>
              <a:t>om</a:t>
            </a:r>
            <a:r>
              <a:rPr lang="sv-SE" sz="2000" dirty="0"/>
              <a:t>:</a:t>
            </a:r>
          </a:p>
          <a:p>
            <a:pPr marL="0" indent="0">
              <a:buNone/>
            </a:pPr>
            <a:r>
              <a:rPr lang="sv-SE" sz="2000" dirty="0"/>
              <a:t>        - tillräckligt utbud av arbets-   </a:t>
            </a:r>
          </a:p>
          <a:p>
            <a:pPr marL="0" indent="0">
              <a:buNone/>
            </a:pPr>
            <a:r>
              <a:rPr lang="sv-SE" sz="2000" dirty="0"/>
              <a:t>          kraft till hemmamarknads-</a:t>
            </a:r>
          </a:p>
          <a:p>
            <a:pPr marL="0" indent="0">
              <a:buNone/>
            </a:pPr>
            <a:r>
              <a:rPr lang="sv-SE" sz="2000" dirty="0"/>
              <a:t>          sektorerna</a:t>
            </a:r>
          </a:p>
          <a:p>
            <a:pPr marL="0" indent="0">
              <a:buNone/>
            </a:pPr>
            <a:r>
              <a:rPr lang="sv-SE" sz="2000" dirty="0"/>
              <a:t>        - fungerande utbildnings- och</a:t>
            </a:r>
          </a:p>
          <a:p>
            <a:pPr marL="0" indent="0">
              <a:buNone/>
            </a:pPr>
            <a:r>
              <a:rPr lang="sv-SE" sz="2000" dirty="0"/>
              <a:t>          omskolningsinsatser</a:t>
            </a:r>
          </a:p>
          <a:p>
            <a:pPr marL="0" indent="0">
              <a:buNone/>
            </a:pPr>
            <a:r>
              <a:rPr lang="sv-SE" sz="2000" dirty="0"/>
              <a:t>        - omorganisation av </a:t>
            </a:r>
          </a:p>
          <a:p>
            <a:pPr marL="0" indent="0">
              <a:buNone/>
            </a:pPr>
            <a:r>
              <a:rPr lang="sv-SE" sz="2000" dirty="0"/>
              <a:t>          produktion och lönebildning </a:t>
            </a:r>
          </a:p>
          <a:p>
            <a:pPr marL="0" indent="0">
              <a:buNone/>
            </a:pPr>
            <a:r>
              <a:rPr lang="sv-SE" sz="2000" dirty="0"/>
              <a:t>          med fler enkla låglönejobb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Industrimärke som tar större hänsyn till läget i andra sektorer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844415" y="2259330"/>
            <a:ext cx="4041775" cy="3951288"/>
          </a:xfrm>
        </p:spPr>
        <p:txBody>
          <a:bodyPr>
            <a:normAutofit/>
          </a:bodyPr>
          <a:lstStyle/>
          <a:p>
            <a:r>
              <a:rPr lang="sv-SE" altLang="en-US" sz="2000" b="1"/>
              <a:t>Om </a:t>
            </a:r>
            <a:r>
              <a:rPr lang="sv-SE" altLang="en-US" sz="2000"/>
              <a:t>otillräckligt utbud av arbetskraft till hemma-marknadssektorerna</a:t>
            </a:r>
          </a:p>
          <a:p>
            <a:r>
              <a:rPr lang="sv-SE" altLang="en-US" sz="2000"/>
              <a:t>Annars kronisk arbetskraftsbrist</a:t>
            </a:r>
          </a:p>
          <a:p>
            <a:r>
              <a:rPr lang="sv-SE" altLang="en-US" sz="2000"/>
              <a:t>Ineffektiv allokering av arbetskraften</a:t>
            </a:r>
          </a:p>
          <a:p>
            <a:r>
              <a:rPr lang="sv-SE" altLang="en-US" sz="2000"/>
              <a:t>Ombalansering av ekonomin där hemmamarknadssektorn växer och den internationellt konkurrensutsatta sektorn krymper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547" y="5836513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Produktivitetsförändring, förädlingsvärdeprisförändring och utrymme för lönekostnadsökningar i olika sektorer, genomsnitt per år, procent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99592" y="1700804"/>
          <a:ext cx="6509665" cy="4536507"/>
        </p:xfrm>
        <a:graphic>
          <a:graphicData uri="http://schemas.openxmlformats.org/drawingml/2006/table">
            <a:tbl>
              <a:tblPr firstRow="1" firstCol="1" bandRow="1"/>
              <a:tblGrid>
                <a:gridCol w="14721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4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2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24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Produktivitetsförändring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Förädlingsvärdeprisförändring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Utrymme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8,0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Utrymme,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23528" y="1340768"/>
          <a:ext cx="772036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Industrimärkets framtid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46015"/>
          </a:xfrm>
        </p:spPr>
        <p:txBody>
          <a:bodyPr>
            <a:normAutofit/>
          </a:bodyPr>
          <a:lstStyle/>
          <a:p>
            <a:r>
              <a:rPr lang="sv-SE" altLang="en-US" sz="2000" dirty="0"/>
              <a:t>Över tiden allt mindre samvariation mellan utrymmet för löneökningar (pris- plus produktivitetsökning) i industrin och den privata tjänstesektorn</a:t>
            </a:r>
          </a:p>
          <a:p>
            <a:pPr marL="0" indent="0">
              <a:buNone/>
            </a:pPr>
            <a:r>
              <a:rPr lang="sv-SE" altLang="en-US" sz="2000" dirty="0"/>
              <a:t>      - korrelation 1995-2004: 0,58</a:t>
            </a:r>
          </a:p>
          <a:p>
            <a:pPr marL="0" indent="0">
              <a:buNone/>
            </a:pPr>
            <a:r>
              <a:rPr lang="sv-SE" altLang="en-US" sz="2000" dirty="0"/>
              <a:t>      - korrelation 2005-2015: 0,16</a:t>
            </a:r>
          </a:p>
          <a:p>
            <a:r>
              <a:rPr lang="sv-SE" altLang="en-US" sz="2000" dirty="0"/>
              <a:t>I ett läge med långvarig arbetskraftsbrist i hemmamarknadssektorerna kan ett lågt </a:t>
            </a:r>
            <a:r>
              <a:rPr lang="sv-SE" altLang="en-US" sz="2000" dirty="0" err="1"/>
              <a:t>industrimärke</a:t>
            </a:r>
            <a:r>
              <a:rPr lang="sv-SE" altLang="en-US" sz="2000" dirty="0"/>
              <a:t> leda till gradvis ökande spänningar</a:t>
            </a:r>
          </a:p>
          <a:p>
            <a:pPr marL="0" indent="0">
              <a:buNone/>
            </a:pPr>
            <a:r>
              <a:rPr lang="sv-SE" altLang="en-US" sz="2000" dirty="0"/>
              <a:t>       - risk att den nuvarande samordningen till slut kollapsar</a:t>
            </a:r>
          </a:p>
          <a:p>
            <a:r>
              <a:rPr lang="sv-SE" altLang="en-US" sz="2000" dirty="0"/>
              <a:t>Ska fler sektorer släppas in i märkessättningen?</a:t>
            </a:r>
          </a:p>
          <a:p>
            <a:pPr marL="0" indent="0">
              <a:buNone/>
            </a:pPr>
            <a:r>
              <a:rPr lang="sv-SE" altLang="en-US" sz="2000" dirty="0"/>
              <a:t>       - det stämmer inte att alla sektorer numera är starkt internationellt</a:t>
            </a:r>
          </a:p>
          <a:p>
            <a:pPr marL="0" indent="0">
              <a:buNone/>
            </a:pPr>
            <a:r>
              <a:rPr lang="sv-SE" altLang="en-US" sz="2000" dirty="0"/>
              <a:t>         konkurrensutsatta</a:t>
            </a:r>
          </a:p>
          <a:p>
            <a:pPr marL="0" indent="0">
              <a:buNone/>
            </a:pPr>
            <a:r>
              <a:rPr lang="sv-SE" altLang="en-US" sz="2000" dirty="0"/>
              <a:t>       - det räcker inte med större hänsynstagande bara till direkt </a:t>
            </a:r>
          </a:p>
          <a:p>
            <a:pPr marL="0" indent="0">
              <a:buNone/>
            </a:pPr>
            <a:r>
              <a:rPr lang="sv-SE" altLang="en-US" sz="2000" dirty="0"/>
              <a:t>         internationellt konkurrensutsatta tjänstesektorer och industrinära</a:t>
            </a:r>
          </a:p>
          <a:p>
            <a:pPr marL="0" indent="0">
              <a:buNone/>
            </a:pPr>
            <a:r>
              <a:rPr lang="sv-SE" altLang="en-US" sz="2000" dirty="0"/>
              <a:t>         tjänster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2.7 Tjänstebranscher som är utsatta för direkt internationell konkurrens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95536" y="1412776"/>
          <a:ext cx="7648356" cy="5074123"/>
        </p:xfrm>
        <a:graphic>
          <a:graphicData uri="http://schemas.openxmlformats.org/drawingml/2006/table">
            <a:tbl>
              <a:tblPr firstRow="1" firstCol="1" bandRow="1"/>
              <a:tblGrid>
                <a:gridCol w="3863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0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18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18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4325"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Koder i data över utrymmet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Andel av näringslivets förädlingsvärde 2014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Utrikeshandelskvot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i="1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Utrikeshandelskvot &gt; 0,45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Sjötransport H50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H50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0,95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Lufttransport H51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H51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0,69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Uthyrning och leasing N77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N77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0,55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i="1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Utrikeshandelskvot &gt; 0,20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Handel G45-G47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G45-G47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14,6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Magasinering och stödtjänster till transport H52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H52-H53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2,1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Förlagstjänster J58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J58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1,2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8205">
                <a:tc>
                  <a:txBody>
                    <a:bodyPr/>
                    <a:lstStyle/>
                    <a:p>
                      <a:pPr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Dataprogrammerings-, konsult- och infotjänster J62-J63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J62-J63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4,1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0,40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Juridiska och ekonomiska konsulttjänster M69-M70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M69-M70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3,5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0,42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Arkitekt- och tekniska tjänster M71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Branscher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Forskning och utveckling M72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M71-M72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Reklam och marknadsföring M73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M73-M75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1,4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0,30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Design, foto och övriga tjänster M74-M75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M73-M75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1,4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0,31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Resetjänster N79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i="1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0,36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2.9 Industrinära tjänster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51519" y="1196747"/>
          <a:ext cx="7704858" cy="5544620"/>
        </p:xfrm>
        <a:graphic>
          <a:graphicData uri="http://schemas.openxmlformats.org/drawingml/2006/table">
            <a:tbl>
              <a:tblPr firstRow="1" firstCol="1" bandRow="1"/>
              <a:tblGrid>
                <a:gridCol w="3892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0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1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1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50369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Industrinära tjänster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Koder i data över utrymmet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Andel av näringslivets förädlingsvärde 2014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 Andel av bruttoproduktionen som är input till industrin.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Landtransport H49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H49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11,3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Magasinering och stödtjänster till transport H52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H52-H53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2,1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19,3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Förlagstjänster J58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J58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1,2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9,1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Finansiella stödtjänster K66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K66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0,3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31,6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Juridiska och ekonomiska konsulttjänster M69-M70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M69-M70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15,4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Arkitekt- och tekniska tjänster M71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M71-M72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9,9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Reklam och marknadsföring M73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M73-M75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1,4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18,6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Design, foto och övriga tjänster M74-M75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M73-M75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3,8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14,4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Arbetsförmedling och bemanning N78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N78-N82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3,8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20,8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77957">
                <a:tc>
                  <a:txBody>
                    <a:bodyPr/>
                    <a:lstStyle/>
                    <a:p>
                      <a:pPr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Bevakning, fastighetstjänster och andra företagstjänster N80-N82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N78-N82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NA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14,5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77957">
                <a:tc>
                  <a:txBody>
                    <a:bodyPr/>
                    <a:lstStyle/>
                    <a:p>
                      <a:pPr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Reparation av datorer, hushållsartiklar och personliga artiklar S95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i="1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NA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19,4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2.8 Korrelationer mellan utrymmena i industrin och i direkt internationellt konkurrensutsatta respektive hemmamarknadsinriktade tjänstesektorer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11562" y="1700808"/>
          <a:ext cx="8136902" cy="2070896"/>
        </p:xfrm>
        <a:graphic>
          <a:graphicData uri="http://schemas.openxmlformats.org/drawingml/2006/table">
            <a:tbl>
              <a:tblPr firstRow="1" firstCol="1" bandRow="1"/>
              <a:tblGrid>
                <a:gridCol w="3503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23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23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83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0806">
                <a:tc>
                  <a:txBody>
                    <a:bodyPr/>
                    <a:lstStyle/>
                    <a:p>
                      <a:pPr algn="l"/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1981-2004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2005-2014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Förändring mellan 1981-2004 och 2005-2014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8023">
                <a:tc>
                  <a:txBody>
                    <a:bodyPr/>
                    <a:lstStyle/>
                    <a:p>
                      <a:pPr algn="l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Direkt internationellt konkurrensutsatta tjänstesektorer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0,64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0,70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0,06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8025">
                <a:tc>
                  <a:txBody>
                    <a:bodyPr/>
                    <a:lstStyle/>
                    <a:p>
                      <a:pPr algn="l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Hemmamarknadsinriktade tjänstesektorer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0,29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-0,68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2.10 Korrelationer mellan utrymmena i industrin och industrinära respektive icke industrinära tjänster sektorer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4" y="2276872"/>
          <a:ext cx="7488832" cy="1757039"/>
        </p:xfrm>
        <a:graphic>
          <a:graphicData uri="http://schemas.openxmlformats.org/drawingml/2006/table">
            <a:tbl>
              <a:tblPr firstRow="1" firstCol="1" bandRow="1"/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2103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	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1981-2004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2005-2014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Förändring mellan 1981-2004 och  2005-2014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911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Industrinära tjänster	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0,28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Icke industrinära tjänster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0,56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-0,20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-0,76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2.11 Utrymmet i olika sektorer, genomsnitt per år, procent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19672" y="1844826"/>
          <a:ext cx="6264695" cy="1858620"/>
        </p:xfrm>
        <a:graphic>
          <a:graphicData uri="http://schemas.openxmlformats.org/drawingml/2006/table">
            <a:tbl>
              <a:tblPr firstRow="1" firstCol="1" bandRow="1"/>
              <a:tblGrid>
                <a:gridCol w="14807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4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43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5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0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Tjänster utsatta för direkt internationell konkurrens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Industrinära tjänster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8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1981-2004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68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2005-2014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2,8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2,8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avtalade löneökningar ger lägre totala löneökningar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altLang="en-US"/>
              <a:t>Löneglidningen samvarierar med bristen på arbetskraft</a:t>
            </a:r>
          </a:p>
          <a:p>
            <a:pPr marL="0" indent="0">
              <a:buNone/>
            </a:pPr>
            <a:r>
              <a:rPr lang="sv-SE" altLang="en-US"/>
              <a:t>    - men inte så starka effekter</a:t>
            </a:r>
          </a:p>
          <a:p>
            <a:pPr marL="457200" indent="-457200"/>
            <a:r>
              <a:rPr lang="sv-SE" altLang="en-US"/>
              <a:t>Löneglidningen har över tiden minskat som andel av de totala löneökningarna</a:t>
            </a:r>
          </a:p>
          <a:p>
            <a:pPr marL="457200" indent="-457200"/>
            <a:r>
              <a:rPr lang="sv-SE" altLang="en-US"/>
              <a:t>Lägre avtalade löneökningar ger högre löneglidning</a:t>
            </a:r>
          </a:p>
          <a:p>
            <a:pPr marL="0" indent="0">
              <a:buNone/>
            </a:pPr>
            <a:r>
              <a:rPr lang="sv-SE" altLang="en-US"/>
              <a:t>     - men bara partiell “kompensation”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2101850" y="4469765"/>
            <a:ext cx="1353185" cy="520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v-SE" sz="1400" dirty="0"/>
              <a:t>Företagsvisa förhandlingar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26205" y="4469765"/>
            <a:ext cx="1229360" cy="520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dirty="0"/>
              <a:t>Branschvisa förhandlingar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80405" y="4469765"/>
            <a:ext cx="1219835" cy="520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dirty="0"/>
              <a:t>Nationella </a:t>
            </a:r>
          </a:p>
          <a:p>
            <a:pPr algn="ctr"/>
            <a:r>
              <a:rPr lang="sv-SE" sz="1400" dirty="0"/>
              <a:t>förhandlingar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2339975" y="1556385"/>
            <a:ext cx="10795" cy="278574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2348230" y="4319905"/>
            <a:ext cx="4255770" cy="762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2" idx="0"/>
          </p:cNvCxnSpPr>
          <p:nvPr/>
        </p:nvCxnSpPr>
        <p:spPr>
          <a:xfrm flipH="1">
            <a:off x="2372360" y="3672840"/>
            <a:ext cx="3964305" cy="4445"/>
          </a:xfrm>
          <a:prstGeom prst="line">
            <a:avLst/>
          </a:prstGeom>
          <a:ln w="28575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rc 1"/>
          <p:cNvSpPr/>
          <p:nvPr/>
        </p:nvSpPr>
        <p:spPr>
          <a:xfrm>
            <a:off x="2372360" y="1840865"/>
            <a:ext cx="3964305" cy="3618865"/>
          </a:xfrm>
          <a:prstGeom prst="arc">
            <a:avLst>
              <a:gd name="adj1" fmla="val 10753131"/>
              <a:gd name="adj2" fmla="val 0"/>
            </a:avLst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 sz="1350"/>
          </a:p>
        </p:txBody>
      </p:sp>
      <p:sp>
        <p:nvSpPr>
          <p:cNvPr id="14" name="Oval 13"/>
          <p:cNvSpPr/>
          <p:nvPr/>
        </p:nvSpPr>
        <p:spPr>
          <a:xfrm>
            <a:off x="2334260" y="4288155"/>
            <a:ext cx="53975" cy="571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/>
          </a:p>
        </p:txBody>
      </p:sp>
      <p:sp>
        <p:nvSpPr>
          <p:cNvPr id="17" name="Oval 16"/>
          <p:cNvSpPr/>
          <p:nvPr/>
        </p:nvSpPr>
        <p:spPr>
          <a:xfrm>
            <a:off x="4424680" y="4284980"/>
            <a:ext cx="53975" cy="571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/>
          </a:p>
        </p:txBody>
      </p:sp>
      <p:sp>
        <p:nvSpPr>
          <p:cNvPr id="18" name="Oval 17"/>
          <p:cNvSpPr/>
          <p:nvPr/>
        </p:nvSpPr>
        <p:spPr>
          <a:xfrm>
            <a:off x="6290310" y="4279900"/>
            <a:ext cx="53975" cy="571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/>
          </a:p>
        </p:txBody>
      </p:sp>
      <p:sp>
        <p:nvSpPr>
          <p:cNvPr id="19" name="TextBox 18"/>
          <p:cNvSpPr txBox="1"/>
          <p:nvPr/>
        </p:nvSpPr>
        <p:spPr>
          <a:xfrm>
            <a:off x="2050415" y="5601335"/>
            <a:ext cx="5537835" cy="1069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v-SE" sz="1600" dirty="0"/>
              <a:t>Kurvan visar vilken lönenivå som, allt annat lika, blir utfallet av förhandlingar om kollektivavtal beroende på om dessa är företagsvisa, sker på branschnivå eller bedrivs samordnat för hela ekonomin.</a:t>
            </a:r>
          </a:p>
        </p:txBody>
      </p:sp>
      <p:sp>
        <p:nvSpPr>
          <p:cNvPr id="7" name="Rectangle 6"/>
          <p:cNvSpPr/>
          <p:nvPr/>
        </p:nvSpPr>
        <p:spPr>
          <a:xfrm>
            <a:off x="1251092" y="1701370"/>
            <a:ext cx="1084580" cy="520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400" dirty="0"/>
              <a:t>Reallön,</a:t>
            </a:r>
          </a:p>
          <a:p>
            <a:r>
              <a:rPr lang="sv-SE" sz="1400" dirty="0"/>
              <a:t>arbetslöshet</a:t>
            </a:r>
          </a:p>
        </p:txBody>
      </p:sp>
      <p:sp>
        <p:nvSpPr>
          <p:cNvPr id="3" name="Title 1"/>
          <p:cNvSpPr>
            <a:spLocks noGrp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altLang="en-US">
                <a:solidFill>
                  <a:srgbClr val="002060"/>
                </a:solidFill>
              </a:rPr>
              <a:t>Calmfors-Driffill-kurvan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 i industrin än i andra sektorer?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altLang="en-US" dirty="0"/>
              <a:t>Det skulle gå på tvärs mot den tidigare utvecklingen</a:t>
            </a:r>
          </a:p>
          <a:p>
            <a:r>
              <a:rPr lang="sv-SE" altLang="en-US" dirty="0"/>
              <a:t>Spridningen i avtalade löneökningar mellan olika sektorer har minskat över tiden</a:t>
            </a:r>
          </a:p>
          <a:p>
            <a:r>
              <a:rPr lang="sv-SE" altLang="en-US" dirty="0"/>
              <a:t>Men inte otänkbart med stora bestående skillnader i förutsättningarna mellan olika sektorer</a:t>
            </a:r>
          </a:p>
          <a:p>
            <a:pPr marL="0" indent="0">
              <a:buNone/>
            </a:pPr>
            <a:r>
              <a:rPr lang="sv-SE" altLang="en-US" dirty="0"/>
              <a:t>    - Kan industrin fortsätta att bestämma de</a:t>
            </a:r>
          </a:p>
          <a:p>
            <a:pPr marL="0" indent="0">
              <a:buNone/>
            </a:pPr>
            <a:r>
              <a:rPr lang="sv-SE" altLang="en-US" dirty="0"/>
              <a:t>      </a:t>
            </a:r>
            <a:r>
              <a:rPr lang="sv-SE" altLang="en-US" b="1" dirty="0"/>
              <a:t>genomsnittliga löneökningarna </a:t>
            </a:r>
            <a:r>
              <a:rPr lang="sv-SE" altLang="en-US" dirty="0"/>
              <a:t>i ekonomin?</a:t>
            </a:r>
          </a:p>
          <a:p>
            <a:pPr marL="0" indent="0">
              <a:buNone/>
            </a:pPr>
            <a:r>
              <a:rPr lang="sv-SE" altLang="en-US" dirty="0"/>
              <a:t>    - Eller bryter samordningen samman?</a:t>
            </a:r>
          </a:p>
          <a:p>
            <a:pPr marL="0" indent="0">
              <a:buNone/>
            </a:pPr>
            <a:r>
              <a:rPr lang="sv-SE" altLang="en-US" dirty="0"/>
              <a:t>    - Går det att få samförstånd om relativlöneförändringar</a:t>
            </a:r>
          </a:p>
          <a:p>
            <a:pPr marL="0" indent="0">
              <a:buNone/>
            </a:pPr>
            <a:r>
              <a:rPr lang="sv-SE" altLang="en-US" dirty="0"/>
              <a:t>       mellansektorer?</a:t>
            </a:r>
          </a:p>
          <a:p>
            <a:pPr marL="0" indent="0">
              <a:buNone/>
            </a:pPr>
            <a:endParaRPr lang="sv-SE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900" dirty="0">
                <a:solidFill>
                  <a:srgbClr val="002060"/>
                </a:solidFill>
              </a:rPr>
              <a:t>Genomsnittlig årlig spridning i avtalade löneökningar mellan olika områden, per avtalsperiod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9553" y="1628802"/>
          <a:ext cx="7648471" cy="3384372"/>
        </p:xfrm>
        <a:graphic>
          <a:graphicData uri="http://schemas.openxmlformats.org/drawingml/2006/table">
            <a:tbl>
              <a:tblPr firstRow="1" firstCol="1" bandRow="1"/>
              <a:tblGrid>
                <a:gridCol w="16532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9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84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9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5992">
                <a:tc>
                  <a:txBody>
                    <a:bodyPr/>
                    <a:lstStyle/>
                    <a:p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Hela ekonomin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Näringslivet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Arbetare,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Tjänstemän,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676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i="1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2007-2009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0,95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0,57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1,22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2010-2011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2013-april 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0,22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0,17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Restpost och brist på arbetskraft under olika år,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0" y="1772816"/>
          <a:ext cx="4474800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4572000" y="1772816"/>
          <a:ext cx="4474800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123728" y="4149080"/>
          <a:ext cx="4474800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1301006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Avtalade löneökningar och brist på arbetskraft under olika avtalsperioder,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251520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 noChangeAspect="1"/>
          </p:cNvGraphicFramePr>
          <p:nvPr/>
        </p:nvGraphicFramePr>
        <p:xfrm>
          <a:off x="4716013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699792" y="3573016"/>
          <a:ext cx="4380735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Regressioner för att förklara restposten (löneökningar utöver avtal) i industrin och näringslivet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59632" y="1628797"/>
          <a:ext cx="6048672" cy="4608510"/>
        </p:xfrm>
        <a:graphic>
          <a:graphicData uri="http://schemas.openxmlformats.org/drawingml/2006/table">
            <a:tbl>
              <a:tblPr firstRow="1" firstCol="1" bandRow="1"/>
              <a:tblGrid>
                <a:gridCol w="3686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0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08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(1)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Industri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Näringsliv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Brist på arbetskraft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0,021**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0,016***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Vinstandel 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-0,011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-0,026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-0,036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-0,035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Inflation (tidsförskjuten ett kvartal)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0,325***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0,201***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-0,064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Avtalade löneökningar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-0,259***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-0,300***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-0,009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-0,07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Konstant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1,046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1,831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-1,606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-1,431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Antal observationer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70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70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Determinationskoefficient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0,315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0,234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400" dirty="0">
                <a:solidFill>
                  <a:srgbClr val="002060"/>
                </a:solidFill>
              </a:rPr>
              <a:t>Totala löneökningar, avtalade löneökningar och restposten i näringslivet, procent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95536" y="1268760"/>
          <a:ext cx="77768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65" y="374650"/>
            <a:ext cx="8180705" cy="1515110"/>
          </a:xfrm>
        </p:spPr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Varför vill inte parterna diskutera märkessättningen?</a:t>
            </a:r>
            <a:br>
              <a:rPr lang="sv-SE" altLang="en-US">
                <a:solidFill>
                  <a:srgbClr val="002060"/>
                </a:solidFill>
              </a:rPr>
            </a:br>
            <a:endParaRPr lang="sv-SE" altLang="en-US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670" y="2155190"/>
            <a:ext cx="8229600" cy="4525963"/>
          </a:xfrm>
        </p:spPr>
        <p:txBody>
          <a:bodyPr/>
          <a:lstStyle/>
          <a:p>
            <a:r>
              <a:rPr lang="sv-SE" altLang="en-US"/>
              <a:t>Instabil jämvikt där intellektuell diskussion kan öppna upp för “kaos” om det inte finns något system att sätta i stället?</a:t>
            </a:r>
          </a:p>
          <a:p>
            <a:r>
              <a:rPr lang="sv-SE" altLang="en-US"/>
              <a:t>Egenintresse från industrins sida?</a:t>
            </a:r>
          </a:p>
          <a:p>
            <a:r>
              <a:rPr lang="sv-SE" altLang="en-US"/>
              <a:t>Industriromantik och merkantilism?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Nominell löneökning, inflation och reallöneförändring, procent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2411760" y="1700808"/>
          <a:ext cx="4068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2483768" y="4221208"/>
          <a:ext cx="4068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2.4 Lönekostnadsandel i hela ekonomin, näringslivet och industrin, procent av förädlingsvärdet till faktorpris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23528" y="1556792"/>
          <a:ext cx="756084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800" dirty="0">
                <a:solidFill>
                  <a:srgbClr val="002060"/>
                </a:solidFill>
              </a:rPr>
              <a:t>Arbetslöshet och jämviktsarbetslöshet, procent av arbetskraften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8" name="Chart 7"/>
          <p:cNvGraphicFramePr/>
          <p:nvPr/>
        </p:nvGraphicFramePr>
        <p:xfrm>
          <a:off x="611560" y="1340768"/>
          <a:ext cx="7488832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Brist på arbetskraft i näringslivet, procent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179512" y="1484784"/>
          <a:ext cx="799288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1301006"/>
          </a:xfrm>
        </p:spPr>
        <p:txBody>
          <a:bodyPr>
            <a:noAutofit/>
          </a:bodyPr>
          <a:lstStyle/>
          <a:p>
            <a:r>
              <a:rPr lang="sv-SE" sz="3400" dirty="0">
                <a:solidFill>
                  <a:srgbClr val="002060"/>
                </a:solidFill>
              </a:rPr>
              <a:t>Främsta hindret för expansion av verksamheten är brist på arbetskraft,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251520" y="1268760"/>
          <a:ext cx="792088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Årets avtalskrav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175" y="1921510"/>
            <a:ext cx="8291195" cy="4479925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400" dirty="0"/>
              <a:t>I förra avtalrörelsen sprack LOs samordning och industrins märkessättning utmanades av 6F-förbunden</a:t>
            </a:r>
          </a:p>
          <a:p>
            <a:pPr marL="0" indent="0">
              <a:buNone/>
            </a:pPr>
            <a:r>
              <a:rPr lang="sv-SE" sz="2400" dirty="0"/>
              <a:t>            - men i slutändan blev industrimärket ändå normerande</a:t>
            </a:r>
          </a:p>
          <a:p>
            <a:pPr marL="457200" indent="-457200"/>
            <a:r>
              <a:rPr lang="sv-SE" sz="2400" dirty="0"/>
              <a:t>LO-förbunden och industrifacken kräver nu 2,8 procent</a:t>
            </a:r>
          </a:p>
          <a:p>
            <a:pPr marL="0" indent="0">
              <a:buNone/>
            </a:pPr>
            <a:r>
              <a:rPr lang="sv-SE" sz="2400" dirty="0"/>
              <a:t>            - samma som i förra avtalsrörelsen</a:t>
            </a:r>
          </a:p>
          <a:p>
            <a:pPr marL="0" indent="0">
              <a:buNone/>
            </a:pPr>
            <a:r>
              <a:rPr lang="sv-SE" sz="2400" dirty="0"/>
              <a:t>            - plus låglönesatsning i kronor</a:t>
            </a:r>
          </a:p>
          <a:p>
            <a:pPr marL="285750" indent="-285750"/>
            <a:r>
              <a:rPr lang="sv-SE" sz="2400" dirty="0"/>
              <a:t>Goda förutsättningar att lågt industrimärke ska bli normerande</a:t>
            </a:r>
          </a:p>
          <a:p>
            <a:pPr marL="0" indent="0">
              <a:buNone/>
            </a:pPr>
            <a:r>
              <a:rPr lang="sv-SE" sz="2400" dirty="0"/>
              <a:t>         </a:t>
            </a:r>
          </a:p>
          <a:p>
            <a:pPr marL="0" indent="0">
              <a:buNone/>
            </a:pPr>
            <a:endParaRPr lang="sv-SE" sz="2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15" y="5705475"/>
            <a:ext cx="835025" cy="118300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Starkare inhemsk efterfrågan än exportefterfrågan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175" y="1921510"/>
            <a:ext cx="8291195" cy="4479925"/>
          </a:xfrm>
        </p:spPr>
        <p:txBody>
          <a:bodyPr>
            <a:normAutofit lnSpcReduction="10000"/>
          </a:bodyPr>
          <a:lstStyle/>
          <a:p>
            <a:pPr marL="457200" indent="-457200"/>
            <a:r>
              <a:rPr lang="sv-SE" sz="2400" dirty="0"/>
              <a:t>Inte bara kortsiktigt konjunkturfenomen</a:t>
            </a:r>
          </a:p>
          <a:p>
            <a:pPr marL="457200" indent="-457200"/>
            <a:r>
              <a:rPr lang="sv-SE" sz="2400" dirty="0"/>
              <a:t>Också  långsiktig strukturell utveckling</a:t>
            </a:r>
          </a:p>
          <a:p>
            <a:pPr marL="0" indent="0">
              <a:buNone/>
            </a:pPr>
            <a:r>
              <a:rPr lang="sv-SE" sz="2400" dirty="0"/>
              <a:t>       - stora överskott i bytesbalansen sedan 1990-talet</a:t>
            </a:r>
          </a:p>
          <a:p>
            <a:pPr marL="0" indent="0">
              <a:buNone/>
            </a:pPr>
            <a:r>
              <a:rPr lang="sv-SE" sz="2400" dirty="0"/>
              <a:t>       - större sparande än investeringar</a:t>
            </a:r>
          </a:p>
          <a:p>
            <a:pPr marL="0" indent="0">
              <a:buNone/>
            </a:pPr>
            <a:r>
              <a:rPr lang="sv-SE" sz="2400" dirty="0"/>
              <a:t>       - osannolikt att vi i all framtid ska fortsätta ackumulera </a:t>
            </a:r>
          </a:p>
          <a:p>
            <a:pPr marL="0" indent="0">
              <a:buNone/>
            </a:pPr>
            <a:r>
              <a:rPr lang="sv-SE" sz="2400" dirty="0"/>
              <a:t>         finansiella nettofordringar på omvärlden</a:t>
            </a:r>
          </a:p>
          <a:p>
            <a:pPr marL="0" indent="0">
              <a:buNone/>
            </a:pPr>
            <a:r>
              <a:rPr lang="sv-SE" sz="2400" dirty="0"/>
              <a:t>       - lägre sparande och högre efterfrågan på välfärdstjänster till </a:t>
            </a:r>
          </a:p>
          <a:p>
            <a:pPr marL="0" indent="0">
              <a:buNone/>
            </a:pPr>
            <a:r>
              <a:rPr lang="sv-SE" sz="2400" dirty="0"/>
              <a:t>         följd av åldrande befolkning </a:t>
            </a:r>
          </a:p>
          <a:p>
            <a:pPr marL="0" indent="0">
              <a:buNone/>
            </a:pPr>
            <a:r>
              <a:rPr lang="sv-SE" sz="2400" dirty="0"/>
              <a:t>       - stort behov av investeringar i bostäder och infrastruktur</a:t>
            </a:r>
          </a:p>
          <a:p>
            <a:r>
              <a:rPr lang="sv-SE" sz="2400" b="1" dirty="0"/>
              <a:t>Större utrymme för löneökningar</a:t>
            </a:r>
            <a:r>
              <a:rPr lang="sv-SE" sz="2400" dirty="0"/>
              <a:t> i hemmamarknadssektorn än i den internationellt konkurrensutsatta sektorn</a:t>
            </a:r>
          </a:p>
          <a:p>
            <a:pPr marL="0" indent="0">
              <a:buNone/>
            </a:pPr>
            <a:endParaRPr lang="sv-SE" sz="2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15" y="5705475"/>
            <a:ext cx="835025" cy="11830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1131</Words>
  <Application>Microsoft Office PowerPoint</Application>
  <PresentationFormat>On-screen Show (4:3)</PresentationFormat>
  <Paragraphs>351</Paragraphs>
  <Slides>26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Times New Roman</vt:lpstr>
      <vt:lpstr>Office Theme</vt:lpstr>
      <vt:lpstr>Kan industrin behålla sin märkessättande roll i lönebildningen?</vt:lpstr>
      <vt:lpstr>PowerPoint Presentation</vt:lpstr>
      <vt:lpstr>Nominell löneökning, inflation och reallöneförändring, procent</vt:lpstr>
      <vt:lpstr>2.4 Lönekostnadsandel i hela ekonomin, näringslivet och industrin, procent av förädlingsvärdet till faktorpris </vt:lpstr>
      <vt:lpstr>Arbetslöshet och jämviktsarbetslöshet, procent av arbetskraften</vt:lpstr>
      <vt:lpstr>Brist på arbetskraft i näringslivet, procent </vt:lpstr>
      <vt:lpstr>Främsta hindret för expansion av verksamheten är brist på arbetskraft, procent</vt:lpstr>
      <vt:lpstr>Årets avtalskrav</vt:lpstr>
      <vt:lpstr>Starkare inhemsk efterfrågan än exportefterfrågan</vt:lpstr>
      <vt:lpstr>Industrins märkessättning</vt:lpstr>
      <vt:lpstr>Produktivitetsförändring, förädlingsvärdeprisförändring och utrymme för lönekostnadsökningar i olika sektorer, genomsnitt per år, procent</vt:lpstr>
      <vt:lpstr>Utrymme, procent</vt:lpstr>
      <vt:lpstr>Industrimärkets framtid</vt:lpstr>
      <vt:lpstr>2.7 Tjänstebranscher som är utsatta för direkt internationell konkurrens</vt:lpstr>
      <vt:lpstr>2.9 Industrinära tjänster </vt:lpstr>
      <vt:lpstr>2.8 Korrelationer mellan utrymmena i industrin och i direkt internationellt konkurrensutsatta respektive hemmamarknadsinriktade tjänstesektorer</vt:lpstr>
      <vt:lpstr>2.10 Korrelationer mellan utrymmena i industrin och industrinära respektive icke industrinära tjänster sektorer </vt:lpstr>
      <vt:lpstr>2.11 Utrymmet i olika sektorer, genomsnitt per år, procent</vt:lpstr>
      <vt:lpstr>Lägre avtalade löneökningar ger lägre totala löneökningar</vt:lpstr>
      <vt:lpstr>Lägre avtal i industrin än i andra sektorer?</vt:lpstr>
      <vt:lpstr>Genomsnittlig årlig spridning i avtalade löneökningar mellan olika områden, per avtalsperiod</vt:lpstr>
      <vt:lpstr>Restpost och brist på arbetskraft under olika år, procent</vt:lpstr>
      <vt:lpstr>Avtalade löneökningar och brist på arbetskraft under olika avtalsperioder, procent</vt:lpstr>
      <vt:lpstr>Regressioner för att förklara restposten (löneökningar utöver avtal) i industrin och näringslivet</vt:lpstr>
      <vt:lpstr>Totala löneökningar, avtalade löneökningar och restposten i näringslivet, procent </vt:lpstr>
      <vt:lpstr>Varför vill inte parterna diskutera märkessättningen? </vt:lpstr>
    </vt:vector>
  </TitlesOfParts>
  <Company>Stockholm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avtalsrörelsen 2016</dc:title>
  <dc:creator>calmf</dc:creator>
  <cp:lastModifiedBy>Simon Ek</cp:lastModifiedBy>
  <cp:revision>134</cp:revision>
  <dcterms:created xsi:type="dcterms:W3CDTF">2015-12-13T10:21:00Z</dcterms:created>
  <dcterms:modified xsi:type="dcterms:W3CDTF">2017-03-24T18:17:11Z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1033-10.2.0.5811</vt:lpwstr>
  </property>
</Properties>
</file>