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302" r:id="rId4"/>
    <p:sldId id="303" r:id="rId5"/>
    <p:sldId id="347" r:id="rId6"/>
    <p:sldId id="307" r:id="rId7"/>
    <p:sldId id="382" r:id="rId8"/>
    <p:sldId id="383" r:id="rId9"/>
    <p:sldId id="384" r:id="rId10"/>
    <p:sldId id="385" r:id="rId11"/>
    <p:sldId id="387" r:id="rId12"/>
    <p:sldId id="388" r:id="rId13"/>
    <p:sldId id="305" r:id="rId14"/>
    <p:sldId id="264" r:id="rId15"/>
    <p:sldId id="389" r:id="rId16"/>
    <p:sldId id="309" r:id="rId17"/>
    <p:sldId id="310" r:id="rId18"/>
    <p:sldId id="311" r:id="rId19"/>
    <p:sldId id="344" r:id="rId20"/>
    <p:sldId id="390" r:id="rId21"/>
    <p:sldId id="395" r:id="rId22"/>
    <p:sldId id="394" r:id="rId23"/>
    <p:sldId id="393" r:id="rId24"/>
    <p:sldId id="392" r:id="rId25"/>
    <p:sldId id="391" r:id="rId26"/>
    <p:sldId id="328" r:id="rId27"/>
    <p:sldId id="331" r:id="rId28"/>
    <p:sldId id="346" r:id="rId29"/>
    <p:sldId id="345" r:id="rId30"/>
    <p:sldId id="332" r:id="rId31"/>
    <p:sldId id="333" r:id="rId32"/>
    <p:sldId id="396" r:id="rId33"/>
    <p:sldId id="397" r:id="rId34"/>
    <p:sldId id="398" r:id="rId35"/>
    <p:sldId id="399" r:id="rId36"/>
    <p:sldId id="400" r:id="rId37"/>
    <p:sldId id="401" r:id="rId38"/>
    <p:sldId id="402" r:id="rId39"/>
    <p:sldId id="403" r:id="rId40"/>
    <p:sldId id="404" r:id="rId41"/>
    <p:sldId id="405" r:id="rId42"/>
    <p:sldId id="406" r:id="rId43"/>
    <p:sldId id="407" r:id="rId44"/>
    <p:sldId id="408" r:id="rId4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ter Danielsson" initials="P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4660"/>
  </p:normalViewPr>
  <p:slideViewPr>
    <p:cSldViewPr>
      <p:cViewPr>
        <p:scale>
          <a:sx n="103" d="100"/>
          <a:sy n="103" d="100"/>
        </p:scale>
        <p:origin x="-187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031465093411998E-2"/>
          <c:y val="6.5289442986293397E-2"/>
          <c:w val="0.924643805309735"/>
          <c:h val="0.67805847185768398"/>
        </c:manualLayout>
      </c:layout>
      <c:lineChart>
        <c:grouping val="standard"/>
        <c:varyColors val="0"/>
        <c:ser>
          <c:idx val="0"/>
          <c:order val="0"/>
          <c:tx>
            <c:strRef>
              <c:f>'F2.12'!$C$1</c:f>
              <c:strCache>
                <c:ptCount val="1"/>
                <c:pt idx="0">
                  <c:v>Industrin</c:v>
                </c:pt>
              </c:strCache>
            </c:strRef>
          </c:tx>
          <c:marker>
            <c:symbol val="none"/>
          </c:marker>
          <c:cat>
            <c:numRef>
              <c:f>'F2.12'!$A$2:$A$74</c:f>
              <c:numCache>
                <c:formatCode>yyyy;@</c:formatCode>
                <c:ptCount val="73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</c:numCache>
            </c:numRef>
          </c:cat>
          <c:val>
            <c:numRef>
              <c:f>'F2.12'!$C$2:$C$74</c:f>
              <c:numCache>
                <c:formatCode>0.0</c:formatCode>
                <c:ptCount val="73"/>
                <c:pt idx="0">
                  <c:v>7.2583639972219398</c:v>
                </c:pt>
                <c:pt idx="1">
                  <c:v>11.3711673820066</c:v>
                </c:pt>
                <c:pt idx="2">
                  <c:v>13.7070648270864</c:v>
                </c:pt>
                <c:pt idx="3">
                  <c:v>15.3588346164287</c:v>
                </c:pt>
                <c:pt idx="4">
                  <c:v>8.1669738183453298</c:v>
                </c:pt>
                <c:pt idx="5">
                  <c:v>8.7956177744353408</c:v>
                </c:pt>
                <c:pt idx="6">
                  <c:v>4.8893363536799397</c:v>
                </c:pt>
                <c:pt idx="7">
                  <c:v>4.6639788124292103</c:v>
                </c:pt>
                <c:pt idx="8">
                  <c:v>9.6542466659527708</c:v>
                </c:pt>
                <c:pt idx="9">
                  <c:v>5.43081612544196</c:v>
                </c:pt>
                <c:pt idx="10">
                  <c:v>4.5916391773644403</c:v>
                </c:pt>
                <c:pt idx="11">
                  <c:v>3.82429400961911</c:v>
                </c:pt>
                <c:pt idx="12">
                  <c:v>8.3751556456789302</c:v>
                </c:pt>
                <c:pt idx="13">
                  <c:v>10.4903452652855</c:v>
                </c:pt>
                <c:pt idx="14">
                  <c:v>12.109520247824999</c:v>
                </c:pt>
                <c:pt idx="15">
                  <c:v>-0.67978314549670404</c:v>
                </c:pt>
                <c:pt idx="16">
                  <c:v>7.6470658023616798</c:v>
                </c:pt>
                <c:pt idx="17">
                  <c:v>3.8584626624907798</c:v>
                </c:pt>
                <c:pt idx="18">
                  <c:v>3.88385471681379</c:v>
                </c:pt>
                <c:pt idx="19">
                  <c:v>7.3724819119988396</c:v>
                </c:pt>
                <c:pt idx="20">
                  <c:v>-1.64972048715386</c:v>
                </c:pt>
                <c:pt idx="21">
                  <c:v>4.7562566939202604</c:v>
                </c:pt>
                <c:pt idx="22">
                  <c:v>4.6787552317849297</c:v>
                </c:pt>
                <c:pt idx="23">
                  <c:v>5.4895955439191599</c:v>
                </c:pt>
                <c:pt idx="24">
                  <c:v>4.8802636803032602</c:v>
                </c:pt>
                <c:pt idx="25">
                  <c:v>8.8181904708307108</c:v>
                </c:pt>
                <c:pt idx="26">
                  <c:v>5.1558007873446803</c:v>
                </c:pt>
                <c:pt idx="27">
                  <c:v>-4.2484502403351696</c:v>
                </c:pt>
                <c:pt idx="28">
                  <c:v>-2.2019142491611698</c:v>
                </c:pt>
                <c:pt idx="29">
                  <c:v>14.812729283306799</c:v>
                </c:pt>
                <c:pt idx="30">
                  <c:v>0.70458840144120405</c:v>
                </c:pt>
                <c:pt idx="31">
                  <c:v>-1.5978815165811799</c:v>
                </c:pt>
                <c:pt idx="32">
                  <c:v>1.7883853448226401</c:v>
                </c:pt>
                <c:pt idx="33">
                  <c:v>3.8245461374935701</c:v>
                </c:pt>
                <c:pt idx="34">
                  <c:v>8.6018408749852693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'F2.12'!$E$1</c:f>
              <c:strCache>
                <c:ptCount val="1"/>
                <c:pt idx="0">
                  <c:v>Tjänstesektorn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'F2.12'!$A$2:$A$74</c:f>
              <c:numCache>
                <c:formatCode>yyyy;@</c:formatCode>
                <c:ptCount val="73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</c:numCache>
            </c:numRef>
          </c:cat>
          <c:val>
            <c:numRef>
              <c:f>'F2.12'!$E$2:$E$74</c:f>
              <c:numCache>
                <c:formatCode>0.0</c:formatCode>
                <c:ptCount val="73"/>
                <c:pt idx="0">
                  <c:v>10.198533481392801</c:v>
                </c:pt>
                <c:pt idx="1">
                  <c:v>7.2017262063877299</c:v>
                </c:pt>
                <c:pt idx="2">
                  <c:v>10.3463916819533</c:v>
                </c:pt>
                <c:pt idx="3">
                  <c:v>9.7177833173563393</c:v>
                </c:pt>
                <c:pt idx="4">
                  <c:v>5.3271156668403901</c:v>
                </c:pt>
                <c:pt idx="5">
                  <c:v>9.6812839730797595</c:v>
                </c:pt>
                <c:pt idx="6">
                  <c:v>6.2132746339657698</c:v>
                </c:pt>
                <c:pt idx="7">
                  <c:v>7.7006894865145403</c:v>
                </c:pt>
                <c:pt idx="8">
                  <c:v>7.9747775407753396</c:v>
                </c:pt>
                <c:pt idx="9">
                  <c:v>7.9021424970694802</c:v>
                </c:pt>
                <c:pt idx="10">
                  <c:v>7.3864970975862496</c:v>
                </c:pt>
                <c:pt idx="11">
                  <c:v>2.2899119410242501</c:v>
                </c:pt>
                <c:pt idx="12">
                  <c:v>5.6611457231308897</c:v>
                </c:pt>
                <c:pt idx="13">
                  <c:v>4.4118306264116303</c:v>
                </c:pt>
                <c:pt idx="14">
                  <c:v>4.9983816202282298</c:v>
                </c:pt>
                <c:pt idx="15">
                  <c:v>3.4719473579081201</c:v>
                </c:pt>
                <c:pt idx="16">
                  <c:v>6.7946227375734303</c:v>
                </c:pt>
                <c:pt idx="17">
                  <c:v>3.7691933951857699</c:v>
                </c:pt>
                <c:pt idx="18">
                  <c:v>2.9201670503736099</c:v>
                </c:pt>
                <c:pt idx="19">
                  <c:v>4.5439792735630196</c:v>
                </c:pt>
                <c:pt idx="20">
                  <c:v>4.1082719176983398</c:v>
                </c:pt>
                <c:pt idx="21">
                  <c:v>5.5538786051508904</c:v>
                </c:pt>
                <c:pt idx="22">
                  <c:v>5.2560154655010098</c:v>
                </c:pt>
                <c:pt idx="23">
                  <c:v>4.9788315969663701</c:v>
                </c:pt>
                <c:pt idx="24">
                  <c:v>3.8127092395089499</c:v>
                </c:pt>
                <c:pt idx="25">
                  <c:v>4.0925499385891202</c:v>
                </c:pt>
                <c:pt idx="26">
                  <c:v>1.1996747587099701</c:v>
                </c:pt>
                <c:pt idx="27">
                  <c:v>1.46394130203647</c:v>
                </c:pt>
                <c:pt idx="28">
                  <c:v>0.36224403380268599</c:v>
                </c:pt>
                <c:pt idx="29">
                  <c:v>1.0454509782419099</c:v>
                </c:pt>
                <c:pt idx="30">
                  <c:v>3.4449254217102498</c:v>
                </c:pt>
                <c:pt idx="31">
                  <c:v>3.2650019585303398</c:v>
                </c:pt>
                <c:pt idx="32">
                  <c:v>3.2022460994821298</c:v>
                </c:pt>
                <c:pt idx="33">
                  <c:v>3.6741180812337002</c:v>
                </c:pt>
                <c:pt idx="34">
                  <c:v>4.1312942559752299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'F2.12'!$G$1</c:f>
              <c:strCache>
                <c:ptCount val="1"/>
                <c:pt idx="0">
                  <c:v>Byggsektorn</c:v>
                </c:pt>
              </c:strCache>
            </c:strRef>
          </c:tx>
          <c:marker>
            <c:symbol val="none"/>
          </c:marker>
          <c:cat>
            <c:numRef>
              <c:f>'F2.12'!$A$2:$A$74</c:f>
              <c:numCache>
                <c:formatCode>yyyy;@</c:formatCode>
                <c:ptCount val="73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</c:numCache>
            </c:numRef>
          </c:cat>
          <c:val>
            <c:numRef>
              <c:f>'F2.12'!$G$2:$G$74</c:f>
              <c:numCache>
                <c:formatCode>0.0</c:formatCode>
                <c:ptCount val="73"/>
                <c:pt idx="0">
                  <c:v>6.0183074822682396</c:v>
                </c:pt>
                <c:pt idx="1">
                  <c:v>9.8923846130926307</c:v>
                </c:pt>
                <c:pt idx="2">
                  <c:v>9.2611026398478007</c:v>
                </c:pt>
                <c:pt idx="3">
                  <c:v>9.6715987476738903</c:v>
                </c:pt>
                <c:pt idx="4">
                  <c:v>5.6775552517173802</c:v>
                </c:pt>
                <c:pt idx="5">
                  <c:v>5.0324113164487398</c:v>
                </c:pt>
                <c:pt idx="6">
                  <c:v>5.82814101412899</c:v>
                </c:pt>
                <c:pt idx="7">
                  <c:v>10.108871548900799</c:v>
                </c:pt>
                <c:pt idx="8">
                  <c:v>12.4627561516255</c:v>
                </c:pt>
                <c:pt idx="9">
                  <c:v>11.416783144035399</c:v>
                </c:pt>
                <c:pt idx="10">
                  <c:v>6.0835452639244698</c:v>
                </c:pt>
                <c:pt idx="11">
                  <c:v>3.1541712721941302</c:v>
                </c:pt>
                <c:pt idx="12">
                  <c:v>2.1908146315461199</c:v>
                </c:pt>
                <c:pt idx="13">
                  <c:v>2.2513115396296302</c:v>
                </c:pt>
                <c:pt idx="14">
                  <c:v>2.5588426968501801</c:v>
                </c:pt>
                <c:pt idx="15">
                  <c:v>2.5398842023623298</c:v>
                </c:pt>
                <c:pt idx="16">
                  <c:v>1.1119945565706399</c:v>
                </c:pt>
                <c:pt idx="17">
                  <c:v>5.0866460433601199</c:v>
                </c:pt>
                <c:pt idx="18">
                  <c:v>0.50616035081302302</c:v>
                </c:pt>
                <c:pt idx="19">
                  <c:v>5.0376933170353198</c:v>
                </c:pt>
                <c:pt idx="20">
                  <c:v>5.9299579017776303</c:v>
                </c:pt>
                <c:pt idx="21">
                  <c:v>7.7916787027153003</c:v>
                </c:pt>
                <c:pt idx="22">
                  <c:v>9.0826236459277094</c:v>
                </c:pt>
                <c:pt idx="23">
                  <c:v>8.9229565336509093</c:v>
                </c:pt>
                <c:pt idx="24">
                  <c:v>-2.0460957917945302</c:v>
                </c:pt>
                <c:pt idx="25">
                  <c:v>10.215095854341</c:v>
                </c:pt>
                <c:pt idx="26">
                  <c:v>5.0996710280177897</c:v>
                </c:pt>
                <c:pt idx="27">
                  <c:v>-3.9669589935457301</c:v>
                </c:pt>
                <c:pt idx="28">
                  <c:v>-5.8708206588898397</c:v>
                </c:pt>
                <c:pt idx="29">
                  <c:v>7.4929972009389001</c:v>
                </c:pt>
                <c:pt idx="30">
                  <c:v>-0.66764361569033104</c:v>
                </c:pt>
                <c:pt idx="31">
                  <c:v>-4.8671584761526097</c:v>
                </c:pt>
                <c:pt idx="32">
                  <c:v>-0.102157630344241</c:v>
                </c:pt>
                <c:pt idx="33">
                  <c:v>4.1786670681033797</c:v>
                </c:pt>
                <c:pt idx="34">
                  <c:v>9.0685868878626401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729984"/>
        <c:axId val="206731520"/>
      </c:lineChart>
      <c:dateAx>
        <c:axId val="206729984"/>
        <c:scaling>
          <c:orientation val="minMax"/>
        </c:scaling>
        <c:delete val="0"/>
        <c:axPos val="b"/>
        <c:numFmt formatCode="yyyy;@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731520"/>
        <c:crosses val="autoZero"/>
        <c:auto val="1"/>
        <c:lblOffset val="100"/>
        <c:baseTimeUnit val="years"/>
      </c:dateAx>
      <c:valAx>
        <c:axId val="20673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7299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833333333333304E-3"/>
          <c:y val="0.84540500145815101"/>
          <c:w val="0.992916666666667"/>
          <c:h val="0.138538804525095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827187807276298E-2"/>
          <c:y val="6.5289442986293397E-2"/>
          <c:w val="0.85847590953785602"/>
          <c:h val="0.67805847185768398"/>
        </c:manualLayout>
      </c:layout>
      <c:lineChart>
        <c:grouping val="standard"/>
        <c:varyColors val="0"/>
        <c:ser>
          <c:idx val="0"/>
          <c:order val="0"/>
          <c:tx>
            <c:strRef>
              <c:f>'F7.1'!$C$1</c:f>
              <c:strCache>
                <c:ptCount val="1"/>
                <c:pt idx="0">
                  <c:v>Nystartsjobb</c:v>
                </c:pt>
              </c:strCache>
            </c:strRef>
          </c:tx>
          <c:marker>
            <c:symbol val="none"/>
          </c:marker>
          <c:cat>
            <c:numRef>
              <c:f>'F7.1'!$A$2:$A$122</c:f>
              <c:numCache>
                <c:formatCode>0</c:formatCode>
                <c:ptCount val="121"/>
                <c:pt idx="0">
                  <c:v>2007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2009</c:v>
                </c:pt>
                <c:pt idx="29">
                  <c:v>2009</c:v>
                </c:pt>
                <c:pt idx="30">
                  <c:v>2009</c:v>
                </c:pt>
                <c:pt idx="31">
                  <c:v>2009</c:v>
                </c:pt>
                <c:pt idx="32">
                  <c:v>2009</c:v>
                </c:pt>
                <c:pt idx="33">
                  <c:v>2009</c:v>
                </c:pt>
                <c:pt idx="34">
                  <c:v>2009</c:v>
                </c:pt>
                <c:pt idx="35">
                  <c:v>2009</c:v>
                </c:pt>
                <c:pt idx="36">
                  <c:v>2010</c:v>
                </c:pt>
                <c:pt idx="37">
                  <c:v>2010</c:v>
                </c:pt>
                <c:pt idx="38">
                  <c:v>2010</c:v>
                </c:pt>
                <c:pt idx="39">
                  <c:v>2010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2011</c:v>
                </c:pt>
                <c:pt idx="57">
                  <c:v>2011</c:v>
                </c:pt>
                <c:pt idx="58">
                  <c:v>2011</c:v>
                </c:pt>
                <c:pt idx="59">
                  <c:v>2011</c:v>
                </c:pt>
                <c:pt idx="60">
                  <c:v>2012</c:v>
                </c:pt>
                <c:pt idx="61">
                  <c:v>2012</c:v>
                </c:pt>
                <c:pt idx="62">
                  <c:v>2012</c:v>
                </c:pt>
                <c:pt idx="63">
                  <c:v>2012</c:v>
                </c:pt>
                <c:pt idx="64">
                  <c:v>2012</c:v>
                </c:pt>
                <c:pt idx="65">
                  <c:v>2012</c:v>
                </c:pt>
                <c:pt idx="66">
                  <c:v>2012</c:v>
                </c:pt>
                <c:pt idx="67">
                  <c:v>2012</c:v>
                </c:pt>
                <c:pt idx="68">
                  <c:v>2012</c:v>
                </c:pt>
                <c:pt idx="69">
                  <c:v>2012</c:v>
                </c:pt>
                <c:pt idx="70">
                  <c:v>2012</c:v>
                </c:pt>
                <c:pt idx="71">
                  <c:v>2012</c:v>
                </c:pt>
                <c:pt idx="72">
                  <c:v>2013</c:v>
                </c:pt>
                <c:pt idx="73">
                  <c:v>2013</c:v>
                </c:pt>
                <c:pt idx="74">
                  <c:v>2013</c:v>
                </c:pt>
                <c:pt idx="75">
                  <c:v>2013</c:v>
                </c:pt>
                <c:pt idx="76">
                  <c:v>2013</c:v>
                </c:pt>
                <c:pt idx="77">
                  <c:v>2013</c:v>
                </c:pt>
                <c:pt idx="78">
                  <c:v>2013</c:v>
                </c:pt>
                <c:pt idx="79">
                  <c:v>2013</c:v>
                </c:pt>
                <c:pt idx="80">
                  <c:v>2013</c:v>
                </c:pt>
                <c:pt idx="81">
                  <c:v>2013</c:v>
                </c:pt>
                <c:pt idx="82">
                  <c:v>2013</c:v>
                </c:pt>
                <c:pt idx="83">
                  <c:v>2013</c:v>
                </c:pt>
                <c:pt idx="84">
                  <c:v>2014</c:v>
                </c:pt>
                <c:pt idx="85">
                  <c:v>2014</c:v>
                </c:pt>
                <c:pt idx="86">
                  <c:v>2014</c:v>
                </c:pt>
                <c:pt idx="87">
                  <c:v>2014</c:v>
                </c:pt>
                <c:pt idx="88">
                  <c:v>2014</c:v>
                </c:pt>
                <c:pt idx="89">
                  <c:v>2014</c:v>
                </c:pt>
                <c:pt idx="90">
                  <c:v>2014</c:v>
                </c:pt>
                <c:pt idx="91">
                  <c:v>2014</c:v>
                </c:pt>
                <c:pt idx="92">
                  <c:v>2014</c:v>
                </c:pt>
                <c:pt idx="93">
                  <c:v>2014</c:v>
                </c:pt>
                <c:pt idx="94">
                  <c:v>2014</c:v>
                </c:pt>
                <c:pt idx="95">
                  <c:v>2014</c:v>
                </c:pt>
                <c:pt idx="96">
                  <c:v>2015</c:v>
                </c:pt>
                <c:pt idx="97">
                  <c:v>2015</c:v>
                </c:pt>
                <c:pt idx="98">
                  <c:v>2015</c:v>
                </c:pt>
                <c:pt idx="99">
                  <c:v>2015</c:v>
                </c:pt>
                <c:pt idx="100">
                  <c:v>2015</c:v>
                </c:pt>
                <c:pt idx="101">
                  <c:v>2015</c:v>
                </c:pt>
                <c:pt idx="102">
                  <c:v>2015</c:v>
                </c:pt>
                <c:pt idx="103">
                  <c:v>2015</c:v>
                </c:pt>
                <c:pt idx="104">
                  <c:v>2015</c:v>
                </c:pt>
                <c:pt idx="105">
                  <c:v>2015</c:v>
                </c:pt>
                <c:pt idx="106">
                  <c:v>2015</c:v>
                </c:pt>
                <c:pt idx="107">
                  <c:v>2015</c:v>
                </c:pt>
                <c:pt idx="108">
                  <c:v>2016</c:v>
                </c:pt>
                <c:pt idx="109">
                  <c:v>2016</c:v>
                </c:pt>
                <c:pt idx="110">
                  <c:v>2016</c:v>
                </c:pt>
                <c:pt idx="111">
                  <c:v>2016</c:v>
                </c:pt>
                <c:pt idx="112">
                  <c:v>2016</c:v>
                </c:pt>
                <c:pt idx="113">
                  <c:v>2016</c:v>
                </c:pt>
                <c:pt idx="114">
                  <c:v>2016</c:v>
                </c:pt>
                <c:pt idx="115">
                  <c:v>2016</c:v>
                </c:pt>
                <c:pt idx="116">
                  <c:v>2016</c:v>
                </c:pt>
                <c:pt idx="117">
                  <c:v>2016</c:v>
                </c:pt>
                <c:pt idx="118">
                  <c:v>2016</c:v>
                </c:pt>
                <c:pt idx="119">
                  <c:v>2016</c:v>
                </c:pt>
              </c:numCache>
            </c:numRef>
          </c:cat>
          <c:val>
            <c:numRef>
              <c:f>'F7.1'!$C$2:$C$122</c:f>
              <c:numCache>
                <c:formatCode>General</c:formatCode>
                <c:ptCount val="121"/>
                <c:pt idx="0">
                  <c:v>775</c:v>
                </c:pt>
                <c:pt idx="1">
                  <c:v>2098</c:v>
                </c:pt>
                <c:pt idx="2">
                  <c:v>3894</c:v>
                </c:pt>
                <c:pt idx="3">
                  <c:v>6073</c:v>
                </c:pt>
                <c:pt idx="4">
                  <c:v>8408</c:v>
                </c:pt>
                <c:pt idx="5">
                  <c:v>10052</c:v>
                </c:pt>
                <c:pt idx="6">
                  <c:v>10650</c:v>
                </c:pt>
                <c:pt idx="7">
                  <c:v>11254</c:v>
                </c:pt>
                <c:pt idx="8">
                  <c:v>11780</c:v>
                </c:pt>
                <c:pt idx="9">
                  <c:v>12319</c:v>
                </c:pt>
                <c:pt idx="10">
                  <c:v>12733</c:v>
                </c:pt>
                <c:pt idx="11">
                  <c:v>12749</c:v>
                </c:pt>
                <c:pt idx="12">
                  <c:v>13209</c:v>
                </c:pt>
                <c:pt idx="13">
                  <c:v>13739</c:v>
                </c:pt>
                <c:pt idx="14">
                  <c:v>14516</c:v>
                </c:pt>
                <c:pt idx="15">
                  <c:v>15530</c:v>
                </c:pt>
                <c:pt idx="16">
                  <c:v>16270</c:v>
                </c:pt>
                <c:pt idx="17">
                  <c:v>16919</c:v>
                </c:pt>
                <c:pt idx="18">
                  <c:v>16737</c:v>
                </c:pt>
                <c:pt idx="19">
                  <c:v>16800</c:v>
                </c:pt>
                <c:pt idx="20">
                  <c:v>16951</c:v>
                </c:pt>
                <c:pt idx="21">
                  <c:v>17139</c:v>
                </c:pt>
                <c:pt idx="22">
                  <c:v>16944</c:v>
                </c:pt>
                <c:pt idx="23">
                  <c:v>16286</c:v>
                </c:pt>
                <c:pt idx="24">
                  <c:v>15663</c:v>
                </c:pt>
                <c:pt idx="25">
                  <c:v>15726</c:v>
                </c:pt>
                <c:pt idx="26">
                  <c:v>16199</c:v>
                </c:pt>
                <c:pt idx="27">
                  <c:v>17144</c:v>
                </c:pt>
                <c:pt idx="28">
                  <c:v>18381</c:v>
                </c:pt>
                <c:pt idx="29">
                  <c:v>19879</c:v>
                </c:pt>
                <c:pt idx="30">
                  <c:v>20206</c:v>
                </c:pt>
                <c:pt idx="31">
                  <c:v>20520</c:v>
                </c:pt>
                <c:pt idx="32">
                  <c:v>21014</c:v>
                </c:pt>
                <c:pt idx="33">
                  <c:v>21482</c:v>
                </c:pt>
                <c:pt idx="34">
                  <c:v>22171</c:v>
                </c:pt>
                <c:pt idx="35">
                  <c:v>22503</c:v>
                </c:pt>
                <c:pt idx="36">
                  <c:v>23045</c:v>
                </c:pt>
                <c:pt idx="37">
                  <c:v>24281</c:v>
                </c:pt>
                <c:pt idx="38">
                  <c:v>26166</c:v>
                </c:pt>
                <c:pt idx="39">
                  <c:v>28581</c:v>
                </c:pt>
                <c:pt idx="40">
                  <c:v>31918</c:v>
                </c:pt>
                <c:pt idx="41">
                  <c:v>35232</c:v>
                </c:pt>
                <c:pt idx="42">
                  <c:v>35904</c:v>
                </c:pt>
                <c:pt idx="43">
                  <c:v>37201</c:v>
                </c:pt>
                <c:pt idx="44">
                  <c:v>38643</c:v>
                </c:pt>
                <c:pt idx="45">
                  <c:v>39561</c:v>
                </c:pt>
                <c:pt idx="46">
                  <c:v>40321</c:v>
                </c:pt>
                <c:pt idx="47">
                  <c:v>40336</c:v>
                </c:pt>
                <c:pt idx="48">
                  <c:v>40861</c:v>
                </c:pt>
                <c:pt idx="49">
                  <c:v>42048</c:v>
                </c:pt>
                <c:pt idx="50">
                  <c:v>43562</c:v>
                </c:pt>
                <c:pt idx="51">
                  <c:v>45429</c:v>
                </c:pt>
                <c:pt idx="52">
                  <c:v>47776</c:v>
                </c:pt>
                <c:pt idx="53">
                  <c:v>48979</c:v>
                </c:pt>
                <c:pt idx="54">
                  <c:v>48214</c:v>
                </c:pt>
                <c:pt idx="55">
                  <c:v>47390</c:v>
                </c:pt>
                <c:pt idx="56">
                  <c:v>46854</c:v>
                </c:pt>
                <c:pt idx="57">
                  <c:v>45875</c:v>
                </c:pt>
                <c:pt idx="58">
                  <c:v>45029</c:v>
                </c:pt>
                <c:pt idx="59">
                  <c:v>43734</c:v>
                </c:pt>
                <c:pt idx="60">
                  <c:v>42742</c:v>
                </c:pt>
                <c:pt idx="61">
                  <c:v>42400</c:v>
                </c:pt>
                <c:pt idx="62">
                  <c:v>42595</c:v>
                </c:pt>
                <c:pt idx="63">
                  <c:v>43029</c:v>
                </c:pt>
                <c:pt idx="64">
                  <c:v>43986</c:v>
                </c:pt>
                <c:pt idx="65">
                  <c:v>44788</c:v>
                </c:pt>
                <c:pt idx="66">
                  <c:v>44265</c:v>
                </c:pt>
                <c:pt idx="67">
                  <c:v>43564</c:v>
                </c:pt>
                <c:pt idx="68">
                  <c:v>42522</c:v>
                </c:pt>
                <c:pt idx="69">
                  <c:v>41869</c:v>
                </c:pt>
                <c:pt idx="70">
                  <c:v>41315</c:v>
                </c:pt>
                <c:pt idx="71">
                  <c:v>40348</c:v>
                </c:pt>
                <c:pt idx="72">
                  <c:v>39589</c:v>
                </c:pt>
                <c:pt idx="73">
                  <c:v>39720</c:v>
                </c:pt>
                <c:pt idx="74">
                  <c:v>40019</c:v>
                </c:pt>
                <c:pt idx="75">
                  <c:v>41554</c:v>
                </c:pt>
                <c:pt idx="76">
                  <c:v>42973</c:v>
                </c:pt>
                <c:pt idx="77">
                  <c:v>44345</c:v>
                </c:pt>
                <c:pt idx="78">
                  <c:v>44154</c:v>
                </c:pt>
                <c:pt idx="79">
                  <c:v>43535</c:v>
                </c:pt>
                <c:pt idx="80">
                  <c:v>43197</c:v>
                </c:pt>
                <c:pt idx="81">
                  <c:v>43037</c:v>
                </c:pt>
                <c:pt idx="82">
                  <c:v>42961</c:v>
                </c:pt>
                <c:pt idx="83">
                  <c:v>42393</c:v>
                </c:pt>
                <c:pt idx="84">
                  <c:v>42108</c:v>
                </c:pt>
                <c:pt idx="85">
                  <c:v>42747</c:v>
                </c:pt>
                <c:pt idx="86">
                  <c:v>43565</c:v>
                </c:pt>
                <c:pt idx="87">
                  <c:v>44987</c:v>
                </c:pt>
                <c:pt idx="88">
                  <c:v>46256</c:v>
                </c:pt>
                <c:pt idx="89">
                  <c:v>47774</c:v>
                </c:pt>
                <c:pt idx="90">
                  <c:v>47124</c:v>
                </c:pt>
                <c:pt idx="91">
                  <c:v>46375</c:v>
                </c:pt>
                <c:pt idx="92">
                  <c:v>45891</c:v>
                </c:pt>
                <c:pt idx="93">
                  <c:v>45451</c:v>
                </c:pt>
                <c:pt idx="94">
                  <c:v>45079</c:v>
                </c:pt>
                <c:pt idx="95">
                  <c:v>44012</c:v>
                </c:pt>
                <c:pt idx="96">
                  <c:v>43300</c:v>
                </c:pt>
                <c:pt idx="97">
                  <c:v>43676</c:v>
                </c:pt>
                <c:pt idx="98">
                  <c:v>44740</c:v>
                </c:pt>
                <c:pt idx="99">
                  <c:v>45673</c:v>
                </c:pt>
                <c:pt idx="100">
                  <c:v>46694</c:v>
                </c:pt>
                <c:pt idx="101">
                  <c:v>48112</c:v>
                </c:pt>
                <c:pt idx="102">
                  <c:v>47427</c:v>
                </c:pt>
                <c:pt idx="103">
                  <c:v>46584</c:v>
                </c:pt>
                <c:pt idx="104">
                  <c:v>46207</c:v>
                </c:pt>
                <c:pt idx="105">
                  <c:v>45436</c:v>
                </c:pt>
                <c:pt idx="106">
                  <c:v>45464</c:v>
                </c:pt>
                <c:pt idx="107">
                  <c:v>44770</c:v>
                </c:pt>
                <c:pt idx="108">
                  <c:v>44212</c:v>
                </c:pt>
                <c:pt idx="109">
                  <c:v>44601</c:v>
                </c:pt>
                <c:pt idx="110">
                  <c:v>45287</c:v>
                </c:pt>
                <c:pt idx="111">
                  <c:v>46354</c:v>
                </c:pt>
                <c:pt idx="112">
                  <c:v>47564</c:v>
                </c:pt>
                <c:pt idx="113">
                  <c:v>48617</c:v>
                </c:pt>
                <c:pt idx="114">
                  <c:v>48199</c:v>
                </c:pt>
                <c:pt idx="115">
                  <c:v>47707</c:v>
                </c:pt>
                <c:pt idx="116">
                  <c:v>47194</c:v>
                </c:pt>
                <c:pt idx="117">
                  <c:v>46734</c:v>
                </c:pt>
                <c:pt idx="118">
                  <c:v>46401</c:v>
                </c:pt>
                <c:pt idx="119">
                  <c:v>45489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'F7.1'!$E$1</c:f>
              <c:strCache>
                <c:ptCount val="1"/>
                <c:pt idx="0">
                  <c:v>Instegsjobb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'F7.1'!$A$2:$A$122</c:f>
              <c:numCache>
                <c:formatCode>0</c:formatCode>
                <c:ptCount val="121"/>
                <c:pt idx="0">
                  <c:v>2007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2009</c:v>
                </c:pt>
                <c:pt idx="29">
                  <c:v>2009</c:v>
                </c:pt>
                <c:pt idx="30">
                  <c:v>2009</c:v>
                </c:pt>
                <c:pt idx="31">
                  <c:v>2009</c:v>
                </c:pt>
                <c:pt idx="32">
                  <c:v>2009</c:v>
                </c:pt>
                <c:pt idx="33">
                  <c:v>2009</c:v>
                </c:pt>
                <c:pt idx="34">
                  <c:v>2009</c:v>
                </c:pt>
                <c:pt idx="35">
                  <c:v>2009</c:v>
                </c:pt>
                <c:pt idx="36">
                  <c:v>2010</c:v>
                </c:pt>
                <c:pt idx="37">
                  <c:v>2010</c:v>
                </c:pt>
                <c:pt idx="38">
                  <c:v>2010</c:v>
                </c:pt>
                <c:pt idx="39">
                  <c:v>2010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2011</c:v>
                </c:pt>
                <c:pt idx="57">
                  <c:v>2011</c:v>
                </c:pt>
                <c:pt idx="58">
                  <c:v>2011</c:v>
                </c:pt>
                <c:pt idx="59">
                  <c:v>2011</c:v>
                </c:pt>
                <c:pt idx="60">
                  <c:v>2012</c:v>
                </c:pt>
                <c:pt idx="61">
                  <c:v>2012</c:v>
                </c:pt>
                <c:pt idx="62">
                  <c:v>2012</c:v>
                </c:pt>
                <c:pt idx="63">
                  <c:v>2012</c:v>
                </c:pt>
                <c:pt idx="64">
                  <c:v>2012</c:v>
                </c:pt>
                <c:pt idx="65">
                  <c:v>2012</c:v>
                </c:pt>
                <c:pt idx="66">
                  <c:v>2012</c:v>
                </c:pt>
                <c:pt idx="67">
                  <c:v>2012</c:v>
                </c:pt>
                <c:pt idx="68">
                  <c:v>2012</c:v>
                </c:pt>
                <c:pt idx="69">
                  <c:v>2012</c:v>
                </c:pt>
                <c:pt idx="70">
                  <c:v>2012</c:v>
                </c:pt>
                <c:pt idx="71">
                  <c:v>2012</c:v>
                </c:pt>
                <c:pt idx="72">
                  <c:v>2013</c:v>
                </c:pt>
                <c:pt idx="73">
                  <c:v>2013</c:v>
                </c:pt>
                <c:pt idx="74">
                  <c:v>2013</c:v>
                </c:pt>
                <c:pt idx="75">
                  <c:v>2013</c:v>
                </c:pt>
                <c:pt idx="76">
                  <c:v>2013</c:v>
                </c:pt>
                <c:pt idx="77">
                  <c:v>2013</c:v>
                </c:pt>
                <c:pt idx="78">
                  <c:v>2013</c:v>
                </c:pt>
                <c:pt idx="79">
                  <c:v>2013</c:v>
                </c:pt>
                <c:pt idx="80">
                  <c:v>2013</c:v>
                </c:pt>
                <c:pt idx="81">
                  <c:v>2013</c:v>
                </c:pt>
                <c:pt idx="82">
                  <c:v>2013</c:v>
                </c:pt>
                <c:pt idx="83">
                  <c:v>2013</c:v>
                </c:pt>
                <c:pt idx="84">
                  <c:v>2014</c:v>
                </c:pt>
                <c:pt idx="85">
                  <c:v>2014</c:v>
                </c:pt>
                <c:pt idx="86">
                  <c:v>2014</c:v>
                </c:pt>
                <c:pt idx="87">
                  <c:v>2014</c:v>
                </c:pt>
                <c:pt idx="88">
                  <c:v>2014</c:v>
                </c:pt>
                <c:pt idx="89">
                  <c:v>2014</c:v>
                </c:pt>
                <c:pt idx="90">
                  <c:v>2014</c:v>
                </c:pt>
                <c:pt idx="91">
                  <c:v>2014</c:v>
                </c:pt>
                <c:pt idx="92">
                  <c:v>2014</c:v>
                </c:pt>
                <c:pt idx="93">
                  <c:v>2014</c:v>
                </c:pt>
                <c:pt idx="94">
                  <c:v>2014</c:v>
                </c:pt>
                <c:pt idx="95">
                  <c:v>2014</c:v>
                </c:pt>
                <c:pt idx="96">
                  <c:v>2015</c:v>
                </c:pt>
                <c:pt idx="97">
                  <c:v>2015</c:v>
                </c:pt>
                <c:pt idx="98">
                  <c:v>2015</c:v>
                </c:pt>
                <c:pt idx="99">
                  <c:v>2015</c:v>
                </c:pt>
                <c:pt idx="100">
                  <c:v>2015</c:v>
                </c:pt>
                <c:pt idx="101">
                  <c:v>2015</c:v>
                </c:pt>
                <c:pt idx="102">
                  <c:v>2015</c:v>
                </c:pt>
                <c:pt idx="103">
                  <c:v>2015</c:v>
                </c:pt>
                <c:pt idx="104">
                  <c:v>2015</c:v>
                </c:pt>
                <c:pt idx="105">
                  <c:v>2015</c:v>
                </c:pt>
                <c:pt idx="106">
                  <c:v>2015</c:v>
                </c:pt>
                <c:pt idx="107">
                  <c:v>2015</c:v>
                </c:pt>
                <c:pt idx="108">
                  <c:v>2016</c:v>
                </c:pt>
                <c:pt idx="109">
                  <c:v>2016</c:v>
                </c:pt>
                <c:pt idx="110">
                  <c:v>2016</c:v>
                </c:pt>
                <c:pt idx="111">
                  <c:v>2016</c:v>
                </c:pt>
                <c:pt idx="112">
                  <c:v>2016</c:v>
                </c:pt>
                <c:pt idx="113">
                  <c:v>2016</c:v>
                </c:pt>
                <c:pt idx="114">
                  <c:v>2016</c:v>
                </c:pt>
                <c:pt idx="115">
                  <c:v>2016</c:v>
                </c:pt>
                <c:pt idx="116">
                  <c:v>2016</c:v>
                </c:pt>
                <c:pt idx="117">
                  <c:v>2016</c:v>
                </c:pt>
                <c:pt idx="118">
                  <c:v>2016</c:v>
                </c:pt>
                <c:pt idx="119">
                  <c:v>2016</c:v>
                </c:pt>
              </c:numCache>
            </c:numRef>
          </c:cat>
          <c:val>
            <c:numRef>
              <c:f>'F7.1'!$E$2:$E$122</c:f>
              <c:numCache>
                <c:formatCode>General</c:formatCode>
                <c:ptCount val="121"/>
                <c:pt idx="8">
                  <c:v>81</c:v>
                </c:pt>
                <c:pt idx="9">
                  <c:v>211</c:v>
                </c:pt>
                <c:pt idx="10">
                  <c:v>306</c:v>
                </c:pt>
                <c:pt idx="11">
                  <c:v>369</c:v>
                </c:pt>
                <c:pt idx="12">
                  <c:v>445</c:v>
                </c:pt>
                <c:pt idx="13">
                  <c:v>530</c:v>
                </c:pt>
                <c:pt idx="14">
                  <c:v>584</c:v>
                </c:pt>
                <c:pt idx="15">
                  <c:v>703</c:v>
                </c:pt>
                <c:pt idx="16">
                  <c:v>758</c:v>
                </c:pt>
                <c:pt idx="17" formatCode="#,##0">
                  <c:v>1146</c:v>
                </c:pt>
                <c:pt idx="18" formatCode="#,##0">
                  <c:v>1275</c:v>
                </c:pt>
                <c:pt idx="19" formatCode="#,##0">
                  <c:v>1391</c:v>
                </c:pt>
                <c:pt idx="20" formatCode="#,##0">
                  <c:v>1573</c:v>
                </c:pt>
                <c:pt idx="21" formatCode="#,##0">
                  <c:v>1748</c:v>
                </c:pt>
                <c:pt idx="22" formatCode="#,##0">
                  <c:v>1943</c:v>
                </c:pt>
                <c:pt idx="23" formatCode="#,##0">
                  <c:v>1931</c:v>
                </c:pt>
                <c:pt idx="24" formatCode="#,##0">
                  <c:v>1994</c:v>
                </c:pt>
                <c:pt idx="25" formatCode="#,##0">
                  <c:v>2140</c:v>
                </c:pt>
                <c:pt idx="26" formatCode="#,##0">
                  <c:v>2205</c:v>
                </c:pt>
                <c:pt idx="27" formatCode="#,##0">
                  <c:v>2366</c:v>
                </c:pt>
                <c:pt idx="28" formatCode="#,##0">
                  <c:v>2469</c:v>
                </c:pt>
                <c:pt idx="29" formatCode="#,##0">
                  <c:v>2635</c:v>
                </c:pt>
                <c:pt idx="30" formatCode="#,##0">
                  <c:v>2569</c:v>
                </c:pt>
                <c:pt idx="31" formatCode="#,##0">
                  <c:v>2569</c:v>
                </c:pt>
                <c:pt idx="32" formatCode="#,##0">
                  <c:v>2560</c:v>
                </c:pt>
                <c:pt idx="33" formatCode="#,##0">
                  <c:v>2495</c:v>
                </c:pt>
                <c:pt idx="34" formatCode="#,##0">
                  <c:v>2551</c:v>
                </c:pt>
                <c:pt idx="35" formatCode="#,##0">
                  <c:v>2403</c:v>
                </c:pt>
                <c:pt idx="36" formatCode="#,##0">
                  <c:v>2413</c:v>
                </c:pt>
                <c:pt idx="37" formatCode="#,##0">
                  <c:v>2479</c:v>
                </c:pt>
                <c:pt idx="38" formatCode="#,##0">
                  <c:v>2603</c:v>
                </c:pt>
                <c:pt idx="39" formatCode="#,##0">
                  <c:v>2667</c:v>
                </c:pt>
                <c:pt idx="40" formatCode="#,##0">
                  <c:v>2726</c:v>
                </c:pt>
                <c:pt idx="41" formatCode="#,##0">
                  <c:v>2921</c:v>
                </c:pt>
                <c:pt idx="42" formatCode="#,##0">
                  <c:v>2860</c:v>
                </c:pt>
                <c:pt idx="43" formatCode="#,##0">
                  <c:v>2853</c:v>
                </c:pt>
                <c:pt idx="44" formatCode="#,##0">
                  <c:v>2865</c:v>
                </c:pt>
                <c:pt idx="45" formatCode="#,##0">
                  <c:v>2872</c:v>
                </c:pt>
                <c:pt idx="46" formatCode="#,##0">
                  <c:v>2844</c:v>
                </c:pt>
                <c:pt idx="47" formatCode="#,##0">
                  <c:v>2635</c:v>
                </c:pt>
                <c:pt idx="48" formatCode="#,##0">
                  <c:v>2593</c:v>
                </c:pt>
                <c:pt idx="49" formatCode="#,##0">
                  <c:v>2572</c:v>
                </c:pt>
                <c:pt idx="50" formatCode="#,##0">
                  <c:v>2636</c:v>
                </c:pt>
                <c:pt idx="51" formatCode="#,##0">
                  <c:v>2689</c:v>
                </c:pt>
                <c:pt idx="52" formatCode="#,##0">
                  <c:v>2865</c:v>
                </c:pt>
                <c:pt idx="53" formatCode="#,##0">
                  <c:v>3029</c:v>
                </c:pt>
                <c:pt idx="54" formatCode="#,##0">
                  <c:v>3005</c:v>
                </c:pt>
                <c:pt idx="55" formatCode="#,##0">
                  <c:v>2928</c:v>
                </c:pt>
                <c:pt idx="56" formatCode="#,##0">
                  <c:v>2791</c:v>
                </c:pt>
                <c:pt idx="57" formatCode="#,##0">
                  <c:v>2737</c:v>
                </c:pt>
                <c:pt idx="58" formatCode="#,##0">
                  <c:v>2663</c:v>
                </c:pt>
                <c:pt idx="59" formatCode="#,##0">
                  <c:v>2553</c:v>
                </c:pt>
                <c:pt idx="60" formatCode="#,##0">
                  <c:v>2479</c:v>
                </c:pt>
                <c:pt idx="61" formatCode="#,##0">
                  <c:v>2430</c:v>
                </c:pt>
                <c:pt idx="62" formatCode="#,##0">
                  <c:v>2302</c:v>
                </c:pt>
                <c:pt idx="63" formatCode="#,##0">
                  <c:v>2207</c:v>
                </c:pt>
                <c:pt idx="64" formatCode="#,##0">
                  <c:v>2211</c:v>
                </c:pt>
                <c:pt idx="65" formatCode="#,##0">
                  <c:v>2226</c:v>
                </c:pt>
                <c:pt idx="66" formatCode="#,##0">
                  <c:v>2265</c:v>
                </c:pt>
                <c:pt idx="67" formatCode="#,##0">
                  <c:v>2173</c:v>
                </c:pt>
                <c:pt idx="68" formatCode="#,##0">
                  <c:v>2184</c:v>
                </c:pt>
                <c:pt idx="69" formatCode="#,##0">
                  <c:v>2193</c:v>
                </c:pt>
                <c:pt idx="70" formatCode="#,##0">
                  <c:v>2210</c:v>
                </c:pt>
                <c:pt idx="71" formatCode="#,##0">
                  <c:v>2152</c:v>
                </c:pt>
                <c:pt idx="72" formatCode="#,##0">
                  <c:v>2198</c:v>
                </c:pt>
                <c:pt idx="73" formatCode="#,##0">
                  <c:v>2259</c:v>
                </c:pt>
                <c:pt idx="74" formatCode="#,##0">
                  <c:v>2377</c:v>
                </c:pt>
                <c:pt idx="75" formatCode="#,##0">
                  <c:v>2570</c:v>
                </c:pt>
                <c:pt idx="76" formatCode="#,##0">
                  <c:v>2794</c:v>
                </c:pt>
                <c:pt idx="77" formatCode="#,##0">
                  <c:v>2933</c:v>
                </c:pt>
                <c:pt idx="78" formatCode="#,##0">
                  <c:v>3048</c:v>
                </c:pt>
                <c:pt idx="79" formatCode="#,##0">
                  <c:v>2980</c:v>
                </c:pt>
                <c:pt idx="80" formatCode="#,##0">
                  <c:v>2954</c:v>
                </c:pt>
                <c:pt idx="81" formatCode="#,##0">
                  <c:v>2927</c:v>
                </c:pt>
                <c:pt idx="82" formatCode="#,##0">
                  <c:v>2991</c:v>
                </c:pt>
                <c:pt idx="83" formatCode="#,##0">
                  <c:v>2967</c:v>
                </c:pt>
                <c:pt idx="84">
                  <c:v>2902</c:v>
                </c:pt>
                <c:pt idx="85">
                  <c:v>2998</c:v>
                </c:pt>
                <c:pt idx="86">
                  <c:v>3005</c:v>
                </c:pt>
                <c:pt idx="87">
                  <c:v>3090</c:v>
                </c:pt>
                <c:pt idx="88">
                  <c:v>3253</c:v>
                </c:pt>
                <c:pt idx="89">
                  <c:v>3601</c:v>
                </c:pt>
                <c:pt idx="90">
                  <c:v>3698</c:v>
                </c:pt>
                <c:pt idx="91">
                  <c:v>3630</c:v>
                </c:pt>
                <c:pt idx="92">
                  <c:v>3668</c:v>
                </c:pt>
                <c:pt idx="93">
                  <c:v>3746</c:v>
                </c:pt>
                <c:pt idx="94">
                  <c:v>3779</c:v>
                </c:pt>
                <c:pt idx="95">
                  <c:v>3744</c:v>
                </c:pt>
                <c:pt idx="96">
                  <c:v>3630</c:v>
                </c:pt>
                <c:pt idx="97">
                  <c:v>3686</c:v>
                </c:pt>
                <c:pt idx="98">
                  <c:v>3770</c:v>
                </c:pt>
                <c:pt idx="99">
                  <c:v>3798</c:v>
                </c:pt>
                <c:pt idx="100">
                  <c:v>3898</c:v>
                </c:pt>
                <c:pt idx="101">
                  <c:v>4157</c:v>
                </c:pt>
                <c:pt idx="102">
                  <c:v>4213</c:v>
                </c:pt>
                <c:pt idx="103">
                  <c:v>4028</c:v>
                </c:pt>
                <c:pt idx="104">
                  <c:v>4019</c:v>
                </c:pt>
                <c:pt idx="105">
                  <c:v>4014</c:v>
                </c:pt>
                <c:pt idx="106">
                  <c:v>4174</c:v>
                </c:pt>
                <c:pt idx="107">
                  <c:v>4068</c:v>
                </c:pt>
                <c:pt idx="108">
                  <c:v>4021</c:v>
                </c:pt>
                <c:pt idx="109">
                  <c:v>3957</c:v>
                </c:pt>
                <c:pt idx="110">
                  <c:v>3891</c:v>
                </c:pt>
                <c:pt idx="111">
                  <c:v>3944</c:v>
                </c:pt>
                <c:pt idx="112">
                  <c:v>4082</c:v>
                </c:pt>
                <c:pt idx="113">
                  <c:v>4350</c:v>
                </c:pt>
                <c:pt idx="114">
                  <c:v>4392</c:v>
                </c:pt>
                <c:pt idx="115">
                  <c:v>4415</c:v>
                </c:pt>
                <c:pt idx="116">
                  <c:v>4324</c:v>
                </c:pt>
                <c:pt idx="117">
                  <c:v>4368</c:v>
                </c:pt>
                <c:pt idx="118">
                  <c:v>4346</c:v>
                </c:pt>
                <c:pt idx="119">
                  <c:v>4222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'F7.1'!$F$1</c:f>
              <c:strCache>
                <c:ptCount val="1"/>
                <c:pt idx="0">
                  <c:v>Särskilt anställningsstöd</c:v>
                </c:pt>
              </c:strCache>
            </c:strRef>
          </c:tx>
          <c:marker>
            <c:symbol val="none"/>
          </c:marker>
          <c:cat>
            <c:numRef>
              <c:f>'F7.1'!$A$2:$A$122</c:f>
              <c:numCache>
                <c:formatCode>0</c:formatCode>
                <c:ptCount val="121"/>
                <c:pt idx="0">
                  <c:v>2007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2009</c:v>
                </c:pt>
                <c:pt idx="29">
                  <c:v>2009</c:v>
                </c:pt>
                <c:pt idx="30">
                  <c:v>2009</c:v>
                </c:pt>
                <c:pt idx="31">
                  <c:v>2009</c:v>
                </c:pt>
                <c:pt idx="32">
                  <c:v>2009</c:v>
                </c:pt>
                <c:pt idx="33">
                  <c:v>2009</c:v>
                </c:pt>
                <c:pt idx="34">
                  <c:v>2009</c:v>
                </c:pt>
                <c:pt idx="35">
                  <c:v>2009</c:v>
                </c:pt>
                <c:pt idx="36">
                  <c:v>2010</c:v>
                </c:pt>
                <c:pt idx="37">
                  <c:v>2010</c:v>
                </c:pt>
                <c:pt idx="38">
                  <c:v>2010</c:v>
                </c:pt>
                <c:pt idx="39">
                  <c:v>2010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2011</c:v>
                </c:pt>
                <c:pt idx="57">
                  <c:v>2011</c:v>
                </c:pt>
                <c:pt idx="58">
                  <c:v>2011</c:v>
                </c:pt>
                <c:pt idx="59">
                  <c:v>2011</c:v>
                </c:pt>
                <c:pt idx="60">
                  <c:v>2012</c:v>
                </c:pt>
                <c:pt idx="61">
                  <c:v>2012</c:v>
                </c:pt>
                <c:pt idx="62">
                  <c:v>2012</c:v>
                </c:pt>
                <c:pt idx="63">
                  <c:v>2012</c:v>
                </c:pt>
                <c:pt idx="64">
                  <c:v>2012</c:v>
                </c:pt>
                <c:pt idx="65">
                  <c:v>2012</c:v>
                </c:pt>
                <c:pt idx="66">
                  <c:v>2012</c:v>
                </c:pt>
                <c:pt idx="67">
                  <c:v>2012</c:v>
                </c:pt>
                <c:pt idx="68">
                  <c:v>2012</c:v>
                </c:pt>
                <c:pt idx="69">
                  <c:v>2012</c:v>
                </c:pt>
                <c:pt idx="70">
                  <c:v>2012</c:v>
                </c:pt>
                <c:pt idx="71">
                  <c:v>2012</c:v>
                </c:pt>
                <c:pt idx="72">
                  <c:v>2013</c:v>
                </c:pt>
                <c:pt idx="73">
                  <c:v>2013</c:v>
                </c:pt>
                <c:pt idx="74">
                  <c:v>2013</c:v>
                </c:pt>
                <c:pt idx="75">
                  <c:v>2013</c:v>
                </c:pt>
                <c:pt idx="76">
                  <c:v>2013</c:v>
                </c:pt>
                <c:pt idx="77">
                  <c:v>2013</c:v>
                </c:pt>
                <c:pt idx="78">
                  <c:v>2013</c:v>
                </c:pt>
                <c:pt idx="79">
                  <c:v>2013</c:v>
                </c:pt>
                <c:pt idx="80">
                  <c:v>2013</c:v>
                </c:pt>
                <c:pt idx="81">
                  <c:v>2013</c:v>
                </c:pt>
                <c:pt idx="82">
                  <c:v>2013</c:v>
                </c:pt>
                <c:pt idx="83">
                  <c:v>2013</c:v>
                </c:pt>
                <c:pt idx="84">
                  <c:v>2014</c:v>
                </c:pt>
                <c:pt idx="85">
                  <c:v>2014</c:v>
                </c:pt>
                <c:pt idx="86">
                  <c:v>2014</c:v>
                </c:pt>
                <c:pt idx="87">
                  <c:v>2014</c:v>
                </c:pt>
                <c:pt idx="88">
                  <c:v>2014</c:v>
                </c:pt>
                <c:pt idx="89">
                  <c:v>2014</c:v>
                </c:pt>
                <c:pt idx="90">
                  <c:v>2014</c:v>
                </c:pt>
                <c:pt idx="91">
                  <c:v>2014</c:v>
                </c:pt>
                <c:pt idx="92">
                  <c:v>2014</c:v>
                </c:pt>
                <c:pt idx="93">
                  <c:v>2014</c:v>
                </c:pt>
                <c:pt idx="94">
                  <c:v>2014</c:v>
                </c:pt>
                <c:pt idx="95">
                  <c:v>2014</c:v>
                </c:pt>
                <c:pt idx="96">
                  <c:v>2015</c:v>
                </c:pt>
                <c:pt idx="97">
                  <c:v>2015</c:v>
                </c:pt>
                <c:pt idx="98">
                  <c:v>2015</c:v>
                </c:pt>
                <c:pt idx="99">
                  <c:v>2015</c:v>
                </c:pt>
                <c:pt idx="100">
                  <c:v>2015</c:v>
                </c:pt>
                <c:pt idx="101">
                  <c:v>2015</c:v>
                </c:pt>
                <c:pt idx="102">
                  <c:v>2015</c:v>
                </c:pt>
                <c:pt idx="103">
                  <c:v>2015</c:v>
                </c:pt>
                <c:pt idx="104">
                  <c:v>2015</c:v>
                </c:pt>
                <c:pt idx="105">
                  <c:v>2015</c:v>
                </c:pt>
                <c:pt idx="106">
                  <c:v>2015</c:v>
                </c:pt>
                <c:pt idx="107">
                  <c:v>2015</c:v>
                </c:pt>
                <c:pt idx="108">
                  <c:v>2016</c:v>
                </c:pt>
                <c:pt idx="109">
                  <c:v>2016</c:v>
                </c:pt>
                <c:pt idx="110">
                  <c:v>2016</c:v>
                </c:pt>
                <c:pt idx="111">
                  <c:v>2016</c:v>
                </c:pt>
                <c:pt idx="112">
                  <c:v>2016</c:v>
                </c:pt>
                <c:pt idx="113">
                  <c:v>2016</c:v>
                </c:pt>
                <c:pt idx="114">
                  <c:v>2016</c:v>
                </c:pt>
                <c:pt idx="115">
                  <c:v>2016</c:v>
                </c:pt>
                <c:pt idx="116">
                  <c:v>2016</c:v>
                </c:pt>
                <c:pt idx="117">
                  <c:v>2016</c:v>
                </c:pt>
                <c:pt idx="118">
                  <c:v>2016</c:v>
                </c:pt>
                <c:pt idx="119">
                  <c:v>2016</c:v>
                </c:pt>
              </c:numCache>
            </c:numRef>
          </c:cat>
          <c:val>
            <c:numRef>
              <c:f>'F7.1'!$F$2:$F$122</c:f>
              <c:numCache>
                <c:formatCode>#,##0</c:formatCode>
                <c:ptCount val="121"/>
                <c:pt idx="0">
                  <c:v>7298</c:v>
                </c:pt>
                <c:pt idx="1">
                  <c:v>7071</c:v>
                </c:pt>
                <c:pt idx="2">
                  <c:v>6828</c:v>
                </c:pt>
                <c:pt idx="3">
                  <c:v>6587</c:v>
                </c:pt>
                <c:pt idx="4">
                  <c:v>6445</c:v>
                </c:pt>
                <c:pt idx="5">
                  <c:v>5885</c:v>
                </c:pt>
                <c:pt idx="6">
                  <c:v>5516</c:v>
                </c:pt>
                <c:pt idx="7">
                  <c:v>5317</c:v>
                </c:pt>
                <c:pt idx="8">
                  <c:v>5218</c:v>
                </c:pt>
                <c:pt idx="9">
                  <c:v>5236</c:v>
                </c:pt>
                <c:pt idx="10">
                  <c:v>5218</c:v>
                </c:pt>
                <c:pt idx="11">
                  <c:v>5100</c:v>
                </c:pt>
                <c:pt idx="12">
                  <c:v>5068</c:v>
                </c:pt>
                <c:pt idx="13">
                  <c:v>5141</c:v>
                </c:pt>
                <c:pt idx="14">
                  <c:v>5576</c:v>
                </c:pt>
                <c:pt idx="15">
                  <c:v>5879</c:v>
                </c:pt>
                <c:pt idx="16">
                  <c:v>6202</c:v>
                </c:pt>
                <c:pt idx="17">
                  <c:v>6424</c:v>
                </c:pt>
                <c:pt idx="18">
                  <c:v>6312</c:v>
                </c:pt>
                <c:pt idx="19">
                  <c:v>6355</c:v>
                </c:pt>
                <c:pt idx="20">
                  <c:v>6269</c:v>
                </c:pt>
                <c:pt idx="21">
                  <c:v>6119</c:v>
                </c:pt>
                <c:pt idx="22">
                  <c:v>5912</c:v>
                </c:pt>
                <c:pt idx="23">
                  <c:v>5798</c:v>
                </c:pt>
                <c:pt idx="24">
                  <c:v>5462</c:v>
                </c:pt>
                <c:pt idx="25">
                  <c:v>5329</c:v>
                </c:pt>
                <c:pt idx="26">
                  <c:v>4973</c:v>
                </c:pt>
                <c:pt idx="27">
                  <c:v>4827</c:v>
                </c:pt>
                <c:pt idx="28">
                  <c:v>4733</c:v>
                </c:pt>
                <c:pt idx="29">
                  <c:v>4526</c:v>
                </c:pt>
                <c:pt idx="30">
                  <c:v>4386</c:v>
                </c:pt>
                <c:pt idx="31">
                  <c:v>4174</c:v>
                </c:pt>
                <c:pt idx="32">
                  <c:v>3938</c:v>
                </c:pt>
                <c:pt idx="33">
                  <c:v>3641</c:v>
                </c:pt>
                <c:pt idx="34">
                  <c:v>3419</c:v>
                </c:pt>
                <c:pt idx="35">
                  <c:v>3135</c:v>
                </c:pt>
                <c:pt idx="36">
                  <c:v>2935</c:v>
                </c:pt>
                <c:pt idx="37">
                  <c:v>2891</c:v>
                </c:pt>
                <c:pt idx="38">
                  <c:v>2875</c:v>
                </c:pt>
                <c:pt idx="39">
                  <c:v>2912</c:v>
                </c:pt>
                <c:pt idx="40">
                  <c:v>3027</c:v>
                </c:pt>
                <c:pt idx="41">
                  <c:v>3105</c:v>
                </c:pt>
                <c:pt idx="42">
                  <c:v>3079</c:v>
                </c:pt>
                <c:pt idx="43">
                  <c:v>3075</c:v>
                </c:pt>
                <c:pt idx="44">
                  <c:v>3116</c:v>
                </c:pt>
                <c:pt idx="45">
                  <c:v>3151</c:v>
                </c:pt>
                <c:pt idx="46">
                  <c:v>3139</c:v>
                </c:pt>
                <c:pt idx="47">
                  <c:v>3119</c:v>
                </c:pt>
                <c:pt idx="48">
                  <c:v>3139</c:v>
                </c:pt>
                <c:pt idx="49">
                  <c:v>3232</c:v>
                </c:pt>
                <c:pt idx="50">
                  <c:v>3413</c:v>
                </c:pt>
                <c:pt idx="51">
                  <c:v>3675</c:v>
                </c:pt>
                <c:pt idx="52">
                  <c:v>3993</c:v>
                </c:pt>
                <c:pt idx="53">
                  <c:v>4231</c:v>
                </c:pt>
                <c:pt idx="54">
                  <c:v>4298</c:v>
                </c:pt>
                <c:pt idx="55">
                  <c:v>4340</c:v>
                </c:pt>
                <c:pt idx="56">
                  <c:v>4390</c:v>
                </c:pt>
                <c:pt idx="57">
                  <c:v>4442</c:v>
                </c:pt>
                <c:pt idx="58">
                  <c:v>4480</c:v>
                </c:pt>
                <c:pt idx="59">
                  <c:v>4476</c:v>
                </c:pt>
                <c:pt idx="60">
                  <c:v>4480</c:v>
                </c:pt>
                <c:pt idx="61">
                  <c:v>4531</c:v>
                </c:pt>
                <c:pt idx="62">
                  <c:v>4585</c:v>
                </c:pt>
                <c:pt idx="63">
                  <c:v>4649</c:v>
                </c:pt>
                <c:pt idx="64">
                  <c:v>4800</c:v>
                </c:pt>
                <c:pt idx="65">
                  <c:v>5176</c:v>
                </c:pt>
                <c:pt idx="66">
                  <c:v>5295</c:v>
                </c:pt>
                <c:pt idx="67">
                  <c:v>5327</c:v>
                </c:pt>
                <c:pt idx="68">
                  <c:v>5369</c:v>
                </c:pt>
                <c:pt idx="69">
                  <c:v>5560</c:v>
                </c:pt>
                <c:pt idx="70">
                  <c:v>5845</c:v>
                </c:pt>
                <c:pt idx="71">
                  <c:v>6083</c:v>
                </c:pt>
                <c:pt idx="72">
                  <c:v>6442</c:v>
                </c:pt>
                <c:pt idx="73">
                  <c:v>6920</c:v>
                </c:pt>
                <c:pt idx="74">
                  <c:v>7392</c:v>
                </c:pt>
                <c:pt idx="75">
                  <c:v>8024</c:v>
                </c:pt>
                <c:pt idx="76">
                  <c:v>8905</c:v>
                </c:pt>
                <c:pt idx="77">
                  <c:v>9389</c:v>
                </c:pt>
                <c:pt idx="78">
                  <c:v>9476</c:v>
                </c:pt>
                <c:pt idx="79">
                  <c:v>9432</c:v>
                </c:pt>
                <c:pt idx="80">
                  <c:v>9343</c:v>
                </c:pt>
                <c:pt idx="81">
                  <c:v>9580</c:v>
                </c:pt>
                <c:pt idx="82">
                  <c:v>9669</c:v>
                </c:pt>
                <c:pt idx="83">
                  <c:v>9594</c:v>
                </c:pt>
                <c:pt idx="84" formatCode="General">
                  <c:v>9373</c:v>
                </c:pt>
                <c:pt idx="85" formatCode="General">
                  <c:v>9576</c:v>
                </c:pt>
                <c:pt idx="86" formatCode="General">
                  <c:v>9988</c:v>
                </c:pt>
                <c:pt idx="87" formatCode="General">
                  <c:v>10539</c:v>
                </c:pt>
                <c:pt idx="88" formatCode="General">
                  <c:v>11032</c:v>
                </c:pt>
                <c:pt idx="89" formatCode="General">
                  <c:v>11628</c:v>
                </c:pt>
                <c:pt idx="90" formatCode="General">
                  <c:v>11864</c:v>
                </c:pt>
                <c:pt idx="91" formatCode="General">
                  <c:v>11858</c:v>
                </c:pt>
                <c:pt idx="92" formatCode="General">
                  <c:v>11853</c:v>
                </c:pt>
                <c:pt idx="93" formatCode="General">
                  <c:v>11693</c:v>
                </c:pt>
                <c:pt idx="94" formatCode="General">
                  <c:v>11684</c:v>
                </c:pt>
                <c:pt idx="95" formatCode="General">
                  <c:v>11592</c:v>
                </c:pt>
                <c:pt idx="96" formatCode="General">
                  <c:v>11310</c:v>
                </c:pt>
                <c:pt idx="97" formatCode="General">
                  <c:v>11284</c:v>
                </c:pt>
                <c:pt idx="98" formatCode="General">
                  <c:v>11071</c:v>
                </c:pt>
                <c:pt idx="99" formatCode="General">
                  <c:v>10888</c:v>
                </c:pt>
                <c:pt idx="100" formatCode="General">
                  <c:v>10485</c:v>
                </c:pt>
                <c:pt idx="101" formatCode="General">
                  <c:v>10626</c:v>
                </c:pt>
                <c:pt idx="102" formatCode="General">
                  <c:v>10407</c:v>
                </c:pt>
                <c:pt idx="103" formatCode="General">
                  <c:v>10185</c:v>
                </c:pt>
                <c:pt idx="104" formatCode="General">
                  <c:v>9945</c:v>
                </c:pt>
                <c:pt idx="105" formatCode="General">
                  <c:v>9692</c:v>
                </c:pt>
                <c:pt idx="106" formatCode="General">
                  <c:v>9563</c:v>
                </c:pt>
                <c:pt idx="107" formatCode="General">
                  <c:v>9321</c:v>
                </c:pt>
                <c:pt idx="108" formatCode="General">
                  <c:v>9026</c:v>
                </c:pt>
                <c:pt idx="109" formatCode="General">
                  <c:v>8935</c:v>
                </c:pt>
                <c:pt idx="110" formatCode="General">
                  <c:v>8869</c:v>
                </c:pt>
                <c:pt idx="111" formatCode="General">
                  <c:v>8795</c:v>
                </c:pt>
                <c:pt idx="112" formatCode="General">
                  <c:v>8874</c:v>
                </c:pt>
                <c:pt idx="113" formatCode="General">
                  <c:v>8813</c:v>
                </c:pt>
                <c:pt idx="114" formatCode="General">
                  <c:v>8653</c:v>
                </c:pt>
                <c:pt idx="115" formatCode="General">
                  <c:v>8525</c:v>
                </c:pt>
                <c:pt idx="116" formatCode="General">
                  <c:v>8220</c:v>
                </c:pt>
                <c:pt idx="117" formatCode="General">
                  <c:v>8027</c:v>
                </c:pt>
                <c:pt idx="118" formatCode="General">
                  <c:v>7995</c:v>
                </c:pt>
                <c:pt idx="119" formatCode="General">
                  <c:v>7943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09152"/>
        <c:axId val="207410688"/>
      </c:lineChart>
      <c:catAx>
        <c:axId val="20740915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410688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207410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4091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833333333333304E-3"/>
          <c:y val="0.84540500145815101"/>
          <c:w val="0.992916666666667"/>
          <c:h val="0.126817220764071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Ett kvartals sikt</a:t>
            </a:r>
          </a:p>
        </c:rich>
      </c:tx>
      <c:layout>
        <c:manualLayout>
          <c:xMode val="edge"/>
          <c:yMode val="edge"/>
          <c:x val="0.41959709931170103"/>
          <c:y val="4.938888888888889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655678466076695"/>
          <c:h val="0.81407722222222201"/>
        </c:manualLayout>
      </c:layout>
      <c:lineChart>
        <c:grouping val="standard"/>
        <c:varyColors val="0"/>
        <c:ser>
          <c:idx val="0"/>
          <c:order val="0"/>
          <c:tx>
            <c:strRef>
              <c:f>'F3.10'!$H$4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'F3.10'!$G$5:$G$47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'F3.10'!$H$5:$H$47</c:f>
              <c:numCache>
                <c:formatCode>0.0</c:formatCode>
                <c:ptCount val="43"/>
                <c:pt idx="0">
                  <c:v>10.451977225</c:v>
                </c:pt>
                <c:pt idx="1">
                  <c:v>10.512163449999999</c:v>
                </c:pt>
                <c:pt idx="2">
                  <c:v>10.85441975</c:v>
                </c:pt>
                <c:pt idx="3">
                  <c:v>11.416740024999999</c:v>
                </c:pt>
                <c:pt idx="4">
                  <c:v>11.646632425</c:v>
                </c:pt>
                <c:pt idx="5">
                  <c:v>11.913824350000001</c:v>
                </c:pt>
                <c:pt idx="6">
                  <c:v>12.427035875</c:v>
                </c:pt>
                <c:pt idx="7">
                  <c:v>12.87782325</c:v>
                </c:pt>
                <c:pt idx="8">
                  <c:v>13.162274175</c:v>
                </c:pt>
                <c:pt idx="9">
                  <c:v>13.707276</c:v>
                </c:pt>
                <c:pt idx="10">
                  <c:v>13.234007325</c:v>
                </c:pt>
                <c:pt idx="11">
                  <c:v>12.743117075000001</c:v>
                </c:pt>
                <c:pt idx="12">
                  <c:v>12.575997924999999</c:v>
                </c:pt>
                <c:pt idx="13">
                  <c:v>11.5482647325</c:v>
                </c:pt>
                <c:pt idx="14">
                  <c:v>10.804892604999999</c:v>
                </c:pt>
                <c:pt idx="15">
                  <c:v>10.457655705000001</c:v>
                </c:pt>
                <c:pt idx="16">
                  <c:v>10.48546423</c:v>
                </c:pt>
                <c:pt idx="17">
                  <c:v>10.950850772500001</c:v>
                </c:pt>
                <c:pt idx="18">
                  <c:v>11.778045949999999</c:v>
                </c:pt>
                <c:pt idx="19">
                  <c:v>12.538535925</c:v>
                </c:pt>
                <c:pt idx="20">
                  <c:v>12.936275224999999</c:v>
                </c:pt>
                <c:pt idx="21">
                  <c:v>12.968711725</c:v>
                </c:pt>
                <c:pt idx="22">
                  <c:v>12.7502218</c:v>
                </c:pt>
                <c:pt idx="23">
                  <c:v>12.395252474999999</c:v>
                </c:pt>
                <c:pt idx="24">
                  <c:v>11.959221725000001</c:v>
                </c:pt>
                <c:pt idx="25">
                  <c:v>12.009434375</c:v>
                </c:pt>
                <c:pt idx="26">
                  <c:v>11.884546</c:v>
                </c:pt>
                <c:pt idx="27">
                  <c:v>11.79844095</c:v>
                </c:pt>
                <c:pt idx="28">
                  <c:v>11.613761</c:v>
                </c:pt>
                <c:pt idx="29">
                  <c:v>11.355098925</c:v>
                </c:pt>
                <c:pt idx="30">
                  <c:v>11.345599275</c:v>
                </c:pt>
                <c:pt idx="31">
                  <c:v>11.50155415</c:v>
                </c:pt>
                <c:pt idx="32">
                  <c:v>11.991240075</c:v>
                </c:pt>
                <c:pt idx="33">
                  <c:v>11.948350724999999</c:v>
                </c:pt>
                <c:pt idx="34">
                  <c:v>12.030015675</c:v>
                </c:pt>
                <c:pt idx="35">
                  <c:v>11.994402575000001</c:v>
                </c:pt>
                <c:pt idx="36">
                  <c:v>12.172461500000001</c:v>
                </c:pt>
                <c:pt idx="37">
                  <c:v>12.257025525</c:v>
                </c:pt>
                <c:pt idx="38">
                  <c:v>12.857689775000001</c:v>
                </c:pt>
                <c:pt idx="39">
                  <c:v>13.62424335</c:v>
                </c:pt>
                <c:pt idx="40">
                  <c:v>14.0843034</c:v>
                </c:pt>
                <c:pt idx="41">
                  <c:v>14.50353445</c:v>
                </c:pt>
                <c:pt idx="42">
                  <c:v>14.8306054666667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6B3-44BF-A9C8-954DDCEF4A14}"/>
            </c:ext>
          </c:extLst>
        </c:ser>
        <c:ser>
          <c:idx val="1"/>
          <c:order val="1"/>
          <c:tx>
            <c:strRef>
              <c:f>'F3.10'!$I$4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'F3.10'!$G$5:$G$47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'F3.10'!$I$5:$I$47</c:f>
              <c:numCache>
                <c:formatCode>0.0</c:formatCode>
                <c:ptCount val="43"/>
                <c:pt idx="0">
                  <c:v>7.8320039875000003</c:v>
                </c:pt>
                <c:pt idx="1">
                  <c:v>7.4425307250000001</c:v>
                </c:pt>
                <c:pt idx="2">
                  <c:v>7.1630445424999998</c:v>
                </c:pt>
                <c:pt idx="3">
                  <c:v>6.8743655224999998</c:v>
                </c:pt>
                <c:pt idx="4">
                  <c:v>6.3889768274999996</c:v>
                </c:pt>
                <c:pt idx="5">
                  <c:v>6.2727146874999997</c:v>
                </c:pt>
                <c:pt idx="6">
                  <c:v>6.0370721200000004</c:v>
                </c:pt>
                <c:pt idx="7">
                  <c:v>5.9946011300000004</c:v>
                </c:pt>
                <c:pt idx="8">
                  <c:v>6.0015866674999998</c:v>
                </c:pt>
                <c:pt idx="9">
                  <c:v>6.0552655325</c:v>
                </c:pt>
                <c:pt idx="10">
                  <c:v>6.5922504675000004</c:v>
                </c:pt>
                <c:pt idx="11">
                  <c:v>7.0424027049999998</c:v>
                </c:pt>
                <c:pt idx="12">
                  <c:v>7.4476598000000003</c:v>
                </c:pt>
                <c:pt idx="13">
                  <c:v>7.8268985275</c:v>
                </c:pt>
                <c:pt idx="14">
                  <c:v>8.0484954675000004</c:v>
                </c:pt>
                <c:pt idx="15">
                  <c:v>8.1168342649999996</c:v>
                </c:pt>
                <c:pt idx="16">
                  <c:v>7.9654112100000001</c:v>
                </c:pt>
                <c:pt idx="17">
                  <c:v>8.0113239600000004</c:v>
                </c:pt>
                <c:pt idx="18">
                  <c:v>7.5958773424999997</c:v>
                </c:pt>
                <c:pt idx="19">
                  <c:v>7.2334778274999998</c:v>
                </c:pt>
                <c:pt idx="20">
                  <c:v>7.2090201900000004</c:v>
                </c:pt>
                <c:pt idx="21">
                  <c:v>6.7619664349999997</c:v>
                </c:pt>
                <c:pt idx="22">
                  <c:v>6.7331528975000001</c:v>
                </c:pt>
                <c:pt idx="23">
                  <c:v>6.8541246600000001</c:v>
                </c:pt>
                <c:pt idx="24">
                  <c:v>6.8213556075000001</c:v>
                </c:pt>
                <c:pt idx="25">
                  <c:v>6.9489469174999998</c:v>
                </c:pt>
                <c:pt idx="26">
                  <c:v>7.2970493799999998</c:v>
                </c:pt>
                <c:pt idx="27">
                  <c:v>7.3001158000000004</c:v>
                </c:pt>
                <c:pt idx="28">
                  <c:v>7.2447332575000001</c:v>
                </c:pt>
                <c:pt idx="29">
                  <c:v>7.1769791950000004</c:v>
                </c:pt>
                <c:pt idx="30">
                  <c:v>6.9236924249999996</c:v>
                </c:pt>
                <c:pt idx="31">
                  <c:v>6.9349915199999996</c:v>
                </c:pt>
                <c:pt idx="32">
                  <c:v>6.9253573250000002</c:v>
                </c:pt>
                <c:pt idx="33">
                  <c:v>7.0007015299999997</c:v>
                </c:pt>
                <c:pt idx="34">
                  <c:v>7.0103150875000004</c:v>
                </c:pt>
                <c:pt idx="35">
                  <c:v>6.7972224724999997</c:v>
                </c:pt>
                <c:pt idx="36">
                  <c:v>6.6075267574999996</c:v>
                </c:pt>
                <c:pt idx="37">
                  <c:v>6.3462686650000002</c:v>
                </c:pt>
                <c:pt idx="38">
                  <c:v>6.0878592275000001</c:v>
                </c:pt>
                <c:pt idx="39">
                  <c:v>5.903049395</c:v>
                </c:pt>
                <c:pt idx="40">
                  <c:v>5.7048825450000002</c:v>
                </c:pt>
                <c:pt idx="41">
                  <c:v>5.6387712649999999</c:v>
                </c:pt>
                <c:pt idx="42">
                  <c:v>5.2094893966666698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6B3-44BF-A9C8-954DDCEF4A14}"/>
            </c:ext>
          </c:extLst>
        </c:ser>
        <c:ser>
          <c:idx val="2"/>
          <c:order val="2"/>
          <c:tx>
            <c:strRef>
              <c:f>'F3.10'!$J$4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'F3.10'!$G$5:$G$47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'F3.10'!$J$5:$J$47</c:f>
              <c:numCache>
                <c:formatCode>0.0</c:formatCode>
                <c:ptCount val="43"/>
                <c:pt idx="0">
                  <c:v>9.1818845074999995</c:v>
                </c:pt>
                <c:pt idx="1">
                  <c:v>8.7633150099999995</c:v>
                </c:pt>
                <c:pt idx="2">
                  <c:v>8.5736136349999992</c:v>
                </c:pt>
                <c:pt idx="3">
                  <c:v>8.3259071675000005</c:v>
                </c:pt>
                <c:pt idx="4">
                  <c:v>8.0820319475000009</c:v>
                </c:pt>
                <c:pt idx="5">
                  <c:v>8.0986377674999996</c:v>
                </c:pt>
                <c:pt idx="6">
                  <c:v>7.9438260925000002</c:v>
                </c:pt>
                <c:pt idx="7">
                  <c:v>8.0997193050000007</c:v>
                </c:pt>
                <c:pt idx="8">
                  <c:v>8.4572306699999995</c:v>
                </c:pt>
                <c:pt idx="9">
                  <c:v>8.7609273974999997</c:v>
                </c:pt>
                <c:pt idx="10">
                  <c:v>9.3212873475000002</c:v>
                </c:pt>
                <c:pt idx="11">
                  <c:v>9.6041995774999993</c:v>
                </c:pt>
                <c:pt idx="12">
                  <c:v>9.4462602924999999</c:v>
                </c:pt>
                <c:pt idx="13">
                  <c:v>9.7303725424999996</c:v>
                </c:pt>
                <c:pt idx="14">
                  <c:v>9.4132313424999996</c:v>
                </c:pt>
                <c:pt idx="15">
                  <c:v>9.3198703300000005</c:v>
                </c:pt>
                <c:pt idx="16">
                  <c:v>9.3097278699999997</c:v>
                </c:pt>
                <c:pt idx="17">
                  <c:v>8.9560170674999995</c:v>
                </c:pt>
                <c:pt idx="18">
                  <c:v>8.9502674174999992</c:v>
                </c:pt>
                <c:pt idx="19">
                  <c:v>8.8230738449999997</c:v>
                </c:pt>
                <c:pt idx="20">
                  <c:v>8.6818431650000001</c:v>
                </c:pt>
                <c:pt idx="21">
                  <c:v>8.5770080575000005</c:v>
                </c:pt>
                <c:pt idx="22">
                  <c:v>8.6344268075000006</c:v>
                </c:pt>
                <c:pt idx="23">
                  <c:v>8.4595636200000008</c:v>
                </c:pt>
                <c:pt idx="24">
                  <c:v>8.4922894324999998</c:v>
                </c:pt>
                <c:pt idx="25">
                  <c:v>8.8351935175000005</c:v>
                </c:pt>
                <c:pt idx="26">
                  <c:v>9.1811252925000009</c:v>
                </c:pt>
                <c:pt idx="27">
                  <c:v>9.1184790375000002</c:v>
                </c:pt>
                <c:pt idx="28">
                  <c:v>9.0674609074999992</c:v>
                </c:pt>
                <c:pt idx="29">
                  <c:v>8.7828104549999999</c:v>
                </c:pt>
                <c:pt idx="30">
                  <c:v>8.4124996050000007</c:v>
                </c:pt>
                <c:pt idx="31">
                  <c:v>8.5652921150000001</c:v>
                </c:pt>
                <c:pt idx="32">
                  <c:v>8.6813055400000003</c:v>
                </c:pt>
                <c:pt idx="33">
                  <c:v>8.6004173999999995</c:v>
                </c:pt>
                <c:pt idx="34">
                  <c:v>9.1627793749999995</c:v>
                </c:pt>
                <c:pt idx="35">
                  <c:v>9.0705472349999994</c:v>
                </c:pt>
                <c:pt idx="36">
                  <c:v>9.0730275825</c:v>
                </c:pt>
                <c:pt idx="37">
                  <c:v>9.0992041674999999</c:v>
                </c:pt>
                <c:pt idx="38">
                  <c:v>8.7848965925000009</c:v>
                </c:pt>
                <c:pt idx="39">
                  <c:v>8.8490887424999993</c:v>
                </c:pt>
                <c:pt idx="40">
                  <c:v>8.6147662275000005</c:v>
                </c:pt>
                <c:pt idx="41">
                  <c:v>7.8569537599999997</c:v>
                </c:pt>
                <c:pt idx="42">
                  <c:v>5.77711254666667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6B3-44BF-A9C8-954DDCEF4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068160"/>
        <c:axId val="207069952"/>
      </c:lineChart>
      <c:catAx>
        <c:axId val="20706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069952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0706995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068160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Ett års sikt</a:t>
            </a:r>
          </a:p>
        </c:rich>
      </c:tx>
      <c:layout>
        <c:manualLayout>
          <c:xMode val="edge"/>
          <c:yMode val="edge"/>
          <c:x val="0.41959709931170103"/>
          <c:y val="4.938888888888889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731194690265504"/>
          <c:h val="0.81407722222222201"/>
        </c:manualLayout>
      </c:layout>
      <c:lineChart>
        <c:grouping val="standard"/>
        <c:varyColors val="0"/>
        <c:ser>
          <c:idx val="0"/>
          <c:order val="0"/>
          <c:tx>
            <c:strRef>
              <c:f>'F3.10'!$B$102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'F3.10'!$A$103:$A$142</c:f>
              <c:numCache>
                <c:formatCode>General</c:formatCode>
                <c:ptCount val="40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'F3.10'!$B$103:$B$142</c:f>
              <c:numCache>
                <c:formatCode>0.0</c:formatCode>
                <c:ptCount val="40"/>
                <c:pt idx="0">
                  <c:v>29.677805475</c:v>
                </c:pt>
                <c:pt idx="1">
                  <c:v>30.214131949999999</c:v>
                </c:pt>
                <c:pt idx="2">
                  <c:v>30.229438275</c:v>
                </c:pt>
                <c:pt idx="3">
                  <c:v>31.3889438</c:v>
                </c:pt>
                <c:pt idx="4">
                  <c:v>32.7502402</c:v>
                </c:pt>
                <c:pt idx="5">
                  <c:v>33.895765025000003</c:v>
                </c:pt>
                <c:pt idx="6">
                  <c:v>35.197805774999999</c:v>
                </c:pt>
                <c:pt idx="7">
                  <c:v>34.783870299999997</c:v>
                </c:pt>
                <c:pt idx="8">
                  <c:v>33.763549050000002</c:v>
                </c:pt>
                <c:pt idx="9">
                  <c:v>32.623200775000001</c:v>
                </c:pt>
                <c:pt idx="10">
                  <c:v>30.5590008</c:v>
                </c:pt>
                <c:pt idx="11">
                  <c:v>28.907468949999998</c:v>
                </c:pt>
                <c:pt idx="12">
                  <c:v>27.944023975</c:v>
                </c:pt>
                <c:pt idx="13">
                  <c:v>27.012693025000001</c:v>
                </c:pt>
                <c:pt idx="14">
                  <c:v>27.530121425000001</c:v>
                </c:pt>
                <c:pt idx="15">
                  <c:v>28.450606725</c:v>
                </c:pt>
                <c:pt idx="16">
                  <c:v>30.348854124999999</c:v>
                </c:pt>
                <c:pt idx="17">
                  <c:v>32.651332725000003</c:v>
                </c:pt>
                <c:pt idx="18">
                  <c:v>33.894762725</c:v>
                </c:pt>
                <c:pt idx="19">
                  <c:v>34.753729874999998</c:v>
                </c:pt>
                <c:pt idx="20">
                  <c:v>34.316932649999998</c:v>
                </c:pt>
                <c:pt idx="21">
                  <c:v>33.241079624999998</c:v>
                </c:pt>
                <c:pt idx="22">
                  <c:v>32.876973</c:v>
                </c:pt>
                <c:pt idx="23">
                  <c:v>32.148078050000002</c:v>
                </c:pt>
                <c:pt idx="24">
                  <c:v>31.089673425000001</c:v>
                </c:pt>
                <c:pt idx="25">
                  <c:v>30.832173000000001</c:v>
                </c:pt>
                <c:pt idx="26">
                  <c:v>30.312402075000001</c:v>
                </c:pt>
                <c:pt idx="27">
                  <c:v>30.839079524999999</c:v>
                </c:pt>
                <c:pt idx="28">
                  <c:v>31.387744349999998</c:v>
                </c:pt>
                <c:pt idx="29">
                  <c:v>32.061524824999999</c:v>
                </c:pt>
                <c:pt idx="30">
                  <c:v>32.214667325000001</c:v>
                </c:pt>
                <c:pt idx="31">
                  <c:v>32.277054024999998</c:v>
                </c:pt>
                <c:pt idx="32">
                  <c:v>32.85823465</c:v>
                </c:pt>
                <c:pt idx="33">
                  <c:v>32.826499124999998</c:v>
                </c:pt>
                <c:pt idx="34">
                  <c:v>32.954979950000002</c:v>
                </c:pt>
                <c:pt idx="35">
                  <c:v>33.691778550000002</c:v>
                </c:pt>
                <c:pt idx="36">
                  <c:v>34.673711050000001</c:v>
                </c:pt>
                <c:pt idx="37">
                  <c:v>35.775467800000001</c:v>
                </c:pt>
                <c:pt idx="38">
                  <c:v>36.716005799999998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0F2-416C-9CD0-EE0356438132}"/>
            </c:ext>
          </c:extLst>
        </c:ser>
        <c:ser>
          <c:idx val="1"/>
          <c:order val="1"/>
          <c:tx>
            <c:strRef>
              <c:f>'F3.10'!$C$102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'F3.10'!$A$103:$A$142</c:f>
              <c:numCache>
                <c:formatCode>General</c:formatCode>
                <c:ptCount val="40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'F3.10'!$C$103:$C$142</c:f>
              <c:numCache>
                <c:formatCode>0.0</c:formatCode>
                <c:ptCount val="40"/>
                <c:pt idx="0">
                  <c:v>7.2542930625000004</c:v>
                </c:pt>
                <c:pt idx="1">
                  <c:v>6.6890009600000004</c:v>
                </c:pt>
                <c:pt idx="2">
                  <c:v>6.5802323249999999</c:v>
                </c:pt>
                <c:pt idx="3">
                  <c:v>6.1754926299999999</c:v>
                </c:pt>
                <c:pt idx="4">
                  <c:v>6.2812677150000003</c:v>
                </c:pt>
                <c:pt idx="5">
                  <c:v>6.4735866099999999</c:v>
                </c:pt>
                <c:pt idx="6">
                  <c:v>6.3503695650000003</c:v>
                </c:pt>
                <c:pt idx="7">
                  <c:v>7.1575372149999996</c:v>
                </c:pt>
                <c:pt idx="8">
                  <c:v>7.7201802825000003</c:v>
                </c:pt>
                <c:pt idx="9">
                  <c:v>8.6974531749999997</c:v>
                </c:pt>
                <c:pt idx="10">
                  <c:v>9.9392920100000008</c:v>
                </c:pt>
                <c:pt idx="11">
                  <c:v>10.4185453675</c:v>
                </c:pt>
                <c:pt idx="12">
                  <c:v>10.5950459375</c:v>
                </c:pt>
                <c:pt idx="13">
                  <c:v>9.8565646050000009</c:v>
                </c:pt>
                <c:pt idx="14">
                  <c:v>9.4288472900000002</c:v>
                </c:pt>
                <c:pt idx="15">
                  <c:v>8.6043549949999996</c:v>
                </c:pt>
                <c:pt idx="16">
                  <c:v>8.1002165275000007</c:v>
                </c:pt>
                <c:pt idx="17">
                  <c:v>7.8055703725000001</c:v>
                </c:pt>
                <c:pt idx="18">
                  <c:v>7.1434008450000004</c:v>
                </c:pt>
                <c:pt idx="19">
                  <c:v>6.9674457224999999</c:v>
                </c:pt>
                <c:pt idx="20">
                  <c:v>7.2164912924999998</c:v>
                </c:pt>
                <c:pt idx="21">
                  <c:v>7.4818925424999998</c:v>
                </c:pt>
                <c:pt idx="22">
                  <c:v>7.808646865</c:v>
                </c:pt>
                <c:pt idx="23">
                  <c:v>8.1871943574999992</c:v>
                </c:pt>
                <c:pt idx="24">
                  <c:v>8.0918356350000007</c:v>
                </c:pt>
                <c:pt idx="25">
                  <c:v>8.0846449375000002</c:v>
                </c:pt>
                <c:pt idx="26">
                  <c:v>7.9958151050000001</c:v>
                </c:pt>
                <c:pt idx="27">
                  <c:v>7.6100895174999996</c:v>
                </c:pt>
                <c:pt idx="28">
                  <c:v>7.1968698599999996</c:v>
                </c:pt>
                <c:pt idx="29">
                  <c:v>6.8789655774999998</c:v>
                </c:pt>
                <c:pt idx="30">
                  <c:v>6.8572753124999997</c:v>
                </c:pt>
                <c:pt idx="31">
                  <c:v>6.7877939850000004</c:v>
                </c:pt>
                <c:pt idx="32">
                  <c:v>6.9143473725</c:v>
                </c:pt>
                <c:pt idx="33">
                  <c:v>6.9780980525</c:v>
                </c:pt>
                <c:pt idx="34">
                  <c:v>6.5200518900000004</c:v>
                </c:pt>
                <c:pt idx="35">
                  <c:v>6.3114867349999999</c:v>
                </c:pt>
                <c:pt idx="36">
                  <c:v>5.8905417425</c:v>
                </c:pt>
                <c:pt idx="37">
                  <c:v>5.7673082024999998</c:v>
                </c:pt>
                <c:pt idx="38">
                  <c:v>5.7556696924999997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0F2-416C-9CD0-EE0356438132}"/>
            </c:ext>
          </c:extLst>
        </c:ser>
        <c:ser>
          <c:idx val="2"/>
          <c:order val="2"/>
          <c:tx>
            <c:strRef>
              <c:f>'F3.10'!$D$102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'F3.10'!$A$103:$A$142</c:f>
              <c:numCache>
                <c:formatCode>General</c:formatCode>
                <c:ptCount val="40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'F3.10'!$D$103:$D$142</c:f>
              <c:numCache>
                <c:formatCode>0.0</c:formatCode>
                <c:ptCount val="40"/>
                <c:pt idx="0">
                  <c:v>10.658322484999999</c:v>
                </c:pt>
                <c:pt idx="1">
                  <c:v>10.48308274</c:v>
                </c:pt>
                <c:pt idx="2">
                  <c:v>10.467941715</c:v>
                </c:pt>
                <c:pt idx="3">
                  <c:v>10.138828500000001</c:v>
                </c:pt>
                <c:pt idx="4">
                  <c:v>10.112205725000001</c:v>
                </c:pt>
                <c:pt idx="5">
                  <c:v>10.34560746</c:v>
                </c:pt>
                <c:pt idx="6">
                  <c:v>10.517151835</c:v>
                </c:pt>
                <c:pt idx="7">
                  <c:v>11.382270374999999</c:v>
                </c:pt>
                <c:pt idx="8">
                  <c:v>11.782072599999999</c:v>
                </c:pt>
                <c:pt idx="9">
                  <c:v>11.712567365</c:v>
                </c:pt>
                <c:pt idx="10">
                  <c:v>12.10222394</c:v>
                </c:pt>
                <c:pt idx="11">
                  <c:v>12.33817889</c:v>
                </c:pt>
                <c:pt idx="12">
                  <c:v>12.649184590000001</c:v>
                </c:pt>
                <c:pt idx="13">
                  <c:v>13.3250504</c:v>
                </c:pt>
                <c:pt idx="14">
                  <c:v>12.611343874999999</c:v>
                </c:pt>
                <c:pt idx="15">
                  <c:v>11.965125649999999</c:v>
                </c:pt>
                <c:pt idx="16">
                  <c:v>11.0947817</c:v>
                </c:pt>
                <c:pt idx="17">
                  <c:v>10.3003152025</c:v>
                </c:pt>
                <c:pt idx="18">
                  <c:v>10.195151285</c:v>
                </c:pt>
                <c:pt idx="19">
                  <c:v>10.155265435</c:v>
                </c:pt>
                <c:pt idx="20">
                  <c:v>10.24278466</c:v>
                </c:pt>
                <c:pt idx="21">
                  <c:v>10.412148332499999</c:v>
                </c:pt>
                <c:pt idx="22">
                  <c:v>10.6229555</c:v>
                </c:pt>
                <c:pt idx="23">
                  <c:v>10.624818925</c:v>
                </c:pt>
                <c:pt idx="24">
                  <c:v>10.88297455</c:v>
                </c:pt>
                <c:pt idx="25">
                  <c:v>10.912782525000001</c:v>
                </c:pt>
                <c:pt idx="26">
                  <c:v>10.869054950000001</c:v>
                </c:pt>
                <c:pt idx="27">
                  <c:v>10.47906405</c:v>
                </c:pt>
                <c:pt idx="28">
                  <c:v>10.360836075</c:v>
                </c:pt>
                <c:pt idx="29">
                  <c:v>10.129410685</c:v>
                </c:pt>
                <c:pt idx="30">
                  <c:v>9.9756405600000004</c:v>
                </c:pt>
                <c:pt idx="31">
                  <c:v>10.47956576</c:v>
                </c:pt>
                <c:pt idx="32">
                  <c:v>10.495689535</c:v>
                </c:pt>
                <c:pt idx="33">
                  <c:v>10.898826250000001</c:v>
                </c:pt>
                <c:pt idx="34">
                  <c:v>10.837365052499999</c:v>
                </c:pt>
                <c:pt idx="35">
                  <c:v>10.5908509275</c:v>
                </c:pt>
                <c:pt idx="36">
                  <c:v>10.6031736275</c:v>
                </c:pt>
                <c:pt idx="37">
                  <c:v>10.0041027775</c:v>
                </c:pt>
                <c:pt idx="38">
                  <c:v>10.361833575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0F2-416C-9CD0-EE03564381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756288"/>
        <c:axId val="207758080"/>
      </c:lineChart>
      <c:catAx>
        <c:axId val="20775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758080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07758080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756288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Nära två års sikt</a:t>
            </a:r>
          </a:p>
        </c:rich>
      </c:tx>
      <c:layout>
        <c:manualLayout>
          <c:xMode val="edge"/>
          <c:yMode val="edge"/>
          <c:x val="0.41959709931170103"/>
          <c:y val="4.938888888888889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910816125860405"/>
          <c:h val="0.71239212962962895"/>
        </c:manualLayout>
      </c:layout>
      <c:lineChart>
        <c:grouping val="standard"/>
        <c:varyColors val="0"/>
        <c:ser>
          <c:idx val="0"/>
          <c:order val="0"/>
          <c:tx>
            <c:strRef>
              <c:f>'F3.10'!$B$190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'F3.10'!$A$191:$A$226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'F3.10'!$B$191:$B$226</c:f>
              <c:numCache>
                <c:formatCode>0.0</c:formatCode>
                <c:ptCount val="36"/>
                <c:pt idx="0">
                  <c:v>40.9554665</c:v>
                </c:pt>
                <c:pt idx="1">
                  <c:v>40.548099774999997</c:v>
                </c:pt>
                <c:pt idx="2">
                  <c:v>40.396112174999999</c:v>
                </c:pt>
                <c:pt idx="3">
                  <c:v>40.917289375000003</c:v>
                </c:pt>
                <c:pt idx="4">
                  <c:v>44.592406175000001</c:v>
                </c:pt>
                <c:pt idx="5">
                  <c:v>45.756100600000003</c:v>
                </c:pt>
                <c:pt idx="6">
                  <c:v>44.751483825000001</c:v>
                </c:pt>
                <c:pt idx="7">
                  <c:v>44.25232295</c:v>
                </c:pt>
                <c:pt idx="8">
                  <c:v>41.189175374999998</c:v>
                </c:pt>
                <c:pt idx="9">
                  <c:v>39.502099200000004</c:v>
                </c:pt>
                <c:pt idx="10">
                  <c:v>38.238435500000001</c:v>
                </c:pt>
                <c:pt idx="11">
                  <c:v>36.165384125000003</c:v>
                </c:pt>
                <c:pt idx="12">
                  <c:v>35.584477825</c:v>
                </c:pt>
                <c:pt idx="13">
                  <c:v>35.582386550000003</c:v>
                </c:pt>
                <c:pt idx="14">
                  <c:v>36.571730299999999</c:v>
                </c:pt>
                <c:pt idx="15">
                  <c:v>39.521205850000001</c:v>
                </c:pt>
                <c:pt idx="16">
                  <c:v>42.354216350000002</c:v>
                </c:pt>
                <c:pt idx="17">
                  <c:v>44.636774799999998</c:v>
                </c:pt>
                <c:pt idx="18">
                  <c:v>46.208466575000003</c:v>
                </c:pt>
                <c:pt idx="19">
                  <c:v>44.65317185</c:v>
                </c:pt>
                <c:pt idx="20">
                  <c:v>42.947830449999998</c:v>
                </c:pt>
                <c:pt idx="21">
                  <c:v>43.805744699999998</c:v>
                </c:pt>
                <c:pt idx="22">
                  <c:v>42.197893925000002</c:v>
                </c:pt>
                <c:pt idx="23">
                  <c:v>41.538226299999998</c:v>
                </c:pt>
                <c:pt idx="24">
                  <c:v>42.136428700000003</c:v>
                </c:pt>
                <c:pt idx="25">
                  <c:v>39.148304600000003</c:v>
                </c:pt>
                <c:pt idx="26">
                  <c:v>38.489097800000003</c:v>
                </c:pt>
                <c:pt idx="27">
                  <c:v>39.928545499999998</c:v>
                </c:pt>
                <c:pt idx="28">
                  <c:v>39.382313924999998</c:v>
                </c:pt>
                <c:pt idx="29">
                  <c:v>42.161443949999999</c:v>
                </c:pt>
                <c:pt idx="30">
                  <c:v>44.330924899999999</c:v>
                </c:pt>
                <c:pt idx="31">
                  <c:v>44.050498275000002</c:v>
                </c:pt>
                <c:pt idx="32">
                  <c:v>44.833845775</c:v>
                </c:pt>
                <c:pt idx="33">
                  <c:v>43.825711300000002</c:v>
                </c:pt>
                <c:pt idx="34">
                  <c:v>43.698072199999999</c:v>
                </c:pt>
                <c:pt idx="35">
                  <c:v>44.594267600000002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3E5-49A3-BAC0-1D11557D33D3}"/>
            </c:ext>
          </c:extLst>
        </c:ser>
        <c:ser>
          <c:idx val="1"/>
          <c:order val="1"/>
          <c:tx>
            <c:strRef>
              <c:f>'F3.10'!$C$190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'F3.10'!$A$191:$A$226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'F3.10'!$C$191:$C$226</c:f>
              <c:numCache>
                <c:formatCode>0.0</c:formatCode>
                <c:ptCount val="36"/>
                <c:pt idx="0">
                  <c:v>6.5369642766666702</c:v>
                </c:pt>
                <c:pt idx="1">
                  <c:v>6.3680964524999997</c:v>
                </c:pt>
                <c:pt idx="2">
                  <c:v>5.9400762125000002</c:v>
                </c:pt>
                <c:pt idx="3">
                  <c:v>5.7574013175000003</c:v>
                </c:pt>
                <c:pt idx="4">
                  <c:v>6.0108761050000004</c:v>
                </c:pt>
                <c:pt idx="5">
                  <c:v>6.1874736400000003</c:v>
                </c:pt>
                <c:pt idx="6">
                  <c:v>8.0080859224999994</c:v>
                </c:pt>
                <c:pt idx="7">
                  <c:v>8.6601928924999996</c:v>
                </c:pt>
                <c:pt idx="8">
                  <c:v>9.6780512499999993</c:v>
                </c:pt>
                <c:pt idx="9">
                  <c:v>10.5186642475</c:v>
                </c:pt>
                <c:pt idx="10">
                  <c:v>10.8881959225</c:v>
                </c:pt>
                <c:pt idx="11">
                  <c:v>11.490203534999999</c:v>
                </c:pt>
                <c:pt idx="12">
                  <c:v>11.290854225</c:v>
                </c:pt>
                <c:pt idx="13">
                  <c:v>11.117759552500001</c:v>
                </c:pt>
                <c:pt idx="14">
                  <c:v>8.5872841824999995</c:v>
                </c:pt>
                <c:pt idx="15">
                  <c:v>7.9597844474999997</c:v>
                </c:pt>
                <c:pt idx="16">
                  <c:v>7.3014385675</c:v>
                </c:pt>
                <c:pt idx="17">
                  <c:v>6.3664937200000002</c:v>
                </c:pt>
                <c:pt idx="18">
                  <c:v>7.3660833075000003</c:v>
                </c:pt>
                <c:pt idx="19">
                  <c:v>7.2978656475000001</c:v>
                </c:pt>
                <c:pt idx="20">
                  <c:v>7.602895245</c:v>
                </c:pt>
                <c:pt idx="21">
                  <c:v>7.7113715799999998</c:v>
                </c:pt>
                <c:pt idx="22">
                  <c:v>8.0177886375000007</c:v>
                </c:pt>
                <c:pt idx="23">
                  <c:v>8.4703250575000002</c:v>
                </c:pt>
                <c:pt idx="24">
                  <c:v>8.5237048575000003</c:v>
                </c:pt>
                <c:pt idx="25">
                  <c:v>8.54011341</c:v>
                </c:pt>
                <c:pt idx="26">
                  <c:v>8.5520420349999995</c:v>
                </c:pt>
                <c:pt idx="27">
                  <c:v>8.1451068775</c:v>
                </c:pt>
                <c:pt idx="28">
                  <c:v>7.8646879700000003</c:v>
                </c:pt>
                <c:pt idx="29">
                  <c:v>7.9229456174999999</c:v>
                </c:pt>
                <c:pt idx="30">
                  <c:v>7.5922149325000001</c:v>
                </c:pt>
                <c:pt idx="31">
                  <c:v>7.6693887125</c:v>
                </c:pt>
                <c:pt idx="32">
                  <c:v>7.7549328575000001</c:v>
                </c:pt>
                <c:pt idx="33">
                  <c:v>7.4553641175000003</c:v>
                </c:pt>
                <c:pt idx="34">
                  <c:v>6.7139020225000001</c:v>
                </c:pt>
                <c:pt idx="35">
                  <c:v>6.5139010524999996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3E5-49A3-BAC0-1D11557D33D3}"/>
            </c:ext>
          </c:extLst>
        </c:ser>
        <c:ser>
          <c:idx val="2"/>
          <c:order val="2"/>
          <c:tx>
            <c:strRef>
              <c:f>'F3.10'!$D$190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'F3.10'!$A$191:$A$226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'F3.10'!$D$191:$D$226</c:f>
              <c:numCache>
                <c:formatCode>0.0</c:formatCode>
                <c:ptCount val="36"/>
                <c:pt idx="0">
                  <c:v>10.9201716333333</c:v>
                </c:pt>
                <c:pt idx="1">
                  <c:v>11.042552150000001</c:v>
                </c:pt>
                <c:pt idx="2">
                  <c:v>11.3783025</c:v>
                </c:pt>
                <c:pt idx="3">
                  <c:v>11.693106824999999</c:v>
                </c:pt>
                <c:pt idx="4">
                  <c:v>11.475079995</c:v>
                </c:pt>
                <c:pt idx="5">
                  <c:v>11.61888847</c:v>
                </c:pt>
                <c:pt idx="6">
                  <c:v>12.120893495000001</c:v>
                </c:pt>
                <c:pt idx="7">
                  <c:v>11.957881895</c:v>
                </c:pt>
                <c:pt idx="8">
                  <c:v>13.266170324999999</c:v>
                </c:pt>
                <c:pt idx="9">
                  <c:v>14.028474774999999</c:v>
                </c:pt>
                <c:pt idx="10">
                  <c:v>14.360779125000001</c:v>
                </c:pt>
                <c:pt idx="11">
                  <c:v>14.9774371</c:v>
                </c:pt>
                <c:pt idx="12">
                  <c:v>14.709071124999999</c:v>
                </c:pt>
                <c:pt idx="13">
                  <c:v>14.234869700000001</c:v>
                </c:pt>
                <c:pt idx="14">
                  <c:v>15.4952094</c:v>
                </c:pt>
                <c:pt idx="15">
                  <c:v>14.210879074999999</c:v>
                </c:pt>
                <c:pt idx="16">
                  <c:v>13.48933515</c:v>
                </c:pt>
                <c:pt idx="17">
                  <c:v>12.878458350000001</c:v>
                </c:pt>
                <c:pt idx="18">
                  <c:v>10.710835700000001</c:v>
                </c:pt>
                <c:pt idx="19">
                  <c:v>12.035856875</c:v>
                </c:pt>
                <c:pt idx="20">
                  <c:v>12.267981300000001</c:v>
                </c:pt>
                <c:pt idx="21">
                  <c:v>12.81297</c:v>
                </c:pt>
                <c:pt idx="22">
                  <c:v>13.203449675</c:v>
                </c:pt>
                <c:pt idx="23">
                  <c:v>12.557000575</c:v>
                </c:pt>
                <c:pt idx="24">
                  <c:v>11.9154921925</c:v>
                </c:pt>
                <c:pt idx="25">
                  <c:v>12.235211642499999</c:v>
                </c:pt>
                <c:pt idx="26">
                  <c:v>12.8061722175</c:v>
                </c:pt>
                <c:pt idx="27">
                  <c:v>12.9028241175</c:v>
                </c:pt>
                <c:pt idx="28">
                  <c:v>12.9468305325</c:v>
                </c:pt>
                <c:pt idx="29">
                  <c:v>12.050112782499999</c:v>
                </c:pt>
                <c:pt idx="30">
                  <c:v>11.887765932500001</c:v>
                </c:pt>
                <c:pt idx="31">
                  <c:v>12.1639467825</c:v>
                </c:pt>
                <c:pt idx="32">
                  <c:v>11.737571754999999</c:v>
                </c:pt>
                <c:pt idx="33">
                  <c:v>11.922798480000001</c:v>
                </c:pt>
                <c:pt idx="34">
                  <c:v>12.146900179999999</c:v>
                </c:pt>
                <c:pt idx="35">
                  <c:v>11.561642880000001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3E5-49A3-BAC0-1D11557D33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784960"/>
        <c:axId val="207799040"/>
      </c:lineChart>
      <c:catAx>
        <c:axId val="20778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799040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07799040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784960"/>
        <c:crosses val="autoZero"/>
        <c:crossBetween val="between"/>
        <c:majorUnit val="10"/>
      </c:valAx>
    </c:plotArea>
    <c:legend>
      <c:legendPos val="b"/>
      <c:overlay val="0"/>
      <c:txPr>
        <a:bodyPr rot="0" spcFirstLastPara="0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Ett kvartals sikt</a:t>
            </a:r>
          </a:p>
        </c:rich>
      </c:tx>
      <c:layout>
        <c:manualLayout>
          <c:xMode val="edge"/>
          <c:yMode val="edge"/>
          <c:x val="0.41959709931170103"/>
          <c:y val="4.703703703703700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703121927236996"/>
          <c:h val="0.80740999999999996"/>
        </c:manualLayout>
      </c:layout>
      <c:lineChart>
        <c:grouping val="standard"/>
        <c:varyColors val="0"/>
        <c:ser>
          <c:idx val="0"/>
          <c:order val="0"/>
          <c:tx>
            <c:strRef>
              <c:f>'F3.10'!$H$54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'F3.10'!$G$55:$G$97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'F3.10'!$H$55:$H$97</c:f>
              <c:numCache>
                <c:formatCode>0.0</c:formatCode>
                <c:ptCount val="43"/>
                <c:pt idx="0">
                  <c:v>8.7085699450000007</c:v>
                </c:pt>
                <c:pt idx="1">
                  <c:v>9.0207770000000007</c:v>
                </c:pt>
                <c:pt idx="2">
                  <c:v>9.1178107599999993</c:v>
                </c:pt>
                <c:pt idx="3">
                  <c:v>9.4002815599999998</c:v>
                </c:pt>
                <c:pt idx="4">
                  <c:v>10.380430027499999</c:v>
                </c:pt>
                <c:pt idx="5">
                  <c:v>10.637973154999999</c:v>
                </c:pt>
                <c:pt idx="6">
                  <c:v>11.72085356</c:v>
                </c:pt>
                <c:pt idx="7">
                  <c:v>11.913845634999999</c:v>
                </c:pt>
                <c:pt idx="8">
                  <c:v>11.792026760000001</c:v>
                </c:pt>
                <c:pt idx="9">
                  <c:v>12.148853689999999</c:v>
                </c:pt>
                <c:pt idx="10">
                  <c:v>12.27669064</c:v>
                </c:pt>
                <c:pt idx="11">
                  <c:v>11.653251915</c:v>
                </c:pt>
                <c:pt idx="12">
                  <c:v>11.62563669</c:v>
                </c:pt>
                <c:pt idx="13">
                  <c:v>12.056924125</c:v>
                </c:pt>
                <c:pt idx="14">
                  <c:v>10.5629705</c:v>
                </c:pt>
                <c:pt idx="15">
                  <c:v>10.1612220375</c:v>
                </c:pt>
                <c:pt idx="16">
                  <c:v>9.8952629375000001</c:v>
                </c:pt>
                <c:pt idx="17">
                  <c:v>8.9304866624999999</c:v>
                </c:pt>
                <c:pt idx="18">
                  <c:v>9.1884766224999996</c:v>
                </c:pt>
                <c:pt idx="19">
                  <c:v>9.7259198599999994</c:v>
                </c:pt>
                <c:pt idx="20">
                  <c:v>9.7652087349999999</c:v>
                </c:pt>
                <c:pt idx="21">
                  <c:v>10.565066385</c:v>
                </c:pt>
                <c:pt idx="22">
                  <c:v>10.847889477500001</c:v>
                </c:pt>
                <c:pt idx="23">
                  <c:v>10.9974388525</c:v>
                </c:pt>
                <c:pt idx="24">
                  <c:v>10.783883427499999</c:v>
                </c:pt>
                <c:pt idx="25">
                  <c:v>10.884831677499999</c:v>
                </c:pt>
                <c:pt idx="26">
                  <c:v>10.527199377500001</c:v>
                </c:pt>
                <c:pt idx="27">
                  <c:v>10.400561677500001</c:v>
                </c:pt>
                <c:pt idx="28">
                  <c:v>10.1119677325</c:v>
                </c:pt>
                <c:pt idx="29">
                  <c:v>9.3209392925000003</c:v>
                </c:pt>
                <c:pt idx="30">
                  <c:v>9.3584623024999996</c:v>
                </c:pt>
                <c:pt idx="31">
                  <c:v>9.1313713275000001</c:v>
                </c:pt>
                <c:pt idx="32">
                  <c:v>9.2131561800000004</c:v>
                </c:pt>
                <c:pt idx="33">
                  <c:v>9.0737028624999994</c:v>
                </c:pt>
                <c:pt idx="34">
                  <c:v>9.1150148375000004</c:v>
                </c:pt>
                <c:pt idx="35">
                  <c:v>9.0315488125000005</c:v>
                </c:pt>
                <c:pt idx="36">
                  <c:v>9.4935647549999995</c:v>
                </c:pt>
                <c:pt idx="37">
                  <c:v>10.169666037500001</c:v>
                </c:pt>
                <c:pt idx="38">
                  <c:v>10.654788375000001</c:v>
                </c:pt>
                <c:pt idx="39">
                  <c:v>10.716478650000001</c:v>
                </c:pt>
                <c:pt idx="40">
                  <c:v>11.0893756</c:v>
                </c:pt>
                <c:pt idx="41">
                  <c:v>10.904649064999999</c:v>
                </c:pt>
                <c:pt idx="42">
                  <c:v>11.0058432866667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5E6-4E70-946B-61D50AB93F20}"/>
            </c:ext>
          </c:extLst>
        </c:ser>
        <c:ser>
          <c:idx val="1"/>
          <c:order val="1"/>
          <c:tx>
            <c:strRef>
              <c:f>'F3.10'!$I$54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'F3.10'!$G$55:$G$97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'F3.10'!$I$55:$I$97</c:f>
              <c:numCache>
                <c:formatCode>0.0</c:formatCode>
                <c:ptCount val="43"/>
                <c:pt idx="0">
                  <c:v>8.9531213049999998</c:v>
                </c:pt>
                <c:pt idx="1">
                  <c:v>8.9848942175000008</c:v>
                </c:pt>
                <c:pt idx="2">
                  <c:v>8.4366900749999996</c:v>
                </c:pt>
                <c:pt idx="3">
                  <c:v>6.9014077624999999</c:v>
                </c:pt>
                <c:pt idx="4">
                  <c:v>6.2128437549999997</c:v>
                </c:pt>
                <c:pt idx="5">
                  <c:v>7.5395149799999999</c:v>
                </c:pt>
                <c:pt idx="6">
                  <c:v>7.4485865699999998</c:v>
                </c:pt>
                <c:pt idx="7">
                  <c:v>7.8976110200000003</c:v>
                </c:pt>
                <c:pt idx="8">
                  <c:v>8.0786794900000007</c:v>
                </c:pt>
                <c:pt idx="9">
                  <c:v>7.7207134875000003</c:v>
                </c:pt>
                <c:pt idx="10">
                  <c:v>8.5044010399999994</c:v>
                </c:pt>
                <c:pt idx="11">
                  <c:v>8.6119856099999996</c:v>
                </c:pt>
                <c:pt idx="12">
                  <c:v>8.9560812475000002</c:v>
                </c:pt>
                <c:pt idx="13">
                  <c:v>8.3358272074999995</c:v>
                </c:pt>
                <c:pt idx="14">
                  <c:v>7.3254716249999996</c:v>
                </c:pt>
                <c:pt idx="15">
                  <c:v>7.2294058225000004</c:v>
                </c:pt>
                <c:pt idx="16">
                  <c:v>7.6330152675000003</c:v>
                </c:pt>
                <c:pt idx="17">
                  <c:v>7.3523303875000003</c:v>
                </c:pt>
                <c:pt idx="18">
                  <c:v>7.7766567200000001</c:v>
                </c:pt>
                <c:pt idx="19">
                  <c:v>8.4656012900000004</c:v>
                </c:pt>
                <c:pt idx="20">
                  <c:v>8.1985139925000006</c:v>
                </c:pt>
                <c:pt idx="21">
                  <c:v>8.7512601350000008</c:v>
                </c:pt>
                <c:pt idx="22">
                  <c:v>8.4569137125000005</c:v>
                </c:pt>
                <c:pt idx="23">
                  <c:v>8.3786451525000007</c:v>
                </c:pt>
                <c:pt idx="24">
                  <c:v>8.2174480499999998</c:v>
                </c:pt>
                <c:pt idx="25">
                  <c:v>8.0456956675000004</c:v>
                </c:pt>
                <c:pt idx="26">
                  <c:v>8.5604061525000006</c:v>
                </c:pt>
                <c:pt idx="27">
                  <c:v>8.0232326450000002</c:v>
                </c:pt>
                <c:pt idx="28">
                  <c:v>7.9557060374999997</c:v>
                </c:pt>
                <c:pt idx="29">
                  <c:v>8.9249015000000007</c:v>
                </c:pt>
                <c:pt idx="30">
                  <c:v>8.7295802724999998</c:v>
                </c:pt>
                <c:pt idx="31">
                  <c:v>9.3210890400000004</c:v>
                </c:pt>
                <c:pt idx="32">
                  <c:v>9.2437336650000006</c:v>
                </c:pt>
                <c:pt idx="33">
                  <c:v>8.5887119975000008</c:v>
                </c:pt>
                <c:pt idx="34">
                  <c:v>8.2526648374999994</c:v>
                </c:pt>
                <c:pt idx="35">
                  <c:v>7.7613265875000002</c:v>
                </c:pt>
                <c:pt idx="36">
                  <c:v>7.6656198849999999</c:v>
                </c:pt>
                <c:pt idx="37">
                  <c:v>7.5319939075000004</c:v>
                </c:pt>
                <c:pt idx="38">
                  <c:v>8.1813772549999992</c:v>
                </c:pt>
                <c:pt idx="39">
                  <c:v>7.8062936675000003</c:v>
                </c:pt>
                <c:pt idx="40">
                  <c:v>7.9791687424999997</c:v>
                </c:pt>
                <c:pt idx="41">
                  <c:v>8.009950345</c:v>
                </c:pt>
                <c:pt idx="42">
                  <c:v>7.3482159633333302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5E6-4E70-946B-61D50AB93F20}"/>
            </c:ext>
          </c:extLst>
        </c:ser>
        <c:ser>
          <c:idx val="2"/>
          <c:order val="2"/>
          <c:tx>
            <c:strRef>
              <c:f>'F3.10'!$J$54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'F3.10'!$G$55:$G$97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'F3.10'!$J$55:$J$97</c:f>
              <c:numCache>
                <c:formatCode>0.0</c:formatCode>
                <c:ptCount val="43"/>
                <c:pt idx="0">
                  <c:v>8.7286071925000002</c:v>
                </c:pt>
                <c:pt idx="1">
                  <c:v>8.4537825674999993</c:v>
                </c:pt>
                <c:pt idx="2">
                  <c:v>8.5477987199999994</c:v>
                </c:pt>
                <c:pt idx="3">
                  <c:v>8.0094184275</c:v>
                </c:pt>
                <c:pt idx="4">
                  <c:v>7.1845708850000003</c:v>
                </c:pt>
                <c:pt idx="5">
                  <c:v>6.5158186474999997</c:v>
                </c:pt>
                <c:pt idx="6">
                  <c:v>6.4681892249999997</c:v>
                </c:pt>
                <c:pt idx="7">
                  <c:v>6.1868121499999997</c:v>
                </c:pt>
                <c:pt idx="8">
                  <c:v>6.4944844650000002</c:v>
                </c:pt>
                <c:pt idx="9">
                  <c:v>6.7452662674999999</c:v>
                </c:pt>
                <c:pt idx="10">
                  <c:v>6.9966430075000003</c:v>
                </c:pt>
                <c:pt idx="11">
                  <c:v>8.0329528124999996</c:v>
                </c:pt>
                <c:pt idx="12">
                  <c:v>8.3076886675000008</c:v>
                </c:pt>
                <c:pt idx="13">
                  <c:v>8.2065119150000001</c:v>
                </c:pt>
                <c:pt idx="14">
                  <c:v>7.3702749699999996</c:v>
                </c:pt>
                <c:pt idx="15">
                  <c:v>7.1971478900000001</c:v>
                </c:pt>
                <c:pt idx="16">
                  <c:v>7.5419971500000003</c:v>
                </c:pt>
                <c:pt idx="17">
                  <c:v>7.0782692899999997</c:v>
                </c:pt>
                <c:pt idx="18">
                  <c:v>8.2070655349999999</c:v>
                </c:pt>
                <c:pt idx="19">
                  <c:v>7.9110264250000002</c:v>
                </c:pt>
                <c:pt idx="20">
                  <c:v>7.3037259025000001</c:v>
                </c:pt>
                <c:pt idx="21">
                  <c:v>7.2317865599999998</c:v>
                </c:pt>
                <c:pt idx="22">
                  <c:v>6.5472779250000004</c:v>
                </c:pt>
                <c:pt idx="23">
                  <c:v>6.6298335174999998</c:v>
                </c:pt>
                <c:pt idx="24">
                  <c:v>6.2363067924999998</c:v>
                </c:pt>
                <c:pt idx="25">
                  <c:v>6.8336110874999996</c:v>
                </c:pt>
                <c:pt idx="26">
                  <c:v>6.9958936100000004</c:v>
                </c:pt>
                <c:pt idx="27">
                  <c:v>6.5606231749999999</c:v>
                </c:pt>
                <c:pt idx="28">
                  <c:v>6.7192402575000001</c:v>
                </c:pt>
                <c:pt idx="29">
                  <c:v>6.5242750325000003</c:v>
                </c:pt>
                <c:pt idx="30">
                  <c:v>6.4604568149999997</c:v>
                </c:pt>
                <c:pt idx="31">
                  <c:v>6.4491505824999997</c:v>
                </c:pt>
                <c:pt idx="32">
                  <c:v>6.7322540125000003</c:v>
                </c:pt>
                <c:pt idx="33">
                  <c:v>6.3934348175000002</c:v>
                </c:pt>
                <c:pt idx="34">
                  <c:v>5.7697262575000003</c:v>
                </c:pt>
                <c:pt idx="35">
                  <c:v>5.9773893525000004</c:v>
                </c:pt>
                <c:pt idx="36">
                  <c:v>5.9466423150000001</c:v>
                </c:pt>
                <c:pt idx="37">
                  <c:v>5.7434979300000002</c:v>
                </c:pt>
                <c:pt idx="38">
                  <c:v>5.9351086899999999</c:v>
                </c:pt>
                <c:pt idx="39">
                  <c:v>5.9034117124999996</c:v>
                </c:pt>
                <c:pt idx="40">
                  <c:v>5.3581327525000004</c:v>
                </c:pt>
                <c:pt idx="41">
                  <c:v>5.4507996974999999</c:v>
                </c:pt>
                <c:pt idx="42">
                  <c:v>4.7815147033333298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5E6-4E70-946B-61D50AB93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06688"/>
        <c:axId val="207908224"/>
      </c:lineChart>
      <c:catAx>
        <c:axId val="20790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908224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07908224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906688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Ett års sikt</a:t>
            </a:r>
          </a:p>
        </c:rich>
      </c:tx>
      <c:layout>
        <c:manualLayout>
          <c:xMode val="edge"/>
          <c:yMode val="edge"/>
          <c:x val="0.41959709931170103"/>
          <c:y val="4.703703703703700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812561455260599"/>
          <c:h val="0.80153055555555597"/>
        </c:manualLayout>
      </c:layout>
      <c:lineChart>
        <c:grouping val="standard"/>
        <c:varyColors val="0"/>
        <c:ser>
          <c:idx val="0"/>
          <c:order val="0"/>
          <c:tx>
            <c:strRef>
              <c:f>'F3.10'!$B$144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'F3.10'!$A$145:$A$183</c:f>
              <c:numCache>
                <c:formatCode>General</c:formatCode>
                <c:ptCount val="39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'F3.10'!$B$145:$B$183</c:f>
              <c:numCache>
                <c:formatCode>0.0</c:formatCode>
                <c:ptCount val="39"/>
                <c:pt idx="0">
                  <c:v>23.530217650000001</c:v>
                </c:pt>
                <c:pt idx="1">
                  <c:v>24.774171424999999</c:v>
                </c:pt>
                <c:pt idx="2">
                  <c:v>27.670581800000001</c:v>
                </c:pt>
                <c:pt idx="3">
                  <c:v>30.666604700000001</c:v>
                </c:pt>
                <c:pt idx="4">
                  <c:v>33.663839549999999</c:v>
                </c:pt>
                <c:pt idx="5">
                  <c:v>34.920342974999997</c:v>
                </c:pt>
                <c:pt idx="6">
                  <c:v>34.523679999999999</c:v>
                </c:pt>
                <c:pt idx="7">
                  <c:v>35.75828705</c:v>
                </c:pt>
                <c:pt idx="8">
                  <c:v>36.161449400000002</c:v>
                </c:pt>
                <c:pt idx="9">
                  <c:v>35.074505625</c:v>
                </c:pt>
                <c:pt idx="10">
                  <c:v>35.090196525000003</c:v>
                </c:pt>
                <c:pt idx="11">
                  <c:v>31.627969849999999</c:v>
                </c:pt>
                <c:pt idx="12">
                  <c:v>29.064330049999999</c:v>
                </c:pt>
                <c:pt idx="13">
                  <c:v>27.435344749999999</c:v>
                </c:pt>
                <c:pt idx="14">
                  <c:v>25.571508649999998</c:v>
                </c:pt>
                <c:pt idx="15">
                  <c:v>25.65645795</c:v>
                </c:pt>
                <c:pt idx="16">
                  <c:v>25.646853350000001</c:v>
                </c:pt>
                <c:pt idx="17">
                  <c:v>25.71714515</c:v>
                </c:pt>
                <c:pt idx="18">
                  <c:v>26.0936144</c:v>
                </c:pt>
                <c:pt idx="19">
                  <c:v>26.097834850000002</c:v>
                </c:pt>
                <c:pt idx="20">
                  <c:v>26.868589199999999</c:v>
                </c:pt>
                <c:pt idx="21">
                  <c:v>29.537493099999999</c:v>
                </c:pt>
                <c:pt idx="22">
                  <c:v>29.143066324999999</c:v>
                </c:pt>
                <c:pt idx="23">
                  <c:v>28.60277155</c:v>
                </c:pt>
                <c:pt idx="24">
                  <c:v>28.456253674999999</c:v>
                </c:pt>
                <c:pt idx="25">
                  <c:v>27.970676175000001</c:v>
                </c:pt>
                <c:pt idx="26">
                  <c:v>28.355980550000002</c:v>
                </c:pt>
                <c:pt idx="27">
                  <c:v>29.111959424999998</c:v>
                </c:pt>
                <c:pt idx="28">
                  <c:v>28.870426575</c:v>
                </c:pt>
                <c:pt idx="29">
                  <c:v>28.625201449999999</c:v>
                </c:pt>
                <c:pt idx="30">
                  <c:v>28.445912775</c:v>
                </c:pt>
                <c:pt idx="31">
                  <c:v>27.813046825000001</c:v>
                </c:pt>
                <c:pt idx="32">
                  <c:v>27.147584800000001</c:v>
                </c:pt>
                <c:pt idx="33">
                  <c:v>25.141191800000001</c:v>
                </c:pt>
                <c:pt idx="34">
                  <c:v>26.239691075</c:v>
                </c:pt>
                <c:pt idx="35">
                  <c:v>27.23825545</c:v>
                </c:pt>
                <c:pt idx="36">
                  <c:v>28.756450099999999</c:v>
                </c:pt>
                <c:pt idx="37">
                  <c:v>31.636804025</c:v>
                </c:pt>
                <c:pt idx="38">
                  <c:v>32.763801450000003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F23-4A66-A823-8A05EED38D61}"/>
            </c:ext>
          </c:extLst>
        </c:ser>
        <c:ser>
          <c:idx val="1"/>
          <c:order val="1"/>
          <c:tx>
            <c:strRef>
              <c:f>'F3.10'!$C$144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'F3.10'!$A$145:$A$183</c:f>
              <c:numCache>
                <c:formatCode>General</c:formatCode>
                <c:ptCount val="39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'F3.10'!$C$145:$C$183</c:f>
              <c:numCache>
                <c:formatCode>0.0</c:formatCode>
                <c:ptCount val="39"/>
                <c:pt idx="0">
                  <c:v>9.7430563249999995</c:v>
                </c:pt>
                <c:pt idx="1">
                  <c:v>9.17740884</c:v>
                </c:pt>
                <c:pt idx="2">
                  <c:v>9.6472162400000006</c:v>
                </c:pt>
                <c:pt idx="3">
                  <c:v>9.1196792700000007</c:v>
                </c:pt>
                <c:pt idx="4">
                  <c:v>9.3295111525000003</c:v>
                </c:pt>
                <c:pt idx="5">
                  <c:v>10.508403765000001</c:v>
                </c:pt>
                <c:pt idx="6">
                  <c:v>12.045931789999999</c:v>
                </c:pt>
                <c:pt idx="7">
                  <c:v>12.762247785</c:v>
                </c:pt>
                <c:pt idx="8">
                  <c:v>14.3151508</c:v>
                </c:pt>
                <c:pt idx="9">
                  <c:v>17.147995399999999</c:v>
                </c:pt>
                <c:pt idx="10">
                  <c:v>16.323226675000001</c:v>
                </c:pt>
                <c:pt idx="11">
                  <c:v>17.002974075000001</c:v>
                </c:pt>
                <c:pt idx="12">
                  <c:v>17.6884339</c:v>
                </c:pt>
                <c:pt idx="13">
                  <c:v>15.983044100000001</c:v>
                </c:pt>
                <c:pt idx="14">
                  <c:v>14.409023489999999</c:v>
                </c:pt>
                <c:pt idx="15">
                  <c:v>13.586996165</c:v>
                </c:pt>
                <c:pt idx="16">
                  <c:v>11.852581665000001</c:v>
                </c:pt>
                <c:pt idx="17">
                  <c:v>10.66800044</c:v>
                </c:pt>
                <c:pt idx="18">
                  <c:v>10.435490345</c:v>
                </c:pt>
                <c:pt idx="19">
                  <c:v>10.273982295</c:v>
                </c:pt>
                <c:pt idx="20">
                  <c:v>10.860672095</c:v>
                </c:pt>
                <c:pt idx="21">
                  <c:v>11.29306942</c:v>
                </c:pt>
                <c:pt idx="22">
                  <c:v>13.096295925</c:v>
                </c:pt>
                <c:pt idx="23">
                  <c:v>13.008982675</c:v>
                </c:pt>
                <c:pt idx="24">
                  <c:v>12.778969475</c:v>
                </c:pt>
                <c:pt idx="25">
                  <c:v>11.38350284</c:v>
                </c:pt>
                <c:pt idx="26">
                  <c:v>10.697456989999999</c:v>
                </c:pt>
                <c:pt idx="27">
                  <c:v>10.753284989999999</c:v>
                </c:pt>
                <c:pt idx="28">
                  <c:v>10.80763584</c:v>
                </c:pt>
                <c:pt idx="29">
                  <c:v>12.93488975</c:v>
                </c:pt>
                <c:pt idx="30">
                  <c:v>12.972473600000001</c:v>
                </c:pt>
                <c:pt idx="31">
                  <c:v>13.515494475000001</c:v>
                </c:pt>
                <c:pt idx="32">
                  <c:v>14.0153009</c:v>
                </c:pt>
                <c:pt idx="33">
                  <c:v>14.9031366</c:v>
                </c:pt>
                <c:pt idx="34">
                  <c:v>15.6209294</c:v>
                </c:pt>
                <c:pt idx="35">
                  <c:v>14.739008825000001</c:v>
                </c:pt>
                <c:pt idx="36">
                  <c:v>14.535217725000001</c:v>
                </c:pt>
                <c:pt idx="37">
                  <c:v>13.890753575</c:v>
                </c:pt>
                <c:pt idx="38">
                  <c:v>12.303411255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F23-4A66-A823-8A05EED38D61}"/>
            </c:ext>
          </c:extLst>
        </c:ser>
        <c:ser>
          <c:idx val="2"/>
          <c:order val="2"/>
          <c:tx>
            <c:strRef>
              <c:f>'F3.10'!$D$144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'F3.10'!$A$145:$A$183</c:f>
              <c:numCache>
                <c:formatCode>General</c:formatCode>
                <c:ptCount val="39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'F3.10'!$D$145:$D$183</c:f>
              <c:numCache>
                <c:formatCode>0.0</c:formatCode>
                <c:ptCount val="39"/>
                <c:pt idx="0">
                  <c:v>10.299903302500001</c:v>
                </c:pt>
                <c:pt idx="1">
                  <c:v>10.8064904525</c:v>
                </c:pt>
                <c:pt idx="2">
                  <c:v>10.480871605000001</c:v>
                </c:pt>
                <c:pt idx="3">
                  <c:v>10.1108573575</c:v>
                </c:pt>
                <c:pt idx="4">
                  <c:v>9.8673536624999993</c:v>
                </c:pt>
                <c:pt idx="5">
                  <c:v>9.6283377375000008</c:v>
                </c:pt>
                <c:pt idx="6">
                  <c:v>9.6456754075000006</c:v>
                </c:pt>
                <c:pt idx="7">
                  <c:v>9.4828059625000005</c:v>
                </c:pt>
                <c:pt idx="8">
                  <c:v>10.0355396825</c:v>
                </c:pt>
                <c:pt idx="9">
                  <c:v>10.353768907499999</c:v>
                </c:pt>
                <c:pt idx="10">
                  <c:v>12.258019732499999</c:v>
                </c:pt>
                <c:pt idx="11">
                  <c:v>12.921713674999999</c:v>
                </c:pt>
                <c:pt idx="12">
                  <c:v>13.293263475</c:v>
                </c:pt>
                <c:pt idx="13">
                  <c:v>12.614296475</c:v>
                </c:pt>
                <c:pt idx="14">
                  <c:v>10.7685170475</c:v>
                </c:pt>
                <c:pt idx="15">
                  <c:v>11.2103401475</c:v>
                </c:pt>
                <c:pt idx="16">
                  <c:v>11.2650455475</c:v>
                </c:pt>
                <c:pt idx="17">
                  <c:v>10.129542972499999</c:v>
                </c:pt>
                <c:pt idx="18">
                  <c:v>11.097661075</c:v>
                </c:pt>
                <c:pt idx="19">
                  <c:v>9.4542928775000004</c:v>
                </c:pt>
                <c:pt idx="20">
                  <c:v>8.2839668149999994</c:v>
                </c:pt>
                <c:pt idx="21">
                  <c:v>9.1250716974999992</c:v>
                </c:pt>
                <c:pt idx="22">
                  <c:v>8.8418341475000002</c:v>
                </c:pt>
                <c:pt idx="23">
                  <c:v>10.393812645000001</c:v>
                </c:pt>
                <c:pt idx="24">
                  <c:v>9.9147241524999998</c:v>
                </c:pt>
                <c:pt idx="25">
                  <c:v>10.022105099999999</c:v>
                </c:pt>
                <c:pt idx="26">
                  <c:v>10.150977474999999</c:v>
                </c:pt>
                <c:pt idx="27">
                  <c:v>8.586365035</c:v>
                </c:pt>
                <c:pt idx="28">
                  <c:v>9.3230654975</c:v>
                </c:pt>
                <c:pt idx="29">
                  <c:v>8.9422982775000008</c:v>
                </c:pt>
                <c:pt idx="30">
                  <c:v>9.3144074025000005</c:v>
                </c:pt>
                <c:pt idx="31">
                  <c:v>9.4335067650000006</c:v>
                </c:pt>
                <c:pt idx="32">
                  <c:v>9.0978949100000008</c:v>
                </c:pt>
                <c:pt idx="33">
                  <c:v>9.4608273050000005</c:v>
                </c:pt>
                <c:pt idx="34">
                  <c:v>9.097931805</c:v>
                </c:pt>
                <c:pt idx="35">
                  <c:v>9.1488646550000006</c:v>
                </c:pt>
                <c:pt idx="36">
                  <c:v>8.4214648499999996</c:v>
                </c:pt>
                <c:pt idx="37">
                  <c:v>7.4029010050000004</c:v>
                </c:pt>
                <c:pt idx="38">
                  <c:v>5.8476600625000001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F23-4A66-A823-8A05EED38D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47648"/>
        <c:axId val="207949184"/>
      </c:lineChart>
      <c:catAx>
        <c:axId val="207947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949184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07949184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947648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Nära två års sikt</a:t>
            </a:r>
          </a:p>
        </c:rich>
      </c:tx>
      <c:layout>
        <c:manualLayout>
          <c:xMode val="edge"/>
          <c:yMode val="edge"/>
          <c:x val="0.41959709931170103"/>
          <c:y val="5.291666666666670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910816125860405"/>
          <c:h val="0.70157685185185203"/>
        </c:manualLayout>
      </c:layout>
      <c:lineChart>
        <c:grouping val="standard"/>
        <c:varyColors val="0"/>
        <c:ser>
          <c:idx val="0"/>
          <c:order val="0"/>
          <c:tx>
            <c:strRef>
              <c:f>'F3.10'!$B$230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'F3.10'!$A$231:$A$266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'F3.10'!$B$231:$B$266</c:f>
              <c:numCache>
                <c:formatCode>0.0</c:formatCode>
                <c:ptCount val="36"/>
                <c:pt idx="0">
                  <c:v>37.579796233333298</c:v>
                </c:pt>
                <c:pt idx="1">
                  <c:v>39.817869999999999</c:v>
                </c:pt>
                <c:pt idx="2">
                  <c:v>40.385303800000003</c:v>
                </c:pt>
                <c:pt idx="3">
                  <c:v>42.265685875000003</c:v>
                </c:pt>
                <c:pt idx="4">
                  <c:v>44.350208125000002</c:v>
                </c:pt>
                <c:pt idx="5">
                  <c:v>43.660702475000001</c:v>
                </c:pt>
                <c:pt idx="6">
                  <c:v>44.286491325</c:v>
                </c:pt>
                <c:pt idx="7">
                  <c:v>44.396340575000004</c:v>
                </c:pt>
                <c:pt idx="8">
                  <c:v>44.200788074999998</c:v>
                </c:pt>
                <c:pt idx="9">
                  <c:v>38.181769424999999</c:v>
                </c:pt>
                <c:pt idx="10">
                  <c:v>34.999543275000001</c:v>
                </c:pt>
                <c:pt idx="11">
                  <c:v>35.564794274999997</c:v>
                </c:pt>
                <c:pt idx="12">
                  <c:v>28.99363005</c:v>
                </c:pt>
                <c:pt idx="13">
                  <c:v>31.133505150000001</c:v>
                </c:pt>
                <c:pt idx="14">
                  <c:v>31.044462875000001</c:v>
                </c:pt>
                <c:pt idx="15">
                  <c:v>31.466447349999999</c:v>
                </c:pt>
                <c:pt idx="16">
                  <c:v>38.671059374999999</c:v>
                </c:pt>
                <c:pt idx="17">
                  <c:v>40.031334475000001</c:v>
                </c:pt>
                <c:pt idx="18">
                  <c:v>40.764727700000002</c:v>
                </c:pt>
                <c:pt idx="19">
                  <c:v>44.461053524999997</c:v>
                </c:pt>
                <c:pt idx="20">
                  <c:v>43.533932649999997</c:v>
                </c:pt>
                <c:pt idx="21">
                  <c:v>42.704918675000002</c:v>
                </c:pt>
                <c:pt idx="22">
                  <c:v>41.97222</c:v>
                </c:pt>
                <c:pt idx="23">
                  <c:v>37.094802049999998</c:v>
                </c:pt>
                <c:pt idx="24">
                  <c:v>32.9992302</c:v>
                </c:pt>
                <c:pt idx="25">
                  <c:v>38.760243074999998</c:v>
                </c:pt>
                <c:pt idx="26">
                  <c:v>39.779529125000003</c:v>
                </c:pt>
                <c:pt idx="27">
                  <c:v>39.632166400000003</c:v>
                </c:pt>
                <c:pt idx="28">
                  <c:v>39.303195025000001</c:v>
                </c:pt>
                <c:pt idx="29">
                  <c:v>35.369145574999997</c:v>
                </c:pt>
                <c:pt idx="30">
                  <c:v>33.270008175000001</c:v>
                </c:pt>
                <c:pt idx="31">
                  <c:v>31.8670252</c:v>
                </c:pt>
                <c:pt idx="32">
                  <c:v>34.946277225000003</c:v>
                </c:pt>
                <c:pt idx="33">
                  <c:v>35.474314175000004</c:v>
                </c:pt>
                <c:pt idx="34">
                  <c:v>36.6607354</c:v>
                </c:pt>
                <c:pt idx="35">
                  <c:v>37.645879575000002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18-4B18-82CE-389B338661B1}"/>
            </c:ext>
          </c:extLst>
        </c:ser>
        <c:ser>
          <c:idx val="1"/>
          <c:order val="1"/>
          <c:tx>
            <c:strRef>
              <c:f>'F3.10'!$C$230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'F3.10'!$A$231:$A$266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'F3.10'!$C$231:$C$266</c:f>
              <c:numCache>
                <c:formatCode>0.0</c:formatCode>
                <c:ptCount val="36"/>
                <c:pt idx="0">
                  <c:v>13.3540046333333</c:v>
                </c:pt>
                <c:pt idx="1">
                  <c:v>10.3192302625</c:v>
                </c:pt>
                <c:pt idx="2">
                  <c:v>13.4133280875</c:v>
                </c:pt>
                <c:pt idx="3">
                  <c:v>8.4714340574999998</c:v>
                </c:pt>
                <c:pt idx="4">
                  <c:v>8.3871800575000002</c:v>
                </c:pt>
                <c:pt idx="5">
                  <c:v>12.218779545</c:v>
                </c:pt>
                <c:pt idx="6">
                  <c:v>12.513344145</c:v>
                </c:pt>
                <c:pt idx="7">
                  <c:v>15.585320449999999</c:v>
                </c:pt>
                <c:pt idx="8">
                  <c:v>13.783967505</c:v>
                </c:pt>
                <c:pt idx="9">
                  <c:v>18.244901980000002</c:v>
                </c:pt>
                <c:pt idx="10">
                  <c:v>17.193491595000001</c:v>
                </c:pt>
                <c:pt idx="11">
                  <c:v>18.75957172</c:v>
                </c:pt>
                <c:pt idx="12">
                  <c:v>22.469028564999999</c:v>
                </c:pt>
                <c:pt idx="13">
                  <c:v>14.603053597500001</c:v>
                </c:pt>
                <c:pt idx="14">
                  <c:v>14.458013702500001</c:v>
                </c:pt>
                <c:pt idx="15">
                  <c:v>10.216410339999999</c:v>
                </c:pt>
                <c:pt idx="16">
                  <c:v>6.4880888900000002</c:v>
                </c:pt>
                <c:pt idx="17">
                  <c:v>8.9155771075000008</c:v>
                </c:pt>
                <c:pt idx="18">
                  <c:v>9.6119922125000006</c:v>
                </c:pt>
                <c:pt idx="19">
                  <c:v>9.0880489675000007</c:v>
                </c:pt>
                <c:pt idx="20">
                  <c:v>11.5116669675</c:v>
                </c:pt>
                <c:pt idx="21">
                  <c:v>9.3794344150000004</c:v>
                </c:pt>
                <c:pt idx="22">
                  <c:v>10.042496515</c:v>
                </c:pt>
                <c:pt idx="23">
                  <c:v>10.5114900375</c:v>
                </c:pt>
                <c:pt idx="24">
                  <c:v>9.0760437150000008</c:v>
                </c:pt>
                <c:pt idx="25">
                  <c:v>10.031308407499999</c:v>
                </c:pt>
                <c:pt idx="26">
                  <c:v>9.4674465575000006</c:v>
                </c:pt>
                <c:pt idx="27">
                  <c:v>14.180090717500001</c:v>
                </c:pt>
                <c:pt idx="28">
                  <c:v>15.362772215</c:v>
                </c:pt>
                <c:pt idx="29">
                  <c:v>16.780930900000001</c:v>
                </c:pt>
                <c:pt idx="30">
                  <c:v>17.882610799999998</c:v>
                </c:pt>
                <c:pt idx="31">
                  <c:v>16.253916924999999</c:v>
                </c:pt>
                <c:pt idx="32">
                  <c:v>16.36737905</c:v>
                </c:pt>
                <c:pt idx="33">
                  <c:v>16.800133625000001</c:v>
                </c:pt>
                <c:pt idx="34">
                  <c:v>16.519568625000002</c:v>
                </c:pt>
                <c:pt idx="35">
                  <c:v>16.789585049999999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18-4B18-82CE-389B338661B1}"/>
            </c:ext>
          </c:extLst>
        </c:ser>
        <c:ser>
          <c:idx val="2"/>
          <c:order val="2"/>
          <c:tx>
            <c:strRef>
              <c:f>'F3.10'!$D$230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'F3.10'!$A$231:$A$266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'F3.10'!$D$231:$D$266</c:f>
              <c:numCache>
                <c:formatCode>0.0</c:formatCode>
                <c:ptCount val="36"/>
                <c:pt idx="0">
                  <c:v>17.578079466666701</c:v>
                </c:pt>
                <c:pt idx="1">
                  <c:v>15.75073375</c:v>
                </c:pt>
                <c:pt idx="2">
                  <c:v>10.154014504999999</c:v>
                </c:pt>
                <c:pt idx="3">
                  <c:v>10.50689938</c:v>
                </c:pt>
                <c:pt idx="4">
                  <c:v>9.9249976049999997</c:v>
                </c:pt>
                <c:pt idx="5">
                  <c:v>12.013557029999999</c:v>
                </c:pt>
                <c:pt idx="6">
                  <c:v>13.6422405</c:v>
                </c:pt>
                <c:pt idx="7">
                  <c:v>12.2287288125</c:v>
                </c:pt>
                <c:pt idx="8">
                  <c:v>12.9454393375</c:v>
                </c:pt>
                <c:pt idx="9">
                  <c:v>12.4013835625</c:v>
                </c:pt>
                <c:pt idx="10">
                  <c:v>14.6189409875</c:v>
                </c:pt>
                <c:pt idx="11">
                  <c:v>14.815488392500001</c:v>
                </c:pt>
                <c:pt idx="12">
                  <c:v>12.772450635</c:v>
                </c:pt>
                <c:pt idx="13">
                  <c:v>9.9789992400000003</c:v>
                </c:pt>
                <c:pt idx="14">
                  <c:v>8.0942221399999994</c:v>
                </c:pt>
                <c:pt idx="15">
                  <c:v>7.1735787775000004</c:v>
                </c:pt>
                <c:pt idx="16">
                  <c:v>9.5961477100000003</c:v>
                </c:pt>
                <c:pt idx="17">
                  <c:v>11.597455780000001</c:v>
                </c:pt>
                <c:pt idx="18">
                  <c:v>9.6065025874999996</c:v>
                </c:pt>
                <c:pt idx="19">
                  <c:v>10.0648290425</c:v>
                </c:pt>
                <c:pt idx="20">
                  <c:v>8.3284328900000002</c:v>
                </c:pt>
                <c:pt idx="21">
                  <c:v>8.4548562900000004</c:v>
                </c:pt>
                <c:pt idx="22">
                  <c:v>10.1522134075</c:v>
                </c:pt>
                <c:pt idx="23">
                  <c:v>10.8693289325</c:v>
                </c:pt>
                <c:pt idx="24">
                  <c:v>12.281716735</c:v>
                </c:pt>
                <c:pt idx="25">
                  <c:v>10.4637260675</c:v>
                </c:pt>
                <c:pt idx="26">
                  <c:v>11.019046042499999</c:v>
                </c:pt>
                <c:pt idx="27">
                  <c:v>9.5416819475000008</c:v>
                </c:pt>
                <c:pt idx="28">
                  <c:v>10.8279658975</c:v>
                </c:pt>
                <c:pt idx="29">
                  <c:v>11.551585879999999</c:v>
                </c:pt>
                <c:pt idx="30">
                  <c:v>10.802479679999999</c:v>
                </c:pt>
                <c:pt idx="31">
                  <c:v>12.190472735</c:v>
                </c:pt>
                <c:pt idx="32">
                  <c:v>10.730947260000001</c:v>
                </c:pt>
                <c:pt idx="33">
                  <c:v>10.67897758</c:v>
                </c:pt>
                <c:pt idx="34">
                  <c:v>10.0482336</c:v>
                </c:pt>
                <c:pt idx="35">
                  <c:v>9.3236138124999997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C18-4B18-82CE-389B338661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80416"/>
        <c:axId val="207981952"/>
      </c:lineChart>
      <c:catAx>
        <c:axId val="207980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981952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0798195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980416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7.0833333333333304E-3"/>
          <c:y val="0.84540500145815101"/>
          <c:w val="0.992916666666667"/>
          <c:h val="0.126817220764071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Näringsliv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7.3055801376597798E-2"/>
          <c:y val="3.7805835193939E-2"/>
          <c:w val="0.87026302851524096"/>
          <c:h val="0.83748400715332705"/>
        </c:manualLayout>
      </c:layout>
      <c:lineChart>
        <c:grouping val="standard"/>
        <c:varyColors val="0"/>
        <c:ser>
          <c:idx val="0"/>
          <c:order val="0"/>
          <c:tx>
            <c:strRef>
              <c:f>'F2.8'!$B$2</c:f>
              <c:strCache>
                <c:ptCount val="1"/>
                <c:pt idx="0">
                  <c:v>Löneglidning</c:v>
                </c:pt>
              </c:strCache>
            </c:strRef>
          </c:tx>
          <c:marker>
            <c:symbol val="none"/>
          </c:marker>
          <c:cat>
            <c:numRef>
              <c:f>'F2.8'!$A$5:$A$22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'F2.8'!$B$5:$B$22</c:f>
              <c:numCache>
                <c:formatCode>0.0</c:formatCode>
                <c:ptCount val="18"/>
                <c:pt idx="0">
                  <c:v>0.78287709999999999</c:v>
                </c:pt>
                <c:pt idx="1">
                  <c:v>0.59460000000000002</c:v>
                </c:pt>
                <c:pt idx="2">
                  <c:v>1.0075897</c:v>
                </c:pt>
                <c:pt idx="3">
                  <c:v>1.2998544000000001</c:v>
                </c:pt>
                <c:pt idx="4">
                  <c:v>1.0904999</c:v>
                </c:pt>
                <c:pt idx="5">
                  <c:v>0.51218839999999999</c:v>
                </c:pt>
                <c:pt idx="6">
                  <c:v>0.87431479999999995</c:v>
                </c:pt>
                <c:pt idx="7">
                  <c:v>0.98964229999999997</c:v>
                </c:pt>
                <c:pt idx="8">
                  <c:v>0.61845079999999997</c:v>
                </c:pt>
                <c:pt idx="9">
                  <c:v>0.23452880000000001</c:v>
                </c:pt>
                <c:pt idx="10">
                  <c:v>0.59625240000000002</c:v>
                </c:pt>
                <c:pt idx="11">
                  <c:v>1.3043699999999899E-2</c:v>
                </c:pt>
                <c:pt idx="12">
                  <c:v>0.74214590000000003</c:v>
                </c:pt>
                <c:pt idx="13">
                  <c:v>0.68994500000000003</c:v>
                </c:pt>
                <c:pt idx="14">
                  <c:v>0.33424969999999998</c:v>
                </c:pt>
                <c:pt idx="15">
                  <c:v>0.2199583</c:v>
                </c:pt>
                <c:pt idx="16">
                  <c:v>0.74065250000000005</c:v>
                </c:pt>
                <c:pt idx="17">
                  <c:v>-5.3691600000000103E-2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648064"/>
        <c:axId val="206649600"/>
      </c:lineChart>
      <c:lineChart>
        <c:grouping val="standard"/>
        <c:varyColors val="0"/>
        <c:ser>
          <c:idx val="1"/>
          <c:order val="1"/>
          <c:tx>
            <c:strRef>
              <c:f>'F2.8'!$C$2</c:f>
              <c:strCache>
                <c:ptCount val="1"/>
                <c:pt idx="0">
                  <c:v>Brist på arbetskraft</c:v>
                </c:pt>
              </c:strCache>
            </c:strRef>
          </c:tx>
          <c:marker>
            <c:symbol val="none"/>
          </c:marker>
          <c:cat>
            <c:numRef>
              <c:f>'F2.8'!$A$5:$A$22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'F2.8'!$C$5:$C$22</c:f>
              <c:numCache>
                <c:formatCode>General</c:formatCode>
                <c:ptCount val="18"/>
                <c:pt idx="0">
                  <c:v>31.5</c:v>
                </c:pt>
                <c:pt idx="1">
                  <c:v>31.75</c:v>
                </c:pt>
                <c:pt idx="2">
                  <c:v>41</c:v>
                </c:pt>
                <c:pt idx="3">
                  <c:v>24.5</c:v>
                </c:pt>
                <c:pt idx="4">
                  <c:v>18</c:v>
                </c:pt>
                <c:pt idx="5">
                  <c:v>11</c:v>
                </c:pt>
                <c:pt idx="6">
                  <c:v>13.25</c:v>
                </c:pt>
                <c:pt idx="7">
                  <c:v>16</c:v>
                </c:pt>
                <c:pt idx="8">
                  <c:v>26.5</c:v>
                </c:pt>
                <c:pt idx="9">
                  <c:v>37.25</c:v>
                </c:pt>
                <c:pt idx="10">
                  <c:v>22.75</c:v>
                </c:pt>
                <c:pt idx="11">
                  <c:v>9</c:v>
                </c:pt>
                <c:pt idx="12">
                  <c:v>19.25</c:v>
                </c:pt>
                <c:pt idx="13">
                  <c:v>23.5</c:v>
                </c:pt>
                <c:pt idx="14">
                  <c:v>18.5</c:v>
                </c:pt>
                <c:pt idx="15">
                  <c:v>14.5</c:v>
                </c:pt>
                <c:pt idx="16">
                  <c:v>17.75</c:v>
                </c:pt>
                <c:pt idx="17">
                  <c:v>23.5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663680"/>
        <c:axId val="206665216"/>
      </c:lineChart>
      <c:catAx>
        <c:axId val="20664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649600"/>
        <c:crosses val="autoZero"/>
        <c:auto val="1"/>
        <c:lblAlgn val="ctr"/>
        <c:lblOffset val="100"/>
        <c:noMultiLvlLbl val="0"/>
      </c:catAx>
      <c:valAx>
        <c:axId val="206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648064"/>
        <c:crosses val="autoZero"/>
        <c:crossBetween val="between"/>
      </c:valAx>
      <c:catAx>
        <c:axId val="206663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6665216"/>
        <c:crosses val="autoZero"/>
        <c:auto val="1"/>
        <c:lblAlgn val="ctr"/>
        <c:lblOffset val="100"/>
        <c:noMultiLvlLbl val="0"/>
      </c:catAx>
      <c:valAx>
        <c:axId val="2066652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663680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Industri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3705506391347103E-2"/>
          <c:y val="6.5289442986293397E-2"/>
          <c:w val="0.87961332350049204"/>
          <c:h val="0.83546587926509197"/>
        </c:manualLayout>
      </c:layout>
      <c:lineChart>
        <c:grouping val="standard"/>
        <c:varyColors val="0"/>
        <c:ser>
          <c:idx val="0"/>
          <c:order val="0"/>
          <c:tx>
            <c:strRef>
              <c:f>'F2.8'!$B$41</c:f>
              <c:strCache>
                <c:ptCount val="1"/>
                <c:pt idx="0">
                  <c:v>Restpost</c:v>
                </c:pt>
              </c:strCache>
            </c:strRef>
          </c:tx>
          <c:marker>
            <c:symbol val="none"/>
          </c:marker>
          <c:cat>
            <c:numRef>
              <c:f>'F2.8'!$A$45:$A$65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'F2.8'!$B$45:$B$65</c:f>
              <c:numCache>
                <c:formatCode>0.0</c:formatCode>
                <c:ptCount val="21"/>
                <c:pt idx="0">
                  <c:v>1.5387869000000001</c:v>
                </c:pt>
                <c:pt idx="1">
                  <c:v>3.4732050999999999</c:v>
                </c:pt>
                <c:pt idx="2">
                  <c:v>1.3390015</c:v>
                </c:pt>
                <c:pt idx="3">
                  <c:v>1.2030422999999999</c:v>
                </c:pt>
                <c:pt idx="4">
                  <c:v>0.74175919999999995</c:v>
                </c:pt>
                <c:pt idx="5">
                  <c:v>1.5765267000000001</c:v>
                </c:pt>
                <c:pt idx="6">
                  <c:v>1.1609894000000001</c:v>
                </c:pt>
                <c:pt idx="7">
                  <c:v>1.6925861</c:v>
                </c:pt>
                <c:pt idx="8">
                  <c:v>0.91482330000000001</c:v>
                </c:pt>
                <c:pt idx="9">
                  <c:v>1.1562809999999999</c:v>
                </c:pt>
                <c:pt idx="10">
                  <c:v>1.0948424000000001</c:v>
                </c:pt>
                <c:pt idx="11">
                  <c:v>0.95638089999999998</c:v>
                </c:pt>
                <c:pt idx="12">
                  <c:v>0.78797859999999997</c:v>
                </c:pt>
                <c:pt idx="13">
                  <c:v>1.5823157000000001</c:v>
                </c:pt>
                <c:pt idx="14">
                  <c:v>0.19981740000000001</c:v>
                </c:pt>
                <c:pt idx="15">
                  <c:v>1.6602021</c:v>
                </c:pt>
                <c:pt idx="16">
                  <c:v>0.98729639999999996</c:v>
                </c:pt>
                <c:pt idx="17">
                  <c:v>0.51628750000000001</c:v>
                </c:pt>
                <c:pt idx="18">
                  <c:v>0.52106370000000002</c:v>
                </c:pt>
                <c:pt idx="19">
                  <c:v>0.67635610000000002</c:v>
                </c:pt>
                <c:pt idx="20">
                  <c:v>0.30383719999999997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697216"/>
        <c:axId val="206698752"/>
      </c:lineChart>
      <c:lineChart>
        <c:grouping val="standard"/>
        <c:varyColors val="0"/>
        <c:ser>
          <c:idx val="1"/>
          <c:order val="1"/>
          <c:tx>
            <c:strRef>
              <c:f>'F2.8'!$C$41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'F2.8'!$A$45:$A$65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'F2.8'!$C$45:$C$65</c:f>
              <c:numCache>
                <c:formatCode>0</c:formatCode>
                <c:ptCount val="21"/>
                <c:pt idx="0">
                  <c:v>35.75</c:v>
                </c:pt>
                <c:pt idx="1">
                  <c:v>18.75</c:v>
                </c:pt>
                <c:pt idx="2">
                  <c:v>30.25</c:v>
                </c:pt>
                <c:pt idx="3">
                  <c:v>33.75</c:v>
                </c:pt>
                <c:pt idx="4">
                  <c:v>32.75</c:v>
                </c:pt>
                <c:pt idx="5">
                  <c:v>43.25</c:v>
                </c:pt>
                <c:pt idx="6">
                  <c:v>25.5</c:v>
                </c:pt>
                <c:pt idx="7">
                  <c:v>20</c:v>
                </c:pt>
                <c:pt idx="8">
                  <c:v>14.25</c:v>
                </c:pt>
                <c:pt idx="9">
                  <c:v>16.25</c:v>
                </c:pt>
                <c:pt idx="10">
                  <c:v>18</c:v>
                </c:pt>
                <c:pt idx="11">
                  <c:v>29</c:v>
                </c:pt>
                <c:pt idx="12">
                  <c:v>43.75</c:v>
                </c:pt>
                <c:pt idx="13">
                  <c:v>30.75</c:v>
                </c:pt>
                <c:pt idx="14">
                  <c:v>11.5</c:v>
                </c:pt>
                <c:pt idx="15">
                  <c:v>24</c:v>
                </c:pt>
                <c:pt idx="16">
                  <c:v>33</c:v>
                </c:pt>
                <c:pt idx="17">
                  <c:v>29.75</c:v>
                </c:pt>
                <c:pt idx="18">
                  <c:v>19.5</c:v>
                </c:pt>
                <c:pt idx="19">
                  <c:v>24.5</c:v>
                </c:pt>
                <c:pt idx="20">
                  <c:v>28.25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097856"/>
        <c:axId val="207099392"/>
      </c:lineChart>
      <c:catAx>
        <c:axId val="206697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698752"/>
        <c:crosses val="autoZero"/>
        <c:auto val="1"/>
        <c:lblAlgn val="ctr"/>
        <c:lblOffset val="100"/>
        <c:noMultiLvlLbl val="0"/>
      </c:catAx>
      <c:valAx>
        <c:axId val="20669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6697216"/>
        <c:crosses val="autoZero"/>
        <c:crossBetween val="between"/>
      </c:valAx>
      <c:catAx>
        <c:axId val="2070978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099392"/>
        <c:crosses val="autoZero"/>
        <c:auto val="1"/>
        <c:lblAlgn val="ctr"/>
        <c:lblOffset val="100"/>
        <c:noMultiLvlLbl val="0"/>
      </c:catAx>
      <c:valAx>
        <c:axId val="207099392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097856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Tjänster</a:t>
            </a:r>
          </a:p>
        </c:rich>
      </c:tx>
      <c:layout>
        <c:manualLayout>
          <c:xMode val="edge"/>
          <c:yMode val="edge"/>
          <c:x val="0.42896465124769301"/>
          <c:y val="4.703703703703700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3055801376597798E-2"/>
          <c:y val="6.5289442986293397E-2"/>
          <c:w val="0.87026302851524096"/>
          <c:h val="0.71705879629629599"/>
        </c:manualLayout>
      </c:layout>
      <c:lineChart>
        <c:grouping val="standard"/>
        <c:varyColors val="0"/>
        <c:ser>
          <c:idx val="0"/>
          <c:order val="0"/>
          <c:tx>
            <c:strRef>
              <c:f>'F2.8'!$B$25</c:f>
              <c:strCache>
                <c:ptCount val="1"/>
                <c:pt idx="0">
                  <c:v>Restpost</c:v>
                </c:pt>
              </c:strCache>
            </c:strRef>
          </c:tx>
          <c:marker>
            <c:symbol val="none"/>
          </c:marker>
          <c:cat>
            <c:numRef>
              <c:f>'F2.8'!$A$26:$A$38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'F2.8'!$B$26:$B$38</c:f>
              <c:numCache>
                <c:formatCode>0.0</c:formatCode>
                <c:ptCount val="13"/>
                <c:pt idx="0">
                  <c:v>0.61834909999999998</c:v>
                </c:pt>
                <c:pt idx="1">
                  <c:v>0.63078820000000002</c:v>
                </c:pt>
                <c:pt idx="2">
                  <c:v>0.15959660000000001</c:v>
                </c:pt>
                <c:pt idx="3">
                  <c:v>0.62153820000000004</c:v>
                </c:pt>
                <c:pt idx="4">
                  <c:v>1.3203862</c:v>
                </c:pt>
                <c:pt idx="5">
                  <c:v>0.78739230000000004</c:v>
                </c:pt>
                <c:pt idx="6">
                  <c:v>0.2108382</c:v>
                </c:pt>
                <c:pt idx="7">
                  <c:v>0.76108439999999999</c:v>
                </c:pt>
                <c:pt idx="8">
                  <c:v>0.91510329999999995</c:v>
                </c:pt>
                <c:pt idx="9">
                  <c:v>0.50571390000000005</c:v>
                </c:pt>
                <c:pt idx="10">
                  <c:v>-1.5789000000001601E-3</c:v>
                </c:pt>
                <c:pt idx="11">
                  <c:v>1.10349999999997E-2</c:v>
                </c:pt>
                <c:pt idx="12">
                  <c:v>-0.1300085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23968"/>
        <c:axId val="207125504"/>
      </c:lineChart>
      <c:lineChart>
        <c:grouping val="standard"/>
        <c:varyColors val="0"/>
        <c:ser>
          <c:idx val="1"/>
          <c:order val="1"/>
          <c:tx>
            <c:strRef>
              <c:f>'F2.8'!$C$25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'F2.8'!$A$26:$A$38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'F2.8'!$C$26:$C$38</c:f>
              <c:numCache>
                <c:formatCode>General</c:formatCode>
                <c:ptCount val="13"/>
                <c:pt idx="0">
                  <c:v>10.25</c:v>
                </c:pt>
                <c:pt idx="1">
                  <c:v>14</c:v>
                </c:pt>
                <c:pt idx="2">
                  <c:v>17.75</c:v>
                </c:pt>
                <c:pt idx="3">
                  <c:v>27.25</c:v>
                </c:pt>
                <c:pt idx="4">
                  <c:v>38.75</c:v>
                </c:pt>
                <c:pt idx="5">
                  <c:v>22.5</c:v>
                </c:pt>
                <c:pt idx="6">
                  <c:v>9.25</c:v>
                </c:pt>
                <c:pt idx="7">
                  <c:v>19.75</c:v>
                </c:pt>
                <c:pt idx="8">
                  <c:v>22.5</c:v>
                </c:pt>
                <c:pt idx="9">
                  <c:v>18.25</c:v>
                </c:pt>
                <c:pt idx="10">
                  <c:v>16</c:v>
                </c:pt>
                <c:pt idx="11">
                  <c:v>18.5</c:v>
                </c:pt>
                <c:pt idx="12">
                  <c:v>23.5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39584"/>
        <c:axId val="207141120"/>
      </c:lineChart>
      <c:catAx>
        <c:axId val="20712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25504"/>
        <c:crosses val="autoZero"/>
        <c:auto val="1"/>
        <c:lblAlgn val="ctr"/>
        <c:lblOffset val="100"/>
        <c:tickLblSkip val="2"/>
        <c:noMultiLvlLbl val="0"/>
      </c:catAx>
      <c:valAx>
        <c:axId val="20712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23968"/>
        <c:crosses val="autoZero"/>
        <c:crossBetween val="between"/>
      </c:valAx>
      <c:catAx>
        <c:axId val="207139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141120"/>
        <c:crosses val="autoZero"/>
        <c:auto val="1"/>
        <c:lblAlgn val="ctr"/>
        <c:lblOffset val="100"/>
        <c:noMultiLvlLbl val="0"/>
      </c:catAx>
      <c:valAx>
        <c:axId val="2071411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39584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"/>
          <c:y val="0.89437731481481497"/>
          <c:w val="0.97918387413962604"/>
          <c:h val="0.105622685185185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Näringsliv</a:t>
            </a:r>
          </a:p>
        </c:rich>
      </c:tx>
      <c:layout>
        <c:manualLayout>
          <c:xMode val="edge"/>
          <c:yMode val="edge"/>
          <c:x val="0.403057706658837"/>
          <c:y val="3.527777777777779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3408570974174502E-2"/>
          <c:y val="6.5289442986293397E-2"/>
          <c:w val="0.88017445345665002"/>
          <c:h val="0.83061388888888898"/>
        </c:manualLayout>
      </c:layout>
      <c:lineChart>
        <c:grouping val="standard"/>
        <c:varyColors val="0"/>
        <c:ser>
          <c:idx val="0"/>
          <c:order val="0"/>
          <c:tx>
            <c:strRef>
              <c:f>'F2.9'!$F$5</c:f>
              <c:strCache>
                <c:ptCount val="1"/>
                <c:pt idx="0">
                  <c:v>Genomsnittlig årlig avtalad löneökning</c:v>
                </c:pt>
              </c:strCache>
            </c:strRef>
          </c:tx>
          <c:marker>
            <c:symbol val="none"/>
          </c:marker>
          <c:cat>
            <c:strRef>
              <c:f>'F2.9'!$A$8:$A$14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'F2.9'!$F$8:$F$14</c:f>
              <c:numCache>
                <c:formatCode>0.0</c:formatCode>
                <c:ptCount val="7"/>
                <c:pt idx="0">
                  <c:v>2.7940556216480701</c:v>
                </c:pt>
                <c:pt idx="1">
                  <c:v>2.7941868288162799</c:v>
                </c:pt>
                <c:pt idx="2">
                  <c:v>2.2556136753905198</c:v>
                </c:pt>
                <c:pt idx="3">
                  <c:v>3.2062787804120401</c:v>
                </c:pt>
                <c:pt idx="4">
                  <c:v>1.7614634075147499</c:v>
                </c:pt>
                <c:pt idx="5">
                  <c:v>2.82149453012285</c:v>
                </c:pt>
                <c:pt idx="6">
                  <c:v>2.1249461427381702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90272"/>
        <c:axId val="207192064"/>
      </c:lineChart>
      <c:lineChart>
        <c:grouping val="standard"/>
        <c:varyColors val="0"/>
        <c:ser>
          <c:idx val="1"/>
          <c:order val="1"/>
          <c:tx>
            <c:strRef>
              <c:f>'F2.9'!$K$5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'F2.9'!$A$8:$A$14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'F2.9'!$K$8:$K$14</c:f>
              <c:numCache>
                <c:formatCode>General</c:formatCode>
                <c:ptCount val="7"/>
                <c:pt idx="0">
                  <c:v>34</c:v>
                </c:pt>
                <c:pt idx="1">
                  <c:v>31</c:v>
                </c:pt>
                <c:pt idx="2">
                  <c:v>12</c:v>
                </c:pt>
                <c:pt idx="3">
                  <c:v>36</c:v>
                </c:pt>
                <c:pt idx="4">
                  <c:v>14</c:v>
                </c:pt>
                <c:pt idx="5">
                  <c:v>22</c:v>
                </c:pt>
                <c:pt idx="6">
                  <c:v>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93600"/>
        <c:axId val="207195136"/>
      </c:lineChart>
      <c:catAx>
        <c:axId val="20719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92064"/>
        <c:crosses val="autoZero"/>
        <c:auto val="1"/>
        <c:lblAlgn val="ctr"/>
        <c:lblOffset val="100"/>
        <c:noMultiLvlLbl val="0"/>
      </c:catAx>
      <c:valAx>
        <c:axId val="20719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90272"/>
        <c:crosses val="autoZero"/>
        <c:crossBetween val="between"/>
      </c:valAx>
      <c:catAx>
        <c:axId val="207193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195136"/>
        <c:crosses val="autoZero"/>
        <c:auto val="1"/>
        <c:lblAlgn val="ctr"/>
        <c:lblOffset val="100"/>
        <c:noMultiLvlLbl val="0"/>
      </c:catAx>
      <c:valAx>
        <c:axId val="2071951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193600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Industri</a:t>
            </a:r>
          </a:p>
        </c:rich>
      </c:tx>
      <c:layout>
        <c:manualLayout>
          <c:xMode val="edge"/>
          <c:yMode val="edge"/>
          <c:x val="0.431925227242143"/>
          <c:y val="3.527777777777779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3408570974174502E-2"/>
          <c:y val="6.5289442986293397E-2"/>
          <c:w val="0.88017445345665002"/>
          <c:h val="0.82355833333333295"/>
        </c:manualLayout>
      </c:layout>
      <c:lineChart>
        <c:grouping val="standard"/>
        <c:varyColors val="0"/>
        <c:ser>
          <c:idx val="0"/>
          <c:order val="0"/>
          <c:tx>
            <c:strRef>
              <c:f>'F2.9'!$B$5</c:f>
              <c:strCache>
                <c:ptCount val="1"/>
                <c:pt idx="0">
                  <c:v>Genomsnittlig årlig avtalad löneökning</c:v>
                </c:pt>
              </c:strCache>
            </c:strRef>
          </c:tx>
          <c:marker>
            <c:symbol val="none"/>
          </c:marker>
          <c:cat>
            <c:strRef>
              <c:f>'F2.9'!$A$7:$A$14</c:f>
              <c:strCache>
                <c:ptCount val="8"/>
                <c:pt idx="0">
                  <c:v>1995-1997</c:v>
                </c:pt>
                <c:pt idx="1">
                  <c:v>1998-2000</c:v>
                </c:pt>
                <c:pt idx="2">
                  <c:v>2001-2003</c:v>
                </c:pt>
                <c:pt idx="3">
                  <c:v>2004-2006</c:v>
                </c:pt>
                <c:pt idx="4">
                  <c:v>2007-2009</c:v>
                </c:pt>
                <c:pt idx="5">
                  <c:v>2010-2011</c:v>
                </c:pt>
                <c:pt idx="6">
                  <c:v>2012</c:v>
                </c:pt>
                <c:pt idx="7">
                  <c:v>2013-2015</c:v>
                </c:pt>
              </c:strCache>
            </c:strRef>
          </c:cat>
          <c:val>
            <c:numRef>
              <c:f>'F2.9'!$B$7:$B$14</c:f>
              <c:numCache>
                <c:formatCode>0.0</c:formatCode>
                <c:ptCount val="8"/>
                <c:pt idx="0">
                  <c:v>3.3351068072606802</c:v>
                </c:pt>
                <c:pt idx="1">
                  <c:v>2.30735769026434</c:v>
                </c:pt>
                <c:pt idx="2">
                  <c:v>2.45986936709898</c:v>
                </c:pt>
                <c:pt idx="3">
                  <c:v>2.0424516489612201</c:v>
                </c:pt>
                <c:pt idx="4">
                  <c:v>2.8188902876506399</c:v>
                </c:pt>
                <c:pt idx="5">
                  <c:v>1.3560291174695001</c:v>
                </c:pt>
                <c:pt idx="6">
                  <c:v>3.3753908910358001</c:v>
                </c:pt>
                <c:pt idx="7">
                  <c:v>1.7515872350344099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37888"/>
        <c:axId val="207239424"/>
      </c:lineChart>
      <c:lineChart>
        <c:grouping val="standard"/>
        <c:varyColors val="0"/>
        <c:ser>
          <c:idx val="1"/>
          <c:order val="1"/>
          <c:tx>
            <c:strRef>
              <c:f>'F2.9'!$G$5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'F2.9'!$A$7:$A$14</c:f>
              <c:strCache>
                <c:ptCount val="8"/>
                <c:pt idx="0">
                  <c:v>1995-1997</c:v>
                </c:pt>
                <c:pt idx="1">
                  <c:v>1998-2000</c:v>
                </c:pt>
                <c:pt idx="2">
                  <c:v>2001-2003</c:v>
                </c:pt>
                <c:pt idx="3">
                  <c:v>2004-2006</c:v>
                </c:pt>
                <c:pt idx="4">
                  <c:v>2007-2009</c:v>
                </c:pt>
                <c:pt idx="5">
                  <c:v>2010-2011</c:v>
                </c:pt>
                <c:pt idx="6">
                  <c:v>2012</c:v>
                </c:pt>
                <c:pt idx="7">
                  <c:v>2013-2015</c:v>
                </c:pt>
              </c:strCache>
            </c:strRef>
          </c:cat>
          <c:val>
            <c:numRef>
              <c:f>'F2.9'!$G$7:$G$14</c:f>
              <c:numCache>
                <c:formatCode>General</c:formatCode>
                <c:ptCount val="8"/>
                <c:pt idx="0">
                  <c:v>39</c:v>
                </c:pt>
                <c:pt idx="1">
                  <c:v>39</c:v>
                </c:pt>
                <c:pt idx="2">
                  <c:v>30</c:v>
                </c:pt>
                <c:pt idx="3">
                  <c:v>14</c:v>
                </c:pt>
                <c:pt idx="4">
                  <c:v>45</c:v>
                </c:pt>
                <c:pt idx="5">
                  <c:v>18</c:v>
                </c:pt>
                <c:pt idx="6">
                  <c:v>34</c:v>
                </c:pt>
                <c:pt idx="7">
                  <c:v>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45312"/>
        <c:axId val="207246848"/>
      </c:lineChart>
      <c:catAx>
        <c:axId val="20723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39424"/>
        <c:crosses val="autoZero"/>
        <c:auto val="1"/>
        <c:lblAlgn val="ctr"/>
        <c:lblOffset val="100"/>
        <c:noMultiLvlLbl val="0"/>
      </c:catAx>
      <c:valAx>
        <c:axId val="207239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37888"/>
        <c:crosses val="autoZero"/>
        <c:crossBetween val="between"/>
      </c:valAx>
      <c:catAx>
        <c:axId val="207245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246848"/>
        <c:crosses val="autoZero"/>
        <c:auto val="1"/>
        <c:lblAlgn val="ctr"/>
        <c:lblOffset val="100"/>
        <c:noMultiLvlLbl val="0"/>
      </c:catAx>
      <c:valAx>
        <c:axId val="20724684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45312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Tjänster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3408570974174502E-2"/>
          <c:y val="6.5289442986293397E-2"/>
          <c:w val="0.88017445345665002"/>
          <c:h val="0.66919953703703705"/>
        </c:manualLayout>
      </c:layout>
      <c:lineChart>
        <c:grouping val="standard"/>
        <c:varyColors val="0"/>
        <c:ser>
          <c:idx val="0"/>
          <c:order val="0"/>
          <c:tx>
            <c:strRef>
              <c:f>'F2.9'!$E$5</c:f>
              <c:strCache>
                <c:ptCount val="1"/>
                <c:pt idx="0">
                  <c:v>Genomsnittlig årlig avtalad löneökning</c:v>
                </c:pt>
              </c:strCache>
            </c:strRef>
          </c:tx>
          <c:marker>
            <c:symbol val="none"/>
          </c:marker>
          <c:cat>
            <c:strRef>
              <c:f>'F2.9'!$A$10:$A$14</c:f>
              <c:strCache>
                <c:ptCount val="5"/>
                <c:pt idx="0">
                  <c:v>2004-2006</c:v>
                </c:pt>
                <c:pt idx="1">
                  <c:v>2007-2009</c:v>
                </c:pt>
                <c:pt idx="2">
                  <c:v>2010-2011</c:v>
                </c:pt>
                <c:pt idx="3">
                  <c:v>2012</c:v>
                </c:pt>
                <c:pt idx="4">
                  <c:v>2013-2015</c:v>
                </c:pt>
              </c:strCache>
            </c:strRef>
          </c:cat>
          <c:val>
            <c:numRef>
              <c:f>'F2.9'!$E$10:$E$14</c:f>
              <c:numCache>
                <c:formatCode>0.0</c:formatCode>
                <c:ptCount val="5"/>
                <c:pt idx="0">
                  <c:v>2.3490026504074</c:v>
                </c:pt>
                <c:pt idx="1">
                  <c:v>3.4306341063468699</c:v>
                </c:pt>
                <c:pt idx="2">
                  <c:v>1.9484984545044</c:v>
                </c:pt>
                <c:pt idx="3">
                  <c:v>2.6448432187795299</c:v>
                </c:pt>
                <c:pt idx="4">
                  <c:v>2.27721400088801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81152"/>
        <c:axId val="207287040"/>
      </c:lineChart>
      <c:lineChart>
        <c:grouping val="standard"/>
        <c:varyColors val="0"/>
        <c:ser>
          <c:idx val="1"/>
          <c:order val="1"/>
          <c:tx>
            <c:strRef>
              <c:f>'F2.9'!$J$5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'F2.9'!$A$10:$A$14</c:f>
              <c:strCache>
                <c:ptCount val="5"/>
                <c:pt idx="0">
                  <c:v>2004-2006</c:v>
                </c:pt>
                <c:pt idx="1">
                  <c:v>2007-2009</c:v>
                </c:pt>
                <c:pt idx="2">
                  <c:v>2010-2011</c:v>
                </c:pt>
                <c:pt idx="3">
                  <c:v>2012</c:v>
                </c:pt>
                <c:pt idx="4">
                  <c:v>2013-2015</c:v>
                </c:pt>
              </c:strCache>
            </c:strRef>
          </c:cat>
          <c:val>
            <c:numRef>
              <c:f>'F2.9'!$J$10:$J$14</c:f>
              <c:numCache>
                <c:formatCode>General</c:formatCode>
                <c:ptCount val="5"/>
                <c:pt idx="0">
                  <c:v>11</c:v>
                </c:pt>
                <c:pt idx="1">
                  <c:v>35</c:v>
                </c:pt>
                <c:pt idx="2">
                  <c:v>16</c:v>
                </c:pt>
                <c:pt idx="3">
                  <c:v>21</c:v>
                </c:pt>
                <c:pt idx="4">
                  <c:v>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88576"/>
        <c:axId val="207290368"/>
      </c:lineChart>
      <c:catAx>
        <c:axId val="20728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87040"/>
        <c:crosses val="autoZero"/>
        <c:auto val="1"/>
        <c:lblAlgn val="ctr"/>
        <c:lblOffset val="100"/>
        <c:noMultiLvlLbl val="0"/>
      </c:catAx>
      <c:valAx>
        <c:axId val="20728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81152"/>
        <c:crosses val="autoZero"/>
        <c:crossBetween val="between"/>
      </c:valAx>
      <c:catAx>
        <c:axId val="207288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290368"/>
        <c:crosses val="autoZero"/>
        <c:auto val="1"/>
        <c:lblAlgn val="ctr"/>
        <c:lblOffset val="100"/>
        <c:noMultiLvlLbl val="0"/>
      </c:catAx>
      <c:valAx>
        <c:axId val="20729036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28857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05"/>
          <c:y val="0.87433981481481504"/>
          <c:w val="0.9"/>
          <c:h val="0.125660185185185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9827925270403E-2"/>
          <c:y val="6.5289442986293397E-2"/>
          <c:w val="0.92033874139626304"/>
          <c:h val="0.75985297124796103"/>
        </c:manualLayout>
      </c:layout>
      <c:lineChart>
        <c:grouping val="standard"/>
        <c:varyColors val="0"/>
        <c:ser>
          <c:idx val="0"/>
          <c:order val="0"/>
          <c:tx>
            <c:strRef>
              <c:f>'F2.7'!$B$4</c:f>
              <c:strCache>
                <c:ptCount val="1"/>
                <c:pt idx="0">
                  <c:v>Totala löneökningar</c:v>
                </c:pt>
              </c:strCache>
            </c:strRef>
          </c:tx>
          <c:marker>
            <c:symbol val="none"/>
          </c:marker>
          <c:cat>
            <c:numRef>
              <c:f>'F2.7'!$A$5:$A$28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'F2.7'!$B$5:$B$28</c:f>
              <c:numCache>
                <c:formatCode>0.0</c:formatCode>
                <c:ptCount val="24"/>
                <c:pt idx="0">
                  <c:v>4.3595695000000001</c:v>
                </c:pt>
                <c:pt idx="1">
                  <c:v>3.0330594999999998</c:v>
                </c:pt>
                <c:pt idx="2">
                  <c:v>2.3922712000000002</c:v>
                </c:pt>
                <c:pt idx="3">
                  <c:v>4.0977904000000001</c:v>
                </c:pt>
                <c:pt idx="4">
                  <c:v>5.9182134</c:v>
                </c:pt>
                <c:pt idx="5">
                  <c:v>4.4719205999999998</c:v>
                </c:pt>
                <c:pt idx="6">
                  <c:v>4.0340965999999998</c:v>
                </c:pt>
                <c:pt idx="7">
                  <c:v>3.1454901</c:v>
                </c:pt>
                <c:pt idx="8">
                  <c:v>3.7071689000000001</c:v>
                </c:pt>
                <c:pt idx="9">
                  <c:v>4.2114735999999997</c:v>
                </c:pt>
                <c:pt idx="10">
                  <c:v>3.9415596000000002</c:v>
                </c:pt>
                <c:pt idx="11">
                  <c:v>3.250356</c:v>
                </c:pt>
                <c:pt idx="12">
                  <c:v>2.9860253999999999</c:v>
                </c:pt>
                <c:pt idx="13">
                  <c:v>3.2112210000000001</c:v>
                </c:pt>
                <c:pt idx="14">
                  <c:v>3.1293118999999998</c:v>
                </c:pt>
                <c:pt idx="15">
                  <c:v>3.3982847999999999</c:v>
                </c:pt>
                <c:pt idx="16">
                  <c:v>4.0275809000000002</c:v>
                </c:pt>
                <c:pt idx="17">
                  <c:v>3.1928782</c:v>
                </c:pt>
                <c:pt idx="18">
                  <c:v>2.4698373999999998</c:v>
                </c:pt>
                <c:pt idx="19">
                  <c:v>2.5164148000000002</c:v>
                </c:pt>
                <c:pt idx="20">
                  <c:v>3.1959254000000001</c:v>
                </c:pt>
                <c:pt idx="21">
                  <c:v>2.3103867999999999</c:v>
                </c:pt>
                <c:pt idx="22">
                  <c:v>2.8535138</c:v>
                </c:pt>
                <c:pt idx="23">
                  <c:v>2.1861337999999999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'F2.7'!$C$4</c:f>
              <c:strCache>
                <c:ptCount val="1"/>
                <c:pt idx="0">
                  <c:v>Avtalade löneökningar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'F2.7'!$A$5:$A$28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'F2.7'!$C$5:$C$28</c:f>
              <c:numCache>
                <c:formatCode>0.0</c:formatCode>
                <c:ptCount val="24"/>
                <c:pt idx="0">
                  <c:v>2.3907321000000001</c:v>
                </c:pt>
                <c:pt idx="1">
                  <c:v>1.148136</c:v>
                </c:pt>
                <c:pt idx="2">
                  <c:v>1.5973238000000001</c:v>
                </c:pt>
                <c:pt idx="3">
                  <c:v>3.0980945000000002</c:v>
                </c:pt>
                <c:pt idx="4">
                  <c:v>4.2916809999999996</c:v>
                </c:pt>
                <c:pt idx="5">
                  <c:v>3.6893506999999999</c:v>
                </c:pt>
                <c:pt idx="6">
                  <c:v>3.2512194999999999</c:v>
                </c:pt>
                <c:pt idx="7">
                  <c:v>2.5508901000000002</c:v>
                </c:pt>
                <c:pt idx="8">
                  <c:v>2.6995792000000001</c:v>
                </c:pt>
                <c:pt idx="9">
                  <c:v>2.9116192000000001</c:v>
                </c:pt>
                <c:pt idx="10">
                  <c:v>2.8510597</c:v>
                </c:pt>
                <c:pt idx="11">
                  <c:v>2.7381676000000001</c:v>
                </c:pt>
                <c:pt idx="12">
                  <c:v>2.1117105999999999</c:v>
                </c:pt>
                <c:pt idx="13">
                  <c:v>2.2215786999999998</c:v>
                </c:pt>
                <c:pt idx="14">
                  <c:v>2.5108611000000001</c:v>
                </c:pt>
                <c:pt idx="15">
                  <c:v>3.1637559999999998</c:v>
                </c:pt>
                <c:pt idx="16">
                  <c:v>3.4313284999999998</c:v>
                </c:pt>
                <c:pt idx="17">
                  <c:v>3.1798345000000001</c:v>
                </c:pt>
                <c:pt idx="18">
                  <c:v>1.7276914999999999</c:v>
                </c:pt>
                <c:pt idx="19">
                  <c:v>1.8264697999999999</c:v>
                </c:pt>
                <c:pt idx="20">
                  <c:v>2.8616757000000002</c:v>
                </c:pt>
                <c:pt idx="21">
                  <c:v>2.0904284999999998</c:v>
                </c:pt>
                <c:pt idx="22">
                  <c:v>2.1128613000000001</c:v>
                </c:pt>
                <c:pt idx="23">
                  <c:v>2.2398254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'F2.7'!$D$4</c:f>
              <c:strCache>
                <c:ptCount val="1"/>
                <c:pt idx="0">
                  <c:v>Restpost</c:v>
                </c:pt>
              </c:strCache>
            </c:strRef>
          </c:tx>
          <c:marker>
            <c:symbol val="none"/>
          </c:marker>
          <c:cat>
            <c:numRef>
              <c:f>'F2.7'!$A$5:$A$28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'F2.7'!$D$5:$D$28</c:f>
              <c:numCache>
                <c:formatCode>0.0</c:formatCode>
                <c:ptCount val="24"/>
                <c:pt idx="0">
                  <c:v>1.9688374</c:v>
                </c:pt>
                <c:pt idx="1">
                  <c:v>1.8849235</c:v>
                </c:pt>
                <c:pt idx="2">
                  <c:v>0.79494739999999997</c:v>
                </c:pt>
                <c:pt idx="3">
                  <c:v>0.99969589999999997</c:v>
                </c:pt>
                <c:pt idx="4">
                  <c:v>1.6265324000000001</c:v>
                </c:pt>
                <c:pt idx="5">
                  <c:v>0.78256990000000004</c:v>
                </c:pt>
                <c:pt idx="6">
                  <c:v>0.78287709999999999</c:v>
                </c:pt>
                <c:pt idx="7">
                  <c:v>0.59460000000000002</c:v>
                </c:pt>
                <c:pt idx="8">
                  <c:v>1.0075897</c:v>
                </c:pt>
                <c:pt idx="9">
                  <c:v>1.2998544000000001</c:v>
                </c:pt>
                <c:pt idx="10">
                  <c:v>1.0904999</c:v>
                </c:pt>
                <c:pt idx="11">
                  <c:v>0.51218839999999999</c:v>
                </c:pt>
                <c:pt idx="12">
                  <c:v>0.87431479999999995</c:v>
                </c:pt>
                <c:pt idx="13">
                  <c:v>0.98964229999999997</c:v>
                </c:pt>
                <c:pt idx="14">
                  <c:v>0.61845079999999997</c:v>
                </c:pt>
                <c:pt idx="15">
                  <c:v>0.23452880000000001</c:v>
                </c:pt>
                <c:pt idx="16">
                  <c:v>0.59625240000000002</c:v>
                </c:pt>
                <c:pt idx="17">
                  <c:v>1.3043699999999899E-2</c:v>
                </c:pt>
                <c:pt idx="18">
                  <c:v>0.74214590000000003</c:v>
                </c:pt>
                <c:pt idx="19">
                  <c:v>0.68994500000000003</c:v>
                </c:pt>
                <c:pt idx="20">
                  <c:v>0.33424969999999998</c:v>
                </c:pt>
                <c:pt idx="21">
                  <c:v>0.2199583</c:v>
                </c:pt>
                <c:pt idx="22">
                  <c:v>0.74065250000000005</c:v>
                </c:pt>
                <c:pt idx="23">
                  <c:v>-5.3691600000000103E-2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336192"/>
        <c:axId val="207337728"/>
      </c:lineChart>
      <c:catAx>
        <c:axId val="20733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337728"/>
        <c:crosses val="autoZero"/>
        <c:auto val="1"/>
        <c:lblAlgn val="ctr"/>
        <c:lblOffset val="100"/>
        <c:noMultiLvlLbl val="0"/>
      </c:catAx>
      <c:valAx>
        <c:axId val="20733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336192"/>
        <c:crosses val="autoZero"/>
        <c:crossBetween val="between"/>
      </c:valAx>
    </c:plotArea>
    <c:legend>
      <c:legendPos val="b"/>
      <c:overlay val="0"/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91347099311699"/>
          <c:y val="5.6554389034704E-2"/>
          <c:w val="0.79430629301868205"/>
          <c:h val="0.86346092155147303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dPt>
            <c:idx val="22"/>
            <c:invertIfNegative val="0"/>
            <c:bubble3D val="0"/>
            <c:spPr>
              <a:solidFill>
                <a:srgbClr val="C0504D"/>
              </a:solidFill>
            </c:spPr>
          </c:dPt>
          <c:cat>
            <c:strRef>
              <c:f>'F2.16'!$A$4:$A$28</c:f>
              <c:strCache>
                <c:ptCount val="25"/>
                <c:pt idx="0">
                  <c:v>Turkiet</c:v>
                </c:pt>
                <c:pt idx="1">
                  <c:v>Spanien</c:v>
                </c:pt>
                <c:pt idx="2">
                  <c:v>Italien</c:v>
                </c:pt>
                <c:pt idx="3">
                  <c:v>Portugal</c:v>
                </c:pt>
                <c:pt idx="4">
                  <c:v>Danmark</c:v>
                </c:pt>
                <c:pt idx="5">
                  <c:v>Belgien</c:v>
                </c:pt>
                <c:pt idx="6">
                  <c:v>Ungern</c:v>
                </c:pt>
                <c:pt idx="7">
                  <c:v>Frankrike</c:v>
                </c:pt>
                <c:pt idx="8">
                  <c:v>Luxemburg</c:v>
                </c:pt>
                <c:pt idx="9">
                  <c:v>Irland</c:v>
                </c:pt>
                <c:pt idx="10">
                  <c:v>Storbritannien</c:v>
                </c:pt>
                <c:pt idx="11">
                  <c:v>Nederländerna</c:v>
                </c:pt>
                <c:pt idx="12">
                  <c:v>Slovakien</c:v>
                </c:pt>
                <c:pt idx="13">
                  <c:v>Tyskland</c:v>
                </c:pt>
                <c:pt idx="14">
                  <c:v>Österrike</c:v>
                </c:pt>
                <c:pt idx="15">
                  <c:v>Estland</c:v>
                </c:pt>
                <c:pt idx="16">
                  <c:v>Slovenien</c:v>
                </c:pt>
                <c:pt idx="17">
                  <c:v>Grekland</c:v>
                </c:pt>
                <c:pt idx="18">
                  <c:v>Island</c:v>
                </c:pt>
                <c:pt idx="19">
                  <c:v>Polen</c:v>
                </c:pt>
                <c:pt idx="20">
                  <c:v>Finland</c:v>
                </c:pt>
                <c:pt idx="21">
                  <c:v>Tjeckien</c:v>
                </c:pt>
                <c:pt idx="22">
                  <c:v>Sverige</c:v>
                </c:pt>
                <c:pt idx="23">
                  <c:v>Norge</c:v>
                </c:pt>
                <c:pt idx="24">
                  <c:v>Schweiz</c:v>
                </c:pt>
              </c:strCache>
            </c:strRef>
          </c:cat>
          <c:val>
            <c:numRef>
              <c:f>'F2.16'!$B$4:$B$28</c:f>
              <c:numCache>
                <c:formatCode>0.0</c:formatCode>
                <c:ptCount val="25"/>
                <c:pt idx="0">
                  <c:v>15.282961200000001</c:v>
                </c:pt>
                <c:pt idx="1">
                  <c:v>12.778885349999999</c:v>
                </c:pt>
                <c:pt idx="2">
                  <c:v>11.181117130000001</c:v>
                </c:pt>
                <c:pt idx="3">
                  <c:v>11.059527259999999</c:v>
                </c:pt>
                <c:pt idx="4">
                  <c:v>10.893895349999999</c:v>
                </c:pt>
                <c:pt idx="5">
                  <c:v>10.53767704</c:v>
                </c:pt>
                <c:pt idx="6">
                  <c:v>10.49281558</c:v>
                </c:pt>
                <c:pt idx="7">
                  <c:v>10.220861360000001</c:v>
                </c:pt>
                <c:pt idx="8">
                  <c:v>9.147528221</c:v>
                </c:pt>
                <c:pt idx="9">
                  <c:v>8.8390433759999993</c:v>
                </c:pt>
                <c:pt idx="10">
                  <c:v>8.8079001689999998</c:v>
                </c:pt>
                <c:pt idx="11">
                  <c:v>8.7935275389999994</c:v>
                </c:pt>
                <c:pt idx="12">
                  <c:v>8.6102282579999994</c:v>
                </c:pt>
                <c:pt idx="13">
                  <c:v>8.0619996359999995</c:v>
                </c:pt>
                <c:pt idx="14">
                  <c:v>7.967385256</c:v>
                </c:pt>
                <c:pt idx="15">
                  <c:v>7.8951474490000004</c:v>
                </c:pt>
                <c:pt idx="16">
                  <c:v>7.6081007119999997</c:v>
                </c:pt>
                <c:pt idx="17">
                  <c:v>7.1246183739999998</c:v>
                </c:pt>
                <c:pt idx="18">
                  <c:v>6.8627450980000004</c:v>
                </c:pt>
                <c:pt idx="19">
                  <c:v>6.6534594250000003</c:v>
                </c:pt>
                <c:pt idx="20">
                  <c:v>6.2089625740000001</c:v>
                </c:pt>
                <c:pt idx="21">
                  <c:v>5.5620713650000004</c:v>
                </c:pt>
                <c:pt idx="22">
                  <c:v>4.8130995700000003</c:v>
                </c:pt>
                <c:pt idx="23">
                  <c:v>3.9379023100000001</c:v>
                </c:pt>
                <c:pt idx="24">
                  <c:v>3.6900853580000001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07356672"/>
        <c:axId val="207358208"/>
      </c:barChart>
      <c:catAx>
        <c:axId val="2073566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 rot="-6000000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358208"/>
        <c:crosses val="autoZero"/>
        <c:auto val="1"/>
        <c:lblAlgn val="ctr"/>
        <c:lblOffset val="100"/>
        <c:tickLblSkip val="1"/>
        <c:noMultiLvlLbl val="0"/>
      </c:catAx>
      <c:valAx>
        <c:axId val="207358208"/>
        <c:scaling>
          <c:orientation val="minMax"/>
          <c:max val="16"/>
          <c:min val="0"/>
        </c:scaling>
        <c:delete val="0"/>
        <c:axPos val="b"/>
        <c:majorGridlines>
          <c:spPr>
            <a:ln w="952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ysDash"/>
              <a:round/>
            </a:ln>
          </c:spPr>
        </c:majorGridlines>
        <c:numFmt formatCode="0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073566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6DAAF-0DF9-41A1-B273-D2F66C984766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3E070-2A55-474E-A69B-CBF831696F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14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Visstidsanställningar, subventionerade anställningar och deltid är ofta</a:t>
            </a:r>
            <a:r>
              <a:rPr lang="sv-SE" baseline="0" dirty="0"/>
              <a:t> inte något som väljs utan är alternativet när inte fasta heltidssysselsättning finns. 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40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8331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42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2830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43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3062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44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9011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2645-4014-47C9-8EE3-17FF1C76C8F8}" type="datetimeFigureOut">
              <a:rPr lang="sv-SE" smtClean="0"/>
              <a:t>2017-03-13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chart" Target="../charts/chart12.xml"/><Relationship Id="rId7" Type="http://schemas.openxmlformats.org/officeDocument/2006/relationships/chart" Target="../charts/chart16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Tudelningarna på arbets-marknaden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795" y="3455670"/>
            <a:ext cx="6400800" cy="276987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Lars </a:t>
            </a:r>
            <a:r>
              <a:rPr lang="sv-SE" dirty="0" smtClean="0">
                <a:solidFill>
                  <a:schemeClr val="tx1"/>
                </a:solidFill>
              </a:rPr>
              <a:t>Calmfors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Per Skedinger</a:t>
            </a:r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Arbetsmarknadsekonomiska rådet</a:t>
            </a:r>
          </a:p>
          <a:p>
            <a:r>
              <a:rPr lang="sv-SE" smtClean="0">
                <a:solidFill>
                  <a:schemeClr val="tx1"/>
                </a:solidFill>
              </a:rPr>
              <a:t>15/3-2017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1" y="-171400"/>
            <a:ext cx="1915269" cy="271034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2.8 Korrelationer mellan utrymmena i industrin och i direkt internationellt konkurrensutsatta respektive hemmamarknadsinriktade tjänstesektorer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2" y="1700808"/>
          <a:ext cx="8136902" cy="2070896"/>
        </p:xfrm>
        <a:graphic>
          <a:graphicData uri="http://schemas.openxmlformats.org/drawingml/2006/table">
            <a:tbl>
              <a:tblPr firstRow="1" firstCol="1" bandRow="1"/>
              <a:tblGrid>
                <a:gridCol w="3503877"/>
                <a:gridCol w="1592347"/>
                <a:gridCol w="1592347"/>
                <a:gridCol w="1448331"/>
              </a:tblGrid>
              <a:tr h="590806">
                <a:tc>
                  <a:txBody>
                    <a:bodyPr/>
                    <a:lstStyle/>
                    <a:p>
                      <a:pPr algn="l"/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1981-2004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Förändring mellan 1981-2004 och 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023">
                <a:tc>
                  <a:txBody>
                    <a:bodyPr/>
                    <a:lstStyle/>
                    <a:p>
                      <a:pPr algn="l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Direkt internationellt konkurrensutsatta tjänstesektorer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0,64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0,70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0,06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58025">
                <a:tc>
                  <a:txBody>
                    <a:bodyPr/>
                    <a:lstStyle/>
                    <a:p>
                      <a:pPr algn="l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Hemmamarknadsinriktade tjänstesektorer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0,29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-0,68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2.10 Korrelationer mellan utrymmena i industrin och industrinära respektive icke industrinära tjänster sektorer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2276872"/>
          <a:ext cx="7488832" cy="1757039"/>
        </p:xfrm>
        <a:graphic>
          <a:graphicData uri="http://schemas.openxmlformats.org/drawingml/2006/table">
            <a:tbl>
              <a:tblPr firstRow="1" firstCol="1" bandRow="1"/>
              <a:tblGrid>
                <a:gridCol w="2448272"/>
                <a:gridCol w="1368152"/>
                <a:gridCol w="1368152"/>
                <a:gridCol w="2304256"/>
              </a:tblGrid>
              <a:tr h="50405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2103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1981-2004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Förändring mellan </a:t>
                      </a:r>
                      <a:r>
                        <a:rPr lang="sv-SE" sz="1400" dirty="0" smtClean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1981-2004 </a:t>
                      </a: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och </a:t>
                      </a:r>
                      <a:r>
                        <a:rPr lang="sv-SE" sz="1400" dirty="0" smtClean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2005-2014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911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Industrinära tjänster	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Icke industrinära tjänster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0,56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-0,20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2.11 Utrymmet i olika sektorer, genomsnitt per år, procent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19672" y="1844826"/>
          <a:ext cx="6264695" cy="1858620"/>
        </p:xfrm>
        <a:graphic>
          <a:graphicData uri="http://schemas.openxmlformats.org/drawingml/2006/table">
            <a:tbl>
              <a:tblPr firstRow="1" firstCol="1" bandRow="1"/>
              <a:tblGrid>
                <a:gridCol w="1480782"/>
                <a:gridCol w="1594314"/>
                <a:gridCol w="1594314"/>
                <a:gridCol w="1595285"/>
              </a:tblGrid>
              <a:tr h="576062">
                <a:tc>
                  <a:txBody>
                    <a:bodyPr/>
                    <a:lstStyle/>
                    <a:p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Tjänster utsatta för direkt internationell konkurrens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Industrinära tjänster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1981-2004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86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Restpost och brist på arbetskraft under olika år,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 noChangeAspect="1"/>
          </p:cNvGraphicFramePr>
          <p:nvPr/>
        </p:nvGraphicFramePr>
        <p:xfrm>
          <a:off x="0" y="1772816"/>
          <a:ext cx="4474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72000" y="1772816"/>
          <a:ext cx="447480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2123728" y="4149080"/>
          <a:ext cx="44748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301006"/>
          </a:xfrm>
        </p:spPr>
        <p:txBody>
          <a:bodyPr>
            <a:no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Avtalade löneökningar och brist på arbetskraft under olika avtalsperioder,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 noChangeAspect="1"/>
          </p:cNvGraphicFramePr>
          <p:nvPr/>
        </p:nvGraphicFramePr>
        <p:xfrm>
          <a:off x="251520" y="1412776"/>
          <a:ext cx="444813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 noChangeAspect="1"/>
          </p:cNvGraphicFramePr>
          <p:nvPr/>
        </p:nvGraphicFramePr>
        <p:xfrm>
          <a:off x="4716013" y="1412776"/>
          <a:ext cx="444813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2699792" y="3573016"/>
          <a:ext cx="4380735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Regressioner för att förklara restposten (löneökningar utöver avtal) i industrin och näringslivet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1628797"/>
          <a:ext cx="6048672" cy="4608510"/>
        </p:xfrm>
        <a:graphic>
          <a:graphicData uri="http://schemas.openxmlformats.org/drawingml/2006/table">
            <a:tbl>
              <a:tblPr firstRow="1" firstCol="1" bandRow="1"/>
              <a:tblGrid>
                <a:gridCol w="3686950"/>
                <a:gridCol w="1180861"/>
                <a:gridCol w="1180861"/>
              </a:tblGrid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(1)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(2)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Industri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Näringsliv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Brist på arbetskraft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0,021**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0,016***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Vinstandel 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-0,011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-0,026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-0,036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-0,035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Inflation (tidsförskjuten ett kvartal)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0,325***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0,201***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-0,064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Avtalade löneökningar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-0,259***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-0,300***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-0,009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-0,07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Konstant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1,046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1,831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-1,606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-1,431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Antal observationer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70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70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Determinationskoefficient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0,315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0,234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3400" dirty="0">
                <a:solidFill>
                  <a:srgbClr val="002060"/>
                </a:solidFill>
              </a:rPr>
              <a:t>Totala löneökningar, avtalade löneökningar och restposten i näringslivet, procent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395536" y="1268760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>
                <a:solidFill>
                  <a:srgbClr val="002060"/>
                </a:solidFill>
              </a:rPr>
              <a:t>Lägre avtalade löneökningar ger lägre totala löneökningar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en-US"/>
              <a:t>Löneglidningen samvarierar med bristen på arbetskraft</a:t>
            </a:r>
          </a:p>
          <a:p>
            <a:pPr marL="0" indent="0">
              <a:buNone/>
            </a:pPr>
            <a:r>
              <a:rPr lang="sv-SE" altLang="en-US"/>
              <a:t>    - men inte så starka effekter</a:t>
            </a:r>
          </a:p>
          <a:p>
            <a:pPr marL="457200" indent="-457200"/>
            <a:r>
              <a:rPr lang="sv-SE" altLang="en-US"/>
              <a:t>Löneglidningen har över tiden minskat som andel av de totala löneökningarna</a:t>
            </a:r>
          </a:p>
          <a:p>
            <a:pPr marL="457200" indent="-457200"/>
            <a:r>
              <a:rPr lang="sv-SE" altLang="en-US"/>
              <a:t>Lägre avtalade löneökningar ger högre löneglidning</a:t>
            </a:r>
          </a:p>
          <a:p>
            <a:pPr marL="0" indent="0">
              <a:buNone/>
            </a:pPr>
            <a:r>
              <a:rPr lang="sv-SE" altLang="en-US"/>
              <a:t>     - men bara partiell “kompensation”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>
                <a:solidFill>
                  <a:srgbClr val="002060"/>
                </a:solidFill>
              </a:rPr>
              <a:t>Lägre avtal i industrin än i andra sektorer?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altLang="en-US" dirty="0"/>
              <a:t>Det skulle gå på tvärs mot den tidigare utvecklingen</a:t>
            </a:r>
          </a:p>
          <a:p>
            <a:r>
              <a:rPr lang="sv-SE" altLang="en-US" dirty="0"/>
              <a:t>Spridningen i avtalade löneökningar mellan olika sektorer har minskat över tiden</a:t>
            </a:r>
          </a:p>
          <a:p>
            <a:r>
              <a:rPr lang="sv-SE" altLang="en-US" dirty="0"/>
              <a:t>Men inte otänkbart med stora bestående skillnader i förutsättningarna mellan olika sektorer</a:t>
            </a:r>
          </a:p>
          <a:p>
            <a:pPr marL="0" indent="0">
              <a:buNone/>
            </a:pPr>
            <a:r>
              <a:rPr lang="sv-SE" altLang="en-US" dirty="0"/>
              <a:t>    - Kan industrin fortsätta att bestämma de</a:t>
            </a:r>
          </a:p>
          <a:p>
            <a:pPr marL="0" indent="0">
              <a:buNone/>
            </a:pPr>
            <a:r>
              <a:rPr lang="sv-SE" altLang="en-US" dirty="0"/>
              <a:t>      </a:t>
            </a:r>
            <a:r>
              <a:rPr lang="sv-SE" altLang="en-US" b="1" dirty="0"/>
              <a:t>genomsnittliga löneökningarna </a:t>
            </a:r>
            <a:r>
              <a:rPr lang="sv-SE" altLang="en-US" dirty="0"/>
              <a:t>i ekonomin?</a:t>
            </a:r>
          </a:p>
          <a:p>
            <a:pPr marL="0" indent="0">
              <a:buNone/>
            </a:pPr>
            <a:r>
              <a:rPr lang="sv-SE" altLang="en-US" dirty="0"/>
              <a:t>    - Eller bryter samordningen samman?</a:t>
            </a:r>
          </a:p>
          <a:p>
            <a:pPr marL="0" indent="0">
              <a:buNone/>
            </a:pPr>
            <a:r>
              <a:rPr lang="sv-SE" altLang="en-US" dirty="0"/>
              <a:t>    - Går det att få samförstånd om relativlöneförändringar</a:t>
            </a:r>
          </a:p>
          <a:p>
            <a:pPr marL="0" indent="0">
              <a:buNone/>
            </a:pPr>
            <a:r>
              <a:rPr lang="sv-SE" altLang="en-US" dirty="0"/>
              <a:t>       mellansektorer?</a:t>
            </a:r>
          </a:p>
          <a:p>
            <a:pPr marL="0" indent="0">
              <a:buNone/>
            </a:pPr>
            <a:endParaRPr lang="sv-SE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900" dirty="0">
                <a:solidFill>
                  <a:srgbClr val="002060"/>
                </a:solidFill>
              </a:rPr>
              <a:t>Genomsnittlig årlig spridning i avtalade löneökningar mellan olika områden, per avtalsperiod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3" y="1628802"/>
          <a:ext cx="7648471" cy="3384372"/>
        </p:xfrm>
        <a:graphic>
          <a:graphicData uri="http://schemas.openxmlformats.org/drawingml/2006/table">
            <a:tbl>
              <a:tblPr firstRow="1" firstCol="1" bandRow="1"/>
              <a:tblGrid>
                <a:gridCol w="1653223"/>
                <a:gridCol w="1498402"/>
                <a:gridCol w="1499222"/>
                <a:gridCol w="1498402"/>
                <a:gridCol w="1499222"/>
              </a:tblGrid>
              <a:tr h="925992">
                <a:tc>
                  <a:txBody>
                    <a:bodyPr/>
                    <a:lstStyle/>
                    <a:p>
                      <a:endParaRPr lang="sv-SE" sz="1600" dirty="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Hela ekonomin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Näringslivet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Arbetare, näringslivet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Tjänstemän, näringslivet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76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i="1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2007-2009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0,69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0,95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2010-2011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2013-april 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0,17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Tre viktiga tudelningar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marL="457200" indent="-457200"/>
            <a:r>
              <a:rPr lang="sv-SE" sz="2800" dirty="0"/>
              <a:t>Hemmamarknadssektorer kontra internationellt konkurrensutsatta sektorer</a:t>
            </a:r>
          </a:p>
          <a:p>
            <a:pPr marL="0" indent="0">
              <a:buNone/>
            </a:pPr>
            <a:r>
              <a:rPr lang="sv-SE" sz="2800" dirty="0"/>
              <a:t>      - Privata tjänster, byggsektor och offentlig sektor</a:t>
            </a:r>
          </a:p>
          <a:p>
            <a:pPr marL="0" indent="0">
              <a:buNone/>
            </a:pPr>
            <a:r>
              <a:rPr lang="sv-SE" sz="2800" dirty="0"/>
              <a:t>        kontra industrin </a:t>
            </a:r>
          </a:p>
          <a:p>
            <a:pPr marL="457200" indent="-457200"/>
            <a:r>
              <a:rPr lang="sv-SE" sz="2800" dirty="0"/>
              <a:t>Inrikes födda kontra utrikes födda</a:t>
            </a:r>
          </a:p>
          <a:p>
            <a:pPr marL="457200" indent="-457200"/>
            <a:r>
              <a:rPr lang="sv-SE" sz="2800" dirty="0"/>
              <a:t>Visstidsanställda kontra fast anställda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Andel anställda i yrken med inga eller låga utbildningskrav, 2015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251520" y="1268760"/>
          <a:ext cx="792088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Lönespridningen i olika OECD-länder, 2014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3" y="1772823"/>
          <a:ext cx="7576350" cy="4464480"/>
        </p:xfrm>
        <a:graphic>
          <a:graphicData uri="http://schemas.openxmlformats.org/drawingml/2006/table">
            <a:tbl>
              <a:tblPr firstRow="1" firstCol="1" bandRow="1"/>
              <a:tblGrid>
                <a:gridCol w="2526460"/>
                <a:gridCol w="2524945"/>
                <a:gridCol w="2524945"/>
              </a:tblGrid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Decil</a:t>
                      </a: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5/</a:t>
                      </a:r>
                      <a:r>
                        <a:rPr lang="sv-SE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Decil</a:t>
                      </a: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1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Decil 9/Decil 1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Sverige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b="1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1,36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b="1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2,28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Belgien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1,39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2,46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Danmark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1,45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2,56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Finland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1,46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2,57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Frankrike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1,49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2,98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Italien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1,50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2,17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Norge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1,62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2,42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Nederländerna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1,66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2,94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b="1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OECD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1,70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b="1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3,46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Österrike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1,72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3,33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Storbritannien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1,80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3,56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Tyskland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1,87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3,41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Polen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1,92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4,03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Estland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2,08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4,40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USA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2,09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5,01</a:t>
                      </a:r>
                      <a:endParaRPr lang="sv-SE" sz="1600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Nya typer av enkla jobb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36915" cy="4404995"/>
          </a:xfrm>
        </p:spPr>
        <p:txBody>
          <a:bodyPr>
            <a:normAutofit/>
          </a:bodyPr>
          <a:lstStyle/>
          <a:p>
            <a:pPr marL="457200" indent="-457200"/>
            <a:r>
              <a:rPr lang="sv-SE" sz="2800" dirty="0"/>
              <a:t>Förra årets rapport: </a:t>
            </a:r>
            <a:r>
              <a:rPr lang="sv-SE" sz="2800" b="1" dirty="0"/>
              <a:t>temporära ingångsjobb </a:t>
            </a:r>
            <a:r>
              <a:rPr lang="sv-SE" sz="2800" dirty="0"/>
              <a:t>med rejält lägre minimilöner</a:t>
            </a:r>
          </a:p>
          <a:p>
            <a:pPr marL="0" indent="0">
              <a:buNone/>
            </a:pPr>
            <a:r>
              <a:rPr lang="sv-SE" sz="2800" dirty="0"/>
              <a:t>      - begränsade överspillningseffekter på andra löner </a:t>
            </a:r>
          </a:p>
          <a:p>
            <a:pPr marL="0" indent="0">
              <a:buNone/>
            </a:pPr>
            <a:r>
              <a:rPr lang="sv-SE" sz="2800" dirty="0"/>
              <a:t>        men också begränsade sysselsättningseffekter</a:t>
            </a:r>
          </a:p>
          <a:p>
            <a:pPr marL="457200" indent="-457200"/>
            <a:r>
              <a:rPr lang="sv-SE" sz="2800" dirty="0"/>
              <a:t>Ett alternativ: arbetsmarknadens parter definierar nya typer av </a:t>
            </a:r>
            <a:r>
              <a:rPr lang="sv-SE" sz="2800" b="1" dirty="0"/>
              <a:t>permanenta enkla jobb</a:t>
            </a:r>
            <a:r>
              <a:rPr lang="sv-SE" sz="2800" dirty="0"/>
              <a:t> också med rejält lägre minimilöner</a:t>
            </a:r>
          </a:p>
          <a:p>
            <a:pPr marL="0" indent="0">
              <a:buNone/>
            </a:pPr>
            <a:r>
              <a:rPr lang="sv-SE" sz="2800" dirty="0"/>
              <a:t>      - större sysselsättningseffekter men fortfarande </a:t>
            </a:r>
          </a:p>
          <a:p>
            <a:pPr marL="0" indent="0">
              <a:buNone/>
            </a:pPr>
            <a:r>
              <a:rPr lang="sv-SE" sz="2800" dirty="0"/>
              <a:t>        begränsade överspillningseffekter på andra löner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07" y="5736818"/>
            <a:ext cx="1100108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Vad händer med lönerna för dem som redan har jobb?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410"/>
            <a:ext cx="8336915" cy="4121785"/>
          </a:xfrm>
        </p:spPr>
        <p:txBody>
          <a:bodyPr>
            <a:normAutofit fontScale="90000" lnSpcReduction="10000"/>
          </a:bodyPr>
          <a:lstStyle/>
          <a:p>
            <a:pPr marL="457200" indent="-457200"/>
            <a:r>
              <a:rPr lang="sv-SE" sz="2800" dirty="0"/>
              <a:t>Ingen direkt forskning om detta</a:t>
            </a:r>
          </a:p>
          <a:p>
            <a:pPr marL="457200" indent="-457200"/>
            <a:r>
              <a:rPr lang="sv-SE" sz="2800" dirty="0"/>
              <a:t>Men forskning om effekterna av lågkvalificerad invandring</a:t>
            </a:r>
          </a:p>
          <a:p>
            <a:pPr marL="0" indent="0">
              <a:buNone/>
            </a:pPr>
            <a:r>
              <a:rPr lang="sv-SE" sz="2800" dirty="0"/>
              <a:t>       - lönerna på de jobb invandrarna kommer in på faller</a:t>
            </a:r>
          </a:p>
          <a:p>
            <a:pPr marL="0" indent="0">
              <a:buNone/>
            </a:pPr>
            <a:r>
              <a:rPr lang="sv-SE" sz="2800" dirty="0"/>
              <a:t>       - men samtidigt ökar lönerna för inrikes födda</a:t>
            </a:r>
          </a:p>
          <a:p>
            <a:pPr marL="0" indent="0">
              <a:buNone/>
            </a:pPr>
            <a:r>
              <a:rPr lang="sv-SE" sz="2800" dirty="0"/>
              <a:t>       - de flyttar över till mer kvalificerade jobb</a:t>
            </a:r>
          </a:p>
          <a:p>
            <a:pPr marL="0" indent="0">
              <a:buNone/>
            </a:pPr>
            <a:r>
              <a:rPr lang="sv-SE" sz="2800" dirty="0"/>
              <a:t>       - den invandrade arbetskraften utgör ett </a:t>
            </a:r>
            <a:r>
              <a:rPr lang="sv-SE" sz="2800" b="1" dirty="0"/>
              <a:t>komplement </a:t>
            </a:r>
            <a:r>
              <a:rPr lang="sv-SE" sz="2800" dirty="0"/>
              <a:t>till </a:t>
            </a:r>
          </a:p>
          <a:p>
            <a:pPr marL="0" indent="0">
              <a:buNone/>
            </a:pPr>
            <a:r>
              <a:rPr lang="sv-SE" sz="2800" dirty="0"/>
              <a:t>        den tidigare arbetskraften</a:t>
            </a:r>
          </a:p>
          <a:p>
            <a:pPr marL="457200" indent="-457200"/>
            <a:r>
              <a:rPr lang="sv-SE" sz="2800" dirty="0"/>
              <a:t>Annan forskning kommer till andra resultat</a:t>
            </a:r>
          </a:p>
          <a:p>
            <a:pPr marL="457200" indent="-457200"/>
            <a:r>
              <a:rPr lang="sv-SE" sz="2800" dirty="0"/>
              <a:t>Men i varje fall inte självklart att andra löner faller</a:t>
            </a:r>
          </a:p>
          <a:p>
            <a:pPr marL="0" indent="0">
              <a:buNone/>
            </a:pPr>
            <a:endParaRPr lang="sv-SE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07" y="5736818"/>
            <a:ext cx="1100108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Svenska exempel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en-US"/>
              <a:t>Plåt- och ventföretagen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0000"/>
          </a:bodyPr>
          <a:lstStyle/>
          <a:p>
            <a:pPr marL="457200" indent="-457200"/>
            <a:r>
              <a:rPr lang="sv-SE" sz="2800" dirty="0"/>
              <a:t>Utbildade plåtslagare: minimilön på 24-25 000 kr</a:t>
            </a:r>
          </a:p>
          <a:p>
            <a:pPr marL="457200" indent="-457200"/>
            <a:r>
              <a:rPr lang="sv-SE" sz="2800" dirty="0"/>
              <a:t>Enkla uppgifter som materialtransport, enklare montering, städning skulle kunna utföras av annan yrkeskategori</a:t>
            </a:r>
          </a:p>
          <a:p>
            <a:pPr marL="457200" indent="-457200"/>
            <a:r>
              <a:rPr lang="sv-SE" sz="2800" dirty="0"/>
              <a:t>Komplement</a:t>
            </a:r>
          </a:p>
          <a:p>
            <a:pPr marL="457200" indent="-457200"/>
            <a:r>
              <a:rPr lang="sv-SE" sz="2800" dirty="0"/>
              <a:t>Kräver lägre löner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altLang="en-US" dirty="0"/>
              <a:t>Vår </a:t>
            </a:r>
            <a:r>
              <a:rPr lang="sv-SE" altLang="en-US" dirty="0" err="1"/>
              <a:t>enätundersökning</a:t>
            </a:r>
            <a:endParaRPr lang="sv-SE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altLang="en-US" dirty="0"/>
              <a:t>Anställningar på enkla jobb som betalas med 14-15 000 kr</a:t>
            </a:r>
          </a:p>
          <a:p>
            <a:r>
              <a:rPr lang="sv-SE" altLang="en-US" dirty="0"/>
              <a:t>1/3 av de svarande företagen</a:t>
            </a:r>
          </a:p>
          <a:p>
            <a:r>
              <a:rPr lang="sv-SE" altLang="en-US" dirty="0"/>
              <a:t>Olika avlastningsfunktioner</a:t>
            </a:r>
          </a:p>
          <a:p>
            <a:r>
              <a:rPr lang="sv-SE" altLang="en-US" dirty="0"/>
              <a:t>Det verkar finnas en potentiell efterfrågan vid lägre löner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07" y="5736818"/>
            <a:ext cx="1100108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Potentiella invändningar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410"/>
            <a:ext cx="8336915" cy="4083050"/>
          </a:xfrm>
        </p:spPr>
        <p:txBody>
          <a:bodyPr>
            <a:normAutofit fontScale="90000" lnSpcReduction="10000"/>
          </a:bodyPr>
          <a:lstStyle/>
          <a:p>
            <a:r>
              <a:rPr lang="sv-SE" sz="2400" dirty="0"/>
              <a:t>Jobben tas av EU-migranter</a:t>
            </a:r>
          </a:p>
          <a:p>
            <a:pPr marL="0" indent="0">
              <a:buNone/>
            </a:pPr>
            <a:r>
              <a:rPr lang="sv-SE" sz="2400" dirty="0"/>
              <a:t>      - bostadsbristen utgör ett hinder</a:t>
            </a:r>
          </a:p>
          <a:p>
            <a:pPr marL="0" indent="0">
              <a:buNone/>
            </a:pPr>
            <a:r>
              <a:rPr lang="sv-SE" sz="2400" dirty="0"/>
              <a:t>      - enkla jobb kan utformas som ett</a:t>
            </a:r>
            <a:r>
              <a:rPr lang="sv-SE" sz="2400" b="1" dirty="0"/>
              <a:t> arbetsmarknadsprogram</a:t>
            </a:r>
          </a:p>
          <a:p>
            <a:pPr marL="0" indent="0">
              <a:buNone/>
            </a:pPr>
            <a:r>
              <a:rPr lang="sv-SE" sz="2400" b="1" dirty="0"/>
              <a:t>      </a:t>
            </a:r>
            <a:r>
              <a:rPr lang="sv-SE" sz="2400" dirty="0"/>
              <a:t>- avtal och statlig reglering</a:t>
            </a:r>
          </a:p>
          <a:p>
            <a:pPr marL="0" indent="0">
              <a:buNone/>
            </a:pPr>
            <a:r>
              <a:rPr lang="sv-SE" sz="2400" dirty="0"/>
              <a:t>      - men måste göras enklare än YA-jobben</a:t>
            </a:r>
          </a:p>
          <a:p>
            <a:r>
              <a:rPr lang="sv-SE" sz="2400" dirty="0"/>
              <a:t>Risk för ny underklass av lågbetalda invandrare</a:t>
            </a:r>
          </a:p>
          <a:p>
            <a:pPr marL="0" indent="0">
              <a:buNone/>
            </a:pPr>
            <a:r>
              <a:rPr lang="sv-SE" sz="2400" dirty="0"/>
              <a:t>      - generösa utbildningsmöjligheter direkt till individerna</a:t>
            </a:r>
          </a:p>
          <a:p>
            <a:pPr marL="0" indent="0">
              <a:buNone/>
            </a:pPr>
            <a:r>
              <a:rPr lang="sv-SE" sz="2400" dirty="0"/>
              <a:t>      - involvera inte arbetsgivarna</a:t>
            </a:r>
          </a:p>
          <a:p>
            <a:pPr marL="0" indent="0">
              <a:buNone/>
            </a:pPr>
            <a:r>
              <a:rPr lang="sv-SE" sz="2400" dirty="0"/>
              <a:t>      - använd skatte- och bidragssystemet för att minska </a:t>
            </a:r>
          </a:p>
          <a:p>
            <a:pPr marL="0" indent="0">
              <a:buNone/>
            </a:pPr>
            <a:r>
              <a:rPr lang="sv-SE" sz="2400" dirty="0"/>
              <a:t>        spridningen i </a:t>
            </a:r>
            <a:r>
              <a:rPr lang="sv-SE" sz="2400" b="1" dirty="0"/>
              <a:t>disponibla inkomster</a:t>
            </a:r>
          </a:p>
          <a:p>
            <a:pPr marL="0" indent="0">
              <a:buNone/>
            </a:pPr>
            <a:r>
              <a:rPr lang="sv-SE" sz="2400" dirty="0"/>
              <a:t>  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07" y="5736818"/>
            <a:ext cx="1100108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3000" dirty="0">
                <a:solidFill>
                  <a:srgbClr val="002060"/>
                </a:solidFill>
              </a:rPr>
              <a:t>Kvarstående personer i nystartsjobb, instegsjobb och med särskilt anställningsstöd vid månadens slut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179512" y="1340768"/>
          <a:ext cx="79208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>
                <a:solidFill>
                  <a:srgbClr val="002060"/>
                </a:solidFill>
              </a:rPr>
              <a:t>Resultat/slutsatser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7500" lnSpcReduction="20000"/>
          </a:bodyPr>
          <a:lstStyle/>
          <a:p>
            <a:r>
              <a:rPr lang="sv-SE" altLang="en-US" dirty="0"/>
              <a:t>Förvånansvärt många företag säger sig inte känna till möjligheterna till anställningsstöd</a:t>
            </a:r>
          </a:p>
          <a:p>
            <a:pPr marL="0" indent="0">
              <a:buNone/>
            </a:pPr>
            <a:r>
              <a:rPr lang="sv-SE" altLang="en-US" dirty="0"/>
              <a:t>       - behov av informationsinsatser</a:t>
            </a:r>
          </a:p>
          <a:p>
            <a:pPr marL="457200" indent="-457200"/>
            <a:r>
              <a:rPr lang="sv-SE" altLang="en-US" dirty="0"/>
              <a:t>Företag som anställt med stöd gör mer positiva bedömningar av olika aspekter än företag som inte utnyttjat stöden</a:t>
            </a:r>
          </a:p>
          <a:p>
            <a:pPr marL="0" indent="0">
              <a:buNone/>
            </a:pPr>
            <a:r>
              <a:rPr lang="sv-SE" altLang="en-US" dirty="0"/>
              <a:t>        - arbetskrävande myndighetskontakter, behov av handledning och </a:t>
            </a:r>
          </a:p>
          <a:p>
            <a:pPr marL="0" indent="0">
              <a:buNone/>
            </a:pPr>
            <a:r>
              <a:rPr lang="sv-SE" altLang="en-US" dirty="0"/>
              <a:t>          administration av utbildning</a:t>
            </a:r>
          </a:p>
          <a:p>
            <a:pPr marL="0" indent="0">
              <a:buNone/>
            </a:pPr>
            <a:r>
              <a:rPr lang="sv-SE" altLang="en-US" dirty="0"/>
              <a:t>     - bättre förutsättningar utnyttja stöden?</a:t>
            </a:r>
          </a:p>
          <a:p>
            <a:pPr marL="0" indent="0">
              <a:buNone/>
            </a:pPr>
            <a:r>
              <a:rPr lang="sv-SE" altLang="en-US" dirty="0"/>
              <a:t>     - men skillnaderna kvarstår också om man kontrollerar för</a:t>
            </a:r>
          </a:p>
          <a:p>
            <a:pPr marL="0" indent="0">
              <a:buNone/>
            </a:pPr>
            <a:r>
              <a:rPr lang="sv-SE" altLang="en-US" dirty="0"/>
              <a:t>       observerbara företagskarakteristiska</a:t>
            </a:r>
          </a:p>
          <a:p>
            <a:pPr marL="0" indent="0">
              <a:buNone/>
            </a:pPr>
            <a:r>
              <a:rPr lang="sv-SE" altLang="en-US" dirty="0"/>
              <a:t>     - benägenheten att använda stöd ökar efter stödanställningar</a:t>
            </a:r>
          </a:p>
          <a:p>
            <a:pPr marL="0" indent="0">
              <a:buNone/>
            </a:pPr>
            <a:r>
              <a:rPr lang="sv-SE" altLang="en-US" dirty="0"/>
              <a:t>     - också argument för bättre information  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Skäl till att anställningsstöd inte utnyttjats,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2348879"/>
          <a:ext cx="6768752" cy="3024337"/>
        </p:xfrm>
        <a:graphic>
          <a:graphicData uri="http://schemas.openxmlformats.org/drawingml/2006/table">
            <a:tbl>
              <a:tblPr firstRow="1" firstCol="1" bandRow="1"/>
              <a:tblGrid>
                <a:gridCol w="5760465"/>
                <a:gridCol w="1008287"/>
              </a:tblGrid>
              <a:tr h="412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6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Svarsandel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Inget behov av att anställa eller nyanställa vare sig med eller utan anställningsstöd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51,0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52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Inte känt till möjligheten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22,6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2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Annat skäl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26,3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2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Ej svar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0,1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700" dirty="0">
                <a:solidFill>
                  <a:srgbClr val="002060"/>
                </a:solidFill>
              </a:rPr>
              <a:t>Effekten av tidigare anställningar med stöd på benägenheten att anställa med stöd i framtiden,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1600" y="1772816"/>
          <a:ext cx="6912768" cy="3132350"/>
        </p:xfrm>
        <a:graphic>
          <a:graphicData uri="http://schemas.openxmlformats.org/drawingml/2006/table">
            <a:tbl>
              <a:tblPr firstRow="1" firstCol="1" bandRow="1"/>
              <a:tblGrid>
                <a:gridCol w="5042345"/>
                <a:gridCol w="1870423"/>
              </a:tblGrid>
              <a:tr h="432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6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Svarsandel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Mycket mer benägen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11,0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Mer benägen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34,4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Inte mer benägen än tidigare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39,4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Mindre benägen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Mycket mindre benägen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Vet ej/ej svar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chemeClr val="tx2"/>
                </a:solidFill>
              </a:rPr>
              <a:t>Starkare inhemsk efterfrågan än exportefterfrågan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5" y="1921510"/>
            <a:ext cx="8291195" cy="4479925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sv-SE" sz="2400" dirty="0"/>
              <a:t>Inte bara kortsiktigt konjunkturfenomen</a:t>
            </a:r>
          </a:p>
          <a:p>
            <a:pPr marL="457200" indent="-457200"/>
            <a:r>
              <a:rPr lang="sv-SE" sz="2400" dirty="0"/>
              <a:t>Också  långsiktig strukturell utveckling</a:t>
            </a:r>
          </a:p>
          <a:p>
            <a:pPr marL="0" indent="0">
              <a:buNone/>
            </a:pPr>
            <a:r>
              <a:rPr lang="sv-SE" sz="2400" dirty="0"/>
              <a:t>       - stora överskott i bytesbalansen sedan 1990-talet</a:t>
            </a:r>
          </a:p>
          <a:p>
            <a:pPr marL="0" indent="0">
              <a:buNone/>
            </a:pPr>
            <a:r>
              <a:rPr lang="sv-SE" sz="2400" dirty="0"/>
              <a:t>       - större sparande än investeringar</a:t>
            </a:r>
          </a:p>
          <a:p>
            <a:pPr marL="0" indent="0">
              <a:buNone/>
            </a:pPr>
            <a:r>
              <a:rPr lang="sv-SE" sz="2400" dirty="0"/>
              <a:t>       - osannolikt att vi i all framtid ska fortsätta ackumulera </a:t>
            </a:r>
          </a:p>
          <a:p>
            <a:pPr marL="0" indent="0">
              <a:buNone/>
            </a:pPr>
            <a:r>
              <a:rPr lang="sv-SE" sz="2400" dirty="0"/>
              <a:t>         finansiella nettofordringar på omvärlden</a:t>
            </a:r>
          </a:p>
          <a:p>
            <a:pPr marL="0" indent="0">
              <a:buNone/>
            </a:pPr>
            <a:r>
              <a:rPr lang="sv-SE" sz="2400" dirty="0"/>
              <a:t>       - lägre sparande och högre efterfrågan på välfärdstjänster till </a:t>
            </a:r>
          </a:p>
          <a:p>
            <a:pPr marL="0" indent="0">
              <a:buNone/>
            </a:pPr>
            <a:r>
              <a:rPr lang="sv-SE" sz="2400" dirty="0"/>
              <a:t>         följd av åldrande befolkning </a:t>
            </a:r>
          </a:p>
          <a:p>
            <a:pPr marL="0" indent="0">
              <a:buNone/>
            </a:pPr>
            <a:r>
              <a:rPr lang="sv-SE" sz="2400" dirty="0"/>
              <a:t>       - stort behov av investeringar i bostäder och infrastruktur</a:t>
            </a:r>
          </a:p>
          <a:p>
            <a:r>
              <a:rPr lang="sv-SE" sz="2400" b="1" dirty="0"/>
              <a:t>Större utrymme för löneökningar</a:t>
            </a:r>
            <a:r>
              <a:rPr lang="sv-SE" sz="2400" dirty="0"/>
              <a:t> i hemmamarknadssektorn än i den internationellt konkurrensutsatta sektorn</a:t>
            </a:r>
          </a:p>
          <a:p>
            <a:pPr marL="0" indent="0">
              <a:buNone/>
            </a:pPr>
            <a:endParaRPr lang="sv-SE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215" y="5705475"/>
            <a:ext cx="835025" cy="1183005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Förändringar som skulle kunna få företag som inte tidigare använt anställningsstöd att göra det framöver,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7544" y="1772816"/>
          <a:ext cx="7432332" cy="4464491"/>
        </p:xfrm>
        <a:graphic>
          <a:graphicData uri="http://schemas.openxmlformats.org/drawingml/2006/table">
            <a:tbl>
              <a:tblPr firstRow="1" firstCol="1" bandRow="1"/>
              <a:tblGrid>
                <a:gridCol w="6400661"/>
                <a:gridCol w="1031671"/>
              </a:tblGrid>
              <a:tr h="388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6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Svarsandel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Större anställningsstöd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17,7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Lägre bruttolön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12,2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Anställningsstöd under längre tid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Mindre arbetskrävande kontakter med myndigheter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22,5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Större möjligheter till provperiod före avtal om anställning med stöd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32,7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Bemanningsföretag tar arbetsgivaransvaret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11,0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Arbetsförmedlingen tar arbetsgivaransvaret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22,9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Inga krav på ansvar för utbildning/handledning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9,8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Handledningsstöd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12,7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Annat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27,4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Ej svar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10,3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Motiv för att använda anställningsstöd,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1844825"/>
          <a:ext cx="7576348" cy="4392487"/>
        </p:xfrm>
        <a:graphic>
          <a:graphicData uri="http://schemas.openxmlformats.org/drawingml/2006/table">
            <a:tbl>
              <a:tblPr firstRow="1" firstCol="1" bandRow="1"/>
              <a:tblGrid>
                <a:gridCol w="6520847"/>
                <a:gridCol w="1055501"/>
              </a:tblGrid>
              <a:tr h="392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Svarsandel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Det är ett sätt att sänka lönekostnaderna genom att ersätta reguljära anställningar med subventionerade anställningar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9,5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Det är ett sätt att temporärt sänka lönekostnaden i syfte att finansiera den nyanställdas upplärningsperiod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35,3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Det är ett sätt att sänka lönekostnaden under en provperiod för den anställda, innan denna visat vad den ”går för”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32,8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Det är ett sätt för företaget att ta ett socialt ansvar genom att anställa en person som står långt ifrån arbetsmarknaden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67,4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Annat motiv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Ej svar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1143000"/>
          </a:xfrm>
        </p:spPr>
        <p:txBody>
          <a:bodyPr>
            <a:noAutofit/>
          </a:bodyPr>
          <a:lstStyle/>
          <a:p>
            <a:pPr algn="l"/>
            <a:r>
              <a:rPr lang="sv-SE" sz="3200" dirty="0">
                <a:solidFill>
                  <a:srgbClr val="002060"/>
                </a:solidFill>
              </a:rPr>
              <a:t>Visstidsanställningar</a:t>
            </a:r>
            <a:br>
              <a:rPr lang="sv-SE" sz="3200" dirty="0">
                <a:solidFill>
                  <a:srgbClr val="002060"/>
                </a:solidFill>
              </a:rPr>
            </a:br>
            <a:r>
              <a:rPr lang="sv-SE" sz="3200" dirty="0" smtClean="0">
                <a:solidFill>
                  <a:srgbClr val="002060"/>
                </a:solidFill>
              </a:rPr>
              <a:t>Utrikes föddas anknytning till arbetsmarknaden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Tudelning på arbetsmarknaden gäller inte bara sysselsättning och arbetslöshet utan även anställningsform </a:t>
            </a:r>
          </a:p>
          <a:p>
            <a:endParaRPr lang="sv-SE" dirty="0" smtClean="0"/>
          </a:p>
          <a:p>
            <a:r>
              <a:rPr lang="sv-SE" dirty="0" smtClean="0"/>
              <a:t>Gängse mått på arbetsmarknadsstatus underskattar den svagare arbets-marknadsanknytningen hos utrikes födda</a:t>
            </a:r>
            <a:endParaRPr lang="sv-SE" dirty="0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884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4000" dirty="0">
                <a:solidFill>
                  <a:srgbClr val="002060"/>
                </a:solidFill>
              </a:rPr>
              <a:t>Andel visstidsanställda för olika grupper av anställda, 2015, procent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712306"/>
              </p:ext>
            </p:extLst>
          </p:nvPr>
        </p:nvGraphicFramePr>
        <p:xfrm>
          <a:off x="467544" y="1772813"/>
          <a:ext cx="7416825" cy="4464499"/>
        </p:xfrm>
        <a:graphic>
          <a:graphicData uri="http://schemas.openxmlformats.org/drawingml/2006/table">
            <a:tbl>
              <a:tblPr firstRow="1" firstCol="1" bandRow="1"/>
              <a:tblGrid>
                <a:gridCol w="26757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482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482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482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482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482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84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8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Sverige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Danmark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Finland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Norge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EU28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15-64 år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16,6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8,7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15,1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8,0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14,2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15-24 år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55,7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22,7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41,8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24,8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43,5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Födda utanför EU, 15-64 år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26,2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11,8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25,1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12,2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19,1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Födda utanför EU, 15-24 år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64,7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21,8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35,2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22,7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46,2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Lågutbildade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28,6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14,4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21,6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12,5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21,5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Anställda med enkla jobb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34,2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 9,9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24,8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13,8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23,5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8890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1368152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Överrisker för visstidsanställning i marginalgrupper, 2015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082704"/>
              </p:ext>
            </p:extLst>
          </p:nvPr>
        </p:nvGraphicFramePr>
        <p:xfrm>
          <a:off x="611562" y="1916833"/>
          <a:ext cx="7488833" cy="4320480"/>
        </p:xfrm>
        <a:graphic>
          <a:graphicData uri="http://schemas.openxmlformats.org/drawingml/2006/table">
            <a:tbl>
              <a:tblPr firstRow="1" firstCol="1" bandRow="1"/>
              <a:tblGrid>
                <a:gridCol w="31004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71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69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762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7625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5170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79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Sverige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Danmark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Finland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Norge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EU28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1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15–24 år relativt 25–64 år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4,95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3,79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3,62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4,59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3,91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8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Födda utanför EU28 relativt inrikes födda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1,58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1,39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8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Lågutbildade relativt ej lågutbildade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1,93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1,98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1,50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58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 yrken med låga kvalifikationskrav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relativt i andra yrken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2,19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1,80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462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Låg färdighetsnivå relativt ej låg färdighetsnivå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Läs- och skrivkunnighet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Matematik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2,16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1,01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1,06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0,95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1,08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1,46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1,64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1,22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1,27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9778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 dirty="0">
                <a:solidFill>
                  <a:srgbClr val="002060"/>
                </a:solidFill>
              </a:rPr>
              <a:t>Höga överrisker för marginalgrupper i Sverige – varför?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7787208" cy="4997996"/>
          </a:xfrm>
        </p:spPr>
        <p:txBody>
          <a:bodyPr>
            <a:normAutofit fontScale="90000" lnSpcReduction="20000"/>
          </a:bodyPr>
          <a:lstStyle/>
          <a:p>
            <a:r>
              <a:rPr lang="sv-SE" altLang="en-US" dirty="0"/>
              <a:t>Liberal reglering av visstidsanställningar</a:t>
            </a:r>
          </a:p>
          <a:p>
            <a:r>
              <a:rPr lang="sv-SE" altLang="en-US" dirty="0"/>
              <a:t>Strikt anställningsskydd vid tillsvidare-anställningar</a:t>
            </a:r>
          </a:p>
          <a:p>
            <a:endParaRPr lang="sv-SE" altLang="en-US" dirty="0"/>
          </a:p>
          <a:p>
            <a:r>
              <a:rPr lang="sv-SE" altLang="en-US" dirty="0"/>
              <a:t>Samvariation mellan höga överrisker och liten lönespridning</a:t>
            </a:r>
          </a:p>
          <a:p>
            <a:r>
              <a:rPr lang="sv-SE" altLang="en-US" dirty="0"/>
              <a:t>Visstidsanställning är ett sätt att sänka de förväntade arbetskraftskostnaderna när lönerna för marginalgrupper är höga</a:t>
            </a:r>
          </a:p>
          <a:p>
            <a:r>
              <a:rPr lang="sv-SE" altLang="en-US" dirty="0"/>
              <a:t>Risken att liten lönespridning leder till fler </a:t>
            </a:r>
            <a:r>
              <a:rPr lang="sv-SE" altLang="en-US" b="1" dirty="0"/>
              <a:t>osäkra </a:t>
            </a:r>
            <a:r>
              <a:rPr lang="sv-SE" altLang="en-US" dirty="0"/>
              <a:t>anställningar har inte uppmärksammats tillräckligt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5287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415510"/>
          </a:xfrm>
        </p:spPr>
        <p:txBody>
          <a:bodyPr>
            <a:noAutofit/>
          </a:bodyPr>
          <a:lstStyle/>
          <a:p>
            <a:r>
              <a:rPr lang="sv-SE" sz="2400" dirty="0">
                <a:solidFill>
                  <a:srgbClr val="002060"/>
                </a:solidFill>
              </a:rPr>
              <a:t>Övergångar från visstidsanställning till andra tillstånd, procent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107504" y="836712"/>
          <a:ext cx="406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107504" y="2780928"/>
          <a:ext cx="406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107504" y="4698000"/>
          <a:ext cx="406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4211960" y="836712"/>
          <a:ext cx="406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4211960" y="2780928"/>
          <a:ext cx="406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/>
          <p:cNvGraphicFramePr/>
          <p:nvPr/>
        </p:nvGraphicFramePr>
        <p:xfrm>
          <a:off x="4139952" y="4698000"/>
          <a:ext cx="406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40466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Inrikes födda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19368" y="415510"/>
            <a:ext cx="272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Födda utanför Europa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7454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>
                <a:solidFill>
                  <a:srgbClr val="002060"/>
                </a:solidFill>
              </a:rPr>
              <a:t>Visstidsanställningar som språngbräda in på arbetsmarknaden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" y="2033270"/>
            <a:ext cx="8229600" cy="4525963"/>
          </a:xfrm>
        </p:spPr>
        <p:txBody>
          <a:bodyPr/>
          <a:lstStyle/>
          <a:p>
            <a:r>
              <a:rPr lang="sv-SE" altLang="en-US" dirty="0"/>
              <a:t>Vanligare att gå till fast anställning än till arbetslöshet om man är visstidsanställd</a:t>
            </a:r>
          </a:p>
          <a:p>
            <a:endParaRPr lang="sv-SE" altLang="en-US" dirty="0"/>
          </a:p>
          <a:p>
            <a:r>
              <a:rPr lang="sv-SE" altLang="en-US" dirty="0"/>
              <a:t>Vanligare att gå till fast anställning om man är visstidsanställd än arbetslös</a:t>
            </a:r>
          </a:p>
          <a:p>
            <a:endParaRPr lang="sv-SE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2375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 sz="3200" dirty="0">
                <a:solidFill>
                  <a:srgbClr val="002060"/>
                </a:solidFill>
              </a:rPr>
              <a:t>Skillnad i sannolikhet att vara i olika tillstånd mellan visstidsanställd och arbetslös, nära två års sikt, 2015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en-US" dirty="0"/>
              <a:t>Födda utanför Europa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altLang="en-US" i="1" dirty="0"/>
              <a:t>Fast anställning</a:t>
            </a:r>
            <a:r>
              <a:rPr lang="sv-SE" altLang="en-US" dirty="0"/>
              <a:t>: </a:t>
            </a:r>
            <a:r>
              <a:rPr lang="sv-SE" altLang="en-US" dirty="0" smtClean="0"/>
              <a:t>+25,4 procentenheter</a:t>
            </a:r>
            <a:endParaRPr lang="sv-SE" altLang="en-US" dirty="0"/>
          </a:p>
          <a:p>
            <a:pPr marL="0" indent="0">
              <a:buNone/>
            </a:pPr>
            <a:endParaRPr lang="sv-SE" altLang="en-US" dirty="0"/>
          </a:p>
          <a:p>
            <a:pPr marL="0" indent="0">
              <a:buNone/>
            </a:pPr>
            <a:r>
              <a:rPr lang="sv-SE" altLang="en-US" i="1" dirty="0"/>
              <a:t>Arbetslöshet</a:t>
            </a:r>
            <a:r>
              <a:rPr lang="sv-SE" altLang="en-US" dirty="0"/>
              <a:t>: </a:t>
            </a:r>
            <a:r>
              <a:rPr lang="sv-SE" altLang="en-US"/>
              <a:t>-</a:t>
            </a:r>
            <a:r>
              <a:rPr lang="sv-SE" altLang="en-US" smtClean="0"/>
              <a:t>29,2 </a:t>
            </a:r>
            <a:r>
              <a:rPr lang="sv-SE" altLang="en-US" dirty="0"/>
              <a:t>procentenheter</a:t>
            </a:r>
          </a:p>
          <a:p>
            <a:pPr marL="0" indent="0">
              <a:buNone/>
            </a:pPr>
            <a:endParaRPr lang="sv-SE" alt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altLang="en-US"/>
              <a:t>Inrikes födda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altLang="en-US" i="1" dirty="0"/>
              <a:t>Fast </a:t>
            </a:r>
            <a:r>
              <a:rPr lang="sv-SE" altLang="en-US" dirty="0"/>
              <a:t>anställning: +</a:t>
            </a:r>
            <a:r>
              <a:rPr lang="sv-SE" altLang="en-US" dirty="0" smtClean="0"/>
              <a:t>19,8 </a:t>
            </a:r>
            <a:r>
              <a:rPr lang="sv-SE" altLang="en-US" dirty="0"/>
              <a:t>procentenheter</a:t>
            </a:r>
          </a:p>
          <a:p>
            <a:pPr marL="0" indent="0">
              <a:buNone/>
            </a:pPr>
            <a:endParaRPr lang="sv-SE" altLang="en-US" dirty="0"/>
          </a:p>
          <a:p>
            <a:pPr marL="0" indent="0">
              <a:buNone/>
            </a:pPr>
            <a:r>
              <a:rPr lang="sv-SE" altLang="en-US" i="1" dirty="0"/>
              <a:t>Arbetslöshet</a:t>
            </a:r>
            <a:r>
              <a:rPr lang="sv-SE" altLang="en-US" dirty="0"/>
              <a:t>: -</a:t>
            </a:r>
            <a:r>
              <a:rPr lang="sv-SE" altLang="en-US" dirty="0" smtClean="0"/>
              <a:t>14,1 </a:t>
            </a:r>
            <a:r>
              <a:rPr lang="sv-SE" altLang="en-US" dirty="0"/>
              <a:t>procentenheter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3864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>
                <a:solidFill>
                  <a:srgbClr val="002060"/>
                </a:solidFill>
              </a:rPr>
              <a:t>Tänkbara reformer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altLang="en-US" dirty="0"/>
              <a:t>Ingen bra idé att ensidigt försvåra visstidsanställningar</a:t>
            </a:r>
          </a:p>
          <a:p>
            <a:r>
              <a:rPr lang="sv-SE" altLang="en-US" dirty="0"/>
              <a:t>Men mindre strikt anställningsskydd vid tillsvidareanställningar skulle kunna kombineras med striktare reglering av visstidsanställningar</a:t>
            </a:r>
          </a:p>
          <a:p>
            <a:r>
              <a:rPr lang="sv-SE" altLang="en-US" dirty="0"/>
              <a:t>Lägre minimilöner/större lönespridning skulle sannolikt minska överriskerna för visstidsanställningar bland marginalgrupper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2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>
                <a:solidFill>
                  <a:schemeClr val="tx2"/>
                </a:solidFill>
              </a:rPr>
              <a:t>Industrins märkessättning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 fontScale="92500" lnSpcReduction="10000"/>
          </a:bodyPr>
          <a:lstStyle/>
          <a:p>
            <a:r>
              <a:rPr lang="sv-SE" altLang="en-US" sz="2000"/>
              <a:t>Lågt industrimärke styrande för hela ekonomin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259330"/>
            <a:ext cx="4040188" cy="3951288"/>
          </a:xfrm>
        </p:spPr>
        <p:txBody>
          <a:bodyPr>
            <a:normAutofit/>
          </a:bodyPr>
          <a:lstStyle/>
          <a:p>
            <a:pPr marL="457200" indent="-457200"/>
            <a:r>
              <a:rPr lang="sv-SE" sz="2000" dirty="0"/>
              <a:t>Bra för sysselsättningen </a:t>
            </a:r>
            <a:r>
              <a:rPr lang="sv-SE" sz="2000" b="1" dirty="0"/>
              <a:t>om</a:t>
            </a:r>
            <a:r>
              <a:rPr lang="sv-SE" sz="2000" dirty="0"/>
              <a:t>:</a:t>
            </a:r>
          </a:p>
          <a:p>
            <a:pPr marL="0" indent="0">
              <a:buNone/>
            </a:pPr>
            <a:r>
              <a:rPr lang="sv-SE" sz="2000" dirty="0"/>
              <a:t>        - tillräckligt utbud av arbets-   </a:t>
            </a:r>
          </a:p>
          <a:p>
            <a:pPr marL="0" indent="0">
              <a:buNone/>
            </a:pPr>
            <a:r>
              <a:rPr lang="sv-SE" sz="2000" dirty="0"/>
              <a:t>          kraft till hemmamarknads-</a:t>
            </a:r>
          </a:p>
          <a:p>
            <a:pPr marL="0" indent="0">
              <a:buNone/>
            </a:pPr>
            <a:r>
              <a:rPr lang="sv-SE" sz="2000" dirty="0"/>
              <a:t>          sektorerna</a:t>
            </a:r>
          </a:p>
          <a:p>
            <a:pPr marL="0" indent="0">
              <a:buNone/>
            </a:pPr>
            <a:r>
              <a:rPr lang="sv-SE" sz="2000" dirty="0"/>
              <a:t>        - fungerande utbildnings- och</a:t>
            </a:r>
          </a:p>
          <a:p>
            <a:pPr marL="0" indent="0">
              <a:buNone/>
            </a:pPr>
            <a:r>
              <a:rPr lang="sv-SE" sz="2000" dirty="0"/>
              <a:t>          omskolningsinsatser</a:t>
            </a:r>
          </a:p>
          <a:p>
            <a:pPr marL="0" indent="0">
              <a:buNone/>
            </a:pPr>
            <a:r>
              <a:rPr lang="sv-SE" sz="2000" dirty="0"/>
              <a:t>        - omorganisation av </a:t>
            </a:r>
          </a:p>
          <a:p>
            <a:pPr marL="0" indent="0">
              <a:buNone/>
            </a:pPr>
            <a:r>
              <a:rPr lang="sv-SE" sz="2000" dirty="0"/>
              <a:t>          produktion och lönebildning </a:t>
            </a:r>
          </a:p>
          <a:p>
            <a:pPr marL="0" indent="0">
              <a:buNone/>
            </a:pPr>
            <a:r>
              <a:rPr lang="sv-SE" sz="2000" dirty="0"/>
              <a:t>          med fler enkla låglönejobb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 fontScale="92500" lnSpcReduction="10000"/>
          </a:bodyPr>
          <a:lstStyle/>
          <a:p>
            <a:r>
              <a:rPr lang="sv-SE" altLang="en-US" sz="2000"/>
              <a:t>Industrimärke som tar större hänsyn till läget i andra sektorer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844415" y="2259330"/>
            <a:ext cx="4041775" cy="3951288"/>
          </a:xfrm>
        </p:spPr>
        <p:txBody>
          <a:bodyPr>
            <a:normAutofit/>
          </a:bodyPr>
          <a:lstStyle/>
          <a:p>
            <a:r>
              <a:rPr lang="sv-SE" altLang="en-US" sz="2000" b="1"/>
              <a:t>Om </a:t>
            </a:r>
            <a:r>
              <a:rPr lang="sv-SE" altLang="en-US" sz="2000"/>
              <a:t>otillräckligt utbud av arbetskraft till hemma-marknadssektorerna</a:t>
            </a:r>
          </a:p>
          <a:p>
            <a:r>
              <a:rPr lang="sv-SE" altLang="en-US" sz="2000"/>
              <a:t>Annars kronisk arbetskraftsbrist</a:t>
            </a:r>
          </a:p>
          <a:p>
            <a:r>
              <a:rPr lang="sv-SE" altLang="en-US" sz="2000"/>
              <a:t>Ineffektiv allokering av arbetskraften</a:t>
            </a:r>
          </a:p>
          <a:p>
            <a:r>
              <a:rPr lang="sv-SE" altLang="en-US" sz="2000"/>
              <a:t>Ombalansering av ekonomin där hemmamarknadssektorn växer och den internationellt konkurrensutsatta sektorn krymper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547" y="5836513"/>
            <a:ext cx="1100108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7" cy="1138138"/>
          </a:xfrm>
        </p:spPr>
        <p:txBody>
          <a:bodyPr>
            <a:normAutofit fontScale="90000"/>
          </a:bodyPr>
          <a:lstStyle/>
          <a:p>
            <a:r>
              <a:rPr lang="sv-SE" altLang="en-US" dirty="0">
                <a:solidFill>
                  <a:srgbClr val="002060"/>
                </a:solidFill>
              </a:rPr>
              <a:t>Utrikes föddas anknytning till arbetsmarknaden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2500" lnSpcReduction="10000"/>
          </a:bodyPr>
          <a:lstStyle/>
          <a:p>
            <a:r>
              <a:rPr lang="sv-SE" altLang="en-US" dirty="0"/>
              <a:t>Lägre sysselsättningsgrad och högre arbetslöshet än inrikes födda</a:t>
            </a:r>
          </a:p>
          <a:p>
            <a:r>
              <a:rPr lang="sv-SE" altLang="en-US" dirty="0"/>
              <a:t>Men också vanligare med:</a:t>
            </a:r>
          </a:p>
          <a:p>
            <a:pPr marL="0" indent="0">
              <a:buNone/>
            </a:pPr>
            <a:r>
              <a:rPr lang="sv-SE" altLang="en-US" dirty="0"/>
              <a:t>    - visstidsanställningar</a:t>
            </a:r>
          </a:p>
          <a:p>
            <a:pPr marL="0" indent="0">
              <a:buNone/>
            </a:pPr>
            <a:r>
              <a:rPr lang="sv-SE" altLang="en-US" dirty="0"/>
              <a:t>    - deltidsanställningar</a:t>
            </a:r>
          </a:p>
          <a:p>
            <a:pPr marL="0" indent="0">
              <a:buNone/>
            </a:pPr>
            <a:r>
              <a:rPr lang="sv-SE" altLang="en-US" dirty="0"/>
              <a:t>    - subventionerade anställningar</a:t>
            </a:r>
          </a:p>
          <a:p>
            <a:pPr marL="457200" indent="-457200"/>
            <a:r>
              <a:rPr lang="sv-SE" altLang="en-US" dirty="0"/>
              <a:t>Således har även utrikes födda i sysselsättning en svagare position på arbetsmarknaden än inrikes födda. </a:t>
            </a:r>
          </a:p>
          <a:p>
            <a:pPr marL="457200" indent="-457200"/>
            <a:r>
              <a:rPr lang="sv-SE" altLang="en-US" dirty="0"/>
              <a:t>Tudelningen mellan inrikes och utrikes födda underskattas om man inte också tar hänsyn till den svagare arbetsmarknadsanknytningen för sysselsatta</a:t>
            </a:r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8549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sv-SE" dirty="0"/>
              <a:t>Mått på total anknytningsgrad till arbetsmarknaden: </a:t>
            </a:r>
            <a:br>
              <a:rPr lang="sv-SE" dirty="0"/>
            </a:br>
            <a:r>
              <a:rPr lang="sv-SE" dirty="0"/>
              <a:t>Andel fast heltidssysselsatta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902663"/>
            <a:ext cx="9145015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6804248" y="3949853"/>
            <a:ext cx="2088232" cy="1125510"/>
            <a:chOff x="1331640" y="4322988"/>
            <a:chExt cx="2088232" cy="1125510"/>
          </a:xfrm>
        </p:grpSpPr>
        <p:sp>
          <p:nvSpPr>
            <p:cNvPr id="4" name="TextBox 3"/>
            <p:cNvSpPr txBox="1"/>
            <p:nvPr/>
          </p:nvSpPr>
          <p:spPr>
            <a:xfrm>
              <a:off x="1331640" y="5079166"/>
              <a:ext cx="208823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dirty="0"/>
                <a:t>Sysselsättningsgrad</a:t>
              </a:r>
            </a:p>
          </p:txBody>
        </p:sp>
        <p:cxnSp>
          <p:nvCxnSpPr>
            <p:cNvPr id="6" name="Straight Arrow Connector 5"/>
            <p:cNvCxnSpPr>
              <a:stCxn id="4" idx="0"/>
            </p:cNvCxnSpPr>
            <p:nvPr/>
          </p:nvCxnSpPr>
          <p:spPr>
            <a:xfrm flipV="1">
              <a:off x="2375756" y="4322988"/>
              <a:ext cx="0" cy="7561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211960" y="3861048"/>
            <a:ext cx="2232248" cy="2200874"/>
            <a:chOff x="683568" y="4114532"/>
            <a:chExt cx="2232248" cy="2200874"/>
          </a:xfrm>
        </p:grpSpPr>
        <p:sp>
          <p:nvSpPr>
            <p:cNvPr id="12" name="TextBox 11"/>
            <p:cNvSpPr txBox="1"/>
            <p:nvPr/>
          </p:nvSpPr>
          <p:spPr>
            <a:xfrm>
              <a:off x="683568" y="5115077"/>
              <a:ext cx="2232248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dirty="0"/>
                <a:t>Andel sysselsatta som EJ är i visstids-anställningar eller anställningsstöd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627784" y="4114532"/>
              <a:ext cx="0" cy="10005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795557" y="4149080"/>
            <a:ext cx="2840339" cy="1996149"/>
            <a:chOff x="683568" y="4006347"/>
            <a:chExt cx="2840339" cy="1996149"/>
          </a:xfrm>
        </p:grpSpPr>
        <p:sp>
          <p:nvSpPr>
            <p:cNvPr id="16" name="TextBox 15"/>
            <p:cNvSpPr txBox="1"/>
            <p:nvPr/>
          </p:nvSpPr>
          <p:spPr>
            <a:xfrm>
              <a:off x="683568" y="5079166"/>
              <a:ext cx="1944216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dirty="0"/>
                <a:t>Andelen fast sysselsatta som arbetar heltid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2627784" y="4006347"/>
              <a:ext cx="896123" cy="11087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32648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3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Total anknytningsgrad till arbetsmarknaden efter födelseregion, 20-64 år, 2015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3" y="1700803"/>
          <a:ext cx="7409060" cy="2967652"/>
        </p:xfrm>
        <a:graphic>
          <a:graphicData uri="http://schemas.openxmlformats.org/drawingml/2006/table">
            <a:tbl>
              <a:tblPr firstRow="1" firstCol="1" bandRow="1"/>
              <a:tblGrid>
                <a:gridCol w="15791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571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78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571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578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080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108787" r="-300000" b="-17514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208787" r="-200000" b="-17514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308787" r="-100000" b="-17514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408787" b="-175141"/>
                      </a:stretch>
                    </a:blip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2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Totalt</a:t>
                      </a:r>
                      <a:endParaRPr lang="sv-SE" sz="1600" b="1" i="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Utomeuropeiskt födda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0,35 (0,57)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0,79 (0,96)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0,73 (0,83)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0,60 (0,71)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0,26 (0,43)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0,74 (0,90)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0,65 (0,74)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0,53 (0,63)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0,34 (0,56)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0,80 (0,98)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0,73 (0,83)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0,59 (0,70)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82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4795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Total anknytningsgrad till arbetsmarknaden för kvinnor efter födelseregion, 20-64 år, 2015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3" y="1700803"/>
          <a:ext cx="7409060" cy="2679433"/>
        </p:xfrm>
        <a:graphic>
          <a:graphicData uri="http://schemas.openxmlformats.org/drawingml/2006/table">
            <a:tbl>
              <a:tblPr firstRow="1" firstCol="1" bandRow="1"/>
              <a:tblGrid>
                <a:gridCol w="15791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571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78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571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578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080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108787" r="-300000" b="-15762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208787" r="-200000" b="-15762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308787" r="-100000" b="-15762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408787" b="-157627"/>
                      </a:stretch>
                    </a:blip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2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Kvinnor</a:t>
                      </a:r>
                      <a:endParaRPr lang="sv-SE" sz="1600" b="1" i="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Utomeuropeiskt födda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0,28 (0,55)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0,70 (0,97)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0,71 (0,83)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0,56 (0,67)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0,17 (0,33)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0,64 (0,89)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0,60 (0,70)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0,45 (0,54)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0,27 (0,53)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0,70 (0,97)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0,71 (0,83)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0,54 (0,65)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0358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3000" dirty="0">
                <a:solidFill>
                  <a:srgbClr val="002060"/>
                </a:solidFill>
              </a:rPr>
              <a:t>Total anknytningsgrad till arbetsmarknaden efter födelseregion och vistelsetid, kvinnor, 20-64 år, 2015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9" y="1628794"/>
          <a:ext cx="7720365" cy="4614458"/>
        </p:xfrm>
        <a:graphic>
          <a:graphicData uri="http://schemas.openxmlformats.org/drawingml/2006/table">
            <a:tbl>
              <a:tblPr firstRow="1" firstCol="1" bandRow="1"/>
              <a:tblGrid>
                <a:gridCol w="10199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847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439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606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110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45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79147" r="-421327" b="-53360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132168" r="-210839" b="-53360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258366" r="-134630" b="-53360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266185" b="-533607"/>
                      </a:stretch>
                    </a:blip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9522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Vistelsetid: &lt;5 år (invandringsår 2011-2015)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0,86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0,03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0,18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0,07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Europa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0,66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95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9522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Vistelsetid: 5-10 år (invandringsår 2006-2010)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0,86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0,10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0,40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0,16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Europa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0,35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95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9522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Vistelsetid: &gt;10 år (invandringsår - 2005)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0,86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0,34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0,64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0,76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0,68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Europa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0,74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0,90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0,74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5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95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Produktivitetsförändring, förädlingsvärdeprisförändring och utrymme för lönekostnadsökningar i olika sektorer, genomsnitt per år, procent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9592" y="1700804"/>
          <a:ext cx="6509665" cy="4536507"/>
        </p:xfrm>
        <a:graphic>
          <a:graphicData uri="http://schemas.openxmlformats.org/drawingml/2006/table">
            <a:tbl>
              <a:tblPr firstRow="1" firstCol="1" bandRow="1"/>
              <a:tblGrid>
                <a:gridCol w="1472142"/>
                <a:gridCol w="1512442"/>
                <a:gridCol w="1692608"/>
                <a:gridCol w="1832473"/>
              </a:tblGrid>
              <a:tr h="372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Produktivitetsförändring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2277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Byggsektor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2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1981-1997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1998-2015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Förädlingsvärdeprisförändring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2277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Byggsektor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2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1981-1997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5,6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1998-2015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Utrymme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2277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Byggsektor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2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1981-1997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8,0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1998-2015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Utrymme,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323528" y="1340768"/>
          <a:ext cx="77203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>
                <a:solidFill>
                  <a:srgbClr val="002060"/>
                </a:solidFill>
              </a:rPr>
              <a:t>Industrimärkets framtid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6015"/>
          </a:xfrm>
        </p:spPr>
        <p:txBody>
          <a:bodyPr>
            <a:normAutofit/>
          </a:bodyPr>
          <a:lstStyle/>
          <a:p>
            <a:r>
              <a:rPr lang="sv-SE" altLang="en-US" sz="2000" dirty="0"/>
              <a:t>Över tiden allt mindre samvariation mellan utrymmet för löneökningar (pris- plus produktivitetsökning) i industrin och den privata tjänstesektorn</a:t>
            </a:r>
          </a:p>
          <a:p>
            <a:pPr marL="0" indent="0">
              <a:buNone/>
            </a:pPr>
            <a:r>
              <a:rPr lang="sv-SE" altLang="en-US" sz="2000" dirty="0"/>
              <a:t>      - korrelation 1995-2004: 0,58</a:t>
            </a:r>
          </a:p>
          <a:p>
            <a:pPr marL="0" indent="0">
              <a:buNone/>
            </a:pPr>
            <a:r>
              <a:rPr lang="sv-SE" altLang="en-US" sz="2000" dirty="0"/>
              <a:t>      - korrelation 2005-2015: 0,16</a:t>
            </a:r>
          </a:p>
          <a:p>
            <a:r>
              <a:rPr lang="sv-SE" altLang="en-US" sz="2000" dirty="0"/>
              <a:t>I ett läge med långvarig arbetskraftsbrist i hemmamarknadssektorerna kan ett lågt </a:t>
            </a:r>
            <a:r>
              <a:rPr lang="sv-SE" altLang="en-US" sz="2000" dirty="0" err="1"/>
              <a:t>industrimärke</a:t>
            </a:r>
            <a:r>
              <a:rPr lang="sv-SE" altLang="en-US" sz="2000" dirty="0"/>
              <a:t> leda till gradvis ökande spänningar</a:t>
            </a:r>
          </a:p>
          <a:p>
            <a:pPr marL="0" indent="0">
              <a:buNone/>
            </a:pPr>
            <a:r>
              <a:rPr lang="sv-SE" altLang="en-US" sz="2000" dirty="0"/>
              <a:t>       - risk att den nuvarande samordningen till slut kollapsar</a:t>
            </a:r>
          </a:p>
          <a:p>
            <a:r>
              <a:rPr lang="sv-SE" altLang="en-US" sz="2000" dirty="0"/>
              <a:t>Ska fler sektorer släppas in i märkessättningen?</a:t>
            </a:r>
          </a:p>
          <a:p>
            <a:pPr marL="0" indent="0">
              <a:buNone/>
            </a:pPr>
            <a:r>
              <a:rPr lang="sv-SE" altLang="en-US" sz="2000" dirty="0"/>
              <a:t>       - det stämmer inte att alla sektorer numera är starkt internationellt</a:t>
            </a:r>
          </a:p>
          <a:p>
            <a:pPr marL="0" indent="0">
              <a:buNone/>
            </a:pPr>
            <a:r>
              <a:rPr lang="sv-SE" altLang="en-US" sz="2000" dirty="0"/>
              <a:t>         konkurrensutsatta</a:t>
            </a:r>
          </a:p>
          <a:p>
            <a:pPr marL="0" indent="0">
              <a:buNone/>
            </a:pPr>
            <a:r>
              <a:rPr lang="sv-SE" altLang="en-US" sz="2000" dirty="0"/>
              <a:t>       - det räcker inte med större hänsynstagande bara till direkt </a:t>
            </a:r>
          </a:p>
          <a:p>
            <a:pPr marL="0" indent="0">
              <a:buNone/>
            </a:pPr>
            <a:r>
              <a:rPr lang="sv-SE" altLang="en-US" sz="2000" dirty="0"/>
              <a:t>         internationellt konkurrensutsatta tjänstesektorer och industrinära</a:t>
            </a:r>
          </a:p>
          <a:p>
            <a:pPr marL="0" indent="0">
              <a:buNone/>
            </a:pPr>
            <a:r>
              <a:rPr lang="sv-SE" altLang="en-US" sz="2000" dirty="0"/>
              <a:t>         tjänster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2.7 Tjänstebranscher som är utsatta för direkt internationell konkurrens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6" y="1412776"/>
          <a:ext cx="7648356" cy="5074123"/>
        </p:xfrm>
        <a:graphic>
          <a:graphicData uri="http://schemas.openxmlformats.org/drawingml/2006/table">
            <a:tbl>
              <a:tblPr firstRow="1" firstCol="1" bandRow="1"/>
              <a:tblGrid>
                <a:gridCol w="3863713"/>
                <a:gridCol w="1260999"/>
                <a:gridCol w="1261822"/>
                <a:gridCol w="1261822"/>
              </a:tblGrid>
              <a:tr h="774325"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Koder i data över utrymmet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Andel av näringslivets förädlingsvärde 2014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Utrikeshandelskvot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i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Utrikeshandelskvot &gt; 0,45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Sjötransport H50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0,95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Lufttransport H51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0,69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Uthyrning och leasing N77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N77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0,55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i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Utrikeshandelskvot &gt; 0,20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Handel G45-G47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G45-G47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14,6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Magasinering och stödtjänster till transport H52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H52-H53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2,1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Förlagstjänster J58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J58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5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Dataprogrammerings-, konsult- och infotjänster J62-J63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J62-J63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4,1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0,40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Juridiska och ekonomiska konsulttjänster M69-M70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M69-M70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0,42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Arkitekt- och tekniska tjänster M71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Branscher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Forskning och utveckling M72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M71-M72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Reklam och marknadsföring M73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1,4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Design, foto och övriga tjänster M74-M75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1,4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Resetjänster N79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i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0,36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2.9 Industrinära tjänster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1519" y="1196747"/>
          <a:ext cx="7704858" cy="5544620"/>
        </p:xfrm>
        <a:graphic>
          <a:graphicData uri="http://schemas.openxmlformats.org/drawingml/2006/table">
            <a:tbl>
              <a:tblPr firstRow="1" firstCol="1" bandRow="1"/>
              <a:tblGrid>
                <a:gridCol w="3892256"/>
                <a:gridCol w="1270314"/>
                <a:gridCol w="1271144"/>
                <a:gridCol w="1271144"/>
              </a:tblGrid>
              <a:tr h="1350369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Industrinära tjänster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Koder i data över utrymmet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Andel av näringslivets förädlingsvärde 2014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Andel av bruttoproduktionen som är input till industrin.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Landtransport H49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H49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11,3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Magasinering och stödtjänster till transport H52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H52-H53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2,1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19,3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Förlagstjänster J58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J58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9,1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Finansiella stödtjänster K66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K66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31,6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Juridiska och ekonomiska konsulttjänster M69-M70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M69-M70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15,4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Arkitekt- och tekniska tjänster M71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M71-M72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9,9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Reklam och marknadsföring M73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18,6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Design, foto och övriga tjänster M74-M75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14,4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Arbetsförmedling och bemanning N78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N78-N82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20,8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7957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Bevakning, fastighetstjänster och andra företagstjänster N80-N82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N78-N82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14,5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7957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Reparation av datorer, hushållsartiklar och personliga artiklar S95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i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19,4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2342</Words>
  <Application>Microsoft Office PowerPoint</Application>
  <PresentationFormat>Bildspel på skärmen (4:3)</PresentationFormat>
  <Paragraphs>776</Paragraphs>
  <Slides>44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44</vt:i4>
      </vt:variant>
    </vt:vector>
  </HeadingPairs>
  <TitlesOfParts>
    <vt:vector size="45" baseType="lpstr">
      <vt:lpstr>Office Theme</vt:lpstr>
      <vt:lpstr>Tudelningarna på arbets-marknaden</vt:lpstr>
      <vt:lpstr>Tre viktiga tudelningar</vt:lpstr>
      <vt:lpstr>Starkare inhemsk efterfrågan än exportefterfrågan</vt:lpstr>
      <vt:lpstr>Industrins märkessättning</vt:lpstr>
      <vt:lpstr>Produktivitetsförändring, förädlingsvärdeprisförändring och utrymme för lönekostnadsökningar i olika sektorer, genomsnitt per år, procent</vt:lpstr>
      <vt:lpstr>Utrymme, procent</vt:lpstr>
      <vt:lpstr>Industrimärkets framtid</vt:lpstr>
      <vt:lpstr>2.7 Tjänstebranscher som är utsatta för direkt internationell konkurrens</vt:lpstr>
      <vt:lpstr>2.9 Industrinära tjänster </vt:lpstr>
      <vt:lpstr>2.8 Korrelationer mellan utrymmena i industrin och i direkt internationellt konkurrensutsatta respektive hemmamarknadsinriktade tjänstesektorer</vt:lpstr>
      <vt:lpstr>2.10 Korrelationer mellan utrymmena i industrin och industrinära respektive icke industrinära tjänster sektorer </vt:lpstr>
      <vt:lpstr>2.11 Utrymmet i olika sektorer, genomsnitt per år, procent</vt:lpstr>
      <vt:lpstr>Restpost och brist på arbetskraft under olika år, procent</vt:lpstr>
      <vt:lpstr>Avtalade löneökningar och brist på arbetskraft under olika avtalsperioder, procent</vt:lpstr>
      <vt:lpstr>Regressioner för att förklara restposten (löneökningar utöver avtal) i industrin och näringslivet</vt:lpstr>
      <vt:lpstr>Totala löneökningar, avtalade löneökningar och restposten i näringslivet, procent </vt:lpstr>
      <vt:lpstr>Lägre avtalade löneökningar ger lägre totala löneökningar</vt:lpstr>
      <vt:lpstr>Lägre avtal i industrin än i andra sektorer?</vt:lpstr>
      <vt:lpstr>Genomsnittlig årlig spridning i avtalade löneökningar mellan olika områden, per avtalsperiod</vt:lpstr>
      <vt:lpstr>Andel anställda i yrken med inga eller låga utbildningskrav, 2015</vt:lpstr>
      <vt:lpstr>Lönespridningen i olika OECD-länder, 2014</vt:lpstr>
      <vt:lpstr>Nya typer av enkla jobb</vt:lpstr>
      <vt:lpstr>Vad händer med lönerna för dem som redan har jobb?</vt:lpstr>
      <vt:lpstr>Svenska exempel</vt:lpstr>
      <vt:lpstr>Potentiella invändningar</vt:lpstr>
      <vt:lpstr>Kvarstående personer i nystartsjobb, instegsjobb och med särskilt anställningsstöd vid månadens slut</vt:lpstr>
      <vt:lpstr>Resultat/slutsatser</vt:lpstr>
      <vt:lpstr>Skäl till att anställningsstöd inte utnyttjats, procent</vt:lpstr>
      <vt:lpstr>Effekten av tidigare anställningar med stöd på benägenheten att anställa med stöd i framtiden, procent</vt:lpstr>
      <vt:lpstr>Förändringar som skulle kunna få företag som inte tidigare använt anställningsstöd att göra det framöver, procent</vt:lpstr>
      <vt:lpstr>Motiv för att använda anställningsstöd, procent</vt:lpstr>
      <vt:lpstr>Visstidsanställningar Utrikes föddas anknytning till arbetsmarknaden</vt:lpstr>
      <vt:lpstr>Andel visstidsanställda för olika grupper av anställda, 2015, procent</vt:lpstr>
      <vt:lpstr>Överrisker för visstidsanställning i marginalgrupper, 2015 </vt:lpstr>
      <vt:lpstr>Höga överrisker för marginalgrupper i Sverige – varför?</vt:lpstr>
      <vt:lpstr>Övergångar från visstidsanställning till andra tillstånd, procent</vt:lpstr>
      <vt:lpstr>Visstidsanställningar som språngbräda in på arbetsmarknaden</vt:lpstr>
      <vt:lpstr>Skillnad i sannolikhet att vara i olika tillstånd mellan visstidsanställd och arbetslös, nära två års sikt, 2015</vt:lpstr>
      <vt:lpstr>Tänkbara reformer</vt:lpstr>
      <vt:lpstr>Utrikes föddas anknytning till arbetsmarknaden</vt:lpstr>
      <vt:lpstr>Mått på total anknytningsgrad till arbetsmarknaden:  Andel fast heltidssysselsatta </vt:lpstr>
      <vt:lpstr>Total anknytningsgrad till arbetsmarknaden efter födelseregion, 20-64 år, 2015</vt:lpstr>
      <vt:lpstr>Total anknytningsgrad till arbetsmarknaden för kvinnor efter födelseregion, 20-64 år, 2015</vt:lpstr>
      <vt:lpstr>Total anknytningsgrad till arbetsmarknaden efter födelseregion och vistelsetid, kvinnor, 20-64 år, 2015</vt:lpstr>
    </vt:vector>
  </TitlesOfParts>
  <Company>Stockholm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avtalsrörelsen 2016</dc:title>
  <dc:creator>calmf</dc:creator>
  <cp:lastModifiedBy>Per Skedinger</cp:lastModifiedBy>
  <cp:revision>126</cp:revision>
  <dcterms:created xsi:type="dcterms:W3CDTF">2015-12-13T10:21:00Z</dcterms:created>
  <dcterms:modified xsi:type="dcterms:W3CDTF">2017-03-13T14:12:10Z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