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8" r:id="rId13"/>
    <p:sldId id="269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6" autoAdjust="0"/>
    <p:restoredTop sz="94660"/>
  </p:normalViewPr>
  <p:slideViewPr>
    <p:cSldViewPr snapToGrid="0">
      <p:cViewPr varScale="1">
        <p:scale>
          <a:sx n="89" d="100"/>
          <a:sy n="89" d="100"/>
        </p:scale>
        <p:origin x="-126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etterd\AppData\Local\Microsoft\Windows\Temporary%20Internet%20Files\Content.Outlook\ZVP6TNQM\Figurer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etterd\AppData\Local\Microsoft\Windows\Temporary%20Internet%20Files\Content.Outlook\ZVP6TNQM\Figurer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5182511908234"/>
          <c:y val="5.0925925925925902E-2"/>
          <c:w val="0.857751652571206"/>
          <c:h val="0.7330013888888889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'Figur 3.4'!$B$1</c:f>
              <c:strCache>
                <c:ptCount val="1"/>
                <c:pt idx="0">
                  <c:v>Förändring inhemsk bakgrund</c:v>
                </c:pt>
              </c:strCache>
            </c:strRef>
          </c:tx>
          <c:invertIfNegative val="0"/>
          <c:cat>
            <c:strRef>
              <c:f>'Figur 3.4'!$A$2:$A$13</c:f>
              <c:strCache>
                <c:ptCount val="12"/>
                <c:pt idx="0">
                  <c:v>Polen</c:v>
                </c:pt>
                <c:pt idx="1">
                  <c:v>Italien</c:v>
                </c:pt>
                <c:pt idx="2">
                  <c:v>Irland</c:v>
                </c:pt>
                <c:pt idx="3">
                  <c:v>Finland</c:v>
                </c:pt>
                <c:pt idx="4">
                  <c:v>Belgien</c:v>
                </c:pt>
                <c:pt idx="5">
                  <c:v>Nederländerna</c:v>
                </c:pt>
                <c:pt idx="6">
                  <c:v>Tjeckien</c:v>
                </c:pt>
                <c:pt idx="7">
                  <c:v>USA</c:v>
                </c:pt>
                <c:pt idx="8">
                  <c:v>Tyskland</c:v>
                </c:pt>
                <c:pt idx="9">
                  <c:v>Norge</c:v>
                </c:pt>
                <c:pt idx="10">
                  <c:v>Danmark</c:v>
                </c:pt>
                <c:pt idx="11">
                  <c:v>Sverige</c:v>
                </c:pt>
              </c:strCache>
            </c:strRef>
          </c:cat>
          <c:val>
            <c:numRef>
              <c:f>'Figur 3.4'!$B$2:$B$13</c:f>
              <c:numCache>
                <c:formatCode>General</c:formatCode>
                <c:ptCount val="12"/>
                <c:pt idx="0">
                  <c:v>34.518770000000004</c:v>
                </c:pt>
                <c:pt idx="1">
                  <c:v>8.037979</c:v>
                </c:pt>
                <c:pt idx="2">
                  <c:v>3.4619749999999998</c:v>
                </c:pt>
                <c:pt idx="3">
                  <c:v>2.3716740000000001</c:v>
                </c:pt>
                <c:pt idx="4">
                  <c:v>-0.38092039999999999</c:v>
                </c:pt>
                <c:pt idx="5">
                  <c:v>1.505585</c:v>
                </c:pt>
                <c:pt idx="6">
                  <c:v>-3.066376</c:v>
                </c:pt>
                <c:pt idx="7">
                  <c:v>-9.2242130000000007</c:v>
                </c:pt>
                <c:pt idx="8">
                  <c:v>-9.2469479999999997</c:v>
                </c:pt>
                <c:pt idx="9">
                  <c:v>-12.50995</c:v>
                </c:pt>
                <c:pt idx="10">
                  <c:v>-14.09055</c:v>
                </c:pt>
                <c:pt idx="11">
                  <c:v>-20.5625</c:v>
                </c:pt>
              </c:numCache>
            </c:numRef>
          </c:val>
        </c:ser>
        <c:ser>
          <c:idx val="1"/>
          <c:order val="1"/>
          <c:tx>
            <c:strRef>
              <c:f>'Figur 3.4'!$C$1</c:f>
              <c:strCache>
                <c:ptCount val="1"/>
                <c:pt idx="0">
                  <c:v>Förändring invandrarbakgrund</c:v>
                </c:pt>
              </c:strCache>
            </c:strRef>
          </c:tx>
          <c:invertIfNegative val="0"/>
          <c:cat>
            <c:strRef>
              <c:f>'Figur 3.4'!$A$2:$A$13</c:f>
              <c:strCache>
                <c:ptCount val="12"/>
                <c:pt idx="0">
                  <c:v>Polen</c:v>
                </c:pt>
                <c:pt idx="1">
                  <c:v>Italien</c:v>
                </c:pt>
                <c:pt idx="2">
                  <c:v>Irland</c:v>
                </c:pt>
                <c:pt idx="3">
                  <c:v>Finland</c:v>
                </c:pt>
                <c:pt idx="4">
                  <c:v>Belgien</c:v>
                </c:pt>
                <c:pt idx="5">
                  <c:v>Nederländerna</c:v>
                </c:pt>
                <c:pt idx="6">
                  <c:v>Tjeckien</c:v>
                </c:pt>
                <c:pt idx="7">
                  <c:v>USA</c:v>
                </c:pt>
                <c:pt idx="8">
                  <c:v>Tyskland</c:v>
                </c:pt>
                <c:pt idx="9">
                  <c:v>Norge</c:v>
                </c:pt>
                <c:pt idx="10">
                  <c:v>Danmark</c:v>
                </c:pt>
                <c:pt idx="11">
                  <c:v>Sverige</c:v>
                </c:pt>
              </c:strCache>
            </c:strRef>
          </c:cat>
          <c:val>
            <c:numRef>
              <c:f>'Figur 3.4'!$C$2:$C$13</c:f>
              <c:numCache>
                <c:formatCode>General</c:formatCode>
                <c:ptCount val="12"/>
                <c:pt idx="0">
                  <c:v>61.040100000000002</c:v>
                </c:pt>
                <c:pt idx="1">
                  <c:v>31.63898</c:v>
                </c:pt>
                <c:pt idx="2">
                  <c:v>-3.548492</c:v>
                </c:pt>
                <c:pt idx="3">
                  <c:v>-16.331330000000001</c:v>
                </c:pt>
                <c:pt idx="4">
                  <c:v>-13.06598</c:v>
                </c:pt>
                <c:pt idx="5">
                  <c:v>-11.11664</c:v>
                </c:pt>
                <c:pt idx="6">
                  <c:v>12.74062</c:v>
                </c:pt>
                <c:pt idx="7">
                  <c:v>24.3353</c:v>
                </c:pt>
                <c:pt idx="8">
                  <c:v>-15.648160000000001</c:v>
                </c:pt>
                <c:pt idx="9">
                  <c:v>-19.782209999999999</c:v>
                </c:pt>
                <c:pt idx="10">
                  <c:v>-25.056149999999999</c:v>
                </c:pt>
                <c:pt idx="11">
                  <c:v>-37.104640000000003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3"/>
        <c:axId val="118523008"/>
        <c:axId val="118524544"/>
      </c:barChart>
      <c:catAx>
        <c:axId val="118523008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low"/>
        <c:txPr>
          <a:bodyPr rot="-6000000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18524544"/>
        <c:crosses val="autoZero"/>
        <c:auto val="1"/>
        <c:lblAlgn val="ctr"/>
        <c:lblOffset val="100"/>
        <c:noMultiLvlLbl val="0"/>
      </c:catAx>
      <c:valAx>
        <c:axId val="118524544"/>
        <c:scaling>
          <c:orientation val="minMax"/>
          <c:max val="65"/>
          <c:min val="-40"/>
        </c:scaling>
        <c:delete val="0"/>
        <c:axPos val="b"/>
        <c:majorGridlines>
          <c:spPr>
            <a:ln w="6350" cap="flat" cmpd="sng" algn="ctr">
              <a:solidFill>
                <a:schemeClr val="accent1">
                  <a:lumMod val="60000"/>
                  <a:lumOff val="40000"/>
                </a:schemeClr>
              </a:solidFill>
              <a:prstDash val="sysDash"/>
              <a:round/>
            </a:ln>
          </c:spPr>
        </c:majorGridlines>
        <c:numFmt formatCode="General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118523008"/>
        <c:crosses val="autoZero"/>
        <c:crossBetween val="between"/>
        <c:majorUnit val="10"/>
      </c:valAx>
    </c:plotArea>
    <c:legend>
      <c:legendPos val="r"/>
      <c:layout>
        <c:manualLayout>
          <c:xMode val="edge"/>
          <c:yMode val="edge"/>
          <c:x val="0"/>
          <c:y val="0.88850503062117203"/>
          <c:w val="1"/>
          <c:h val="9.7989938757655298E-2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en-US" sz="18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lang="en-US"/>
      </a:pPr>
      <a:endParaRPr lang="sv-SE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1988407699037596E-2"/>
          <c:y val="5.1400554097404502E-2"/>
          <c:w val="0.89656474190726199"/>
          <c:h val="0.62855503707680205"/>
        </c:manualLayout>
      </c:layout>
      <c:lineChart>
        <c:grouping val="standard"/>
        <c:varyColors val="0"/>
        <c:ser>
          <c:idx val="0"/>
          <c:order val="0"/>
          <c:tx>
            <c:strRef>
              <c:f>'Figur 4.1'!$B$1</c:f>
              <c:strCache>
                <c:ptCount val="1"/>
                <c:pt idx="0">
                  <c:v>2007</c:v>
                </c:pt>
              </c:strCache>
            </c:strRef>
          </c:tx>
          <c:spPr>
            <a:ln w="19050" cap="rnd" cmpd="sng" algn="ctr">
              <a:noFill/>
              <a:prstDash val="solid"/>
              <a:round/>
            </a:ln>
          </c:spPr>
          <c:marker>
            <c:symbol val="circle"/>
            <c:size val="6"/>
          </c:marker>
          <c:cat>
            <c:strRef>
              <c:f>'Figur 4.1'!$A$2:$A$29</c:f>
              <c:strCache>
                <c:ptCount val="28"/>
                <c:pt idx="0">
                  <c:v>USA</c:v>
                </c:pt>
                <c:pt idx="1">
                  <c:v>Tjeckien</c:v>
                </c:pt>
                <c:pt idx="2">
                  <c:v>Japan</c:v>
                </c:pt>
                <c:pt idx="3">
                  <c:v>Spanien</c:v>
                </c:pt>
                <c:pt idx="4">
                  <c:v>Estland</c:v>
                </c:pt>
                <c:pt idx="5">
                  <c:v>Irland</c:v>
                </c:pt>
                <c:pt idx="6">
                  <c:v>Sydkorea</c:v>
                </c:pt>
                <c:pt idx="7">
                  <c:v>Kanada</c:v>
                </c:pt>
                <c:pt idx="8">
                  <c:v>Grekland</c:v>
                </c:pt>
                <c:pt idx="9">
                  <c:v>Slovakien</c:v>
                </c:pt>
                <c:pt idx="10">
                  <c:v>Nederländerna</c:v>
                </c:pt>
                <c:pt idx="11">
                  <c:v>Tyskland</c:v>
                </c:pt>
                <c:pt idx="12">
                  <c:v>Storbritannien</c:v>
                </c:pt>
                <c:pt idx="13">
                  <c:v>Polen</c:v>
                </c:pt>
                <c:pt idx="14">
                  <c:v>Belgien</c:v>
                </c:pt>
                <c:pt idx="15">
                  <c:v>Australien</c:v>
                </c:pt>
                <c:pt idx="16">
                  <c:v>Ungern</c:v>
                </c:pt>
                <c:pt idx="17">
                  <c:v>Luxemburg</c:v>
                </c:pt>
                <c:pt idx="18">
                  <c:v>Israel</c:v>
                </c:pt>
                <c:pt idx="19">
                  <c:v>Portugal</c:v>
                </c:pt>
                <c:pt idx="20">
                  <c:v>Nya Zeeland</c:v>
                </c:pt>
                <c:pt idx="21">
                  <c:v>Slovenien</c:v>
                </c:pt>
                <c:pt idx="22">
                  <c:v>Frankrike</c:v>
                </c:pt>
                <c:pt idx="24">
                  <c:v>Teknikavtalet</c:v>
                </c:pt>
                <c:pt idx="25">
                  <c:v>HÖK</c:v>
                </c:pt>
                <c:pt idx="26">
                  <c:v>Detaljhandel</c:v>
                </c:pt>
                <c:pt idx="27">
                  <c:v>HoR</c:v>
                </c:pt>
              </c:strCache>
            </c:strRef>
          </c:cat>
          <c:val>
            <c:numRef>
              <c:f>'Figur 4.1'!$B$2:$B$29</c:f>
              <c:numCache>
                <c:formatCode>0</c:formatCode>
                <c:ptCount val="28"/>
                <c:pt idx="0">
                  <c:v>31.415420023014999</c:v>
                </c:pt>
                <c:pt idx="1">
                  <c:v>38.223944104395898</c:v>
                </c:pt>
                <c:pt idx="2">
                  <c:v>34.075949367088597</c:v>
                </c:pt>
                <c:pt idx="3">
                  <c:v>43.9313915659584</c:v>
                </c:pt>
                <c:pt idx="4">
                  <c:v>35.781731438226799</c:v>
                </c:pt>
                <c:pt idx="5">
                  <c:v>53.12</c:v>
                </c:pt>
                <c:pt idx="6">
                  <c:v>42.856045253647203</c:v>
                </c:pt>
                <c:pt idx="7">
                  <c:v>40.700000000000003</c:v>
                </c:pt>
                <c:pt idx="8">
                  <c:v>46.768985322271902</c:v>
                </c:pt>
                <c:pt idx="9">
                  <c:v>44.316158347676399</c:v>
                </c:pt>
                <c:pt idx="10">
                  <c:v>47.140872464573498</c:v>
                </c:pt>
                <c:pt idx="12">
                  <c:v>46.643417611159499</c:v>
                </c:pt>
                <c:pt idx="13">
                  <c:v>39.610664409648699</c:v>
                </c:pt>
                <c:pt idx="14">
                  <c:v>50.267722497397202</c:v>
                </c:pt>
                <c:pt idx="15">
                  <c:v>54.471276595744698</c:v>
                </c:pt>
                <c:pt idx="16">
                  <c:v>48.271440257644201</c:v>
                </c:pt>
                <c:pt idx="17">
                  <c:v>54.5</c:v>
                </c:pt>
                <c:pt idx="18">
                  <c:v>57.3488698363211</c:v>
                </c:pt>
                <c:pt idx="19">
                  <c:v>51.393696483876901</c:v>
                </c:pt>
                <c:pt idx="20">
                  <c:v>57.351407716371199</c:v>
                </c:pt>
                <c:pt idx="21">
                  <c:v>50.003309661374402</c:v>
                </c:pt>
                <c:pt idx="22">
                  <c:v>61.5</c:v>
                </c:pt>
                <c:pt idx="24">
                  <c:v>59</c:v>
                </c:pt>
                <c:pt idx="25">
                  <c:v>60</c:v>
                </c:pt>
                <c:pt idx="26">
                  <c:v>66.400000000000006</c:v>
                </c:pt>
                <c:pt idx="27">
                  <c:v>69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'Figur 4.1'!$C$1</c:f>
              <c:strCache>
                <c:ptCount val="1"/>
                <c:pt idx="0">
                  <c:v>2014</c:v>
                </c:pt>
              </c:strCache>
            </c:strRef>
          </c:tx>
          <c:spPr>
            <a:ln w="19050" cap="rnd" cmpd="sng" algn="ctr">
              <a:noFill/>
              <a:prstDash val="solid"/>
              <a:round/>
            </a:ln>
          </c:spPr>
          <c:marker>
            <c:symbol val="triangle"/>
            <c:size val="12"/>
          </c:marker>
          <c:cat>
            <c:strRef>
              <c:f>'Figur 4.1'!$A$2:$A$29</c:f>
              <c:strCache>
                <c:ptCount val="28"/>
                <c:pt idx="0">
                  <c:v>USA</c:v>
                </c:pt>
                <c:pt idx="1">
                  <c:v>Tjeckien</c:v>
                </c:pt>
                <c:pt idx="2">
                  <c:v>Japan</c:v>
                </c:pt>
                <c:pt idx="3">
                  <c:v>Spanien</c:v>
                </c:pt>
                <c:pt idx="4">
                  <c:v>Estland</c:v>
                </c:pt>
                <c:pt idx="5">
                  <c:v>Irland</c:v>
                </c:pt>
                <c:pt idx="6">
                  <c:v>Sydkorea</c:v>
                </c:pt>
                <c:pt idx="7">
                  <c:v>Kanada</c:v>
                </c:pt>
                <c:pt idx="8">
                  <c:v>Grekland</c:v>
                </c:pt>
                <c:pt idx="9">
                  <c:v>Slovakien</c:v>
                </c:pt>
                <c:pt idx="10">
                  <c:v>Nederländerna</c:v>
                </c:pt>
                <c:pt idx="11">
                  <c:v>Tyskland</c:v>
                </c:pt>
                <c:pt idx="12">
                  <c:v>Storbritannien</c:v>
                </c:pt>
                <c:pt idx="13">
                  <c:v>Polen</c:v>
                </c:pt>
                <c:pt idx="14">
                  <c:v>Belgien</c:v>
                </c:pt>
                <c:pt idx="15">
                  <c:v>Australien</c:v>
                </c:pt>
                <c:pt idx="16">
                  <c:v>Ungern</c:v>
                </c:pt>
                <c:pt idx="17">
                  <c:v>Luxemburg</c:v>
                </c:pt>
                <c:pt idx="18">
                  <c:v>Israel</c:v>
                </c:pt>
                <c:pt idx="19">
                  <c:v>Portugal</c:v>
                </c:pt>
                <c:pt idx="20">
                  <c:v>Nya Zeeland</c:v>
                </c:pt>
                <c:pt idx="21">
                  <c:v>Slovenien</c:v>
                </c:pt>
                <c:pt idx="22">
                  <c:v>Frankrike</c:v>
                </c:pt>
                <c:pt idx="24">
                  <c:v>Teknikavtalet</c:v>
                </c:pt>
                <c:pt idx="25">
                  <c:v>HÖK</c:v>
                </c:pt>
                <c:pt idx="26">
                  <c:v>Detaljhandel</c:v>
                </c:pt>
                <c:pt idx="27">
                  <c:v>HoR</c:v>
                </c:pt>
              </c:strCache>
            </c:strRef>
          </c:cat>
          <c:val>
            <c:numRef>
              <c:f>'Figur 4.1'!$C$2:$C$29</c:f>
              <c:numCache>
                <c:formatCode>0</c:formatCode>
                <c:ptCount val="28"/>
                <c:pt idx="0">
                  <c:v>36.700000000000003</c:v>
                </c:pt>
                <c:pt idx="1">
                  <c:v>36.799999999999997</c:v>
                </c:pt>
                <c:pt idx="2">
                  <c:v>38.990109318063503</c:v>
                </c:pt>
                <c:pt idx="3">
                  <c:v>41.4</c:v>
                </c:pt>
                <c:pt idx="4">
                  <c:v>41.5</c:v>
                </c:pt>
                <c:pt idx="5">
                  <c:v>43.1</c:v>
                </c:pt>
                <c:pt idx="6">
                  <c:v>44.218689529285598</c:v>
                </c:pt>
                <c:pt idx="7">
                  <c:v>45.1</c:v>
                </c:pt>
                <c:pt idx="8">
                  <c:v>46.1</c:v>
                </c:pt>
                <c:pt idx="9">
                  <c:v>47.5</c:v>
                </c:pt>
                <c:pt idx="10">
                  <c:v>47.7</c:v>
                </c:pt>
                <c:pt idx="11">
                  <c:v>47.836084988474099</c:v>
                </c:pt>
                <c:pt idx="12">
                  <c:v>48</c:v>
                </c:pt>
                <c:pt idx="13">
                  <c:v>50.2</c:v>
                </c:pt>
                <c:pt idx="14">
                  <c:v>50.5</c:v>
                </c:pt>
                <c:pt idx="15">
                  <c:v>53.3</c:v>
                </c:pt>
                <c:pt idx="16">
                  <c:v>53.6</c:v>
                </c:pt>
                <c:pt idx="17">
                  <c:v>56.6</c:v>
                </c:pt>
                <c:pt idx="18">
                  <c:v>56.6</c:v>
                </c:pt>
                <c:pt idx="19">
                  <c:v>57.5</c:v>
                </c:pt>
                <c:pt idx="20">
                  <c:v>59.6</c:v>
                </c:pt>
                <c:pt idx="21">
                  <c:v>60.9</c:v>
                </c:pt>
                <c:pt idx="22">
                  <c:v>61.1</c:v>
                </c:pt>
                <c:pt idx="24">
                  <c:v>57.3</c:v>
                </c:pt>
                <c:pt idx="25">
                  <c:v>62.9</c:v>
                </c:pt>
                <c:pt idx="26">
                  <c:v>68.7</c:v>
                </c:pt>
                <c:pt idx="27">
                  <c:v>70.599999999999994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0673024"/>
        <c:axId val="120674560"/>
      </c:lineChart>
      <c:catAx>
        <c:axId val="120673024"/>
        <c:scaling>
          <c:orientation val="minMax"/>
        </c:scaling>
        <c:delete val="0"/>
        <c:axPos val="b"/>
        <c:minorGridlines>
          <c:spPr>
            <a:ln w="6350" cap="flat" cmpd="sng" algn="ctr">
              <a:solidFill>
                <a:sysClr val="window" lastClr="FFFFFF"/>
              </a:solidFill>
              <a:prstDash val="solid"/>
              <a:round/>
            </a:ln>
          </c:spPr>
        </c:minorGridlines>
        <c:numFmt formatCode="General" sourceLinked="0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20674560"/>
        <c:crosses val="autoZero"/>
        <c:auto val="1"/>
        <c:lblAlgn val="ctr"/>
        <c:lblOffset val="100"/>
        <c:noMultiLvlLbl val="0"/>
      </c:catAx>
      <c:valAx>
        <c:axId val="120674560"/>
        <c:scaling>
          <c:orientation val="minMax"/>
          <c:min val="20"/>
        </c:scaling>
        <c:delete val="0"/>
        <c:axPos val="l"/>
        <c:majorGridlines>
          <c:spPr>
            <a:ln w="6350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0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2067302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1.3426745329400201E-3"/>
          <c:y val="0.93398452380952401"/>
          <c:w val="0.99865734580430299"/>
          <c:h val="2.7051041666666699E-2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en-US" sz="20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lang="en-US" sz="9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291347099311699"/>
          <c:y val="5.6554389034704E-2"/>
          <c:w val="0.79430629301868205"/>
          <c:h val="0.86346092155147303"/>
        </c:manualLayout>
      </c:layout>
      <c:barChart>
        <c:barDir val="bar"/>
        <c:grouping val="stacked"/>
        <c:varyColors val="0"/>
        <c:ser>
          <c:idx val="0"/>
          <c:order val="0"/>
          <c:invertIfNegative val="0"/>
          <c:dPt>
            <c:idx val="22"/>
            <c:invertIfNegative val="0"/>
            <c:bubble3D val="0"/>
            <c:spPr>
              <a:solidFill>
                <a:srgbClr val="C0504D"/>
              </a:solidFill>
            </c:spPr>
          </c:dPt>
          <c:cat>
            <c:strRef>
              <c:f>'F2.16'!$A$4:$A$28</c:f>
              <c:strCache>
                <c:ptCount val="25"/>
                <c:pt idx="0">
                  <c:v>Turkiet</c:v>
                </c:pt>
                <c:pt idx="1">
                  <c:v>Spanien</c:v>
                </c:pt>
                <c:pt idx="2">
                  <c:v>Italien</c:v>
                </c:pt>
                <c:pt idx="3">
                  <c:v>Portugal</c:v>
                </c:pt>
                <c:pt idx="4">
                  <c:v>Danmark</c:v>
                </c:pt>
                <c:pt idx="5">
                  <c:v>Belgien</c:v>
                </c:pt>
                <c:pt idx="6">
                  <c:v>Ungern</c:v>
                </c:pt>
                <c:pt idx="7">
                  <c:v>Frankrike</c:v>
                </c:pt>
                <c:pt idx="8">
                  <c:v>Luxemburg</c:v>
                </c:pt>
                <c:pt idx="9">
                  <c:v>Irland</c:v>
                </c:pt>
                <c:pt idx="10">
                  <c:v>Storbritannien</c:v>
                </c:pt>
                <c:pt idx="11">
                  <c:v>Nederländerna</c:v>
                </c:pt>
                <c:pt idx="12">
                  <c:v>Slovakien</c:v>
                </c:pt>
                <c:pt idx="13">
                  <c:v>Tyskland</c:v>
                </c:pt>
                <c:pt idx="14">
                  <c:v>Österrike</c:v>
                </c:pt>
                <c:pt idx="15">
                  <c:v>Estland</c:v>
                </c:pt>
                <c:pt idx="16">
                  <c:v>Slovenien</c:v>
                </c:pt>
                <c:pt idx="17">
                  <c:v>Grekland</c:v>
                </c:pt>
                <c:pt idx="18">
                  <c:v>Island</c:v>
                </c:pt>
                <c:pt idx="19">
                  <c:v>Polen</c:v>
                </c:pt>
                <c:pt idx="20">
                  <c:v>Finland</c:v>
                </c:pt>
                <c:pt idx="21">
                  <c:v>Tjeckien</c:v>
                </c:pt>
                <c:pt idx="22">
                  <c:v>Sverige</c:v>
                </c:pt>
                <c:pt idx="23">
                  <c:v>Norge</c:v>
                </c:pt>
                <c:pt idx="24">
                  <c:v>Schweiz</c:v>
                </c:pt>
              </c:strCache>
            </c:strRef>
          </c:cat>
          <c:val>
            <c:numRef>
              <c:f>'F2.16'!$B$4:$B$28</c:f>
              <c:numCache>
                <c:formatCode>0.0</c:formatCode>
                <c:ptCount val="25"/>
                <c:pt idx="0">
                  <c:v>15.282961200000001</c:v>
                </c:pt>
                <c:pt idx="1">
                  <c:v>12.778885349999999</c:v>
                </c:pt>
                <c:pt idx="2">
                  <c:v>11.181117130000001</c:v>
                </c:pt>
                <c:pt idx="3">
                  <c:v>11.059527259999999</c:v>
                </c:pt>
                <c:pt idx="4">
                  <c:v>10.893895349999999</c:v>
                </c:pt>
                <c:pt idx="5">
                  <c:v>10.53767704</c:v>
                </c:pt>
                <c:pt idx="6">
                  <c:v>10.49281558</c:v>
                </c:pt>
                <c:pt idx="7">
                  <c:v>10.220861360000001</c:v>
                </c:pt>
                <c:pt idx="8">
                  <c:v>9.147528221</c:v>
                </c:pt>
                <c:pt idx="9">
                  <c:v>8.8390433759999993</c:v>
                </c:pt>
                <c:pt idx="10">
                  <c:v>8.8079001689999998</c:v>
                </c:pt>
                <c:pt idx="11">
                  <c:v>8.7935275389999994</c:v>
                </c:pt>
                <c:pt idx="12">
                  <c:v>8.6102282579999994</c:v>
                </c:pt>
                <c:pt idx="13">
                  <c:v>8.0619996359999995</c:v>
                </c:pt>
                <c:pt idx="14">
                  <c:v>7.967385256</c:v>
                </c:pt>
                <c:pt idx="15">
                  <c:v>7.8951474490000004</c:v>
                </c:pt>
                <c:pt idx="16">
                  <c:v>7.6081007119999997</c:v>
                </c:pt>
                <c:pt idx="17">
                  <c:v>7.1246183739999998</c:v>
                </c:pt>
                <c:pt idx="18">
                  <c:v>6.8627450980000004</c:v>
                </c:pt>
                <c:pt idx="19">
                  <c:v>6.6534594250000003</c:v>
                </c:pt>
                <c:pt idx="20">
                  <c:v>6.2089625740000001</c:v>
                </c:pt>
                <c:pt idx="21">
                  <c:v>5.5620713650000004</c:v>
                </c:pt>
                <c:pt idx="22">
                  <c:v>4.8130995700000003</c:v>
                </c:pt>
                <c:pt idx="23">
                  <c:v>3.9379023100000001</c:v>
                </c:pt>
                <c:pt idx="24">
                  <c:v>3.6900853580000001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100"/>
        <c:axId val="120715520"/>
        <c:axId val="118562816"/>
      </c:barChart>
      <c:catAx>
        <c:axId val="120715520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low"/>
        <c:txPr>
          <a:bodyPr rot="-6000000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18562816"/>
        <c:crosses val="autoZero"/>
        <c:auto val="1"/>
        <c:lblAlgn val="ctr"/>
        <c:lblOffset val="100"/>
        <c:tickLblSkip val="1"/>
        <c:noMultiLvlLbl val="0"/>
      </c:catAx>
      <c:valAx>
        <c:axId val="118562816"/>
        <c:scaling>
          <c:orientation val="minMax"/>
          <c:max val="16"/>
          <c:min val="0"/>
        </c:scaling>
        <c:delete val="0"/>
        <c:axPos val="b"/>
        <c:majorGridlines>
          <c:spPr>
            <a:ln w="9525" cap="flat" cmpd="sng" algn="ctr">
              <a:solidFill>
                <a:schemeClr val="accent1">
                  <a:lumMod val="60000"/>
                  <a:lumOff val="40000"/>
                </a:schemeClr>
              </a:solidFill>
              <a:prstDash val="sysDash"/>
              <a:round/>
            </a:ln>
          </c:spPr>
        </c:majorGridlines>
        <c:numFmt formatCode="0" sourceLinked="0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20715520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lang="en-US" sz="14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286ECE-D4DE-4FAC-9E3E-7FE2B14BC49D}" type="datetimeFigureOut">
              <a:rPr lang="en-GB" smtClean="0"/>
              <a:t>08/03/2017</a:t>
            </a:fld>
            <a:endParaRPr lang="en-GB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F32A10-4FE0-4511-B554-13CE37D3B5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21534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23E070-2A55-474E-A69B-CBF831696FFE}" type="slidenum">
              <a:rPr lang="sv-SE" smtClean="0"/>
              <a:t>5</a:t>
            </a:fld>
            <a:endParaRPr lang="sv-S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format</a:t>
            </a:r>
            <a:endParaRPr lang="en-GB"/>
          </a:p>
        </p:txBody>
      </p:sp>
      <p:sp>
        <p:nvSpPr>
          <p:cNvPr id="3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om du vill redigera mall för underrubrikformat</a:t>
            </a:r>
            <a:endParaRPr lang="en-GB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4621F-4AE7-492C-82D2-F4369F77954B}" type="datetimeFigureOut">
              <a:rPr lang="en-GB" smtClean="0"/>
              <a:t>08/03/2017</a:t>
            </a:fld>
            <a:endParaRPr lang="en-GB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BF493-A6CA-4312-BD38-930D2E4F717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GB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4621F-4AE7-492C-82D2-F4369F77954B}" type="datetimeFigureOut">
              <a:rPr lang="en-GB" smtClean="0"/>
              <a:t>08/03/2017</a:t>
            </a:fld>
            <a:endParaRPr lang="en-GB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BF493-A6CA-4312-BD38-930D2E4F717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 hasCustomPrompt="1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  <a:endParaRPr lang="en-GB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4621F-4AE7-492C-82D2-F4369F77954B}" type="datetimeFigureOut">
              <a:rPr lang="en-GB" smtClean="0"/>
              <a:t>08/03/2017</a:t>
            </a:fld>
            <a:endParaRPr lang="en-GB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BF493-A6CA-4312-BD38-930D2E4F717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GB"/>
          </a:p>
        </p:txBody>
      </p:sp>
      <p:sp>
        <p:nvSpPr>
          <p:cNvPr id="3" name="Platshållare för innehåll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4621F-4AE7-492C-82D2-F4369F77954B}" type="datetimeFigureOut">
              <a:rPr lang="en-GB" smtClean="0"/>
              <a:t>08/03/2017</a:t>
            </a:fld>
            <a:endParaRPr lang="en-GB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BF493-A6CA-4312-BD38-930D2E4F717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format</a:t>
            </a:r>
            <a:endParaRPr lang="en-GB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4621F-4AE7-492C-82D2-F4369F77954B}" type="datetimeFigureOut">
              <a:rPr lang="en-GB" smtClean="0"/>
              <a:t>08/03/2017</a:t>
            </a:fld>
            <a:endParaRPr lang="en-GB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BF493-A6CA-4312-BD38-930D2E4F717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GB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4621F-4AE7-492C-82D2-F4369F77954B}" type="datetimeFigureOut">
              <a:rPr lang="en-GB" smtClean="0"/>
              <a:t>08/03/2017</a:t>
            </a:fld>
            <a:endParaRPr lang="en-GB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BF493-A6CA-4312-BD38-930D2E4F717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en-GB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4621F-4AE7-492C-82D2-F4369F77954B}" type="datetimeFigureOut">
              <a:rPr lang="en-GB" smtClean="0"/>
              <a:t>08/03/2017</a:t>
            </a:fld>
            <a:endParaRPr lang="en-GB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BF493-A6CA-4312-BD38-930D2E4F717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GB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4621F-4AE7-492C-82D2-F4369F77954B}" type="datetimeFigureOut">
              <a:rPr lang="en-GB" smtClean="0"/>
              <a:t>08/03/2017</a:t>
            </a:fld>
            <a:endParaRPr lang="en-GB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BF493-A6CA-4312-BD38-930D2E4F717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4621F-4AE7-492C-82D2-F4369F77954B}" type="datetimeFigureOut">
              <a:rPr lang="en-GB" smtClean="0"/>
              <a:t>08/03/2017</a:t>
            </a:fld>
            <a:endParaRPr lang="en-GB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BF493-A6CA-4312-BD38-930D2E4F717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  <a:endParaRPr lang="en-GB"/>
          </a:p>
        </p:txBody>
      </p:sp>
      <p:sp>
        <p:nvSpPr>
          <p:cNvPr id="3" name="Platshållare för innehåll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4621F-4AE7-492C-82D2-F4369F77954B}" type="datetimeFigureOut">
              <a:rPr lang="en-GB" smtClean="0"/>
              <a:t>08/03/2017</a:t>
            </a:fld>
            <a:endParaRPr lang="en-GB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BF493-A6CA-4312-BD38-930D2E4F717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  <a:endParaRPr lang="en-GB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4621F-4AE7-492C-82D2-F4369F77954B}" type="datetimeFigureOut">
              <a:rPr lang="en-GB" smtClean="0"/>
              <a:t>08/03/2017</a:t>
            </a:fld>
            <a:endParaRPr lang="en-GB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BF493-A6CA-4312-BD38-930D2E4F717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  <a:endParaRPr lang="en-GB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54621F-4AE7-492C-82D2-F4369F77954B}" type="datetimeFigureOut">
              <a:rPr lang="en-GB" smtClean="0"/>
              <a:t>08/03/2017</a:t>
            </a:fld>
            <a:endParaRPr lang="en-GB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9BF493-A6CA-4312-BD38-930D2E4F717E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v-SE" dirty="0">
                <a:solidFill>
                  <a:srgbClr val="002060"/>
                </a:solidFill>
              </a:rPr>
              <a:t>Migration och integration: Panelsamtal om målkonflikter</a:t>
            </a: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Lars Calmfors</a:t>
            </a:r>
          </a:p>
          <a:p>
            <a:r>
              <a:rPr lang="sv-SE" dirty="0"/>
              <a:t>Senioruniversitetet</a:t>
            </a:r>
          </a:p>
          <a:p>
            <a:r>
              <a:rPr lang="sv-SE" dirty="0"/>
              <a:t>6/3-2017</a:t>
            </a:r>
            <a:endParaRPr lang="en-GB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4000" dirty="0">
                <a:solidFill>
                  <a:srgbClr val="002060"/>
                </a:solidFill>
              </a:rPr>
              <a:t>2.16 Andel anställda i yrken med inga eller låga utbildningskrav, 2015</a:t>
            </a:r>
          </a:p>
        </p:txBody>
      </p:sp>
      <p:graphicFrame>
        <p:nvGraphicFramePr>
          <p:cNvPr id="4" name="Chart 3"/>
          <p:cNvGraphicFramePr/>
          <p:nvPr/>
        </p:nvGraphicFramePr>
        <p:xfrm>
          <a:off x="1775520" y="1268760"/>
          <a:ext cx="7920880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9567892" y="5805264"/>
            <a:ext cx="1100108" cy="1052736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rgbClr val="002060"/>
                </a:solidFill>
              </a:rPr>
              <a:t>Nya typer av ”enkla jobb”</a:t>
            </a: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v-SE" dirty="0"/>
              <a:t>Arbetsmarknadsekonomiska rådets enkät: 1/3 av svarande företag uppger att de skulle anställa på nya typer av enkla jobb vid löner på 14-15 000 kronor</a:t>
            </a:r>
          </a:p>
          <a:p>
            <a:r>
              <a:rPr lang="sv-SE" dirty="0"/>
              <a:t>Olika avlastningsfunktioner</a:t>
            </a:r>
          </a:p>
          <a:p>
            <a:pPr marL="0" indent="0">
              <a:buNone/>
            </a:pPr>
            <a:r>
              <a:rPr lang="sv-SE" dirty="0"/>
              <a:t>   - receptionister</a:t>
            </a:r>
          </a:p>
          <a:p>
            <a:pPr marL="0" indent="0">
              <a:buNone/>
            </a:pPr>
            <a:r>
              <a:rPr lang="sv-SE" dirty="0"/>
              <a:t>   - vaktmästare</a:t>
            </a:r>
          </a:p>
          <a:p>
            <a:pPr marL="0" indent="0">
              <a:buNone/>
            </a:pPr>
            <a:r>
              <a:rPr lang="sv-SE" dirty="0"/>
              <a:t>   - allt-i-allo</a:t>
            </a:r>
          </a:p>
          <a:p>
            <a:pPr marL="0" indent="0">
              <a:buNone/>
            </a:pPr>
            <a:r>
              <a:rPr lang="sv-SE" dirty="0"/>
              <a:t>   - ”hustomte”</a:t>
            </a:r>
          </a:p>
          <a:p>
            <a:pPr marL="0" indent="0">
              <a:buNone/>
            </a:pPr>
            <a:r>
              <a:rPr lang="sv-SE" dirty="0"/>
              <a:t>   - handräckning, hantlangning</a:t>
            </a:r>
          </a:p>
          <a:p>
            <a:pPr marL="0" indent="0">
              <a:buNone/>
            </a:pPr>
            <a:r>
              <a:rPr lang="sv-SE" dirty="0"/>
              <a:t>   - plock-och-pack</a:t>
            </a:r>
          </a:p>
          <a:p>
            <a:pPr marL="0" indent="0"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rgbClr val="002060"/>
                </a:solidFill>
              </a:rPr>
              <a:t>Brott mot den traditionella svenska modellen</a:t>
            </a: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Sammanpressad lönestruktur, utslagning av lågproduktiva jobb och uppgradering av arbetskraften genom utbildning/omskolning</a:t>
            </a:r>
          </a:p>
          <a:p>
            <a:r>
              <a:rPr lang="sv-SE" dirty="0"/>
              <a:t>Det fungerade på en ganska homogen arbetsmarknad</a:t>
            </a:r>
          </a:p>
          <a:p>
            <a:r>
              <a:rPr lang="sv-SE" dirty="0"/>
              <a:t>Idag har vi en mycket mer heterogen arbetsmarknad med större skillnader i färdigheter</a:t>
            </a:r>
          </a:p>
          <a:p>
            <a:r>
              <a:rPr lang="sv-SE" dirty="0"/>
              <a:t>Uppgiften blir för svår för enbart utbildnings- och arbetsmarknadspolitik</a:t>
            </a:r>
            <a:endParaRPr lang="en-GB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rgbClr val="002060"/>
                </a:solidFill>
              </a:rPr>
              <a:t>Problem med större lönespridning</a:t>
            </a: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SE" dirty="0"/>
              <a:t>Undvik att lägre löner på nya enkla jobb spiller över på andra löner</a:t>
            </a:r>
          </a:p>
          <a:p>
            <a:pPr marL="0" indent="0">
              <a:buNone/>
            </a:pPr>
            <a:r>
              <a:rPr lang="sv-SE" dirty="0"/>
              <a:t>   - en del forskning tyder på att det inte blir fallet</a:t>
            </a:r>
          </a:p>
          <a:p>
            <a:r>
              <a:rPr lang="sv-SE" dirty="0"/>
              <a:t>Många utrikes födda kan fastna på lågbetalda jobb</a:t>
            </a:r>
          </a:p>
          <a:p>
            <a:r>
              <a:rPr lang="sv-SE" dirty="0"/>
              <a:t>Vi kan behöva mer utjämnande skatte- och bidragssystem</a:t>
            </a:r>
          </a:p>
          <a:p>
            <a:r>
              <a:rPr lang="sv-SE" dirty="0"/>
              <a:t>Generösa villkor för utbildning</a:t>
            </a:r>
          </a:p>
          <a:p>
            <a:pPr marL="0" indent="0">
              <a:buNone/>
            </a:pPr>
            <a:r>
              <a:rPr lang="sv-SE" dirty="0"/>
              <a:t>   - för komplicerat att involvera arbetsgivarna genom centralt beslutade</a:t>
            </a:r>
          </a:p>
          <a:p>
            <a:pPr marL="0" indent="0">
              <a:buNone/>
            </a:pPr>
            <a:r>
              <a:rPr lang="sv-SE" dirty="0"/>
              <a:t>     regler</a:t>
            </a:r>
          </a:p>
          <a:p>
            <a:pPr marL="0" indent="0">
              <a:buNone/>
            </a:pPr>
            <a:r>
              <a:rPr lang="sv-SE" dirty="0"/>
              <a:t>    - rikta stöden direkt till individerna</a:t>
            </a:r>
          </a:p>
          <a:p>
            <a:pPr marL="0" indent="0">
              <a:buNone/>
            </a:pPr>
            <a:r>
              <a:rPr lang="sv-SE" dirty="0"/>
              <a:t>   </a:t>
            </a:r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rgbClr val="002060"/>
                </a:solidFill>
              </a:rPr>
              <a:t>Målkonflikter i flyktinginvandringen</a:t>
            </a: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v-SE" dirty="0" err="1"/>
              <a:t>Grundäggande</a:t>
            </a:r>
            <a:r>
              <a:rPr lang="sv-SE" dirty="0"/>
              <a:t> målkonflikt mellan </a:t>
            </a:r>
            <a:r>
              <a:rPr lang="sv-SE" b="1" dirty="0"/>
              <a:t>altruism</a:t>
            </a:r>
            <a:r>
              <a:rPr lang="sv-SE" dirty="0"/>
              <a:t> och </a:t>
            </a:r>
            <a:r>
              <a:rPr lang="sv-SE" b="1" dirty="0"/>
              <a:t>egennytta</a:t>
            </a:r>
          </a:p>
          <a:p>
            <a:pPr marL="0" indent="0">
              <a:buNone/>
            </a:pPr>
            <a:r>
              <a:rPr lang="sv-SE" b="1" dirty="0"/>
              <a:t>   </a:t>
            </a:r>
            <a:r>
              <a:rPr lang="sv-SE" dirty="0"/>
              <a:t>- de flesta vill hjälpa utsatta människor på flykt</a:t>
            </a:r>
          </a:p>
          <a:p>
            <a:pPr marL="0" indent="0">
              <a:buNone/>
            </a:pPr>
            <a:r>
              <a:rPr lang="sv-SE" dirty="0"/>
              <a:t>   - men också gränser för hur mycket egennytta vi vill uppoffra</a:t>
            </a:r>
          </a:p>
          <a:p>
            <a:r>
              <a:rPr lang="sv-SE" dirty="0"/>
              <a:t>Kostnader</a:t>
            </a:r>
          </a:p>
          <a:p>
            <a:pPr marL="0" indent="0">
              <a:buNone/>
            </a:pPr>
            <a:r>
              <a:rPr lang="sv-SE" dirty="0"/>
              <a:t>   - direkta ekonomiska kostnader</a:t>
            </a:r>
          </a:p>
          <a:p>
            <a:pPr marL="0" indent="0">
              <a:buNone/>
            </a:pPr>
            <a:r>
              <a:rPr lang="sv-SE" dirty="0"/>
              <a:t>   - kulturkonflikter</a:t>
            </a:r>
          </a:p>
          <a:p>
            <a:pPr marL="0" indent="0">
              <a:buNone/>
            </a:pPr>
            <a:r>
              <a:rPr lang="sv-SE" dirty="0"/>
              <a:t>   - sociala problem</a:t>
            </a:r>
          </a:p>
          <a:p>
            <a:r>
              <a:rPr lang="sv-SE" dirty="0"/>
              <a:t>Den </a:t>
            </a:r>
            <a:r>
              <a:rPr lang="sv-SE" b="1" dirty="0"/>
              <a:t>nationella välfärdsstatens ansvar för sina egna medborgare </a:t>
            </a:r>
            <a:r>
              <a:rPr lang="sv-SE" dirty="0"/>
              <a:t>kontra </a:t>
            </a:r>
            <a:r>
              <a:rPr lang="sv-SE" b="1" dirty="0"/>
              <a:t>universella värden</a:t>
            </a:r>
          </a:p>
          <a:p>
            <a:r>
              <a:rPr lang="sv-SE" dirty="0"/>
              <a:t>Länge förbjudet att diskutera </a:t>
            </a:r>
            <a:r>
              <a:rPr lang="sv-SE" b="1" dirty="0"/>
              <a:t>volymer</a:t>
            </a:r>
          </a:p>
          <a:p>
            <a:r>
              <a:rPr lang="sv-SE" dirty="0"/>
              <a:t>Vi behöver öppen diskussion om vilka avvägningar som vi tycker är rimliga</a:t>
            </a:r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rgbClr val="002060"/>
                </a:solidFill>
              </a:rPr>
              <a:t>Invandringens ekonomiska kostnader</a:t>
            </a: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SE" dirty="0"/>
              <a:t>2013 innebar var nettokostnaden av invandringen för de offentliga finanserna 26 miljarder kronor (0,7 procent av BNP)</a:t>
            </a:r>
          </a:p>
          <a:p>
            <a:r>
              <a:rPr lang="sv-SE" dirty="0"/>
              <a:t>Nettokostnaden för utomeuropeiskt födda var 21 miljarder kronor</a:t>
            </a:r>
          </a:p>
          <a:p>
            <a:r>
              <a:rPr lang="sv-SE" dirty="0"/>
              <a:t>En utomeuropeisk invandrare kommer under sin livstid att belasta de offentliga finanserna med 370 000 kronor (Beräkningar till Långtidsutredningen)</a:t>
            </a:r>
          </a:p>
          <a:p>
            <a:r>
              <a:rPr lang="sv-SE" dirty="0"/>
              <a:t>Om antalet utomeuropeiskt födda från fattiga länder ökar från </a:t>
            </a:r>
          </a:p>
          <a:p>
            <a:pPr marL="0" indent="0">
              <a:buNone/>
            </a:pPr>
            <a:r>
              <a:rPr lang="sv-SE" dirty="0"/>
              <a:t>   750 000 idag till 1,5 miljoner 2060 kommer det att kosta mindre än</a:t>
            </a:r>
          </a:p>
          <a:p>
            <a:pPr marL="0" indent="0">
              <a:buNone/>
            </a:pPr>
            <a:r>
              <a:rPr lang="sv-SE" dirty="0"/>
              <a:t>   1 procent av BNP per år</a:t>
            </a:r>
          </a:p>
          <a:p>
            <a:r>
              <a:rPr lang="sv-SE" dirty="0"/>
              <a:t>De direkta ekonomiska kostnaderna av invandringen är begränsade </a:t>
            </a:r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2800" dirty="0">
                <a:solidFill>
                  <a:srgbClr val="002060"/>
                </a:solidFill>
              </a:rPr>
              <a:t>4.1 Sysselsättningsgrad, arbetskraftsdeltagande, arbetslöshet och långtidsarbetslöshet efter födelseregion och kön, 20-64 år, 2015, procent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9567892" y="5805264"/>
            <a:ext cx="1100108" cy="1052736"/>
          </a:xfrm>
          <a:prstGeom prst="rect">
            <a:avLst/>
          </a:prstGeom>
        </p:spPr>
      </p:pic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567605" y="1678947"/>
          <a:ext cx="7000286" cy="4848885"/>
        </p:xfrm>
        <a:graphic>
          <a:graphicData uri="http://schemas.openxmlformats.org/drawingml/2006/table">
            <a:tbl>
              <a:tblPr firstRow="1" firstCol="1" bandRow="1"/>
              <a:tblGrid>
                <a:gridCol w="3301127"/>
                <a:gridCol w="924033"/>
                <a:gridCol w="925042"/>
                <a:gridCol w="925042"/>
                <a:gridCol w="925042"/>
              </a:tblGrid>
              <a:tr h="4583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Inrikes</a:t>
                      </a:r>
                      <a:r>
                        <a:rPr lang="sv-SE" sz="1400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sv-SE" sz="1400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f</a:t>
                      </a: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ödda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Afrika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Asien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Europa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293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i="1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Män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7839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b="1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Sysselsättningsgrad</a:t>
                      </a:r>
                      <a:endParaRPr lang="sv-SE" sz="1400" b="1" dirty="0">
                        <a:effectLst/>
                        <a:highlight>
                          <a:srgbClr val="FFFF00"/>
                        </a:highlight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b="1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85,2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b="1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61,0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b="1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63,5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80,2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839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Arbetskraftsdeltagande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89,5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83,9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82,3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87,6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839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Arbetslöshet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4,9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27,4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22,8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8,4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839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Andel långtidsarbetslösa av de arbetslösa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34,0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50,2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48,9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49,3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35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187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i="1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Kvinnor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839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b="1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Sysselsättningsgrad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b="1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82,7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b="1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45,4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b="1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54,4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72,2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839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Arbetskraftsdeltagande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86,3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66,8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69,8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79,1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839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Arbetslöshet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4,1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32,1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22,1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8,7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460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Andel långtidsarbetslösa av de arbetslösa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29,4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40,4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47,0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38,0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5520" y="274638"/>
            <a:ext cx="8568952" cy="1143000"/>
          </a:xfrm>
        </p:spPr>
        <p:txBody>
          <a:bodyPr>
            <a:noAutofit/>
          </a:bodyPr>
          <a:lstStyle/>
          <a:p>
            <a:r>
              <a:rPr lang="sv-SE" sz="2800" dirty="0">
                <a:solidFill>
                  <a:srgbClr val="002060"/>
                </a:solidFill>
              </a:rPr>
              <a:t>4.13 Total anknytningsgrad till arbetsmarknaden för hela befolkningen och kvinnor efter födelseregion, 20-64 år, 2015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2063553" y="1700803"/>
          <a:ext cx="7409060" cy="4566836"/>
        </p:xfrm>
        <a:graphic>
          <a:graphicData uri="http://schemas.openxmlformats.org/drawingml/2006/table">
            <a:tbl>
              <a:tblPr firstRow="1" firstCol="1" bandRow="1"/>
              <a:tblGrid>
                <a:gridCol w="1579140"/>
                <a:gridCol w="1457131"/>
                <a:gridCol w="1457829"/>
                <a:gridCol w="1457131"/>
                <a:gridCol w="1457829"/>
              </a:tblGrid>
              <a:tr h="108024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 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rotWithShape="1">
                      <a:blip r:embed="rId3"/>
                      <a:stretch>
                        <a:fillRect l="-108787" r="-300000" b="-331638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rotWithShape="1">
                      <a:blip r:embed="rId3"/>
                      <a:stretch>
                        <a:fillRect l="-208787" r="-200000" b="-331638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rotWithShape="1">
                      <a:blip r:embed="rId3"/>
                      <a:stretch>
                        <a:fillRect l="-308787" r="-100000" b="-331638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rotWithShape="1">
                      <a:blip r:embed="rId3"/>
                      <a:stretch>
                        <a:fillRect l="-408787" b="-331638"/>
                      </a:stretch>
                    </a:blipFill>
                  </a:tcPr>
                </a:tc>
              </a:tr>
              <a:tr h="28821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Totalt</a:t>
                      </a:r>
                      <a:endParaRPr lang="sv-SE" sz="1600" b="1" i="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848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b="1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Inrikes födda</a:t>
                      </a: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b="1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0,61</a:t>
                      </a: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0,82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0,88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0,84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4646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Utomeuropeiskt födda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0,35 (0,57)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0,79 (0,96)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0,73 (0,83)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0,60 (0,71)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48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b="1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Afrika</a:t>
                      </a: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b="1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0,26</a:t>
                      </a:r>
                      <a:r>
                        <a:rPr lang="sv-SE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 (0,43)</a:t>
                      </a:r>
                      <a:endParaRPr lang="sv-SE" sz="1400" b="1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0,74 (0,90)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0,65 (0,74)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0,53 (0,63)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48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b="1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Asien</a:t>
                      </a: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b="1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0,34</a:t>
                      </a:r>
                      <a:r>
                        <a:rPr lang="sv-SE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 (0,56)</a:t>
                      </a:r>
                      <a:endParaRPr lang="sv-SE" sz="1400" b="1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0,80 (0,98)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0,73 (0,83)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0,59 (0,70)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821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821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Kvinnor</a:t>
                      </a:r>
                      <a:endParaRPr lang="sv-SE" sz="1600" b="1" i="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48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b="1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Inrikes födda</a:t>
                      </a: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b="1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0,51</a:t>
                      </a: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0,72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0,86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0,83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4646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Utomeuropeiskt födda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0,28 (0,55)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0,70 (0,97)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0,71 (0,83)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0,56 (0,67)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48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b="1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Afrika</a:t>
                      </a:r>
                      <a:endParaRPr lang="sv-SE" sz="1400" b="1" dirty="0">
                        <a:effectLst/>
                        <a:highlight>
                          <a:srgbClr val="FFFF00"/>
                        </a:highlight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b="1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0,17</a:t>
                      </a: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 (0,33)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0,64 (0,89)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0,60 (0,70)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0,45 (0,54)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48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b="1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Asien</a:t>
                      </a: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b="1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0,27</a:t>
                      </a:r>
                      <a:r>
                        <a:rPr lang="sv-SE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sv-SE" sz="14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(0,53)</a:t>
                      </a:r>
                      <a:endParaRPr lang="sv-SE" sz="1400" b="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0,70 (0,97)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0,71 (0,83)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0,54 (0,65)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9567892" y="5805264"/>
            <a:ext cx="1100108" cy="1052736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116632"/>
            <a:ext cx="8219256" cy="1301006"/>
          </a:xfrm>
        </p:spPr>
        <p:txBody>
          <a:bodyPr>
            <a:noAutofit/>
          </a:bodyPr>
          <a:lstStyle/>
          <a:p>
            <a:r>
              <a:rPr lang="sv-SE" sz="2400" dirty="0">
                <a:solidFill>
                  <a:srgbClr val="002060"/>
                </a:solidFill>
              </a:rPr>
              <a:t>5.1 Sysselsättningsgrad för personer med inhemsk respektive utländsk bakgrund efter prestationsnivå i läs- och skrivkunnighet, 2012, procent av befolkningsgruppen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981199" y="1556777"/>
          <a:ext cx="7643192" cy="4680540"/>
        </p:xfrm>
        <a:graphic>
          <a:graphicData uri="http://schemas.openxmlformats.org/drawingml/2006/table">
            <a:tbl>
              <a:tblPr firstRow="1" firstCol="1" bandRow="1"/>
              <a:tblGrid>
                <a:gridCol w="1184695"/>
                <a:gridCol w="807121"/>
                <a:gridCol w="807121"/>
                <a:gridCol w="807121"/>
                <a:gridCol w="808650"/>
                <a:gridCol w="807121"/>
                <a:gridCol w="807121"/>
                <a:gridCol w="807121"/>
                <a:gridCol w="807121"/>
              </a:tblGrid>
              <a:tr h="27532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Prestationsnivå 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Prestationsnivå 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Prestationsnivå 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Prestationsnivå 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</a:tr>
              <a:tr h="55065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Inhemsk bakgrund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Utländsk bakgrund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Inhemsk bakgrund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Utländsk bakgrund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Inhemsk bakgrund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Utländsk bakgrund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Inhemsk bakgrund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Utländsk bakgrund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532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Danmark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57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54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65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80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71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85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75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7532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Finland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47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47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73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76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71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532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Frankrike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56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52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57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63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65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532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Irland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44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56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58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59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63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75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532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Italien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49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69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53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59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57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76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532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Nederländerna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50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60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82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72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86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73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532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Norge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66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83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81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90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91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532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Spanien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46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50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58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58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66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73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532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Storbritannien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54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57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68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75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84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81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532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 b="1">
                          <a:effectLst/>
                          <a:highlight>
                            <a:srgbClr val="FFFF00"/>
                          </a:highlight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Sverige</a:t>
                      </a:r>
                      <a:endParaRPr lang="sv-SE" sz="1200">
                        <a:effectLst/>
                        <a:highlight>
                          <a:srgbClr val="FFFF00"/>
                        </a:highlight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 b="1">
                          <a:effectLst/>
                          <a:highlight>
                            <a:srgbClr val="FFFF00"/>
                          </a:highlight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57</a:t>
                      </a:r>
                      <a:endParaRPr lang="sv-SE" sz="1200">
                        <a:effectLst/>
                        <a:highlight>
                          <a:srgbClr val="FFFF00"/>
                        </a:highlight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 b="1">
                          <a:effectLst/>
                          <a:highlight>
                            <a:srgbClr val="FFFF00"/>
                          </a:highlight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47</a:t>
                      </a:r>
                      <a:endParaRPr lang="sv-SE" sz="1200">
                        <a:effectLst/>
                        <a:highlight>
                          <a:srgbClr val="FFFF00"/>
                        </a:highlight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 b="1">
                          <a:effectLst/>
                          <a:highlight>
                            <a:srgbClr val="FFFF00"/>
                          </a:highlight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70</a:t>
                      </a:r>
                      <a:endParaRPr lang="sv-SE" sz="1200">
                        <a:effectLst/>
                        <a:highlight>
                          <a:srgbClr val="FFFF00"/>
                        </a:highlight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 b="1">
                          <a:effectLst/>
                          <a:highlight>
                            <a:srgbClr val="FFFF00"/>
                          </a:highlight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70</a:t>
                      </a:r>
                      <a:endParaRPr lang="sv-SE" sz="1200">
                        <a:effectLst/>
                        <a:highlight>
                          <a:srgbClr val="FFFF00"/>
                        </a:highlight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 b="1">
                          <a:effectLst/>
                          <a:highlight>
                            <a:srgbClr val="FFFF00"/>
                          </a:highlight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78</a:t>
                      </a:r>
                      <a:endParaRPr lang="sv-SE" sz="1200">
                        <a:effectLst/>
                        <a:highlight>
                          <a:srgbClr val="FFFF00"/>
                        </a:highlight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 b="1">
                          <a:effectLst/>
                          <a:highlight>
                            <a:srgbClr val="FFFF00"/>
                          </a:highlight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81</a:t>
                      </a:r>
                      <a:endParaRPr lang="sv-SE" sz="1200">
                        <a:effectLst/>
                        <a:highlight>
                          <a:srgbClr val="FFFF00"/>
                        </a:highlight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 b="1">
                          <a:effectLst/>
                          <a:highlight>
                            <a:srgbClr val="FFFF00"/>
                          </a:highlight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85</a:t>
                      </a:r>
                      <a:endParaRPr lang="sv-SE" sz="1200">
                        <a:effectLst/>
                        <a:highlight>
                          <a:srgbClr val="FFFF00"/>
                        </a:highlight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 b="1" dirty="0">
                          <a:effectLst/>
                          <a:highlight>
                            <a:srgbClr val="FFFF00"/>
                          </a:highlight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90</a:t>
                      </a:r>
                      <a:endParaRPr lang="sv-SE" sz="1200" dirty="0">
                        <a:effectLst/>
                        <a:highlight>
                          <a:srgbClr val="FFFF00"/>
                        </a:highlight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532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Tyskland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69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81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83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532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USA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59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70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80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83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81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532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Österrike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59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80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82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76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532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OECD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57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69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73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82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79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9567892" y="5805264"/>
            <a:ext cx="1100108" cy="1052736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sv-SE" sz="2400" b="1" dirty="0">
                <a:solidFill>
                  <a:srgbClr val="002060"/>
                </a:solidFill>
              </a:rPr>
              <a:t/>
            </a:r>
            <a:br>
              <a:rPr lang="sv-SE" sz="2400" b="1" dirty="0">
                <a:solidFill>
                  <a:srgbClr val="002060"/>
                </a:solidFill>
              </a:rPr>
            </a:br>
            <a:r>
              <a:rPr lang="sv-SE" sz="2400" b="1" dirty="0">
                <a:solidFill>
                  <a:srgbClr val="002060"/>
                </a:solidFill>
              </a:rPr>
              <a:t/>
            </a:r>
            <a:br>
              <a:rPr lang="sv-SE" sz="2400" b="1" dirty="0">
                <a:solidFill>
                  <a:srgbClr val="002060"/>
                </a:solidFill>
              </a:rPr>
            </a:br>
            <a:r>
              <a:rPr lang="sv-SE" sz="2400" b="1" dirty="0">
                <a:solidFill>
                  <a:srgbClr val="002060"/>
                </a:solidFill>
              </a:rPr>
              <a:t/>
            </a:r>
            <a:br>
              <a:rPr lang="sv-SE" sz="2400" b="1" dirty="0">
                <a:solidFill>
                  <a:srgbClr val="002060"/>
                </a:solidFill>
              </a:rPr>
            </a:br>
            <a:r>
              <a:rPr lang="sv-SE" sz="2400" b="1" dirty="0">
                <a:solidFill>
                  <a:srgbClr val="002060"/>
                </a:solidFill>
              </a:rPr>
              <a:t>Förändringar i den genomsnittliga läsförståelsepoängen mellan</a:t>
            </a:r>
            <a:r>
              <a:rPr lang="sv-SE" sz="2400" dirty="0">
                <a:solidFill>
                  <a:srgbClr val="002060"/>
                </a:solidFill>
              </a:rPr>
              <a:t> </a:t>
            </a:r>
            <a:r>
              <a:rPr lang="sv-SE" sz="2400" b="1" dirty="0">
                <a:solidFill>
                  <a:srgbClr val="002060"/>
                </a:solidFill>
              </a:rPr>
              <a:t>IALS 1994-98 och PIAAC 2012 för personer med inhemsk respektive</a:t>
            </a:r>
            <a:r>
              <a:rPr lang="sv-SE" sz="2400" dirty="0">
                <a:solidFill>
                  <a:srgbClr val="002060"/>
                </a:solidFill>
              </a:rPr>
              <a:t> </a:t>
            </a:r>
            <a:r>
              <a:rPr lang="sv-SE" sz="2400" b="1" dirty="0">
                <a:solidFill>
                  <a:srgbClr val="002060"/>
                </a:solidFill>
              </a:rPr>
              <a:t>invandrarbakgrund</a:t>
            </a:r>
            <a:r>
              <a:rPr lang="sv-SE" sz="2400" dirty="0">
                <a:solidFill>
                  <a:srgbClr val="002060"/>
                </a:solidFill>
              </a:rPr>
              <a:t/>
            </a:r>
            <a:br>
              <a:rPr lang="sv-SE" sz="2400" dirty="0">
                <a:solidFill>
                  <a:srgbClr val="002060"/>
                </a:solidFill>
              </a:rPr>
            </a:br>
            <a:r>
              <a:rPr lang="sv-SE" sz="2400" dirty="0">
                <a:solidFill>
                  <a:srgbClr val="002060"/>
                </a:solidFill>
              </a:rPr>
              <a:t/>
            </a:r>
            <a:br>
              <a:rPr lang="sv-SE" sz="2400" dirty="0">
                <a:solidFill>
                  <a:srgbClr val="002060"/>
                </a:solidFill>
              </a:rPr>
            </a:br>
            <a:endParaRPr lang="sv-SE" sz="2400" dirty="0">
              <a:solidFill>
                <a:srgbClr val="00206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991544" y="2060848"/>
          <a:ext cx="7632848" cy="42484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67892" y="5301208"/>
            <a:ext cx="1100108" cy="1556792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>
                <a:solidFill>
                  <a:srgbClr val="002060"/>
                </a:solidFill>
              </a:rPr>
              <a:t>Lönespridningen i olika OECD-länder, 2014</a:t>
            </a:r>
          </a:p>
        </p:txBody>
      </p:sp>
      <p:graphicFrame>
        <p:nvGraphicFramePr>
          <p:cNvPr id="4" name="Tabell 3"/>
          <p:cNvGraphicFramePr>
            <a:graphicFrameLocks noGrp="1"/>
          </p:cNvGraphicFramePr>
          <p:nvPr/>
        </p:nvGraphicFramePr>
        <p:xfrm>
          <a:off x="1204331" y="1750747"/>
          <a:ext cx="9015761" cy="52181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06455"/>
                <a:gridCol w="3004653"/>
                <a:gridCol w="3004653"/>
              </a:tblGrid>
              <a:tr h="3261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 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Decil 5/Decil 1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Decil 9/Decil 1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261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Sverige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1,36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2,28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261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Belgien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1,39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2,46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261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Danmark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1,45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2,56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261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Finland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1,46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2,57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261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Frankrike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1,49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2,98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261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Italien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1,50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2,17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261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Norge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1,62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2,42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261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Nederländerna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1,66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2,94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261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OECD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1,70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3,46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261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Österrike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1,72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3,33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261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Storbritannien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1,80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3,56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261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Tyskland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1,87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3,41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261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Polen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1,92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4,03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261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Estland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2,08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4,40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261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USA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2,09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</a:rPr>
                        <a:t>5,01</a:t>
                      </a:r>
                      <a:endParaRPr lang="sv-SE" sz="20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v-SE" sz="4000" b="1" dirty="0">
                <a:solidFill>
                  <a:srgbClr val="002060"/>
                </a:solidFill>
              </a:rPr>
              <a:t/>
            </a:r>
            <a:br>
              <a:rPr lang="sv-SE" sz="4000" b="1" dirty="0">
                <a:solidFill>
                  <a:srgbClr val="002060"/>
                </a:solidFill>
              </a:rPr>
            </a:br>
            <a:r>
              <a:rPr lang="sv-SE" sz="4000" b="1" dirty="0">
                <a:solidFill>
                  <a:srgbClr val="002060"/>
                </a:solidFill>
              </a:rPr>
              <a:t/>
            </a:r>
            <a:br>
              <a:rPr lang="sv-SE" sz="4000" b="1" dirty="0">
                <a:solidFill>
                  <a:srgbClr val="002060"/>
                </a:solidFill>
              </a:rPr>
            </a:br>
            <a:r>
              <a:rPr lang="sv-SE" sz="4000" b="1" dirty="0">
                <a:solidFill>
                  <a:srgbClr val="002060"/>
                </a:solidFill>
              </a:rPr>
              <a:t>Minimilönebett i olika länder, procent</a:t>
            </a:r>
            <a:r>
              <a:rPr lang="sv-SE" sz="4000" dirty="0">
                <a:solidFill>
                  <a:srgbClr val="002060"/>
                </a:solidFill>
              </a:rPr>
              <a:t/>
            </a:r>
            <a:br>
              <a:rPr lang="sv-SE" sz="4000" dirty="0">
                <a:solidFill>
                  <a:srgbClr val="002060"/>
                </a:solidFill>
              </a:rPr>
            </a:br>
            <a:r>
              <a:rPr lang="sv-SE" sz="4000" dirty="0">
                <a:solidFill>
                  <a:srgbClr val="002060"/>
                </a:solidFill>
              </a:rPr>
              <a:t/>
            </a:r>
            <a:br>
              <a:rPr lang="sv-SE" sz="4000" dirty="0">
                <a:solidFill>
                  <a:srgbClr val="002060"/>
                </a:solidFill>
              </a:rPr>
            </a:br>
            <a:endParaRPr lang="sv-SE" sz="4000" dirty="0">
              <a:solidFill>
                <a:srgbClr val="002060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67892" y="5301208"/>
            <a:ext cx="1100108" cy="1556792"/>
          </a:xfrm>
          <a:prstGeom prst="rect">
            <a:avLst/>
          </a:prstGeom>
        </p:spPr>
      </p:pic>
      <p:graphicFrame>
        <p:nvGraphicFramePr>
          <p:cNvPr id="5" name="Chart 4"/>
          <p:cNvGraphicFramePr/>
          <p:nvPr/>
        </p:nvGraphicFramePr>
        <p:xfrm>
          <a:off x="1847528" y="1268760"/>
          <a:ext cx="7632848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796</Words>
  <Application>Microsoft Office PowerPoint</Application>
  <PresentationFormat>Anpassad</PresentationFormat>
  <Paragraphs>333</Paragraphs>
  <Slides>13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13</vt:i4>
      </vt:variant>
    </vt:vector>
  </HeadingPairs>
  <TitlesOfParts>
    <vt:vector size="14" baseType="lpstr">
      <vt:lpstr>Office-tema</vt:lpstr>
      <vt:lpstr>Migration och integration: Panelsamtal om målkonflikter</vt:lpstr>
      <vt:lpstr>Målkonflikter i flyktinginvandringen</vt:lpstr>
      <vt:lpstr>Invandringens ekonomiska kostnader</vt:lpstr>
      <vt:lpstr>4.1 Sysselsättningsgrad, arbetskraftsdeltagande, arbetslöshet och långtidsarbetslöshet efter födelseregion och kön, 20-64 år, 2015, procent</vt:lpstr>
      <vt:lpstr>4.13 Total anknytningsgrad till arbetsmarknaden för hela befolkningen och kvinnor efter födelseregion, 20-64 år, 2015</vt:lpstr>
      <vt:lpstr>5.1 Sysselsättningsgrad för personer med inhemsk respektive utländsk bakgrund efter prestationsnivå i läs- och skrivkunnighet, 2012, procent av befolkningsgruppen</vt:lpstr>
      <vt:lpstr>   Förändringar i den genomsnittliga läsförståelsepoängen mellan IALS 1994-98 och PIAAC 2012 för personer med inhemsk respektive invandrarbakgrund  </vt:lpstr>
      <vt:lpstr>Lönespridningen i olika OECD-länder, 2014</vt:lpstr>
      <vt:lpstr>  Minimilönebett i olika länder, procent  </vt:lpstr>
      <vt:lpstr>2.16 Andel anställda i yrken med inga eller låga utbildningskrav, 2015</vt:lpstr>
      <vt:lpstr>Nya typer av ”enkla jobb”</vt:lpstr>
      <vt:lpstr>Brott mot den traditionella svenska modellen</vt:lpstr>
      <vt:lpstr>Problem med större lönespridning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Migration och integration: Panelsamtal om målkonflikter</dc:title>
  <dc:creator>Lars Calmfors</dc:creator>
  <cp:lastModifiedBy>Simon Ek</cp:lastModifiedBy>
  <cp:revision>9</cp:revision>
  <dcterms:created xsi:type="dcterms:W3CDTF">2017-03-02T17:13:00Z</dcterms:created>
  <dcterms:modified xsi:type="dcterms:W3CDTF">2017-03-08T11:08:02Z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1033-10.2.0.5811</vt:lpwstr>
  </property>
</Properties>
</file>