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5"/>
  </p:notesMasterIdLst>
  <p:sldIdLst>
    <p:sldId id="299" r:id="rId2"/>
    <p:sldId id="375" r:id="rId3"/>
    <p:sldId id="301" r:id="rId4"/>
    <p:sldId id="260" r:id="rId5"/>
    <p:sldId id="300" r:id="rId6"/>
    <p:sldId id="302" r:id="rId7"/>
    <p:sldId id="303" r:id="rId8"/>
    <p:sldId id="307" r:id="rId9"/>
    <p:sldId id="372" r:id="rId10"/>
    <p:sldId id="311" r:id="rId11"/>
    <p:sldId id="344" r:id="rId12"/>
    <p:sldId id="374" r:id="rId13"/>
    <p:sldId id="408" r:id="rId14"/>
    <p:sldId id="409" r:id="rId15"/>
    <p:sldId id="410" r:id="rId16"/>
    <p:sldId id="411" r:id="rId17"/>
    <p:sldId id="412" r:id="rId18"/>
    <p:sldId id="413" r:id="rId19"/>
    <p:sldId id="414" r:id="rId20"/>
    <p:sldId id="415" r:id="rId21"/>
    <p:sldId id="416" r:id="rId22"/>
    <p:sldId id="417" r:id="rId23"/>
    <p:sldId id="418" r:id="rId24"/>
    <p:sldId id="419" r:id="rId25"/>
    <p:sldId id="420" r:id="rId26"/>
    <p:sldId id="421" r:id="rId27"/>
    <p:sldId id="422" r:id="rId28"/>
    <p:sldId id="423" r:id="rId29"/>
    <p:sldId id="393" r:id="rId30"/>
    <p:sldId id="394" r:id="rId31"/>
    <p:sldId id="395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05" r:id="rId42"/>
    <p:sldId id="406" r:id="rId43"/>
    <p:sldId id="407" r:id="rId44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ter Danielsson" initials="P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8" autoAdjust="0"/>
    <p:restoredTop sz="94660"/>
  </p:normalViewPr>
  <p:slideViewPr>
    <p:cSldViewPr>
      <p:cViewPr>
        <p:scale>
          <a:sx n="114" d="100"/>
          <a:sy n="114" d="100"/>
        </p:scale>
        <p:origin x="-900" y="-24"/>
      </p:cViewPr>
      <p:guideLst>
        <p:guide orient="horz" pos="2160"/>
        <p:guide pos="287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ifndc02\users$\petterd\Desktop\Rapport%202016\Rapport\Korrektur%202017\Figurer_rapport_AER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764503441494601E-2"/>
          <c:y val="6.5289442986293397E-2"/>
          <c:w val="0.93444518190757098"/>
          <c:h val="0.72993176411771199"/>
        </c:manualLayout>
      </c:layout>
      <c:lineChart>
        <c:grouping val="standard"/>
        <c:varyColors val="0"/>
        <c:ser>
          <c:idx val="0"/>
          <c:order val="0"/>
          <c:tx>
            <c:strRef>
              <c:f>'F2.2'!$B$4</c:f>
              <c:strCache>
                <c:ptCount val="1"/>
                <c:pt idx="0">
                  <c:v>Brist på arbetskraft</c:v>
                </c:pt>
              </c:strCache>
            </c:strRef>
          </c:tx>
          <c:spPr>
            <a:ln w="28575" cap="rnd" cmpd="sng" algn="ctr">
              <a:solidFill>
                <a:srgbClr val="4F81BD"/>
              </a:solidFill>
              <a:prstDash val="solid"/>
              <a:round/>
            </a:ln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'F2.2'!$B$5:$B$73</c:f>
              <c:numCache>
                <c:formatCode>0.0</c:formatCode>
                <c:ptCount val="69"/>
                <c:pt idx="0">
                  <c:v>40</c:v>
                </c:pt>
                <c:pt idx="1">
                  <c:v>42</c:v>
                </c:pt>
                <c:pt idx="2">
                  <c:v>44</c:v>
                </c:pt>
                <c:pt idx="3">
                  <c:v>38</c:v>
                </c:pt>
                <c:pt idx="4">
                  <c:v>31</c:v>
                </c:pt>
                <c:pt idx="5">
                  <c:v>27</c:v>
                </c:pt>
                <c:pt idx="6">
                  <c:v>21</c:v>
                </c:pt>
                <c:pt idx="7">
                  <c:v>19</c:v>
                </c:pt>
                <c:pt idx="8">
                  <c:v>20</c:v>
                </c:pt>
                <c:pt idx="9">
                  <c:v>19</c:v>
                </c:pt>
                <c:pt idx="10">
                  <c:v>17</c:v>
                </c:pt>
                <c:pt idx="11">
                  <c:v>16</c:v>
                </c:pt>
                <c:pt idx="12">
                  <c:v>12</c:v>
                </c:pt>
                <c:pt idx="13">
                  <c:v>10</c:v>
                </c:pt>
                <c:pt idx="14">
                  <c:v>10</c:v>
                </c:pt>
                <c:pt idx="15">
                  <c:v>12</c:v>
                </c:pt>
                <c:pt idx="16">
                  <c:v>12</c:v>
                </c:pt>
                <c:pt idx="17">
                  <c:v>12</c:v>
                </c:pt>
                <c:pt idx="18">
                  <c:v>13</c:v>
                </c:pt>
                <c:pt idx="19">
                  <c:v>15</c:v>
                </c:pt>
                <c:pt idx="20">
                  <c:v>14</c:v>
                </c:pt>
                <c:pt idx="21">
                  <c:v>14</c:v>
                </c:pt>
                <c:pt idx="22">
                  <c:v>17</c:v>
                </c:pt>
                <c:pt idx="23">
                  <c:v>19</c:v>
                </c:pt>
                <c:pt idx="24">
                  <c:v>22</c:v>
                </c:pt>
                <c:pt idx="25">
                  <c:v>24</c:v>
                </c:pt>
                <c:pt idx="26">
                  <c:v>30</c:v>
                </c:pt>
                <c:pt idx="27">
                  <c:v>30</c:v>
                </c:pt>
                <c:pt idx="28">
                  <c:v>36</c:v>
                </c:pt>
                <c:pt idx="29">
                  <c:v>38</c:v>
                </c:pt>
                <c:pt idx="30">
                  <c:v>37</c:v>
                </c:pt>
                <c:pt idx="31">
                  <c:v>38</c:v>
                </c:pt>
                <c:pt idx="32">
                  <c:v>32</c:v>
                </c:pt>
                <c:pt idx="33">
                  <c:v>26</c:v>
                </c:pt>
                <c:pt idx="34">
                  <c:v>21</c:v>
                </c:pt>
                <c:pt idx="35">
                  <c:v>12</c:v>
                </c:pt>
                <c:pt idx="36">
                  <c:v>9</c:v>
                </c:pt>
                <c:pt idx="37">
                  <c:v>7</c:v>
                </c:pt>
                <c:pt idx="38">
                  <c:v>9</c:v>
                </c:pt>
                <c:pt idx="39">
                  <c:v>12</c:v>
                </c:pt>
                <c:pt idx="40">
                  <c:v>14</c:v>
                </c:pt>
                <c:pt idx="41">
                  <c:v>19</c:v>
                </c:pt>
                <c:pt idx="42">
                  <c:v>20</c:v>
                </c:pt>
                <c:pt idx="43">
                  <c:v>24</c:v>
                </c:pt>
                <c:pt idx="44">
                  <c:v>26</c:v>
                </c:pt>
                <c:pt idx="45">
                  <c:v>27</c:v>
                </c:pt>
                <c:pt idx="46">
                  <c:v>22</c:v>
                </c:pt>
                <c:pt idx="47">
                  <c:v>20</c:v>
                </c:pt>
                <c:pt idx="48">
                  <c:v>22</c:v>
                </c:pt>
                <c:pt idx="49">
                  <c:v>19</c:v>
                </c:pt>
                <c:pt idx="50">
                  <c:v>17</c:v>
                </c:pt>
                <c:pt idx="51">
                  <c:v>16</c:v>
                </c:pt>
                <c:pt idx="52">
                  <c:v>13</c:v>
                </c:pt>
                <c:pt idx="53">
                  <c:v>13</c:v>
                </c:pt>
                <c:pt idx="54">
                  <c:v>15</c:v>
                </c:pt>
                <c:pt idx="55">
                  <c:v>16</c:v>
                </c:pt>
                <c:pt idx="56">
                  <c:v>16</c:v>
                </c:pt>
                <c:pt idx="57">
                  <c:v>17</c:v>
                </c:pt>
                <c:pt idx="58">
                  <c:v>17</c:v>
                </c:pt>
                <c:pt idx="59">
                  <c:v>20</c:v>
                </c:pt>
                <c:pt idx="60">
                  <c:v>21</c:v>
                </c:pt>
                <c:pt idx="61">
                  <c:v>22</c:v>
                </c:pt>
                <c:pt idx="62">
                  <c:v>25</c:v>
                </c:pt>
                <c:pt idx="63">
                  <c:v>26</c:v>
                </c:pt>
                <c:pt idx="64">
                  <c:v>29</c:v>
                </c:pt>
                <c:pt idx="65">
                  <c:v>33</c:v>
                </c:pt>
                <c:pt idx="66">
                  <c:v>35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2B81-4C26-8A08-6BCF0A78F000}"/>
            </c:ext>
          </c:extLst>
        </c:ser>
        <c:ser>
          <c:idx val="1"/>
          <c:order val="1"/>
          <c:tx>
            <c:strRef>
              <c:f>'F2.2'!$C$4</c:f>
              <c:strCache>
                <c:ptCount val="1"/>
                <c:pt idx="0">
                  <c:v>Genomsnitt 2000-2016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'F2.2'!$A$5:$A$71</c:f>
              <c:numCache>
                <c:formatCode>yyyy;@</c:formatCode>
                <c:ptCount val="67"/>
                <c:pt idx="0">
                  <c:v>36526</c:v>
                </c:pt>
                <c:pt idx="1">
                  <c:v>36617</c:v>
                </c:pt>
                <c:pt idx="2">
                  <c:v>36708</c:v>
                </c:pt>
                <c:pt idx="3">
                  <c:v>36800</c:v>
                </c:pt>
                <c:pt idx="4">
                  <c:v>36892</c:v>
                </c:pt>
                <c:pt idx="5">
                  <c:v>36982</c:v>
                </c:pt>
                <c:pt idx="6">
                  <c:v>37073</c:v>
                </c:pt>
                <c:pt idx="7">
                  <c:v>37165</c:v>
                </c:pt>
                <c:pt idx="8">
                  <c:v>37257</c:v>
                </c:pt>
                <c:pt idx="9">
                  <c:v>37347</c:v>
                </c:pt>
                <c:pt idx="10">
                  <c:v>37438</c:v>
                </c:pt>
                <c:pt idx="11">
                  <c:v>37530</c:v>
                </c:pt>
                <c:pt idx="12">
                  <c:v>37622</c:v>
                </c:pt>
                <c:pt idx="13">
                  <c:v>37712</c:v>
                </c:pt>
                <c:pt idx="14">
                  <c:v>37803</c:v>
                </c:pt>
                <c:pt idx="15">
                  <c:v>37895</c:v>
                </c:pt>
                <c:pt idx="16">
                  <c:v>37987</c:v>
                </c:pt>
                <c:pt idx="17">
                  <c:v>38078</c:v>
                </c:pt>
                <c:pt idx="18">
                  <c:v>38169</c:v>
                </c:pt>
                <c:pt idx="19">
                  <c:v>38261</c:v>
                </c:pt>
                <c:pt idx="20">
                  <c:v>38353</c:v>
                </c:pt>
                <c:pt idx="21">
                  <c:v>38443</c:v>
                </c:pt>
                <c:pt idx="22">
                  <c:v>38534</c:v>
                </c:pt>
                <c:pt idx="23">
                  <c:v>38626</c:v>
                </c:pt>
                <c:pt idx="24">
                  <c:v>38718</c:v>
                </c:pt>
                <c:pt idx="25">
                  <c:v>38808</c:v>
                </c:pt>
                <c:pt idx="26">
                  <c:v>38899</c:v>
                </c:pt>
                <c:pt idx="27">
                  <c:v>38991</c:v>
                </c:pt>
                <c:pt idx="28">
                  <c:v>39083</c:v>
                </c:pt>
                <c:pt idx="29">
                  <c:v>39173</c:v>
                </c:pt>
                <c:pt idx="30">
                  <c:v>39264</c:v>
                </c:pt>
                <c:pt idx="31">
                  <c:v>39356</c:v>
                </c:pt>
                <c:pt idx="32">
                  <c:v>39448</c:v>
                </c:pt>
                <c:pt idx="33">
                  <c:v>39539</c:v>
                </c:pt>
                <c:pt idx="34">
                  <c:v>39630</c:v>
                </c:pt>
                <c:pt idx="35">
                  <c:v>39722</c:v>
                </c:pt>
                <c:pt idx="36">
                  <c:v>39814</c:v>
                </c:pt>
                <c:pt idx="37">
                  <c:v>39904</c:v>
                </c:pt>
                <c:pt idx="38">
                  <c:v>39995</c:v>
                </c:pt>
                <c:pt idx="39">
                  <c:v>40087</c:v>
                </c:pt>
                <c:pt idx="40">
                  <c:v>40179</c:v>
                </c:pt>
                <c:pt idx="41">
                  <c:v>40269</c:v>
                </c:pt>
                <c:pt idx="42">
                  <c:v>40360</c:v>
                </c:pt>
                <c:pt idx="43">
                  <c:v>40452</c:v>
                </c:pt>
                <c:pt idx="44">
                  <c:v>40544</c:v>
                </c:pt>
                <c:pt idx="45">
                  <c:v>40634</c:v>
                </c:pt>
                <c:pt idx="46">
                  <c:v>40725</c:v>
                </c:pt>
                <c:pt idx="47">
                  <c:v>40817</c:v>
                </c:pt>
                <c:pt idx="48">
                  <c:v>40909</c:v>
                </c:pt>
                <c:pt idx="49">
                  <c:v>41000</c:v>
                </c:pt>
                <c:pt idx="50">
                  <c:v>41091</c:v>
                </c:pt>
                <c:pt idx="51">
                  <c:v>41183</c:v>
                </c:pt>
                <c:pt idx="52">
                  <c:v>41275</c:v>
                </c:pt>
                <c:pt idx="53">
                  <c:v>41365</c:v>
                </c:pt>
                <c:pt idx="54">
                  <c:v>41456</c:v>
                </c:pt>
                <c:pt idx="55">
                  <c:v>41548</c:v>
                </c:pt>
                <c:pt idx="56">
                  <c:v>41640</c:v>
                </c:pt>
                <c:pt idx="57">
                  <c:v>41730</c:v>
                </c:pt>
                <c:pt idx="58">
                  <c:v>41821</c:v>
                </c:pt>
                <c:pt idx="59">
                  <c:v>41913</c:v>
                </c:pt>
                <c:pt idx="60">
                  <c:v>42005</c:v>
                </c:pt>
                <c:pt idx="61">
                  <c:v>42095</c:v>
                </c:pt>
                <c:pt idx="62">
                  <c:v>42186</c:v>
                </c:pt>
                <c:pt idx="63">
                  <c:v>42278</c:v>
                </c:pt>
                <c:pt idx="64">
                  <c:v>42370</c:v>
                </c:pt>
                <c:pt idx="65">
                  <c:v>42461</c:v>
                </c:pt>
                <c:pt idx="66">
                  <c:v>42552</c:v>
                </c:pt>
              </c:numCache>
            </c:numRef>
          </c:cat>
          <c:val>
            <c:numRef>
              <c:f>'F2.2'!$C$5:$C$71</c:f>
              <c:numCache>
                <c:formatCode>0.0</c:formatCode>
                <c:ptCount val="67"/>
                <c:pt idx="0">
                  <c:v>21.507462686567202</c:v>
                </c:pt>
                <c:pt idx="1">
                  <c:v>21.507462686567202</c:v>
                </c:pt>
                <c:pt idx="2">
                  <c:v>21.507462686567202</c:v>
                </c:pt>
                <c:pt idx="3">
                  <c:v>21.507462686567202</c:v>
                </c:pt>
                <c:pt idx="4">
                  <c:v>21.507462686567202</c:v>
                </c:pt>
                <c:pt idx="5">
                  <c:v>21.507462686567202</c:v>
                </c:pt>
                <c:pt idx="6">
                  <c:v>21.507462686567202</c:v>
                </c:pt>
                <c:pt idx="7">
                  <c:v>21.507462686567202</c:v>
                </c:pt>
                <c:pt idx="8">
                  <c:v>21.507462686567202</c:v>
                </c:pt>
                <c:pt idx="9">
                  <c:v>21.507462686567202</c:v>
                </c:pt>
                <c:pt idx="10">
                  <c:v>21.507462686567202</c:v>
                </c:pt>
                <c:pt idx="11">
                  <c:v>21.507462686567202</c:v>
                </c:pt>
                <c:pt idx="12">
                  <c:v>21.507462686567202</c:v>
                </c:pt>
                <c:pt idx="13">
                  <c:v>21.507462686567202</c:v>
                </c:pt>
                <c:pt idx="14">
                  <c:v>21.507462686567202</c:v>
                </c:pt>
                <c:pt idx="15">
                  <c:v>21.507462686567202</c:v>
                </c:pt>
                <c:pt idx="16">
                  <c:v>21.507462686567202</c:v>
                </c:pt>
                <c:pt idx="17">
                  <c:v>21.507462686567202</c:v>
                </c:pt>
                <c:pt idx="18">
                  <c:v>21.507462686567202</c:v>
                </c:pt>
                <c:pt idx="19">
                  <c:v>21.507462686567202</c:v>
                </c:pt>
                <c:pt idx="20">
                  <c:v>21.507462686567202</c:v>
                </c:pt>
                <c:pt idx="21">
                  <c:v>21.507462686567202</c:v>
                </c:pt>
                <c:pt idx="22">
                  <c:v>21.507462686567202</c:v>
                </c:pt>
                <c:pt idx="23">
                  <c:v>21.507462686567202</c:v>
                </c:pt>
                <c:pt idx="24">
                  <c:v>21.507462686567202</c:v>
                </c:pt>
                <c:pt idx="25">
                  <c:v>21.507462686567202</c:v>
                </c:pt>
                <c:pt idx="26">
                  <c:v>21.507462686567202</c:v>
                </c:pt>
                <c:pt idx="27">
                  <c:v>21.507462686567202</c:v>
                </c:pt>
                <c:pt idx="28">
                  <c:v>21.507462686567202</c:v>
                </c:pt>
                <c:pt idx="29">
                  <c:v>21.507462686567202</c:v>
                </c:pt>
                <c:pt idx="30">
                  <c:v>21.507462686567202</c:v>
                </c:pt>
                <c:pt idx="31">
                  <c:v>21.507462686567202</c:v>
                </c:pt>
                <c:pt idx="32">
                  <c:v>21.507462686567202</c:v>
                </c:pt>
                <c:pt idx="33">
                  <c:v>21.507462686567202</c:v>
                </c:pt>
                <c:pt idx="34">
                  <c:v>21.507462686567202</c:v>
                </c:pt>
                <c:pt idx="35">
                  <c:v>21.507462686567202</c:v>
                </c:pt>
                <c:pt idx="36">
                  <c:v>21.507462686567202</c:v>
                </c:pt>
                <c:pt idx="37">
                  <c:v>21.507462686567202</c:v>
                </c:pt>
                <c:pt idx="38">
                  <c:v>21.507462686567202</c:v>
                </c:pt>
                <c:pt idx="39">
                  <c:v>21.507462686567202</c:v>
                </c:pt>
                <c:pt idx="40">
                  <c:v>21.507462686567202</c:v>
                </c:pt>
                <c:pt idx="41">
                  <c:v>21.507462686567202</c:v>
                </c:pt>
                <c:pt idx="42">
                  <c:v>21.507462686567202</c:v>
                </c:pt>
                <c:pt idx="43">
                  <c:v>21.507462686567202</c:v>
                </c:pt>
                <c:pt idx="44">
                  <c:v>21.507462686567202</c:v>
                </c:pt>
                <c:pt idx="45">
                  <c:v>21.507462686567202</c:v>
                </c:pt>
                <c:pt idx="46">
                  <c:v>21.507462686567202</c:v>
                </c:pt>
                <c:pt idx="47">
                  <c:v>21.507462686567202</c:v>
                </c:pt>
                <c:pt idx="48">
                  <c:v>21.507462686567202</c:v>
                </c:pt>
                <c:pt idx="49">
                  <c:v>21.507462686567202</c:v>
                </c:pt>
                <c:pt idx="50">
                  <c:v>21.507462686567202</c:v>
                </c:pt>
                <c:pt idx="51">
                  <c:v>21.507462686567202</c:v>
                </c:pt>
                <c:pt idx="52">
                  <c:v>21.507462686567202</c:v>
                </c:pt>
                <c:pt idx="53">
                  <c:v>21.507462686567202</c:v>
                </c:pt>
                <c:pt idx="54">
                  <c:v>21.507462686567202</c:v>
                </c:pt>
                <c:pt idx="55">
                  <c:v>21.507462686567202</c:v>
                </c:pt>
                <c:pt idx="56">
                  <c:v>21.507462686567202</c:v>
                </c:pt>
                <c:pt idx="57">
                  <c:v>21.507462686567202</c:v>
                </c:pt>
                <c:pt idx="58">
                  <c:v>21.507462686567202</c:v>
                </c:pt>
                <c:pt idx="59">
                  <c:v>21.507462686567202</c:v>
                </c:pt>
                <c:pt idx="60">
                  <c:v>21.507462686567202</c:v>
                </c:pt>
                <c:pt idx="61">
                  <c:v>21.507462686567202</c:v>
                </c:pt>
                <c:pt idx="62">
                  <c:v>21.507462686567202</c:v>
                </c:pt>
                <c:pt idx="63">
                  <c:v>21.507462686567202</c:v>
                </c:pt>
                <c:pt idx="64">
                  <c:v>21.507462686567202</c:v>
                </c:pt>
                <c:pt idx="65">
                  <c:v>21.507462686567202</c:v>
                </c:pt>
                <c:pt idx="66">
                  <c:v>21.507462686567202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2B81-4C26-8A08-6BCF0A78F0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1664128"/>
        <c:axId val="107675648"/>
      </c:lineChart>
      <c:dateAx>
        <c:axId val="111664128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07675648"/>
        <c:crosses val="autoZero"/>
        <c:auto val="1"/>
        <c:lblOffset val="100"/>
        <c:baseTimeUnit val="months"/>
        <c:majorUnit val="2"/>
        <c:majorTimeUnit val="years"/>
        <c:minorUnit val="12"/>
        <c:minorTimeUnit val="years"/>
      </c:dateAx>
      <c:valAx>
        <c:axId val="107675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16641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6874803943352696"/>
          <c:w val="0.992916666666667"/>
          <c:h val="0.103474205480437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827187807276298E-2"/>
          <c:y val="6.5289442986293397E-2"/>
          <c:w val="0.85847590953785602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'F7.1'!$C$1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  <c:pt idx="115">
                  <c:v>47707</c:v>
                </c:pt>
                <c:pt idx="116">
                  <c:v>47194</c:v>
                </c:pt>
                <c:pt idx="117">
                  <c:v>46734</c:v>
                </c:pt>
                <c:pt idx="118">
                  <c:v>46401</c:v>
                </c:pt>
                <c:pt idx="119">
                  <c:v>45489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ECD7-44E1-8130-48D314C8C259}"/>
            </c:ext>
          </c:extLst>
        </c:ser>
        <c:ser>
          <c:idx val="1"/>
          <c:order val="1"/>
          <c:tx>
            <c:strRef>
              <c:f>'F7.1'!$E$1</c:f>
              <c:strCache>
                <c:ptCount val="1"/>
                <c:pt idx="0">
                  <c:v>Instegsjobb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>
                  <c:v>2902</c:v>
                </c:pt>
                <c:pt idx="85">
                  <c:v>2998</c:v>
                </c:pt>
                <c:pt idx="86">
                  <c:v>3005</c:v>
                </c:pt>
                <c:pt idx="87">
                  <c:v>3090</c:v>
                </c:pt>
                <c:pt idx="88">
                  <c:v>3253</c:v>
                </c:pt>
                <c:pt idx="89">
                  <c:v>3601</c:v>
                </c:pt>
                <c:pt idx="90">
                  <c:v>3698</c:v>
                </c:pt>
                <c:pt idx="91">
                  <c:v>3630</c:v>
                </c:pt>
                <c:pt idx="92">
                  <c:v>3668</c:v>
                </c:pt>
                <c:pt idx="93">
                  <c:v>3746</c:v>
                </c:pt>
                <c:pt idx="94">
                  <c:v>3779</c:v>
                </c:pt>
                <c:pt idx="95">
                  <c:v>3744</c:v>
                </c:pt>
                <c:pt idx="96">
                  <c:v>3630</c:v>
                </c:pt>
                <c:pt idx="97">
                  <c:v>3686</c:v>
                </c:pt>
                <c:pt idx="98">
                  <c:v>3770</c:v>
                </c:pt>
                <c:pt idx="99">
                  <c:v>3798</c:v>
                </c:pt>
                <c:pt idx="100">
                  <c:v>3898</c:v>
                </c:pt>
                <c:pt idx="101">
                  <c:v>4157</c:v>
                </c:pt>
                <c:pt idx="102">
                  <c:v>4213</c:v>
                </c:pt>
                <c:pt idx="103">
                  <c:v>4028</c:v>
                </c:pt>
                <c:pt idx="104">
                  <c:v>4019</c:v>
                </c:pt>
                <c:pt idx="105">
                  <c:v>4014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  <c:pt idx="115">
                  <c:v>4415</c:v>
                </c:pt>
                <c:pt idx="116">
                  <c:v>4324</c:v>
                </c:pt>
                <c:pt idx="117">
                  <c:v>4368</c:v>
                </c:pt>
                <c:pt idx="118">
                  <c:v>4346</c:v>
                </c:pt>
                <c:pt idx="119">
                  <c:v>4222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ECD7-44E1-8130-48D314C8C259}"/>
            </c:ext>
          </c:extLst>
        </c:ser>
        <c:ser>
          <c:idx val="2"/>
          <c:order val="2"/>
          <c:tx>
            <c:strRef>
              <c:f>'F7.1'!$F$1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'F7.1'!$A$2:$A$122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  <c:pt idx="115">
                  <c:v>2016</c:v>
                </c:pt>
                <c:pt idx="116">
                  <c:v>2016</c:v>
                </c:pt>
                <c:pt idx="117">
                  <c:v>2016</c:v>
                </c:pt>
                <c:pt idx="118">
                  <c:v>2016</c:v>
                </c:pt>
                <c:pt idx="119">
                  <c:v>2016</c:v>
                </c:pt>
              </c:numCache>
            </c:numRef>
          </c:cat>
          <c:val>
            <c:numRef>
              <c:f>'F7.1'!$F$2:$F$122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 formatCode="General">
                  <c:v>9373</c:v>
                </c:pt>
                <c:pt idx="85" formatCode="General">
                  <c:v>9576</c:v>
                </c:pt>
                <c:pt idx="86" formatCode="General">
                  <c:v>9988</c:v>
                </c:pt>
                <c:pt idx="87" formatCode="General">
                  <c:v>10539</c:v>
                </c:pt>
                <c:pt idx="88" formatCode="General">
                  <c:v>11032</c:v>
                </c:pt>
                <c:pt idx="89" formatCode="General">
                  <c:v>11628</c:v>
                </c:pt>
                <c:pt idx="90" formatCode="General">
                  <c:v>11864</c:v>
                </c:pt>
                <c:pt idx="91" formatCode="General">
                  <c:v>11858</c:v>
                </c:pt>
                <c:pt idx="92" formatCode="General">
                  <c:v>11853</c:v>
                </c:pt>
                <c:pt idx="93" formatCode="General">
                  <c:v>11693</c:v>
                </c:pt>
                <c:pt idx="94" formatCode="General">
                  <c:v>11684</c:v>
                </c:pt>
                <c:pt idx="95" formatCode="General">
                  <c:v>11592</c:v>
                </c:pt>
                <c:pt idx="96" formatCode="General">
                  <c:v>11310</c:v>
                </c:pt>
                <c:pt idx="97" formatCode="General">
                  <c:v>11284</c:v>
                </c:pt>
                <c:pt idx="98" formatCode="General">
                  <c:v>11071</c:v>
                </c:pt>
                <c:pt idx="99" formatCode="General">
                  <c:v>10888</c:v>
                </c:pt>
                <c:pt idx="100" formatCode="General">
                  <c:v>10485</c:v>
                </c:pt>
                <c:pt idx="101" formatCode="General">
                  <c:v>10626</c:v>
                </c:pt>
                <c:pt idx="102" formatCode="General">
                  <c:v>10407</c:v>
                </c:pt>
                <c:pt idx="103" formatCode="General">
                  <c:v>10185</c:v>
                </c:pt>
                <c:pt idx="104" formatCode="General">
                  <c:v>9945</c:v>
                </c:pt>
                <c:pt idx="105" formatCode="General">
                  <c:v>9692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  <c:pt idx="115" formatCode="General">
                  <c:v>8525</c:v>
                </c:pt>
                <c:pt idx="116" formatCode="General">
                  <c:v>8220</c:v>
                </c:pt>
                <c:pt idx="117" formatCode="General">
                  <c:v>8027</c:v>
                </c:pt>
                <c:pt idx="118" formatCode="General">
                  <c:v>7995</c:v>
                </c:pt>
                <c:pt idx="119" formatCode="General">
                  <c:v>7943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ECD7-44E1-8130-48D314C8C2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776768"/>
        <c:axId val="119778304"/>
      </c:lineChart>
      <c:catAx>
        <c:axId val="119776768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778304"/>
        <c:crosses val="autoZero"/>
        <c:auto val="1"/>
        <c:lblAlgn val="ctr"/>
        <c:lblOffset val="100"/>
        <c:tickLblSkip val="12"/>
        <c:tickMarkSkip val="12"/>
        <c:noMultiLvlLbl val="0"/>
      </c:catAx>
      <c:valAx>
        <c:axId val="11977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7767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47111602753199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'F2.15'!$C$3</c:f>
              <c:strCache>
                <c:ptCount val="1"/>
                <c:pt idx="0">
                  <c:v>Tillverkningsindustri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'F2.15'!$C$4:$C$58</c:f>
              <c:numCache>
                <c:formatCode>General</c:formatCode>
                <c:ptCount val="5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3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3</c:v>
                </c:pt>
                <c:pt idx="13">
                  <c:v>4</c:v>
                </c:pt>
                <c:pt idx="14">
                  <c:v>4</c:v>
                </c:pt>
                <c:pt idx="15">
                  <c:v>5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4</c:v>
                </c:pt>
                <c:pt idx="22">
                  <c:v>3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11</c:v>
                </c:pt>
                <c:pt idx="32">
                  <c:v>4</c:v>
                </c:pt>
                <c:pt idx="33">
                  <c:v>7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1</c:v>
                </c:pt>
                <c:pt idx="38">
                  <c:v>2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2</c:v>
                </c:pt>
                <c:pt idx="46">
                  <c:v>2</c:v>
                </c:pt>
                <c:pt idx="47">
                  <c:v>3</c:v>
                </c:pt>
                <c:pt idx="48">
                  <c:v>8</c:v>
                </c:pt>
                <c:pt idx="49">
                  <c:v>2</c:v>
                </c:pt>
                <c:pt idx="50">
                  <c:v>3</c:v>
                </c:pt>
                <c:pt idx="51">
                  <c:v>3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D46-4D9C-9B00-689B29E2180E}"/>
            </c:ext>
          </c:extLst>
        </c:ser>
        <c:ser>
          <c:idx val="1"/>
          <c:order val="1"/>
          <c:tx>
            <c:strRef>
              <c:f>'F2.15'!$D$3</c:f>
              <c:strCache>
                <c:ptCount val="1"/>
                <c:pt idx="0">
                  <c:v>Privata tjänstenäringar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'F2.15'!$D$4:$D$58</c:f>
              <c:numCache>
                <c:formatCode>General</c:formatCode>
                <c:ptCount val="55"/>
                <c:pt idx="0">
                  <c:v>8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7</c:v>
                </c:pt>
                <c:pt idx="5">
                  <c:v>9</c:v>
                </c:pt>
                <c:pt idx="6">
                  <c:v>7</c:v>
                </c:pt>
                <c:pt idx="7">
                  <c:v>12</c:v>
                </c:pt>
                <c:pt idx="8">
                  <c:v>10</c:v>
                </c:pt>
                <c:pt idx="9">
                  <c:v>10</c:v>
                </c:pt>
                <c:pt idx="10">
                  <c:v>11</c:v>
                </c:pt>
                <c:pt idx="11">
                  <c:v>14</c:v>
                </c:pt>
                <c:pt idx="12">
                  <c:v>15</c:v>
                </c:pt>
                <c:pt idx="13">
                  <c:v>16</c:v>
                </c:pt>
                <c:pt idx="14">
                  <c:v>19</c:v>
                </c:pt>
                <c:pt idx="15">
                  <c:v>23</c:v>
                </c:pt>
                <c:pt idx="16">
                  <c:v>27</c:v>
                </c:pt>
                <c:pt idx="17">
                  <c:v>29</c:v>
                </c:pt>
                <c:pt idx="18">
                  <c:v>30</c:v>
                </c:pt>
                <c:pt idx="19">
                  <c:v>29</c:v>
                </c:pt>
                <c:pt idx="20">
                  <c:v>27</c:v>
                </c:pt>
                <c:pt idx="21">
                  <c:v>22</c:v>
                </c:pt>
                <c:pt idx="22">
                  <c:v>14</c:v>
                </c:pt>
                <c:pt idx="23">
                  <c:v>6</c:v>
                </c:pt>
                <c:pt idx="24">
                  <c:v>5</c:v>
                </c:pt>
                <c:pt idx="25">
                  <c:v>4</c:v>
                </c:pt>
                <c:pt idx="26">
                  <c:v>5</c:v>
                </c:pt>
                <c:pt idx="27">
                  <c:v>7</c:v>
                </c:pt>
                <c:pt idx="28">
                  <c:v>8</c:v>
                </c:pt>
                <c:pt idx="29">
                  <c:v>11</c:v>
                </c:pt>
                <c:pt idx="30">
                  <c:v>14</c:v>
                </c:pt>
                <c:pt idx="31">
                  <c:v>18</c:v>
                </c:pt>
                <c:pt idx="32">
                  <c:v>19</c:v>
                </c:pt>
                <c:pt idx="33">
                  <c:v>19</c:v>
                </c:pt>
                <c:pt idx="34">
                  <c:v>17</c:v>
                </c:pt>
                <c:pt idx="35">
                  <c:v>12</c:v>
                </c:pt>
                <c:pt idx="36">
                  <c:v>15</c:v>
                </c:pt>
                <c:pt idx="37">
                  <c:v>15</c:v>
                </c:pt>
                <c:pt idx="38">
                  <c:v>10</c:v>
                </c:pt>
                <c:pt idx="39">
                  <c:v>12</c:v>
                </c:pt>
                <c:pt idx="40">
                  <c:v>8</c:v>
                </c:pt>
                <c:pt idx="41">
                  <c:v>8</c:v>
                </c:pt>
                <c:pt idx="42">
                  <c:v>13</c:v>
                </c:pt>
                <c:pt idx="43">
                  <c:v>9</c:v>
                </c:pt>
                <c:pt idx="44">
                  <c:v>11</c:v>
                </c:pt>
                <c:pt idx="45">
                  <c:v>12</c:v>
                </c:pt>
                <c:pt idx="46">
                  <c:v>11</c:v>
                </c:pt>
                <c:pt idx="47">
                  <c:v>15</c:v>
                </c:pt>
                <c:pt idx="48">
                  <c:v>17</c:v>
                </c:pt>
                <c:pt idx="49">
                  <c:v>16</c:v>
                </c:pt>
                <c:pt idx="50">
                  <c:v>18</c:v>
                </c:pt>
                <c:pt idx="51">
                  <c:v>20</c:v>
                </c:pt>
                <c:pt idx="52">
                  <c:v>20</c:v>
                </c:pt>
                <c:pt idx="53">
                  <c:v>23</c:v>
                </c:pt>
                <c:pt idx="54">
                  <c:v>34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D46-4D9C-9B00-689B29E2180E}"/>
            </c:ext>
          </c:extLst>
        </c:ser>
        <c:ser>
          <c:idx val="2"/>
          <c:order val="2"/>
          <c:tx>
            <c:strRef>
              <c:f>'F2.15'!$E$3</c:f>
              <c:strCache>
                <c:ptCount val="1"/>
                <c:pt idx="0">
                  <c:v>Byggsektor</c:v>
                </c:pt>
              </c:strCache>
            </c:strRef>
          </c:tx>
          <c:marker>
            <c:symbol val="none"/>
          </c:marker>
          <c:cat>
            <c:numRef>
              <c:f>'F2.15'!$B$4:$B$58</c:f>
              <c:numCache>
                <c:formatCode>@</c:formatCode>
                <c:ptCount val="55"/>
                <c:pt idx="0">
                  <c:v>2003</c:v>
                </c:pt>
                <c:pt idx="1">
                  <c:v>2003</c:v>
                </c:pt>
                <c:pt idx="2">
                  <c:v>2003</c:v>
                </c:pt>
                <c:pt idx="3">
                  <c:v>2003</c:v>
                </c:pt>
                <c:pt idx="4">
                  <c:v>2004</c:v>
                </c:pt>
                <c:pt idx="5">
                  <c:v>2004</c:v>
                </c:pt>
                <c:pt idx="6">
                  <c:v>2004</c:v>
                </c:pt>
                <c:pt idx="7">
                  <c:v>2004</c:v>
                </c:pt>
                <c:pt idx="8">
                  <c:v>2005</c:v>
                </c:pt>
                <c:pt idx="9">
                  <c:v>2005</c:v>
                </c:pt>
                <c:pt idx="10">
                  <c:v>2005</c:v>
                </c:pt>
                <c:pt idx="11">
                  <c:v>2005</c:v>
                </c:pt>
                <c:pt idx="12">
                  <c:v>2006</c:v>
                </c:pt>
                <c:pt idx="13">
                  <c:v>2006</c:v>
                </c:pt>
                <c:pt idx="14">
                  <c:v>2006</c:v>
                </c:pt>
                <c:pt idx="15">
                  <c:v>2006</c:v>
                </c:pt>
                <c:pt idx="16">
                  <c:v>2007</c:v>
                </c:pt>
                <c:pt idx="17">
                  <c:v>2007</c:v>
                </c:pt>
                <c:pt idx="18">
                  <c:v>2007</c:v>
                </c:pt>
                <c:pt idx="19">
                  <c:v>2007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2010</c:v>
                </c:pt>
                <c:pt idx="29">
                  <c:v>2010</c:v>
                </c:pt>
                <c:pt idx="30">
                  <c:v>2010</c:v>
                </c:pt>
                <c:pt idx="31">
                  <c:v>2010</c:v>
                </c:pt>
                <c:pt idx="32">
                  <c:v>2011</c:v>
                </c:pt>
                <c:pt idx="33">
                  <c:v>2011</c:v>
                </c:pt>
                <c:pt idx="34">
                  <c:v>2011</c:v>
                </c:pt>
                <c:pt idx="35">
                  <c:v>2011</c:v>
                </c:pt>
                <c:pt idx="36">
                  <c:v>2012</c:v>
                </c:pt>
                <c:pt idx="37">
                  <c:v>2012</c:v>
                </c:pt>
                <c:pt idx="38">
                  <c:v>2012</c:v>
                </c:pt>
                <c:pt idx="39">
                  <c:v>2012</c:v>
                </c:pt>
                <c:pt idx="40">
                  <c:v>2013</c:v>
                </c:pt>
                <c:pt idx="41">
                  <c:v>2013</c:v>
                </c:pt>
                <c:pt idx="42">
                  <c:v>2013</c:v>
                </c:pt>
                <c:pt idx="43">
                  <c:v>2013</c:v>
                </c:pt>
                <c:pt idx="44">
                  <c:v>2014</c:v>
                </c:pt>
                <c:pt idx="45">
                  <c:v>2014</c:v>
                </c:pt>
                <c:pt idx="46">
                  <c:v>2014</c:v>
                </c:pt>
                <c:pt idx="47">
                  <c:v>2014</c:v>
                </c:pt>
                <c:pt idx="48">
                  <c:v>2015</c:v>
                </c:pt>
                <c:pt idx="49">
                  <c:v>2015</c:v>
                </c:pt>
                <c:pt idx="50">
                  <c:v>2015</c:v>
                </c:pt>
                <c:pt idx="51">
                  <c:v>2015</c:v>
                </c:pt>
                <c:pt idx="52">
                  <c:v>2016</c:v>
                </c:pt>
                <c:pt idx="53">
                  <c:v>2016</c:v>
                </c:pt>
                <c:pt idx="54">
                  <c:v>2016</c:v>
                </c:pt>
              </c:numCache>
            </c:numRef>
          </c:cat>
          <c:val>
            <c:numRef>
              <c:f>'F2.15'!$E$4:$E$58</c:f>
              <c:numCache>
                <c:formatCode>General</c:formatCode>
                <c:ptCount val="55"/>
                <c:pt idx="28">
                  <c:v>9</c:v>
                </c:pt>
                <c:pt idx="29">
                  <c:v>25</c:v>
                </c:pt>
                <c:pt idx="30">
                  <c:v>33</c:v>
                </c:pt>
                <c:pt idx="31">
                  <c:v>30</c:v>
                </c:pt>
                <c:pt idx="32">
                  <c:v>39</c:v>
                </c:pt>
                <c:pt idx="33">
                  <c:v>32</c:v>
                </c:pt>
                <c:pt idx="34">
                  <c:v>25</c:v>
                </c:pt>
                <c:pt idx="35">
                  <c:v>23</c:v>
                </c:pt>
                <c:pt idx="36">
                  <c:v>18</c:v>
                </c:pt>
                <c:pt idx="37">
                  <c:v>14</c:v>
                </c:pt>
                <c:pt idx="38">
                  <c:v>8</c:v>
                </c:pt>
                <c:pt idx="39">
                  <c:v>10</c:v>
                </c:pt>
                <c:pt idx="40">
                  <c:v>5</c:v>
                </c:pt>
                <c:pt idx="41">
                  <c:v>7</c:v>
                </c:pt>
                <c:pt idx="42">
                  <c:v>9</c:v>
                </c:pt>
                <c:pt idx="43">
                  <c:v>5</c:v>
                </c:pt>
                <c:pt idx="44">
                  <c:v>7</c:v>
                </c:pt>
                <c:pt idx="45">
                  <c:v>9</c:v>
                </c:pt>
                <c:pt idx="46">
                  <c:v>12</c:v>
                </c:pt>
                <c:pt idx="47">
                  <c:v>24</c:v>
                </c:pt>
                <c:pt idx="48">
                  <c:v>29</c:v>
                </c:pt>
                <c:pt idx="49">
                  <c:v>26</c:v>
                </c:pt>
                <c:pt idx="50">
                  <c:v>40</c:v>
                </c:pt>
                <c:pt idx="51">
                  <c:v>42</c:v>
                </c:pt>
                <c:pt idx="52">
                  <c:v>41</c:v>
                </c:pt>
                <c:pt idx="53">
                  <c:v>43</c:v>
                </c:pt>
                <c:pt idx="54">
                  <c:v>44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D46-4D9C-9B00-689B29E218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756608"/>
        <c:axId val="114758400"/>
      </c:lineChart>
      <c:catAx>
        <c:axId val="114756608"/>
        <c:scaling>
          <c:orientation val="minMax"/>
        </c:scaling>
        <c:delete val="0"/>
        <c:axPos val="b"/>
        <c:numFmt formatCode="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4758400"/>
        <c:crosses val="autoZero"/>
        <c:auto val="1"/>
        <c:lblAlgn val="ctr"/>
        <c:lblOffset val="100"/>
        <c:tickLblSkip val="8"/>
        <c:tickMarkSkip val="2"/>
        <c:noMultiLvlLbl val="0"/>
      </c:catAx>
      <c:valAx>
        <c:axId val="114758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4756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8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6031465093411998E-2"/>
          <c:y val="6.5289442986293397E-2"/>
          <c:w val="0.924643805309735"/>
          <c:h val="0.67805847185768398"/>
        </c:manualLayout>
      </c:layout>
      <c:lineChart>
        <c:grouping val="standard"/>
        <c:varyColors val="0"/>
        <c:ser>
          <c:idx val="0"/>
          <c:order val="0"/>
          <c:tx>
            <c:strRef>
              <c:f>'F2.12'!$C$1</c:f>
              <c:strCache>
                <c:ptCount val="1"/>
                <c:pt idx="0">
                  <c:v>Industrin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'F2.12'!$C$2:$C$74</c:f>
              <c:numCache>
                <c:formatCode>0.0</c:formatCode>
                <c:ptCount val="73"/>
                <c:pt idx="0">
                  <c:v>7.2583639972219398</c:v>
                </c:pt>
                <c:pt idx="1">
                  <c:v>11.3711673820066</c:v>
                </c:pt>
                <c:pt idx="2">
                  <c:v>13.7070648270864</c:v>
                </c:pt>
                <c:pt idx="3">
                  <c:v>15.3588346164287</c:v>
                </c:pt>
                <c:pt idx="4">
                  <c:v>8.1669738183453298</c:v>
                </c:pt>
                <c:pt idx="5">
                  <c:v>8.7956177744353408</c:v>
                </c:pt>
                <c:pt idx="6">
                  <c:v>4.8893363536799397</c:v>
                </c:pt>
                <c:pt idx="7">
                  <c:v>4.6639788124292103</c:v>
                </c:pt>
                <c:pt idx="8">
                  <c:v>9.6542466659527708</c:v>
                </c:pt>
                <c:pt idx="9">
                  <c:v>5.43081612544196</c:v>
                </c:pt>
                <c:pt idx="10">
                  <c:v>4.5916391773644403</c:v>
                </c:pt>
                <c:pt idx="11">
                  <c:v>3.82429400961911</c:v>
                </c:pt>
                <c:pt idx="12">
                  <c:v>8.3751556456789302</c:v>
                </c:pt>
                <c:pt idx="13">
                  <c:v>10.4903452652855</c:v>
                </c:pt>
                <c:pt idx="14">
                  <c:v>12.109520247824999</c:v>
                </c:pt>
                <c:pt idx="15">
                  <c:v>-0.67978314549670404</c:v>
                </c:pt>
                <c:pt idx="16">
                  <c:v>7.6470658023616798</c:v>
                </c:pt>
                <c:pt idx="17">
                  <c:v>3.8584626624907798</c:v>
                </c:pt>
                <c:pt idx="18">
                  <c:v>3.88385471681379</c:v>
                </c:pt>
                <c:pt idx="19">
                  <c:v>7.3724819119988396</c:v>
                </c:pt>
                <c:pt idx="20">
                  <c:v>-1.64972048715386</c:v>
                </c:pt>
                <c:pt idx="21">
                  <c:v>4.7562566939202604</c:v>
                </c:pt>
                <c:pt idx="22">
                  <c:v>4.6787552317849297</c:v>
                </c:pt>
                <c:pt idx="23">
                  <c:v>5.4895955439191599</c:v>
                </c:pt>
                <c:pt idx="24">
                  <c:v>4.8802636803032602</c:v>
                </c:pt>
                <c:pt idx="25">
                  <c:v>8.8181904708307108</c:v>
                </c:pt>
                <c:pt idx="26">
                  <c:v>5.1558007873446803</c:v>
                </c:pt>
                <c:pt idx="27">
                  <c:v>-4.2484502403351696</c:v>
                </c:pt>
                <c:pt idx="28">
                  <c:v>-2.2019142491611698</c:v>
                </c:pt>
                <c:pt idx="29">
                  <c:v>14.812729283306799</c:v>
                </c:pt>
                <c:pt idx="30">
                  <c:v>0.70458840144120405</c:v>
                </c:pt>
                <c:pt idx="31">
                  <c:v>-1.5978815165811799</c:v>
                </c:pt>
                <c:pt idx="32">
                  <c:v>1.7883853448226401</c:v>
                </c:pt>
                <c:pt idx="33">
                  <c:v>3.8245461374935701</c:v>
                </c:pt>
                <c:pt idx="34">
                  <c:v>8.6018408749852693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4E4-45E5-85FB-C0B069186F20}"/>
            </c:ext>
          </c:extLst>
        </c:ser>
        <c:ser>
          <c:idx val="1"/>
          <c:order val="1"/>
          <c:tx>
            <c:strRef>
              <c:f>'F2.12'!$E$1</c:f>
              <c:strCache>
                <c:ptCount val="1"/>
                <c:pt idx="0">
                  <c:v>Tjänstesektorn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'F2.12'!$E$2:$E$74</c:f>
              <c:numCache>
                <c:formatCode>0.0</c:formatCode>
                <c:ptCount val="73"/>
                <c:pt idx="0">
                  <c:v>10.198533481392801</c:v>
                </c:pt>
                <c:pt idx="1">
                  <c:v>7.2017262063877299</c:v>
                </c:pt>
                <c:pt idx="2">
                  <c:v>10.3463916819533</c:v>
                </c:pt>
                <c:pt idx="3">
                  <c:v>9.7177833173563393</c:v>
                </c:pt>
                <c:pt idx="4">
                  <c:v>5.3271156668403901</c:v>
                </c:pt>
                <c:pt idx="5">
                  <c:v>9.6812839730797595</c:v>
                </c:pt>
                <c:pt idx="6">
                  <c:v>6.2132746339657698</c:v>
                </c:pt>
                <c:pt idx="7">
                  <c:v>7.7006894865145403</c:v>
                </c:pt>
                <c:pt idx="8">
                  <c:v>7.9747775407753396</c:v>
                </c:pt>
                <c:pt idx="9">
                  <c:v>7.9021424970694802</c:v>
                </c:pt>
                <c:pt idx="10">
                  <c:v>7.3864970975862496</c:v>
                </c:pt>
                <c:pt idx="11">
                  <c:v>2.2899119410242501</c:v>
                </c:pt>
                <c:pt idx="12">
                  <c:v>5.6611457231308897</c:v>
                </c:pt>
                <c:pt idx="13">
                  <c:v>4.4118306264116303</c:v>
                </c:pt>
                <c:pt idx="14">
                  <c:v>4.9983816202282298</c:v>
                </c:pt>
                <c:pt idx="15">
                  <c:v>3.4719473579081201</c:v>
                </c:pt>
                <c:pt idx="16">
                  <c:v>6.7946227375734303</c:v>
                </c:pt>
                <c:pt idx="17">
                  <c:v>3.7691933951857699</c:v>
                </c:pt>
                <c:pt idx="18">
                  <c:v>2.9201670503736099</c:v>
                </c:pt>
                <c:pt idx="19">
                  <c:v>4.5439792735630196</c:v>
                </c:pt>
                <c:pt idx="20">
                  <c:v>4.1082719176983398</c:v>
                </c:pt>
                <c:pt idx="21">
                  <c:v>5.5538786051508904</c:v>
                </c:pt>
                <c:pt idx="22">
                  <c:v>5.2560154655010098</c:v>
                </c:pt>
                <c:pt idx="23">
                  <c:v>4.9788315969663701</c:v>
                </c:pt>
                <c:pt idx="24">
                  <c:v>3.8127092395089499</c:v>
                </c:pt>
                <c:pt idx="25">
                  <c:v>4.0925499385891202</c:v>
                </c:pt>
                <c:pt idx="26">
                  <c:v>1.1996747587099701</c:v>
                </c:pt>
                <c:pt idx="27">
                  <c:v>1.46394130203647</c:v>
                </c:pt>
                <c:pt idx="28">
                  <c:v>0.36224403380268599</c:v>
                </c:pt>
                <c:pt idx="29">
                  <c:v>1.0454509782419099</c:v>
                </c:pt>
                <c:pt idx="30">
                  <c:v>3.4449254217102498</c:v>
                </c:pt>
                <c:pt idx="31">
                  <c:v>3.2650019585303398</c:v>
                </c:pt>
                <c:pt idx="32">
                  <c:v>3.2022460994821298</c:v>
                </c:pt>
                <c:pt idx="33">
                  <c:v>3.6741180812337002</c:v>
                </c:pt>
                <c:pt idx="34">
                  <c:v>4.1312942559752299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4E4-45E5-85FB-C0B069186F20}"/>
            </c:ext>
          </c:extLst>
        </c:ser>
        <c:ser>
          <c:idx val="2"/>
          <c:order val="2"/>
          <c:tx>
            <c:strRef>
              <c:f>'F2.12'!$G$1</c:f>
              <c:strCache>
                <c:ptCount val="1"/>
                <c:pt idx="0">
                  <c:v>Byggsektorn</c:v>
                </c:pt>
              </c:strCache>
            </c:strRef>
          </c:tx>
          <c:marker>
            <c:symbol val="none"/>
          </c:marker>
          <c:cat>
            <c:numRef>
              <c:f>'F2.12'!$A$2:$A$74</c:f>
              <c:numCache>
                <c:formatCode>yyyy;@</c:formatCode>
                <c:ptCount val="73"/>
                <c:pt idx="0">
                  <c:v>29587</c:v>
                </c:pt>
                <c:pt idx="1">
                  <c:v>29952</c:v>
                </c:pt>
                <c:pt idx="2">
                  <c:v>30317</c:v>
                </c:pt>
                <c:pt idx="3">
                  <c:v>30682</c:v>
                </c:pt>
                <c:pt idx="4">
                  <c:v>31048</c:v>
                </c:pt>
                <c:pt idx="5">
                  <c:v>31413</c:v>
                </c:pt>
                <c:pt idx="6">
                  <c:v>31778</c:v>
                </c:pt>
                <c:pt idx="7">
                  <c:v>32143</c:v>
                </c:pt>
                <c:pt idx="8">
                  <c:v>32509</c:v>
                </c:pt>
                <c:pt idx="9">
                  <c:v>32874</c:v>
                </c:pt>
                <c:pt idx="10">
                  <c:v>33239</c:v>
                </c:pt>
                <c:pt idx="11">
                  <c:v>33604</c:v>
                </c:pt>
                <c:pt idx="12">
                  <c:v>33970</c:v>
                </c:pt>
                <c:pt idx="13">
                  <c:v>34335</c:v>
                </c:pt>
                <c:pt idx="14">
                  <c:v>34700</c:v>
                </c:pt>
                <c:pt idx="15">
                  <c:v>35065</c:v>
                </c:pt>
                <c:pt idx="16">
                  <c:v>35431</c:v>
                </c:pt>
                <c:pt idx="17">
                  <c:v>35796</c:v>
                </c:pt>
                <c:pt idx="18">
                  <c:v>36161</c:v>
                </c:pt>
                <c:pt idx="19">
                  <c:v>36526</c:v>
                </c:pt>
                <c:pt idx="20">
                  <c:v>36892</c:v>
                </c:pt>
                <c:pt idx="21">
                  <c:v>37257</c:v>
                </c:pt>
                <c:pt idx="22">
                  <c:v>37622</c:v>
                </c:pt>
                <c:pt idx="23">
                  <c:v>37987</c:v>
                </c:pt>
                <c:pt idx="24">
                  <c:v>38353</c:v>
                </c:pt>
                <c:pt idx="25">
                  <c:v>38718</c:v>
                </c:pt>
                <c:pt idx="26">
                  <c:v>39083</c:v>
                </c:pt>
                <c:pt idx="27">
                  <c:v>39448</c:v>
                </c:pt>
                <c:pt idx="28">
                  <c:v>39814</c:v>
                </c:pt>
                <c:pt idx="29">
                  <c:v>40179</c:v>
                </c:pt>
                <c:pt idx="30">
                  <c:v>40544</c:v>
                </c:pt>
                <c:pt idx="31">
                  <c:v>40909</c:v>
                </c:pt>
                <c:pt idx="32">
                  <c:v>41275</c:v>
                </c:pt>
                <c:pt idx="33">
                  <c:v>41640</c:v>
                </c:pt>
                <c:pt idx="34">
                  <c:v>42005</c:v>
                </c:pt>
              </c:numCache>
            </c:numRef>
          </c:cat>
          <c:val>
            <c:numRef>
              <c:f>'F2.12'!$G$2:$G$74</c:f>
              <c:numCache>
                <c:formatCode>0.0</c:formatCode>
                <c:ptCount val="73"/>
                <c:pt idx="0">
                  <c:v>6.0183074822682396</c:v>
                </c:pt>
                <c:pt idx="1">
                  <c:v>9.8923846130926307</c:v>
                </c:pt>
                <c:pt idx="2">
                  <c:v>9.2611026398478007</c:v>
                </c:pt>
                <c:pt idx="3">
                  <c:v>9.6715987476738903</c:v>
                </c:pt>
                <c:pt idx="4">
                  <c:v>5.6775552517173802</c:v>
                </c:pt>
                <c:pt idx="5">
                  <c:v>5.0324113164487398</c:v>
                </c:pt>
                <c:pt idx="6">
                  <c:v>5.82814101412899</c:v>
                </c:pt>
                <c:pt idx="7">
                  <c:v>10.108871548900799</c:v>
                </c:pt>
                <c:pt idx="8">
                  <c:v>12.4627561516255</c:v>
                </c:pt>
                <c:pt idx="9">
                  <c:v>11.416783144035399</c:v>
                </c:pt>
                <c:pt idx="10">
                  <c:v>6.0835452639244698</c:v>
                </c:pt>
                <c:pt idx="11">
                  <c:v>3.1541712721941302</c:v>
                </c:pt>
                <c:pt idx="12">
                  <c:v>2.1908146315461199</c:v>
                </c:pt>
                <c:pt idx="13">
                  <c:v>2.2513115396296302</c:v>
                </c:pt>
                <c:pt idx="14">
                  <c:v>2.5588426968501801</c:v>
                </c:pt>
                <c:pt idx="15">
                  <c:v>2.5398842023623298</c:v>
                </c:pt>
                <c:pt idx="16">
                  <c:v>1.1119945565706399</c:v>
                </c:pt>
                <c:pt idx="17">
                  <c:v>5.0866460433601199</c:v>
                </c:pt>
                <c:pt idx="18">
                  <c:v>0.50616035081302302</c:v>
                </c:pt>
                <c:pt idx="19">
                  <c:v>5.0376933170353198</c:v>
                </c:pt>
                <c:pt idx="20">
                  <c:v>5.9299579017776303</c:v>
                </c:pt>
                <c:pt idx="21">
                  <c:v>7.7916787027153003</c:v>
                </c:pt>
                <c:pt idx="22">
                  <c:v>9.0826236459277094</c:v>
                </c:pt>
                <c:pt idx="23">
                  <c:v>8.9229565336509093</c:v>
                </c:pt>
                <c:pt idx="24">
                  <c:v>-2.0460957917945302</c:v>
                </c:pt>
                <c:pt idx="25">
                  <c:v>10.215095854341</c:v>
                </c:pt>
                <c:pt idx="26">
                  <c:v>5.0996710280177897</c:v>
                </c:pt>
                <c:pt idx="27">
                  <c:v>-3.9669589935457301</c:v>
                </c:pt>
                <c:pt idx="28">
                  <c:v>-5.8708206588898397</c:v>
                </c:pt>
                <c:pt idx="29">
                  <c:v>7.4929972009389001</c:v>
                </c:pt>
                <c:pt idx="30">
                  <c:v>-0.66764361569033104</c:v>
                </c:pt>
                <c:pt idx="31">
                  <c:v>-4.8671584761526097</c:v>
                </c:pt>
                <c:pt idx="32">
                  <c:v>-0.102157630344241</c:v>
                </c:pt>
                <c:pt idx="33">
                  <c:v>4.1786670681033797</c:v>
                </c:pt>
                <c:pt idx="34">
                  <c:v>9.0685868878626401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4E4-45E5-85FB-C0B069186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4810240"/>
        <c:axId val="114816128"/>
      </c:lineChart>
      <c:dateAx>
        <c:axId val="114810240"/>
        <c:scaling>
          <c:orientation val="minMax"/>
        </c:scaling>
        <c:delete val="0"/>
        <c:axPos val="b"/>
        <c:numFmt formatCode="yyyy;@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4816128"/>
        <c:crosses val="autoZero"/>
        <c:auto val="1"/>
        <c:lblOffset val="100"/>
        <c:baseTimeUnit val="years"/>
      </c:dateAx>
      <c:valAx>
        <c:axId val="114816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481024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38538804525095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2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655678466076695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'F3.10'!$H$4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'F3.10'!$H$5:$H$47</c:f>
              <c:numCache>
                <c:formatCode>0.0</c:formatCode>
                <c:ptCount val="43"/>
                <c:pt idx="0">
                  <c:v>10.451977225</c:v>
                </c:pt>
                <c:pt idx="1">
                  <c:v>10.512163449999999</c:v>
                </c:pt>
                <c:pt idx="2">
                  <c:v>10.85441975</c:v>
                </c:pt>
                <c:pt idx="3">
                  <c:v>11.416740024999999</c:v>
                </c:pt>
                <c:pt idx="4">
                  <c:v>11.646632425</c:v>
                </c:pt>
                <c:pt idx="5">
                  <c:v>11.913824350000001</c:v>
                </c:pt>
                <c:pt idx="6">
                  <c:v>12.427035875</c:v>
                </c:pt>
                <c:pt idx="7">
                  <c:v>12.87782325</c:v>
                </c:pt>
                <c:pt idx="8">
                  <c:v>13.162274175</c:v>
                </c:pt>
                <c:pt idx="9">
                  <c:v>13.707276</c:v>
                </c:pt>
                <c:pt idx="10">
                  <c:v>13.234007325</c:v>
                </c:pt>
                <c:pt idx="11">
                  <c:v>12.743117075000001</c:v>
                </c:pt>
                <c:pt idx="12">
                  <c:v>12.575997924999999</c:v>
                </c:pt>
                <c:pt idx="13">
                  <c:v>11.5482647325</c:v>
                </c:pt>
                <c:pt idx="14">
                  <c:v>10.804892604999999</c:v>
                </c:pt>
                <c:pt idx="15">
                  <c:v>10.457655705000001</c:v>
                </c:pt>
                <c:pt idx="16">
                  <c:v>10.48546423</c:v>
                </c:pt>
                <c:pt idx="17">
                  <c:v>10.950850772500001</c:v>
                </c:pt>
                <c:pt idx="18">
                  <c:v>11.778045949999999</c:v>
                </c:pt>
                <c:pt idx="19">
                  <c:v>12.538535925</c:v>
                </c:pt>
                <c:pt idx="20">
                  <c:v>12.936275224999999</c:v>
                </c:pt>
                <c:pt idx="21">
                  <c:v>12.968711725</c:v>
                </c:pt>
                <c:pt idx="22">
                  <c:v>12.7502218</c:v>
                </c:pt>
                <c:pt idx="23">
                  <c:v>12.395252474999999</c:v>
                </c:pt>
                <c:pt idx="24">
                  <c:v>11.959221725000001</c:v>
                </c:pt>
                <c:pt idx="25">
                  <c:v>12.009434375</c:v>
                </c:pt>
                <c:pt idx="26">
                  <c:v>11.884546</c:v>
                </c:pt>
                <c:pt idx="27">
                  <c:v>11.79844095</c:v>
                </c:pt>
                <c:pt idx="28">
                  <c:v>11.613761</c:v>
                </c:pt>
                <c:pt idx="29">
                  <c:v>11.355098925</c:v>
                </c:pt>
                <c:pt idx="30">
                  <c:v>11.345599275</c:v>
                </c:pt>
                <c:pt idx="31">
                  <c:v>11.50155415</c:v>
                </c:pt>
                <c:pt idx="32">
                  <c:v>11.991240075</c:v>
                </c:pt>
                <c:pt idx="33">
                  <c:v>11.948350724999999</c:v>
                </c:pt>
                <c:pt idx="34">
                  <c:v>12.030015675</c:v>
                </c:pt>
                <c:pt idx="35">
                  <c:v>11.994402575000001</c:v>
                </c:pt>
                <c:pt idx="36">
                  <c:v>12.172461500000001</c:v>
                </c:pt>
                <c:pt idx="37">
                  <c:v>12.257025525</c:v>
                </c:pt>
                <c:pt idx="38">
                  <c:v>12.857689775000001</c:v>
                </c:pt>
                <c:pt idx="39">
                  <c:v>13.62424335</c:v>
                </c:pt>
                <c:pt idx="40">
                  <c:v>14.0843034</c:v>
                </c:pt>
                <c:pt idx="41">
                  <c:v>14.50353445</c:v>
                </c:pt>
                <c:pt idx="42">
                  <c:v>14.8306054666667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56B3-44BF-A9C8-954DDCEF4A14}"/>
            </c:ext>
          </c:extLst>
        </c:ser>
        <c:ser>
          <c:idx val="1"/>
          <c:order val="1"/>
          <c:tx>
            <c:strRef>
              <c:f>'F3.10'!$I$4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'F3.10'!$I$5:$I$47</c:f>
              <c:numCache>
                <c:formatCode>0.0</c:formatCode>
                <c:ptCount val="43"/>
                <c:pt idx="0">
                  <c:v>7.8320039875000003</c:v>
                </c:pt>
                <c:pt idx="1">
                  <c:v>7.4425307250000001</c:v>
                </c:pt>
                <c:pt idx="2">
                  <c:v>7.1630445424999998</c:v>
                </c:pt>
                <c:pt idx="3">
                  <c:v>6.8743655224999998</c:v>
                </c:pt>
                <c:pt idx="4">
                  <c:v>6.3889768274999996</c:v>
                </c:pt>
                <c:pt idx="5">
                  <c:v>6.2727146874999997</c:v>
                </c:pt>
                <c:pt idx="6">
                  <c:v>6.0370721200000004</c:v>
                </c:pt>
                <c:pt idx="7">
                  <c:v>5.9946011300000004</c:v>
                </c:pt>
                <c:pt idx="8">
                  <c:v>6.0015866674999998</c:v>
                </c:pt>
                <c:pt idx="9">
                  <c:v>6.0552655325</c:v>
                </c:pt>
                <c:pt idx="10">
                  <c:v>6.5922504675000004</c:v>
                </c:pt>
                <c:pt idx="11">
                  <c:v>7.0424027049999998</c:v>
                </c:pt>
                <c:pt idx="12">
                  <c:v>7.4476598000000003</c:v>
                </c:pt>
                <c:pt idx="13">
                  <c:v>7.8268985275</c:v>
                </c:pt>
                <c:pt idx="14">
                  <c:v>8.0484954675000004</c:v>
                </c:pt>
                <c:pt idx="15">
                  <c:v>8.1168342649999996</c:v>
                </c:pt>
                <c:pt idx="16">
                  <c:v>7.9654112100000001</c:v>
                </c:pt>
                <c:pt idx="17">
                  <c:v>8.0113239600000004</c:v>
                </c:pt>
                <c:pt idx="18">
                  <c:v>7.5958773424999997</c:v>
                </c:pt>
                <c:pt idx="19">
                  <c:v>7.2334778274999998</c:v>
                </c:pt>
                <c:pt idx="20">
                  <c:v>7.2090201900000004</c:v>
                </c:pt>
                <c:pt idx="21">
                  <c:v>6.7619664349999997</c:v>
                </c:pt>
                <c:pt idx="22">
                  <c:v>6.7331528975000001</c:v>
                </c:pt>
                <c:pt idx="23">
                  <c:v>6.8541246600000001</c:v>
                </c:pt>
                <c:pt idx="24">
                  <c:v>6.8213556075000001</c:v>
                </c:pt>
                <c:pt idx="25">
                  <c:v>6.9489469174999998</c:v>
                </c:pt>
                <c:pt idx="26">
                  <c:v>7.2970493799999998</c:v>
                </c:pt>
                <c:pt idx="27">
                  <c:v>7.3001158000000004</c:v>
                </c:pt>
                <c:pt idx="28">
                  <c:v>7.2447332575000001</c:v>
                </c:pt>
                <c:pt idx="29">
                  <c:v>7.1769791950000004</c:v>
                </c:pt>
                <c:pt idx="30">
                  <c:v>6.9236924249999996</c:v>
                </c:pt>
                <c:pt idx="31">
                  <c:v>6.9349915199999996</c:v>
                </c:pt>
                <c:pt idx="32">
                  <c:v>6.9253573250000002</c:v>
                </c:pt>
                <c:pt idx="33">
                  <c:v>7.0007015299999997</c:v>
                </c:pt>
                <c:pt idx="34">
                  <c:v>7.0103150875000004</c:v>
                </c:pt>
                <c:pt idx="35">
                  <c:v>6.7972224724999997</c:v>
                </c:pt>
                <c:pt idx="36">
                  <c:v>6.6075267574999996</c:v>
                </c:pt>
                <c:pt idx="37">
                  <c:v>6.3462686650000002</c:v>
                </c:pt>
                <c:pt idx="38">
                  <c:v>6.0878592275000001</c:v>
                </c:pt>
                <c:pt idx="39">
                  <c:v>5.903049395</c:v>
                </c:pt>
                <c:pt idx="40">
                  <c:v>5.7048825450000002</c:v>
                </c:pt>
                <c:pt idx="41">
                  <c:v>5.6387712649999999</c:v>
                </c:pt>
                <c:pt idx="42">
                  <c:v>5.2094893966666698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56B3-44BF-A9C8-954DDCEF4A14}"/>
            </c:ext>
          </c:extLst>
        </c:ser>
        <c:ser>
          <c:idx val="2"/>
          <c:order val="2"/>
          <c:tx>
            <c:strRef>
              <c:f>'F3.10'!$J$4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'F3.10'!$G$5:$G$47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'F3.10'!$J$5:$J$47</c:f>
              <c:numCache>
                <c:formatCode>0.0</c:formatCode>
                <c:ptCount val="43"/>
                <c:pt idx="0">
                  <c:v>9.1818845074999995</c:v>
                </c:pt>
                <c:pt idx="1">
                  <c:v>8.7633150099999995</c:v>
                </c:pt>
                <c:pt idx="2">
                  <c:v>8.5736136349999992</c:v>
                </c:pt>
                <c:pt idx="3">
                  <c:v>8.3259071675000005</c:v>
                </c:pt>
                <c:pt idx="4">
                  <c:v>8.0820319475000009</c:v>
                </c:pt>
                <c:pt idx="5">
                  <c:v>8.0986377674999996</c:v>
                </c:pt>
                <c:pt idx="6">
                  <c:v>7.9438260925000002</c:v>
                </c:pt>
                <c:pt idx="7">
                  <c:v>8.0997193050000007</c:v>
                </c:pt>
                <c:pt idx="8">
                  <c:v>8.4572306699999995</c:v>
                </c:pt>
                <c:pt idx="9">
                  <c:v>8.7609273974999997</c:v>
                </c:pt>
                <c:pt idx="10">
                  <c:v>9.3212873475000002</c:v>
                </c:pt>
                <c:pt idx="11">
                  <c:v>9.6041995774999993</c:v>
                </c:pt>
                <c:pt idx="12">
                  <c:v>9.4462602924999999</c:v>
                </c:pt>
                <c:pt idx="13">
                  <c:v>9.7303725424999996</c:v>
                </c:pt>
                <c:pt idx="14">
                  <c:v>9.4132313424999996</c:v>
                </c:pt>
                <c:pt idx="15">
                  <c:v>9.3198703300000005</c:v>
                </c:pt>
                <c:pt idx="16">
                  <c:v>9.3097278699999997</c:v>
                </c:pt>
                <c:pt idx="17">
                  <c:v>8.9560170674999995</c:v>
                </c:pt>
                <c:pt idx="18">
                  <c:v>8.9502674174999992</c:v>
                </c:pt>
                <c:pt idx="19">
                  <c:v>8.8230738449999997</c:v>
                </c:pt>
                <c:pt idx="20">
                  <c:v>8.6818431650000001</c:v>
                </c:pt>
                <c:pt idx="21">
                  <c:v>8.5770080575000005</c:v>
                </c:pt>
                <c:pt idx="22">
                  <c:v>8.6344268075000006</c:v>
                </c:pt>
                <c:pt idx="23">
                  <c:v>8.4595636200000008</c:v>
                </c:pt>
                <c:pt idx="24">
                  <c:v>8.4922894324999998</c:v>
                </c:pt>
                <c:pt idx="25">
                  <c:v>8.8351935175000005</c:v>
                </c:pt>
                <c:pt idx="26">
                  <c:v>9.1811252925000009</c:v>
                </c:pt>
                <c:pt idx="27">
                  <c:v>9.1184790375000002</c:v>
                </c:pt>
                <c:pt idx="28">
                  <c:v>9.0674609074999992</c:v>
                </c:pt>
                <c:pt idx="29">
                  <c:v>8.7828104549999999</c:v>
                </c:pt>
                <c:pt idx="30">
                  <c:v>8.4124996050000007</c:v>
                </c:pt>
                <c:pt idx="31">
                  <c:v>8.5652921150000001</c:v>
                </c:pt>
                <c:pt idx="32">
                  <c:v>8.6813055400000003</c:v>
                </c:pt>
                <c:pt idx="33">
                  <c:v>8.6004173999999995</c:v>
                </c:pt>
                <c:pt idx="34">
                  <c:v>9.1627793749999995</c:v>
                </c:pt>
                <c:pt idx="35">
                  <c:v>9.0705472349999994</c:v>
                </c:pt>
                <c:pt idx="36">
                  <c:v>9.0730275825</c:v>
                </c:pt>
                <c:pt idx="37">
                  <c:v>9.0992041674999999</c:v>
                </c:pt>
                <c:pt idx="38">
                  <c:v>8.7848965925000009</c:v>
                </c:pt>
                <c:pt idx="39">
                  <c:v>8.8490887424999993</c:v>
                </c:pt>
                <c:pt idx="40">
                  <c:v>8.6147662275000005</c:v>
                </c:pt>
                <c:pt idx="41">
                  <c:v>7.8569537599999997</c:v>
                </c:pt>
                <c:pt idx="42">
                  <c:v>5.77711254666667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56B3-44BF-A9C8-954DDCEF4A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257344"/>
        <c:axId val="119271424"/>
      </c:lineChart>
      <c:catAx>
        <c:axId val="11925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27142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27142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257344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31194690265504"/>
          <c:h val="0.81407722222222201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'F3.10'!$B$102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'F3.10'!$B$103:$B$142</c:f>
              <c:numCache>
                <c:formatCode>0.0</c:formatCode>
                <c:ptCount val="40"/>
                <c:pt idx="0">
                  <c:v>29.677805475</c:v>
                </c:pt>
                <c:pt idx="1">
                  <c:v>30.214131949999999</c:v>
                </c:pt>
                <c:pt idx="2">
                  <c:v>30.229438275</c:v>
                </c:pt>
                <c:pt idx="3">
                  <c:v>31.3889438</c:v>
                </c:pt>
                <c:pt idx="4">
                  <c:v>32.7502402</c:v>
                </c:pt>
                <c:pt idx="5">
                  <c:v>33.895765025000003</c:v>
                </c:pt>
                <c:pt idx="6">
                  <c:v>35.197805774999999</c:v>
                </c:pt>
                <c:pt idx="7">
                  <c:v>34.783870299999997</c:v>
                </c:pt>
                <c:pt idx="8">
                  <c:v>33.763549050000002</c:v>
                </c:pt>
                <c:pt idx="9">
                  <c:v>32.623200775000001</c:v>
                </c:pt>
                <c:pt idx="10">
                  <c:v>30.5590008</c:v>
                </c:pt>
                <c:pt idx="11">
                  <c:v>28.907468949999998</c:v>
                </c:pt>
                <c:pt idx="12">
                  <c:v>27.944023975</c:v>
                </c:pt>
                <c:pt idx="13">
                  <c:v>27.012693025000001</c:v>
                </c:pt>
                <c:pt idx="14">
                  <c:v>27.530121425000001</c:v>
                </c:pt>
                <c:pt idx="15">
                  <c:v>28.450606725</c:v>
                </c:pt>
                <c:pt idx="16">
                  <c:v>30.348854124999999</c:v>
                </c:pt>
                <c:pt idx="17">
                  <c:v>32.651332725000003</c:v>
                </c:pt>
                <c:pt idx="18">
                  <c:v>33.894762725</c:v>
                </c:pt>
                <c:pt idx="19">
                  <c:v>34.753729874999998</c:v>
                </c:pt>
                <c:pt idx="20">
                  <c:v>34.316932649999998</c:v>
                </c:pt>
                <c:pt idx="21">
                  <c:v>33.241079624999998</c:v>
                </c:pt>
                <c:pt idx="22">
                  <c:v>32.876973</c:v>
                </c:pt>
                <c:pt idx="23">
                  <c:v>32.148078050000002</c:v>
                </c:pt>
                <c:pt idx="24">
                  <c:v>31.089673425000001</c:v>
                </c:pt>
                <c:pt idx="25">
                  <c:v>30.832173000000001</c:v>
                </c:pt>
                <c:pt idx="26">
                  <c:v>30.312402075000001</c:v>
                </c:pt>
                <c:pt idx="27">
                  <c:v>30.839079524999999</c:v>
                </c:pt>
                <c:pt idx="28">
                  <c:v>31.387744349999998</c:v>
                </c:pt>
                <c:pt idx="29">
                  <c:v>32.061524824999999</c:v>
                </c:pt>
                <c:pt idx="30">
                  <c:v>32.214667325000001</c:v>
                </c:pt>
                <c:pt idx="31">
                  <c:v>32.277054024999998</c:v>
                </c:pt>
                <c:pt idx="32">
                  <c:v>32.85823465</c:v>
                </c:pt>
                <c:pt idx="33">
                  <c:v>32.826499124999998</c:v>
                </c:pt>
                <c:pt idx="34">
                  <c:v>32.954979950000002</c:v>
                </c:pt>
                <c:pt idx="35">
                  <c:v>33.691778550000002</c:v>
                </c:pt>
                <c:pt idx="36">
                  <c:v>34.673711050000001</c:v>
                </c:pt>
                <c:pt idx="37">
                  <c:v>35.775467800000001</c:v>
                </c:pt>
                <c:pt idx="38">
                  <c:v>36.716005799999998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10F2-416C-9CD0-EE0356438132}"/>
            </c:ext>
          </c:extLst>
        </c:ser>
        <c:ser>
          <c:idx val="1"/>
          <c:order val="1"/>
          <c:tx>
            <c:strRef>
              <c:f>'F3.10'!$C$102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'F3.10'!$C$103:$C$142</c:f>
              <c:numCache>
                <c:formatCode>0.0</c:formatCode>
                <c:ptCount val="40"/>
                <c:pt idx="0">
                  <c:v>7.2542930625000004</c:v>
                </c:pt>
                <c:pt idx="1">
                  <c:v>6.6890009600000004</c:v>
                </c:pt>
                <c:pt idx="2">
                  <c:v>6.5802323249999999</c:v>
                </c:pt>
                <c:pt idx="3">
                  <c:v>6.1754926299999999</c:v>
                </c:pt>
                <c:pt idx="4">
                  <c:v>6.2812677150000003</c:v>
                </c:pt>
                <c:pt idx="5">
                  <c:v>6.4735866099999999</c:v>
                </c:pt>
                <c:pt idx="6">
                  <c:v>6.3503695650000003</c:v>
                </c:pt>
                <c:pt idx="7">
                  <c:v>7.1575372149999996</c:v>
                </c:pt>
                <c:pt idx="8">
                  <c:v>7.7201802825000003</c:v>
                </c:pt>
                <c:pt idx="9">
                  <c:v>8.6974531749999997</c:v>
                </c:pt>
                <c:pt idx="10">
                  <c:v>9.9392920100000008</c:v>
                </c:pt>
                <c:pt idx="11">
                  <c:v>10.4185453675</c:v>
                </c:pt>
                <c:pt idx="12">
                  <c:v>10.5950459375</c:v>
                </c:pt>
                <c:pt idx="13">
                  <c:v>9.8565646050000009</c:v>
                </c:pt>
                <c:pt idx="14">
                  <c:v>9.4288472900000002</c:v>
                </c:pt>
                <c:pt idx="15">
                  <c:v>8.6043549949999996</c:v>
                </c:pt>
                <c:pt idx="16">
                  <c:v>8.1002165275000007</c:v>
                </c:pt>
                <c:pt idx="17">
                  <c:v>7.8055703725000001</c:v>
                </c:pt>
                <c:pt idx="18">
                  <c:v>7.1434008450000004</c:v>
                </c:pt>
                <c:pt idx="19">
                  <c:v>6.9674457224999999</c:v>
                </c:pt>
                <c:pt idx="20">
                  <c:v>7.2164912924999998</c:v>
                </c:pt>
                <c:pt idx="21">
                  <c:v>7.4818925424999998</c:v>
                </c:pt>
                <c:pt idx="22">
                  <c:v>7.808646865</c:v>
                </c:pt>
                <c:pt idx="23">
                  <c:v>8.1871943574999992</c:v>
                </c:pt>
                <c:pt idx="24">
                  <c:v>8.0918356350000007</c:v>
                </c:pt>
                <c:pt idx="25">
                  <c:v>8.0846449375000002</c:v>
                </c:pt>
                <c:pt idx="26">
                  <c:v>7.9958151050000001</c:v>
                </c:pt>
                <c:pt idx="27">
                  <c:v>7.6100895174999996</c:v>
                </c:pt>
                <c:pt idx="28">
                  <c:v>7.1968698599999996</c:v>
                </c:pt>
                <c:pt idx="29">
                  <c:v>6.8789655774999998</c:v>
                </c:pt>
                <c:pt idx="30">
                  <c:v>6.8572753124999997</c:v>
                </c:pt>
                <c:pt idx="31">
                  <c:v>6.7877939850000004</c:v>
                </c:pt>
                <c:pt idx="32">
                  <c:v>6.9143473725</c:v>
                </c:pt>
                <c:pt idx="33">
                  <c:v>6.9780980525</c:v>
                </c:pt>
                <c:pt idx="34">
                  <c:v>6.5200518900000004</c:v>
                </c:pt>
                <c:pt idx="35">
                  <c:v>6.3114867349999999</c:v>
                </c:pt>
                <c:pt idx="36">
                  <c:v>5.8905417425</c:v>
                </c:pt>
                <c:pt idx="37">
                  <c:v>5.7673082024999998</c:v>
                </c:pt>
                <c:pt idx="38">
                  <c:v>5.7556696924999997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10F2-416C-9CD0-EE0356438132}"/>
            </c:ext>
          </c:extLst>
        </c:ser>
        <c:ser>
          <c:idx val="2"/>
          <c:order val="2"/>
          <c:tx>
            <c:strRef>
              <c:f>'F3.10'!$D$102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'F3.10'!$A$103:$A$142</c:f>
              <c:numCache>
                <c:formatCode>General</c:formatCode>
                <c:ptCount val="40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'F3.10'!$D$103:$D$142</c:f>
              <c:numCache>
                <c:formatCode>0.0</c:formatCode>
                <c:ptCount val="40"/>
                <c:pt idx="0">
                  <c:v>10.658322484999999</c:v>
                </c:pt>
                <c:pt idx="1">
                  <c:v>10.48308274</c:v>
                </c:pt>
                <c:pt idx="2">
                  <c:v>10.467941715</c:v>
                </c:pt>
                <c:pt idx="3">
                  <c:v>10.138828500000001</c:v>
                </c:pt>
                <c:pt idx="4">
                  <c:v>10.112205725000001</c:v>
                </c:pt>
                <c:pt idx="5">
                  <c:v>10.34560746</c:v>
                </c:pt>
                <c:pt idx="6">
                  <c:v>10.517151835</c:v>
                </c:pt>
                <c:pt idx="7">
                  <c:v>11.382270374999999</c:v>
                </c:pt>
                <c:pt idx="8">
                  <c:v>11.782072599999999</c:v>
                </c:pt>
                <c:pt idx="9">
                  <c:v>11.712567365</c:v>
                </c:pt>
                <c:pt idx="10">
                  <c:v>12.10222394</c:v>
                </c:pt>
                <c:pt idx="11">
                  <c:v>12.33817889</c:v>
                </c:pt>
                <c:pt idx="12">
                  <c:v>12.649184590000001</c:v>
                </c:pt>
                <c:pt idx="13">
                  <c:v>13.3250504</c:v>
                </c:pt>
                <c:pt idx="14">
                  <c:v>12.611343874999999</c:v>
                </c:pt>
                <c:pt idx="15">
                  <c:v>11.965125649999999</c:v>
                </c:pt>
                <c:pt idx="16">
                  <c:v>11.0947817</c:v>
                </c:pt>
                <c:pt idx="17">
                  <c:v>10.3003152025</c:v>
                </c:pt>
                <c:pt idx="18">
                  <c:v>10.195151285</c:v>
                </c:pt>
                <c:pt idx="19">
                  <c:v>10.155265435</c:v>
                </c:pt>
                <c:pt idx="20">
                  <c:v>10.24278466</c:v>
                </c:pt>
                <c:pt idx="21">
                  <c:v>10.412148332499999</c:v>
                </c:pt>
                <c:pt idx="22">
                  <c:v>10.6229555</c:v>
                </c:pt>
                <c:pt idx="23">
                  <c:v>10.624818925</c:v>
                </c:pt>
                <c:pt idx="24">
                  <c:v>10.88297455</c:v>
                </c:pt>
                <c:pt idx="25">
                  <c:v>10.912782525000001</c:v>
                </c:pt>
                <c:pt idx="26">
                  <c:v>10.869054950000001</c:v>
                </c:pt>
                <c:pt idx="27">
                  <c:v>10.47906405</c:v>
                </c:pt>
                <c:pt idx="28">
                  <c:v>10.360836075</c:v>
                </c:pt>
                <c:pt idx="29">
                  <c:v>10.129410685</c:v>
                </c:pt>
                <c:pt idx="30">
                  <c:v>9.9756405600000004</c:v>
                </c:pt>
                <c:pt idx="31">
                  <c:v>10.47956576</c:v>
                </c:pt>
                <c:pt idx="32">
                  <c:v>10.495689535</c:v>
                </c:pt>
                <c:pt idx="33">
                  <c:v>10.898826250000001</c:v>
                </c:pt>
                <c:pt idx="34">
                  <c:v>10.837365052499999</c:v>
                </c:pt>
                <c:pt idx="35">
                  <c:v>10.5908509275</c:v>
                </c:pt>
                <c:pt idx="36">
                  <c:v>10.6031736275</c:v>
                </c:pt>
                <c:pt idx="37">
                  <c:v>10.0041027775</c:v>
                </c:pt>
                <c:pt idx="38">
                  <c:v>10.361833575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10F2-416C-9CD0-EE0356438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183616"/>
        <c:axId val="119189504"/>
      </c:lineChart>
      <c:catAx>
        <c:axId val="119183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18950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18950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183616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4.9388888888888899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1239212962962895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'F3.10'!$B$190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'F3.10'!$B$191:$B$226</c:f>
              <c:numCache>
                <c:formatCode>0.0</c:formatCode>
                <c:ptCount val="36"/>
                <c:pt idx="0">
                  <c:v>40.9554665</c:v>
                </c:pt>
                <c:pt idx="1">
                  <c:v>40.548099774999997</c:v>
                </c:pt>
                <c:pt idx="2">
                  <c:v>40.396112174999999</c:v>
                </c:pt>
                <c:pt idx="3">
                  <c:v>40.917289375000003</c:v>
                </c:pt>
                <c:pt idx="4">
                  <c:v>44.592406175000001</c:v>
                </c:pt>
                <c:pt idx="5">
                  <c:v>45.756100600000003</c:v>
                </c:pt>
                <c:pt idx="6">
                  <c:v>44.751483825000001</c:v>
                </c:pt>
                <c:pt idx="7">
                  <c:v>44.25232295</c:v>
                </c:pt>
                <c:pt idx="8">
                  <c:v>41.189175374999998</c:v>
                </c:pt>
                <c:pt idx="9">
                  <c:v>39.502099200000004</c:v>
                </c:pt>
                <c:pt idx="10">
                  <c:v>38.238435500000001</c:v>
                </c:pt>
                <c:pt idx="11">
                  <c:v>36.165384125000003</c:v>
                </c:pt>
                <c:pt idx="12">
                  <c:v>35.584477825</c:v>
                </c:pt>
                <c:pt idx="13">
                  <c:v>35.582386550000003</c:v>
                </c:pt>
                <c:pt idx="14">
                  <c:v>36.571730299999999</c:v>
                </c:pt>
                <c:pt idx="15">
                  <c:v>39.521205850000001</c:v>
                </c:pt>
                <c:pt idx="16">
                  <c:v>42.354216350000002</c:v>
                </c:pt>
                <c:pt idx="17">
                  <c:v>44.636774799999998</c:v>
                </c:pt>
                <c:pt idx="18">
                  <c:v>46.208466575000003</c:v>
                </c:pt>
                <c:pt idx="19">
                  <c:v>44.65317185</c:v>
                </c:pt>
                <c:pt idx="20">
                  <c:v>42.947830449999998</c:v>
                </c:pt>
                <c:pt idx="21">
                  <c:v>43.805744699999998</c:v>
                </c:pt>
                <c:pt idx="22">
                  <c:v>42.197893925000002</c:v>
                </c:pt>
                <c:pt idx="23">
                  <c:v>41.538226299999998</c:v>
                </c:pt>
                <c:pt idx="24">
                  <c:v>42.136428700000003</c:v>
                </c:pt>
                <c:pt idx="25">
                  <c:v>39.148304600000003</c:v>
                </c:pt>
                <c:pt idx="26">
                  <c:v>38.489097800000003</c:v>
                </c:pt>
                <c:pt idx="27">
                  <c:v>39.928545499999998</c:v>
                </c:pt>
                <c:pt idx="28">
                  <c:v>39.382313924999998</c:v>
                </c:pt>
                <c:pt idx="29">
                  <c:v>42.161443949999999</c:v>
                </c:pt>
                <c:pt idx="30">
                  <c:v>44.330924899999999</c:v>
                </c:pt>
                <c:pt idx="31">
                  <c:v>44.050498275000002</c:v>
                </c:pt>
                <c:pt idx="32">
                  <c:v>44.833845775</c:v>
                </c:pt>
                <c:pt idx="33">
                  <c:v>43.825711300000002</c:v>
                </c:pt>
                <c:pt idx="34">
                  <c:v>43.698072199999999</c:v>
                </c:pt>
                <c:pt idx="35">
                  <c:v>44.594267600000002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43E5-49A3-BAC0-1D11557D33D3}"/>
            </c:ext>
          </c:extLst>
        </c:ser>
        <c:ser>
          <c:idx val="1"/>
          <c:order val="1"/>
          <c:tx>
            <c:strRef>
              <c:f>'F3.10'!$C$190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'F3.10'!$C$191:$C$226</c:f>
              <c:numCache>
                <c:formatCode>0.0</c:formatCode>
                <c:ptCount val="36"/>
                <c:pt idx="0">
                  <c:v>6.5369642766666702</c:v>
                </c:pt>
                <c:pt idx="1">
                  <c:v>6.3680964524999997</c:v>
                </c:pt>
                <c:pt idx="2">
                  <c:v>5.9400762125000002</c:v>
                </c:pt>
                <c:pt idx="3">
                  <c:v>5.7574013175000003</c:v>
                </c:pt>
                <c:pt idx="4">
                  <c:v>6.0108761050000004</c:v>
                </c:pt>
                <c:pt idx="5">
                  <c:v>6.1874736400000003</c:v>
                </c:pt>
                <c:pt idx="6">
                  <c:v>8.0080859224999994</c:v>
                </c:pt>
                <c:pt idx="7">
                  <c:v>8.6601928924999996</c:v>
                </c:pt>
                <c:pt idx="8">
                  <c:v>9.6780512499999993</c:v>
                </c:pt>
                <c:pt idx="9">
                  <c:v>10.5186642475</c:v>
                </c:pt>
                <c:pt idx="10">
                  <c:v>10.8881959225</c:v>
                </c:pt>
                <c:pt idx="11">
                  <c:v>11.490203534999999</c:v>
                </c:pt>
                <c:pt idx="12">
                  <c:v>11.290854225</c:v>
                </c:pt>
                <c:pt idx="13">
                  <c:v>11.117759552500001</c:v>
                </c:pt>
                <c:pt idx="14">
                  <c:v>8.5872841824999995</c:v>
                </c:pt>
                <c:pt idx="15">
                  <c:v>7.9597844474999997</c:v>
                </c:pt>
                <c:pt idx="16">
                  <c:v>7.3014385675</c:v>
                </c:pt>
                <c:pt idx="17">
                  <c:v>6.3664937200000002</c:v>
                </c:pt>
                <c:pt idx="18">
                  <c:v>7.3660833075000003</c:v>
                </c:pt>
                <c:pt idx="19">
                  <c:v>7.2978656475000001</c:v>
                </c:pt>
                <c:pt idx="20">
                  <c:v>7.602895245</c:v>
                </c:pt>
                <c:pt idx="21">
                  <c:v>7.7113715799999998</c:v>
                </c:pt>
                <c:pt idx="22">
                  <c:v>8.0177886375000007</c:v>
                </c:pt>
                <c:pt idx="23">
                  <c:v>8.4703250575000002</c:v>
                </c:pt>
                <c:pt idx="24">
                  <c:v>8.5237048575000003</c:v>
                </c:pt>
                <c:pt idx="25">
                  <c:v>8.54011341</c:v>
                </c:pt>
                <c:pt idx="26">
                  <c:v>8.5520420349999995</c:v>
                </c:pt>
                <c:pt idx="27">
                  <c:v>8.1451068775</c:v>
                </c:pt>
                <c:pt idx="28">
                  <c:v>7.8646879700000003</c:v>
                </c:pt>
                <c:pt idx="29">
                  <c:v>7.9229456174999999</c:v>
                </c:pt>
                <c:pt idx="30">
                  <c:v>7.5922149325000001</c:v>
                </c:pt>
                <c:pt idx="31">
                  <c:v>7.6693887125</c:v>
                </c:pt>
                <c:pt idx="32">
                  <c:v>7.7549328575000001</c:v>
                </c:pt>
                <c:pt idx="33">
                  <c:v>7.4553641175000003</c:v>
                </c:pt>
                <c:pt idx="34">
                  <c:v>6.7139020225000001</c:v>
                </c:pt>
                <c:pt idx="35">
                  <c:v>6.5139010524999996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43E5-49A3-BAC0-1D11557D33D3}"/>
            </c:ext>
          </c:extLst>
        </c:ser>
        <c:ser>
          <c:idx val="2"/>
          <c:order val="2"/>
          <c:tx>
            <c:strRef>
              <c:f>'F3.10'!$D$190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'F3.10'!$A$191:$A$226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'F3.10'!$D$191:$D$226</c:f>
              <c:numCache>
                <c:formatCode>0.0</c:formatCode>
                <c:ptCount val="36"/>
                <c:pt idx="0">
                  <c:v>10.9201716333333</c:v>
                </c:pt>
                <c:pt idx="1">
                  <c:v>11.042552150000001</c:v>
                </c:pt>
                <c:pt idx="2">
                  <c:v>11.3783025</c:v>
                </c:pt>
                <c:pt idx="3">
                  <c:v>11.693106824999999</c:v>
                </c:pt>
                <c:pt idx="4">
                  <c:v>11.475079995</c:v>
                </c:pt>
                <c:pt idx="5">
                  <c:v>11.61888847</c:v>
                </c:pt>
                <c:pt idx="6">
                  <c:v>12.120893495000001</c:v>
                </c:pt>
                <c:pt idx="7">
                  <c:v>11.957881895</c:v>
                </c:pt>
                <c:pt idx="8">
                  <c:v>13.266170324999999</c:v>
                </c:pt>
                <c:pt idx="9">
                  <c:v>14.028474774999999</c:v>
                </c:pt>
                <c:pt idx="10">
                  <c:v>14.360779125000001</c:v>
                </c:pt>
                <c:pt idx="11">
                  <c:v>14.9774371</c:v>
                </c:pt>
                <c:pt idx="12">
                  <c:v>14.709071124999999</c:v>
                </c:pt>
                <c:pt idx="13">
                  <c:v>14.234869700000001</c:v>
                </c:pt>
                <c:pt idx="14">
                  <c:v>15.4952094</c:v>
                </c:pt>
                <c:pt idx="15">
                  <c:v>14.210879074999999</c:v>
                </c:pt>
                <c:pt idx="16">
                  <c:v>13.48933515</c:v>
                </c:pt>
                <c:pt idx="17">
                  <c:v>12.878458350000001</c:v>
                </c:pt>
                <c:pt idx="18">
                  <c:v>10.710835700000001</c:v>
                </c:pt>
                <c:pt idx="19">
                  <c:v>12.035856875</c:v>
                </c:pt>
                <c:pt idx="20">
                  <c:v>12.267981300000001</c:v>
                </c:pt>
                <c:pt idx="21">
                  <c:v>12.81297</c:v>
                </c:pt>
                <c:pt idx="22">
                  <c:v>13.203449675</c:v>
                </c:pt>
                <c:pt idx="23">
                  <c:v>12.557000575</c:v>
                </c:pt>
                <c:pt idx="24">
                  <c:v>11.9154921925</c:v>
                </c:pt>
                <c:pt idx="25">
                  <c:v>12.235211642499999</c:v>
                </c:pt>
                <c:pt idx="26">
                  <c:v>12.8061722175</c:v>
                </c:pt>
                <c:pt idx="27">
                  <c:v>12.9028241175</c:v>
                </c:pt>
                <c:pt idx="28">
                  <c:v>12.9468305325</c:v>
                </c:pt>
                <c:pt idx="29">
                  <c:v>12.050112782499999</c:v>
                </c:pt>
                <c:pt idx="30">
                  <c:v>11.887765932500001</c:v>
                </c:pt>
                <c:pt idx="31">
                  <c:v>12.1639467825</c:v>
                </c:pt>
                <c:pt idx="32">
                  <c:v>11.737571754999999</c:v>
                </c:pt>
                <c:pt idx="33">
                  <c:v>11.922798480000001</c:v>
                </c:pt>
                <c:pt idx="34">
                  <c:v>12.146900179999999</c:v>
                </c:pt>
                <c:pt idx="35">
                  <c:v>11.561642880000001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43E5-49A3-BAC0-1D11557D33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277824"/>
        <c:axId val="119291904"/>
      </c:lineChart>
      <c:catAx>
        <c:axId val="1192778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291904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291904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277824"/>
        <c:crosses val="autoZero"/>
        <c:crossBetween val="between"/>
        <c:majorUnit val="10"/>
      </c:valAx>
    </c:plotArea>
    <c:legend>
      <c:legendPos val="b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kvartals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703121927236996"/>
          <c:h val="0.80740999999999996"/>
        </c:manualLayout>
      </c:layout>
      <c:lineChart>
        <c:grouping val="standard"/>
        <c:varyColors val="0"/>
        <c:ser>
          <c:idx val="0"/>
          <c:order val="0"/>
          <c:tx>
            <c:strRef>
              <c:f>'F3.10'!$H$54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'F3.10'!$H$55:$H$97</c:f>
              <c:numCache>
                <c:formatCode>0.0</c:formatCode>
                <c:ptCount val="43"/>
                <c:pt idx="0">
                  <c:v>8.7085699450000007</c:v>
                </c:pt>
                <c:pt idx="1">
                  <c:v>9.0207770000000007</c:v>
                </c:pt>
                <c:pt idx="2">
                  <c:v>9.1178107599999993</c:v>
                </c:pt>
                <c:pt idx="3">
                  <c:v>9.4002815599999998</c:v>
                </c:pt>
                <c:pt idx="4">
                  <c:v>10.380430027499999</c:v>
                </c:pt>
                <c:pt idx="5">
                  <c:v>10.637973154999999</c:v>
                </c:pt>
                <c:pt idx="6">
                  <c:v>11.72085356</c:v>
                </c:pt>
                <c:pt idx="7">
                  <c:v>11.913845634999999</c:v>
                </c:pt>
                <c:pt idx="8">
                  <c:v>11.792026760000001</c:v>
                </c:pt>
                <c:pt idx="9">
                  <c:v>12.148853689999999</c:v>
                </c:pt>
                <c:pt idx="10">
                  <c:v>12.27669064</c:v>
                </c:pt>
                <c:pt idx="11">
                  <c:v>11.653251915</c:v>
                </c:pt>
                <c:pt idx="12">
                  <c:v>11.62563669</c:v>
                </c:pt>
                <c:pt idx="13">
                  <c:v>12.056924125</c:v>
                </c:pt>
                <c:pt idx="14">
                  <c:v>10.5629705</c:v>
                </c:pt>
                <c:pt idx="15">
                  <c:v>10.1612220375</c:v>
                </c:pt>
                <c:pt idx="16">
                  <c:v>9.8952629375000001</c:v>
                </c:pt>
                <c:pt idx="17">
                  <c:v>8.9304866624999999</c:v>
                </c:pt>
                <c:pt idx="18">
                  <c:v>9.1884766224999996</c:v>
                </c:pt>
                <c:pt idx="19">
                  <c:v>9.7259198599999994</c:v>
                </c:pt>
                <c:pt idx="20">
                  <c:v>9.7652087349999999</c:v>
                </c:pt>
                <c:pt idx="21">
                  <c:v>10.565066385</c:v>
                </c:pt>
                <c:pt idx="22">
                  <c:v>10.847889477500001</c:v>
                </c:pt>
                <c:pt idx="23">
                  <c:v>10.9974388525</c:v>
                </c:pt>
                <c:pt idx="24">
                  <c:v>10.783883427499999</c:v>
                </c:pt>
                <c:pt idx="25">
                  <c:v>10.884831677499999</c:v>
                </c:pt>
                <c:pt idx="26">
                  <c:v>10.527199377500001</c:v>
                </c:pt>
                <c:pt idx="27">
                  <c:v>10.400561677500001</c:v>
                </c:pt>
                <c:pt idx="28">
                  <c:v>10.1119677325</c:v>
                </c:pt>
                <c:pt idx="29">
                  <c:v>9.3209392925000003</c:v>
                </c:pt>
                <c:pt idx="30">
                  <c:v>9.3584623024999996</c:v>
                </c:pt>
                <c:pt idx="31">
                  <c:v>9.1313713275000001</c:v>
                </c:pt>
                <c:pt idx="32">
                  <c:v>9.2131561800000004</c:v>
                </c:pt>
                <c:pt idx="33">
                  <c:v>9.0737028624999994</c:v>
                </c:pt>
                <c:pt idx="34">
                  <c:v>9.1150148375000004</c:v>
                </c:pt>
                <c:pt idx="35">
                  <c:v>9.0315488125000005</c:v>
                </c:pt>
                <c:pt idx="36">
                  <c:v>9.4935647549999995</c:v>
                </c:pt>
                <c:pt idx="37">
                  <c:v>10.169666037500001</c:v>
                </c:pt>
                <c:pt idx="38">
                  <c:v>10.654788375000001</c:v>
                </c:pt>
                <c:pt idx="39">
                  <c:v>10.716478650000001</c:v>
                </c:pt>
                <c:pt idx="40">
                  <c:v>11.0893756</c:v>
                </c:pt>
                <c:pt idx="41">
                  <c:v>10.904649064999999</c:v>
                </c:pt>
                <c:pt idx="42">
                  <c:v>11.0058432866667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35E6-4E70-946B-61D50AB93F20}"/>
            </c:ext>
          </c:extLst>
        </c:ser>
        <c:ser>
          <c:idx val="1"/>
          <c:order val="1"/>
          <c:tx>
            <c:strRef>
              <c:f>'F3.10'!$I$54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'F3.10'!$I$55:$I$97</c:f>
              <c:numCache>
                <c:formatCode>0.0</c:formatCode>
                <c:ptCount val="43"/>
                <c:pt idx="0">
                  <c:v>8.9531213049999998</c:v>
                </c:pt>
                <c:pt idx="1">
                  <c:v>8.9848942175000008</c:v>
                </c:pt>
                <c:pt idx="2">
                  <c:v>8.4366900749999996</c:v>
                </c:pt>
                <c:pt idx="3">
                  <c:v>6.9014077624999999</c:v>
                </c:pt>
                <c:pt idx="4">
                  <c:v>6.2128437549999997</c:v>
                </c:pt>
                <c:pt idx="5">
                  <c:v>7.5395149799999999</c:v>
                </c:pt>
                <c:pt idx="6">
                  <c:v>7.4485865699999998</c:v>
                </c:pt>
                <c:pt idx="7">
                  <c:v>7.8976110200000003</c:v>
                </c:pt>
                <c:pt idx="8">
                  <c:v>8.0786794900000007</c:v>
                </c:pt>
                <c:pt idx="9">
                  <c:v>7.7207134875000003</c:v>
                </c:pt>
                <c:pt idx="10">
                  <c:v>8.5044010399999994</c:v>
                </c:pt>
                <c:pt idx="11">
                  <c:v>8.6119856099999996</c:v>
                </c:pt>
                <c:pt idx="12">
                  <c:v>8.9560812475000002</c:v>
                </c:pt>
                <c:pt idx="13">
                  <c:v>8.3358272074999995</c:v>
                </c:pt>
                <c:pt idx="14">
                  <c:v>7.3254716249999996</c:v>
                </c:pt>
                <c:pt idx="15">
                  <c:v>7.2294058225000004</c:v>
                </c:pt>
                <c:pt idx="16">
                  <c:v>7.6330152675000003</c:v>
                </c:pt>
                <c:pt idx="17">
                  <c:v>7.3523303875000003</c:v>
                </c:pt>
                <c:pt idx="18">
                  <c:v>7.7766567200000001</c:v>
                </c:pt>
                <c:pt idx="19">
                  <c:v>8.4656012900000004</c:v>
                </c:pt>
                <c:pt idx="20">
                  <c:v>8.1985139925000006</c:v>
                </c:pt>
                <c:pt idx="21">
                  <c:v>8.7512601350000008</c:v>
                </c:pt>
                <c:pt idx="22">
                  <c:v>8.4569137125000005</c:v>
                </c:pt>
                <c:pt idx="23">
                  <c:v>8.3786451525000007</c:v>
                </c:pt>
                <c:pt idx="24">
                  <c:v>8.2174480499999998</c:v>
                </c:pt>
                <c:pt idx="25">
                  <c:v>8.0456956675000004</c:v>
                </c:pt>
                <c:pt idx="26">
                  <c:v>8.5604061525000006</c:v>
                </c:pt>
                <c:pt idx="27">
                  <c:v>8.0232326450000002</c:v>
                </c:pt>
                <c:pt idx="28">
                  <c:v>7.9557060374999997</c:v>
                </c:pt>
                <c:pt idx="29">
                  <c:v>8.9249015000000007</c:v>
                </c:pt>
                <c:pt idx="30">
                  <c:v>8.7295802724999998</c:v>
                </c:pt>
                <c:pt idx="31">
                  <c:v>9.3210890400000004</c:v>
                </c:pt>
                <c:pt idx="32">
                  <c:v>9.2437336650000006</c:v>
                </c:pt>
                <c:pt idx="33">
                  <c:v>8.5887119975000008</c:v>
                </c:pt>
                <c:pt idx="34">
                  <c:v>8.2526648374999994</c:v>
                </c:pt>
                <c:pt idx="35">
                  <c:v>7.7613265875000002</c:v>
                </c:pt>
                <c:pt idx="36">
                  <c:v>7.6656198849999999</c:v>
                </c:pt>
                <c:pt idx="37">
                  <c:v>7.5319939075000004</c:v>
                </c:pt>
                <c:pt idx="38">
                  <c:v>8.1813772549999992</c:v>
                </c:pt>
                <c:pt idx="39">
                  <c:v>7.8062936675000003</c:v>
                </c:pt>
                <c:pt idx="40">
                  <c:v>7.9791687424999997</c:v>
                </c:pt>
                <c:pt idx="41">
                  <c:v>8.009950345</c:v>
                </c:pt>
                <c:pt idx="42">
                  <c:v>7.3482159633333302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35E6-4E70-946B-61D50AB93F20}"/>
            </c:ext>
          </c:extLst>
        </c:ser>
        <c:ser>
          <c:idx val="2"/>
          <c:order val="2"/>
          <c:tx>
            <c:strRef>
              <c:f>'F3.10'!$J$54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'F3.10'!$G$55:$G$97</c:f>
              <c:numCache>
                <c:formatCode>General</c:formatCode>
                <c:ptCount val="43"/>
                <c:pt idx="0">
                  <c:v>2006</c:v>
                </c:pt>
                <c:pt idx="1">
                  <c:v>2006</c:v>
                </c:pt>
                <c:pt idx="2">
                  <c:v>2006</c:v>
                </c:pt>
                <c:pt idx="3">
                  <c:v>2006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2008</c:v>
                </c:pt>
                <c:pt idx="9">
                  <c:v>2008</c:v>
                </c:pt>
                <c:pt idx="10">
                  <c:v>2008</c:v>
                </c:pt>
                <c:pt idx="11">
                  <c:v>2008</c:v>
                </c:pt>
                <c:pt idx="12">
                  <c:v>2009</c:v>
                </c:pt>
                <c:pt idx="13">
                  <c:v>2009</c:v>
                </c:pt>
                <c:pt idx="14">
                  <c:v>2009</c:v>
                </c:pt>
                <c:pt idx="15">
                  <c:v>2009</c:v>
                </c:pt>
                <c:pt idx="16">
                  <c:v>2010</c:v>
                </c:pt>
                <c:pt idx="17">
                  <c:v>2010</c:v>
                </c:pt>
                <c:pt idx="18">
                  <c:v>2010</c:v>
                </c:pt>
                <c:pt idx="19">
                  <c:v>2010</c:v>
                </c:pt>
                <c:pt idx="20">
                  <c:v>2011</c:v>
                </c:pt>
                <c:pt idx="21">
                  <c:v>2011</c:v>
                </c:pt>
                <c:pt idx="22">
                  <c:v>2011</c:v>
                </c:pt>
                <c:pt idx="23">
                  <c:v>2011</c:v>
                </c:pt>
                <c:pt idx="24">
                  <c:v>2012</c:v>
                </c:pt>
                <c:pt idx="25">
                  <c:v>2012</c:v>
                </c:pt>
                <c:pt idx="26">
                  <c:v>2012</c:v>
                </c:pt>
                <c:pt idx="27">
                  <c:v>2012</c:v>
                </c:pt>
                <c:pt idx="28">
                  <c:v>2013</c:v>
                </c:pt>
                <c:pt idx="29">
                  <c:v>2013</c:v>
                </c:pt>
                <c:pt idx="30">
                  <c:v>2013</c:v>
                </c:pt>
                <c:pt idx="31">
                  <c:v>2013</c:v>
                </c:pt>
                <c:pt idx="32">
                  <c:v>2014</c:v>
                </c:pt>
                <c:pt idx="33">
                  <c:v>2014</c:v>
                </c:pt>
                <c:pt idx="34">
                  <c:v>2014</c:v>
                </c:pt>
                <c:pt idx="35">
                  <c:v>2014</c:v>
                </c:pt>
                <c:pt idx="36">
                  <c:v>2015</c:v>
                </c:pt>
                <c:pt idx="37">
                  <c:v>2015</c:v>
                </c:pt>
                <c:pt idx="38">
                  <c:v>2015</c:v>
                </c:pt>
                <c:pt idx="39">
                  <c:v>2015</c:v>
                </c:pt>
                <c:pt idx="40">
                  <c:v>2016</c:v>
                </c:pt>
                <c:pt idx="41">
                  <c:v>2016</c:v>
                </c:pt>
                <c:pt idx="42">
                  <c:v>2016</c:v>
                </c:pt>
              </c:numCache>
            </c:numRef>
          </c:cat>
          <c:val>
            <c:numRef>
              <c:f>'F3.10'!$J$55:$J$97</c:f>
              <c:numCache>
                <c:formatCode>0.0</c:formatCode>
                <c:ptCount val="43"/>
                <c:pt idx="0">
                  <c:v>8.7286071925000002</c:v>
                </c:pt>
                <c:pt idx="1">
                  <c:v>8.4537825674999993</c:v>
                </c:pt>
                <c:pt idx="2">
                  <c:v>8.5477987199999994</c:v>
                </c:pt>
                <c:pt idx="3">
                  <c:v>8.0094184275</c:v>
                </c:pt>
                <c:pt idx="4">
                  <c:v>7.1845708850000003</c:v>
                </c:pt>
                <c:pt idx="5">
                  <c:v>6.5158186474999997</c:v>
                </c:pt>
                <c:pt idx="6">
                  <c:v>6.4681892249999997</c:v>
                </c:pt>
                <c:pt idx="7">
                  <c:v>6.1868121499999997</c:v>
                </c:pt>
                <c:pt idx="8">
                  <c:v>6.4944844650000002</c:v>
                </c:pt>
                <c:pt idx="9">
                  <c:v>6.7452662674999999</c:v>
                </c:pt>
                <c:pt idx="10">
                  <c:v>6.9966430075000003</c:v>
                </c:pt>
                <c:pt idx="11">
                  <c:v>8.0329528124999996</c:v>
                </c:pt>
                <c:pt idx="12">
                  <c:v>8.3076886675000008</c:v>
                </c:pt>
                <c:pt idx="13">
                  <c:v>8.2065119150000001</c:v>
                </c:pt>
                <c:pt idx="14">
                  <c:v>7.3702749699999996</c:v>
                </c:pt>
                <c:pt idx="15">
                  <c:v>7.1971478900000001</c:v>
                </c:pt>
                <c:pt idx="16">
                  <c:v>7.5419971500000003</c:v>
                </c:pt>
                <c:pt idx="17">
                  <c:v>7.0782692899999997</c:v>
                </c:pt>
                <c:pt idx="18">
                  <c:v>8.2070655349999999</c:v>
                </c:pt>
                <c:pt idx="19">
                  <c:v>7.9110264250000002</c:v>
                </c:pt>
                <c:pt idx="20">
                  <c:v>7.3037259025000001</c:v>
                </c:pt>
                <c:pt idx="21">
                  <c:v>7.2317865599999998</c:v>
                </c:pt>
                <c:pt idx="22">
                  <c:v>6.5472779250000004</c:v>
                </c:pt>
                <c:pt idx="23">
                  <c:v>6.6298335174999998</c:v>
                </c:pt>
                <c:pt idx="24">
                  <c:v>6.2363067924999998</c:v>
                </c:pt>
                <c:pt idx="25">
                  <c:v>6.8336110874999996</c:v>
                </c:pt>
                <c:pt idx="26">
                  <c:v>6.9958936100000004</c:v>
                </c:pt>
                <c:pt idx="27">
                  <c:v>6.5606231749999999</c:v>
                </c:pt>
                <c:pt idx="28">
                  <c:v>6.7192402575000001</c:v>
                </c:pt>
                <c:pt idx="29">
                  <c:v>6.5242750325000003</c:v>
                </c:pt>
                <c:pt idx="30">
                  <c:v>6.4604568149999997</c:v>
                </c:pt>
                <c:pt idx="31">
                  <c:v>6.4491505824999997</c:v>
                </c:pt>
                <c:pt idx="32">
                  <c:v>6.7322540125000003</c:v>
                </c:pt>
                <c:pt idx="33">
                  <c:v>6.3934348175000002</c:v>
                </c:pt>
                <c:pt idx="34">
                  <c:v>5.7697262575000003</c:v>
                </c:pt>
                <c:pt idx="35">
                  <c:v>5.9773893525000004</c:v>
                </c:pt>
                <c:pt idx="36">
                  <c:v>5.9466423150000001</c:v>
                </c:pt>
                <c:pt idx="37">
                  <c:v>5.7434979300000002</c:v>
                </c:pt>
                <c:pt idx="38">
                  <c:v>5.9351086899999999</c:v>
                </c:pt>
                <c:pt idx="39">
                  <c:v>5.9034117124999996</c:v>
                </c:pt>
                <c:pt idx="40">
                  <c:v>5.3581327525000004</c:v>
                </c:pt>
                <c:pt idx="41">
                  <c:v>5.4507996974999999</c:v>
                </c:pt>
                <c:pt idx="42">
                  <c:v>4.7815147033333298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35E6-4E70-946B-61D50AB93F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329920"/>
        <c:axId val="119331456"/>
      </c:lineChart>
      <c:catAx>
        <c:axId val="1193299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331456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33145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32992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Ett års sikt</a:t>
            </a:r>
          </a:p>
        </c:rich>
      </c:tx>
      <c:layout>
        <c:manualLayout>
          <c:xMode val="edge"/>
          <c:yMode val="edge"/>
          <c:x val="0.41959709931170103"/>
          <c:y val="4.70370370370370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812561455260599"/>
          <c:h val="0.80153055555555597"/>
        </c:manualLayout>
      </c:layout>
      <c:lineChart>
        <c:grouping val="standard"/>
        <c:varyColors val="0"/>
        <c:ser>
          <c:idx val="0"/>
          <c:order val="0"/>
          <c:tx>
            <c:strRef>
              <c:f>'F3.10'!$B$144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'F3.10'!$B$145:$B$183</c:f>
              <c:numCache>
                <c:formatCode>0.0</c:formatCode>
                <c:ptCount val="39"/>
                <c:pt idx="0">
                  <c:v>23.530217650000001</c:v>
                </c:pt>
                <c:pt idx="1">
                  <c:v>24.774171424999999</c:v>
                </c:pt>
                <c:pt idx="2">
                  <c:v>27.670581800000001</c:v>
                </c:pt>
                <c:pt idx="3">
                  <c:v>30.666604700000001</c:v>
                </c:pt>
                <c:pt idx="4">
                  <c:v>33.663839549999999</c:v>
                </c:pt>
                <c:pt idx="5">
                  <c:v>34.920342974999997</c:v>
                </c:pt>
                <c:pt idx="6">
                  <c:v>34.523679999999999</c:v>
                </c:pt>
                <c:pt idx="7">
                  <c:v>35.75828705</c:v>
                </c:pt>
                <c:pt idx="8">
                  <c:v>36.161449400000002</c:v>
                </c:pt>
                <c:pt idx="9">
                  <c:v>35.074505625</c:v>
                </c:pt>
                <c:pt idx="10">
                  <c:v>35.090196525000003</c:v>
                </c:pt>
                <c:pt idx="11">
                  <c:v>31.627969849999999</c:v>
                </c:pt>
                <c:pt idx="12">
                  <c:v>29.064330049999999</c:v>
                </c:pt>
                <c:pt idx="13">
                  <c:v>27.435344749999999</c:v>
                </c:pt>
                <c:pt idx="14">
                  <c:v>25.571508649999998</c:v>
                </c:pt>
                <c:pt idx="15">
                  <c:v>25.65645795</c:v>
                </c:pt>
                <c:pt idx="16">
                  <c:v>25.646853350000001</c:v>
                </c:pt>
                <c:pt idx="17">
                  <c:v>25.71714515</c:v>
                </c:pt>
                <c:pt idx="18">
                  <c:v>26.0936144</c:v>
                </c:pt>
                <c:pt idx="19">
                  <c:v>26.097834850000002</c:v>
                </c:pt>
                <c:pt idx="20">
                  <c:v>26.868589199999999</c:v>
                </c:pt>
                <c:pt idx="21">
                  <c:v>29.537493099999999</c:v>
                </c:pt>
                <c:pt idx="22">
                  <c:v>29.143066324999999</c:v>
                </c:pt>
                <c:pt idx="23">
                  <c:v>28.60277155</c:v>
                </c:pt>
                <c:pt idx="24">
                  <c:v>28.456253674999999</c:v>
                </c:pt>
                <c:pt idx="25">
                  <c:v>27.970676175000001</c:v>
                </c:pt>
                <c:pt idx="26">
                  <c:v>28.355980550000002</c:v>
                </c:pt>
                <c:pt idx="27">
                  <c:v>29.111959424999998</c:v>
                </c:pt>
                <c:pt idx="28">
                  <c:v>28.870426575</c:v>
                </c:pt>
                <c:pt idx="29">
                  <c:v>28.625201449999999</c:v>
                </c:pt>
                <c:pt idx="30">
                  <c:v>28.445912775</c:v>
                </c:pt>
                <c:pt idx="31">
                  <c:v>27.813046825000001</c:v>
                </c:pt>
                <c:pt idx="32">
                  <c:v>27.147584800000001</c:v>
                </c:pt>
                <c:pt idx="33">
                  <c:v>25.141191800000001</c:v>
                </c:pt>
                <c:pt idx="34">
                  <c:v>26.239691075</c:v>
                </c:pt>
                <c:pt idx="35">
                  <c:v>27.23825545</c:v>
                </c:pt>
                <c:pt idx="36">
                  <c:v>28.756450099999999</c:v>
                </c:pt>
                <c:pt idx="37">
                  <c:v>31.636804025</c:v>
                </c:pt>
                <c:pt idx="38">
                  <c:v>32.763801450000003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F23-4A66-A823-8A05EED38D61}"/>
            </c:ext>
          </c:extLst>
        </c:ser>
        <c:ser>
          <c:idx val="1"/>
          <c:order val="1"/>
          <c:tx>
            <c:strRef>
              <c:f>'F3.10'!$C$144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'F3.10'!$C$145:$C$183</c:f>
              <c:numCache>
                <c:formatCode>0.0</c:formatCode>
                <c:ptCount val="39"/>
                <c:pt idx="0">
                  <c:v>9.7430563249999995</c:v>
                </c:pt>
                <c:pt idx="1">
                  <c:v>9.17740884</c:v>
                </c:pt>
                <c:pt idx="2">
                  <c:v>9.6472162400000006</c:v>
                </c:pt>
                <c:pt idx="3">
                  <c:v>9.1196792700000007</c:v>
                </c:pt>
                <c:pt idx="4">
                  <c:v>9.3295111525000003</c:v>
                </c:pt>
                <c:pt idx="5">
                  <c:v>10.508403765000001</c:v>
                </c:pt>
                <c:pt idx="6">
                  <c:v>12.045931789999999</c:v>
                </c:pt>
                <c:pt idx="7">
                  <c:v>12.762247785</c:v>
                </c:pt>
                <c:pt idx="8">
                  <c:v>14.3151508</c:v>
                </c:pt>
                <c:pt idx="9">
                  <c:v>17.147995399999999</c:v>
                </c:pt>
                <c:pt idx="10">
                  <c:v>16.323226675000001</c:v>
                </c:pt>
                <c:pt idx="11">
                  <c:v>17.002974075000001</c:v>
                </c:pt>
                <c:pt idx="12">
                  <c:v>17.6884339</c:v>
                </c:pt>
                <c:pt idx="13">
                  <c:v>15.983044100000001</c:v>
                </c:pt>
                <c:pt idx="14">
                  <c:v>14.409023489999999</c:v>
                </c:pt>
                <c:pt idx="15">
                  <c:v>13.586996165</c:v>
                </c:pt>
                <c:pt idx="16">
                  <c:v>11.852581665000001</c:v>
                </c:pt>
                <c:pt idx="17">
                  <c:v>10.66800044</c:v>
                </c:pt>
                <c:pt idx="18">
                  <c:v>10.435490345</c:v>
                </c:pt>
                <c:pt idx="19">
                  <c:v>10.273982295</c:v>
                </c:pt>
                <c:pt idx="20">
                  <c:v>10.860672095</c:v>
                </c:pt>
                <c:pt idx="21">
                  <c:v>11.29306942</c:v>
                </c:pt>
                <c:pt idx="22">
                  <c:v>13.096295925</c:v>
                </c:pt>
                <c:pt idx="23">
                  <c:v>13.008982675</c:v>
                </c:pt>
                <c:pt idx="24">
                  <c:v>12.778969475</c:v>
                </c:pt>
                <c:pt idx="25">
                  <c:v>11.38350284</c:v>
                </c:pt>
                <c:pt idx="26">
                  <c:v>10.697456989999999</c:v>
                </c:pt>
                <c:pt idx="27">
                  <c:v>10.753284989999999</c:v>
                </c:pt>
                <c:pt idx="28">
                  <c:v>10.80763584</c:v>
                </c:pt>
                <c:pt idx="29">
                  <c:v>12.93488975</c:v>
                </c:pt>
                <c:pt idx="30">
                  <c:v>12.972473600000001</c:v>
                </c:pt>
                <c:pt idx="31">
                  <c:v>13.515494475000001</c:v>
                </c:pt>
                <c:pt idx="32">
                  <c:v>14.0153009</c:v>
                </c:pt>
                <c:pt idx="33">
                  <c:v>14.9031366</c:v>
                </c:pt>
                <c:pt idx="34">
                  <c:v>15.6209294</c:v>
                </c:pt>
                <c:pt idx="35">
                  <c:v>14.739008825000001</c:v>
                </c:pt>
                <c:pt idx="36">
                  <c:v>14.535217725000001</c:v>
                </c:pt>
                <c:pt idx="37">
                  <c:v>13.890753575</c:v>
                </c:pt>
                <c:pt idx="38">
                  <c:v>12.303411255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F23-4A66-A823-8A05EED38D61}"/>
            </c:ext>
          </c:extLst>
        </c:ser>
        <c:ser>
          <c:idx val="2"/>
          <c:order val="2"/>
          <c:tx>
            <c:strRef>
              <c:f>'F3.10'!$D$144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'F3.10'!$A$145:$A$183</c:f>
              <c:numCache>
                <c:formatCode>General</c:formatCode>
                <c:ptCount val="39"/>
                <c:pt idx="0">
                  <c:v>2006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2008</c:v>
                </c:pt>
                <c:pt idx="6">
                  <c:v>2008</c:v>
                </c:pt>
                <c:pt idx="7">
                  <c:v>2008</c:v>
                </c:pt>
                <c:pt idx="8">
                  <c:v>2008</c:v>
                </c:pt>
                <c:pt idx="9">
                  <c:v>2009</c:v>
                </c:pt>
                <c:pt idx="10">
                  <c:v>2009</c:v>
                </c:pt>
                <c:pt idx="11">
                  <c:v>2009</c:v>
                </c:pt>
                <c:pt idx="12">
                  <c:v>2009</c:v>
                </c:pt>
                <c:pt idx="13">
                  <c:v>2010</c:v>
                </c:pt>
                <c:pt idx="14">
                  <c:v>2010</c:v>
                </c:pt>
                <c:pt idx="15">
                  <c:v>2010</c:v>
                </c:pt>
                <c:pt idx="16">
                  <c:v>2010</c:v>
                </c:pt>
                <c:pt idx="17">
                  <c:v>2011</c:v>
                </c:pt>
                <c:pt idx="18">
                  <c:v>2011</c:v>
                </c:pt>
                <c:pt idx="19">
                  <c:v>2011</c:v>
                </c:pt>
                <c:pt idx="20">
                  <c:v>2011</c:v>
                </c:pt>
                <c:pt idx="21">
                  <c:v>2012</c:v>
                </c:pt>
                <c:pt idx="22">
                  <c:v>2012</c:v>
                </c:pt>
                <c:pt idx="23">
                  <c:v>2012</c:v>
                </c:pt>
                <c:pt idx="24">
                  <c:v>2012</c:v>
                </c:pt>
                <c:pt idx="25">
                  <c:v>2013</c:v>
                </c:pt>
                <c:pt idx="26">
                  <c:v>2013</c:v>
                </c:pt>
                <c:pt idx="27">
                  <c:v>2013</c:v>
                </c:pt>
                <c:pt idx="28">
                  <c:v>2013</c:v>
                </c:pt>
                <c:pt idx="29">
                  <c:v>2014</c:v>
                </c:pt>
                <c:pt idx="30">
                  <c:v>2014</c:v>
                </c:pt>
                <c:pt idx="31">
                  <c:v>2014</c:v>
                </c:pt>
                <c:pt idx="32">
                  <c:v>2014</c:v>
                </c:pt>
                <c:pt idx="33">
                  <c:v>2015</c:v>
                </c:pt>
                <c:pt idx="34">
                  <c:v>2015</c:v>
                </c:pt>
                <c:pt idx="35">
                  <c:v>2015</c:v>
                </c:pt>
                <c:pt idx="36">
                  <c:v>2015</c:v>
                </c:pt>
                <c:pt idx="37">
                  <c:v>2016</c:v>
                </c:pt>
                <c:pt idx="38">
                  <c:v>2016</c:v>
                </c:pt>
              </c:numCache>
            </c:numRef>
          </c:cat>
          <c:val>
            <c:numRef>
              <c:f>'F3.10'!$D$145:$D$183</c:f>
              <c:numCache>
                <c:formatCode>0.0</c:formatCode>
                <c:ptCount val="39"/>
                <c:pt idx="0">
                  <c:v>10.299903302500001</c:v>
                </c:pt>
                <c:pt idx="1">
                  <c:v>10.8064904525</c:v>
                </c:pt>
                <c:pt idx="2">
                  <c:v>10.480871605000001</c:v>
                </c:pt>
                <c:pt idx="3">
                  <c:v>10.1108573575</c:v>
                </c:pt>
                <c:pt idx="4">
                  <c:v>9.8673536624999993</c:v>
                </c:pt>
                <c:pt idx="5">
                  <c:v>9.6283377375000008</c:v>
                </c:pt>
                <c:pt idx="6">
                  <c:v>9.6456754075000006</c:v>
                </c:pt>
                <c:pt idx="7">
                  <c:v>9.4828059625000005</c:v>
                </c:pt>
                <c:pt idx="8">
                  <c:v>10.0355396825</c:v>
                </c:pt>
                <c:pt idx="9">
                  <c:v>10.353768907499999</c:v>
                </c:pt>
                <c:pt idx="10">
                  <c:v>12.258019732499999</c:v>
                </c:pt>
                <c:pt idx="11">
                  <c:v>12.921713674999999</c:v>
                </c:pt>
                <c:pt idx="12">
                  <c:v>13.293263475</c:v>
                </c:pt>
                <c:pt idx="13">
                  <c:v>12.614296475</c:v>
                </c:pt>
                <c:pt idx="14">
                  <c:v>10.7685170475</c:v>
                </c:pt>
                <c:pt idx="15">
                  <c:v>11.2103401475</c:v>
                </c:pt>
                <c:pt idx="16">
                  <c:v>11.2650455475</c:v>
                </c:pt>
                <c:pt idx="17">
                  <c:v>10.129542972499999</c:v>
                </c:pt>
                <c:pt idx="18">
                  <c:v>11.097661075</c:v>
                </c:pt>
                <c:pt idx="19">
                  <c:v>9.4542928775000004</c:v>
                </c:pt>
                <c:pt idx="20">
                  <c:v>8.2839668149999994</c:v>
                </c:pt>
                <c:pt idx="21">
                  <c:v>9.1250716974999992</c:v>
                </c:pt>
                <c:pt idx="22">
                  <c:v>8.8418341475000002</c:v>
                </c:pt>
                <c:pt idx="23">
                  <c:v>10.393812645000001</c:v>
                </c:pt>
                <c:pt idx="24">
                  <c:v>9.9147241524999998</c:v>
                </c:pt>
                <c:pt idx="25">
                  <c:v>10.022105099999999</c:v>
                </c:pt>
                <c:pt idx="26">
                  <c:v>10.150977474999999</c:v>
                </c:pt>
                <c:pt idx="27">
                  <c:v>8.586365035</c:v>
                </c:pt>
                <c:pt idx="28">
                  <c:v>9.3230654975</c:v>
                </c:pt>
                <c:pt idx="29">
                  <c:v>8.9422982775000008</c:v>
                </c:pt>
                <c:pt idx="30">
                  <c:v>9.3144074025000005</c:v>
                </c:pt>
                <c:pt idx="31">
                  <c:v>9.4335067650000006</c:v>
                </c:pt>
                <c:pt idx="32">
                  <c:v>9.0978949100000008</c:v>
                </c:pt>
                <c:pt idx="33">
                  <c:v>9.4608273050000005</c:v>
                </c:pt>
                <c:pt idx="34">
                  <c:v>9.097931805</c:v>
                </c:pt>
                <c:pt idx="35">
                  <c:v>9.1488646550000006</c:v>
                </c:pt>
                <c:pt idx="36">
                  <c:v>8.4214648499999996</c:v>
                </c:pt>
                <c:pt idx="37">
                  <c:v>7.4029010050000004</c:v>
                </c:pt>
                <c:pt idx="38">
                  <c:v>5.8476600625000001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9F23-4A66-A823-8A05EED38D6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944320"/>
        <c:axId val="119945856"/>
      </c:lineChart>
      <c:catAx>
        <c:axId val="1199443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945856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945856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944320"/>
        <c:crosses val="autoZero"/>
        <c:crossBetween val="between"/>
        <c:majorUnit val="10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sv-SE"/>
              <a:t>Nära två års sikt</a:t>
            </a:r>
          </a:p>
        </c:rich>
      </c:tx>
      <c:layout>
        <c:manualLayout>
          <c:xMode val="edge"/>
          <c:yMode val="edge"/>
          <c:x val="0.41959709931170103"/>
          <c:y val="5.2916666666666702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5.6681170108161302E-2"/>
          <c:y val="6.5289442986293397E-2"/>
          <c:w val="0.90910816125860405"/>
          <c:h val="0.70157685185185203"/>
        </c:manualLayout>
      </c:layout>
      <c:lineChart>
        <c:grouping val="standard"/>
        <c:varyColors val="0"/>
        <c:ser>
          <c:idx val="0"/>
          <c:order val="0"/>
          <c:tx>
            <c:strRef>
              <c:f>'F3.10'!$B$230</c:f>
              <c:strCache>
                <c:ptCount val="1"/>
                <c:pt idx="0">
                  <c:v>Tillsvidareanställd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'F3.10'!$B$231:$B$266</c:f>
              <c:numCache>
                <c:formatCode>0.0</c:formatCode>
                <c:ptCount val="36"/>
                <c:pt idx="0">
                  <c:v>37.579796233333298</c:v>
                </c:pt>
                <c:pt idx="1">
                  <c:v>39.817869999999999</c:v>
                </c:pt>
                <c:pt idx="2">
                  <c:v>40.385303800000003</c:v>
                </c:pt>
                <c:pt idx="3">
                  <c:v>42.265685875000003</c:v>
                </c:pt>
                <c:pt idx="4">
                  <c:v>44.350208125000002</c:v>
                </c:pt>
                <c:pt idx="5">
                  <c:v>43.660702475000001</c:v>
                </c:pt>
                <c:pt idx="6">
                  <c:v>44.286491325</c:v>
                </c:pt>
                <c:pt idx="7">
                  <c:v>44.396340575000004</c:v>
                </c:pt>
                <c:pt idx="8">
                  <c:v>44.200788074999998</c:v>
                </c:pt>
                <c:pt idx="9">
                  <c:v>38.181769424999999</c:v>
                </c:pt>
                <c:pt idx="10">
                  <c:v>34.999543275000001</c:v>
                </c:pt>
                <c:pt idx="11">
                  <c:v>35.564794274999997</c:v>
                </c:pt>
                <c:pt idx="12">
                  <c:v>28.99363005</c:v>
                </c:pt>
                <c:pt idx="13">
                  <c:v>31.133505150000001</c:v>
                </c:pt>
                <c:pt idx="14">
                  <c:v>31.044462875000001</c:v>
                </c:pt>
                <c:pt idx="15">
                  <c:v>31.466447349999999</c:v>
                </c:pt>
                <c:pt idx="16">
                  <c:v>38.671059374999999</c:v>
                </c:pt>
                <c:pt idx="17">
                  <c:v>40.031334475000001</c:v>
                </c:pt>
                <c:pt idx="18">
                  <c:v>40.764727700000002</c:v>
                </c:pt>
                <c:pt idx="19">
                  <c:v>44.461053524999997</c:v>
                </c:pt>
                <c:pt idx="20">
                  <c:v>43.533932649999997</c:v>
                </c:pt>
                <c:pt idx="21">
                  <c:v>42.704918675000002</c:v>
                </c:pt>
                <c:pt idx="22">
                  <c:v>41.97222</c:v>
                </c:pt>
                <c:pt idx="23">
                  <c:v>37.094802049999998</c:v>
                </c:pt>
                <c:pt idx="24">
                  <c:v>32.9992302</c:v>
                </c:pt>
                <c:pt idx="25">
                  <c:v>38.760243074999998</c:v>
                </c:pt>
                <c:pt idx="26">
                  <c:v>39.779529125000003</c:v>
                </c:pt>
                <c:pt idx="27">
                  <c:v>39.632166400000003</c:v>
                </c:pt>
                <c:pt idx="28">
                  <c:v>39.303195025000001</c:v>
                </c:pt>
                <c:pt idx="29">
                  <c:v>35.369145574999997</c:v>
                </c:pt>
                <c:pt idx="30">
                  <c:v>33.270008175000001</c:v>
                </c:pt>
                <c:pt idx="31">
                  <c:v>31.8670252</c:v>
                </c:pt>
                <c:pt idx="32">
                  <c:v>34.946277225000003</c:v>
                </c:pt>
                <c:pt idx="33">
                  <c:v>35.474314175000004</c:v>
                </c:pt>
                <c:pt idx="34">
                  <c:v>36.6607354</c:v>
                </c:pt>
                <c:pt idx="35">
                  <c:v>37.645879575000002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7C18-4B18-82CE-389B338661B1}"/>
            </c:ext>
          </c:extLst>
        </c:ser>
        <c:ser>
          <c:idx val="1"/>
          <c:order val="1"/>
          <c:tx>
            <c:strRef>
              <c:f>'F3.10'!$C$230</c:f>
              <c:strCache>
                <c:ptCount val="1"/>
                <c:pt idx="0">
                  <c:v>Arbetslös</c:v>
                </c:pt>
              </c:strCache>
            </c:strRef>
          </c:tx>
          <c:spPr>
            <a:ln w="28575" cap="rnd" cmpd="sng" algn="ctr">
              <a:solidFill>
                <a:srgbClr val="C00000"/>
              </a:solidFill>
              <a:prstDash val="solid"/>
              <a:round/>
            </a:ln>
            <a:effectLst/>
          </c:spPr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'F3.10'!$C$231:$C$266</c:f>
              <c:numCache>
                <c:formatCode>0.0</c:formatCode>
                <c:ptCount val="36"/>
                <c:pt idx="0">
                  <c:v>13.3540046333333</c:v>
                </c:pt>
                <c:pt idx="1">
                  <c:v>10.3192302625</c:v>
                </c:pt>
                <c:pt idx="2">
                  <c:v>13.4133280875</c:v>
                </c:pt>
                <c:pt idx="3">
                  <c:v>8.4714340574999998</c:v>
                </c:pt>
                <c:pt idx="4">
                  <c:v>8.3871800575000002</c:v>
                </c:pt>
                <c:pt idx="5">
                  <c:v>12.218779545</c:v>
                </c:pt>
                <c:pt idx="6">
                  <c:v>12.513344145</c:v>
                </c:pt>
                <c:pt idx="7">
                  <c:v>15.585320449999999</c:v>
                </c:pt>
                <c:pt idx="8">
                  <c:v>13.783967505</c:v>
                </c:pt>
                <c:pt idx="9">
                  <c:v>18.244901980000002</c:v>
                </c:pt>
                <c:pt idx="10">
                  <c:v>17.193491595000001</c:v>
                </c:pt>
                <c:pt idx="11">
                  <c:v>18.75957172</c:v>
                </c:pt>
                <c:pt idx="12">
                  <c:v>22.469028564999999</c:v>
                </c:pt>
                <c:pt idx="13">
                  <c:v>14.603053597500001</c:v>
                </c:pt>
                <c:pt idx="14">
                  <c:v>14.458013702500001</c:v>
                </c:pt>
                <c:pt idx="15">
                  <c:v>10.216410339999999</c:v>
                </c:pt>
                <c:pt idx="16">
                  <c:v>6.4880888900000002</c:v>
                </c:pt>
                <c:pt idx="17">
                  <c:v>8.9155771075000008</c:v>
                </c:pt>
                <c:pt idx="18">
                  <c:v>9.6119922125000006</c:v>
                </c:pt>
                <c:pt idx="19">
                  <c:v>9.0880489675000007</c:v>
                </c:pt>
                <c:pt idx="20">
                  <c:v>11.5116669675</c:v>
                </c:pt>
                <c:pt idx="21">
                  <c:v>9.3794344150000004</c:v>
                </c:pt>
                <c:pt idx="22">
                  <c:v>10.042496515</c:v>
                </c:pt>
                <c:pt idx="23">
                  <c:v>10.5114900375</c:v>
                </c:pt>
                <c:pt idx="24">
                  <c:v>9.0760437150000008</c:v>
                </c:pt>
                <c:pt idx="25">
                  <c:v>10.031308407499999</c:v>
                </c:pt>
                <c:pt idx="26">
                  <c:v>9.4674465575000006</c:v>
                </c:pt>
                <c:pt idx="27">
                  <c:v>14.180090717500001</c:v>
                </c:pt>
                <c:pt idx="28">
                  <c:v>15.362772215</c:v>
                </c:pt>
                <c:pt idx="29">
                  <c:v>16.780930900000001</c:v>
                </c:pt>
                <c:pt idx="30">
                  <c:v>17.882610799999998</c:v>
                </c:pt>
                <c:pt idx="31">
                  <c:v>16.253916924999999</c:v>
                </c:pt>
                <c:pt idx="32">
                  <c:v>16.36737905</c:v>
                </c:pt>
                <c:pt idx="33">
                  <c:v>16.800133625000001</c:v>
                </c:pt>
                <c:pt idx="34">
                  <c:v>16.519568625000002</c:v>
                </c:pt>
                <c:pt idx="35">
                  <c:v>16.789585049999999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7C18-4B18-82CE-389B338661B1}"/>
            </c:ext>
          </c:extLst>
        </c:ser>
        <c:ser>
          <c:idx val="2"/>
          <c:order val="2"/>
          <c:tx>
            <c:strRef>
              <c:f>'F3.10'!$D$230</c:f>
              <c:strCache>
                <c:ptCount val="1"/>
                <c:pt idx="0">
                  <c:v>Ej i arbetskraften</c:v>
                </c:pt>
              </c:strCache>
            </c:strRef>
          </c:tx>
          <c:marker>
            <c:symbol val="none"/>
          </c:marker>
          <c:cat>
            <c:numRef>
              <c:f>'F3.10'!$A$231:$A$266</c:f>
              <c:numCache>
                <c:formatCode>General</c:formatCode>
                <c:ptCount val="36"/>
                <c:pt idx="0">
                  <c:v>2007</c:v>
                </c:pt>
                <c:pt idx="1">
                  <c:v>2007</c:v>
                </c:pt>
                <c:pt idx="2">
                  <c:v>2008</c:v>
                </c:pt>
                <c:pt idx="3">
                  <c:v>2008</c:v>
                </c:pt>
                <c:pt idx="4">
                  <c:v>2008</c:v>
                </c:pt>
                <c:pt idx="5">
                  <c:v>2008</c:v>
                </c:pt>
                <c:pt idx="6">
                  <c:v>2009</c:v>
                </c:pt>
                <c:pt idx="7">
                  <c:v>2009</c:v>
                </c:pt>
                <c:pt idx="8">
                  <c:v>2009</c:v>
                </c:pt>
                <c:pt idx="9">
                  <c:v>2009</c:v>
                </c:pt>
                <c:pt idx="10">
                  <c:v>2010</c:v>
                </c:pt>
                <c:pt idx="11">
                  <c:v>2010</c:v>
                </c:pt>
                <c:pt idx="12">
                  <c:v>2010</c:v>
                </c:pt>
                <c:pt idx="13">
                  <c:v>2010</c:v>
                </c:pt>
                <c:pt idx="14">
                  <c:v>2011</c:v>
                </c:pt>
                <c:pt idx="15">
                  <c:v>2011</c:v>
                </c:pt>
                <c:pt idx="16">
                  <c:v>2011</c:v>
                </c:pt>
                <c:pt idx="17">
                  <c:v>2011</c:v>
                </c:pt>
                <c:pt idx="18">
                  <c:v>2012</c:v>
                </c:pt>
                <c:pt idx="19">
                  <c:v>2012</c:v>
                </c:pt>
                <c:pt idx="20">
                  <c:v>2012</c:v>
                </c:pt>
                <c:pt idx="21">
                  <c:v>2012</c:v>
                </c:pt>
                <c:pt idx="22">
                  <c:v>2013</c:v>
                </c:pt>
                <c:pt idx="23">
                  <c:v>2013</c:v>
                </c:pt>
                <c:pt idx="24">
                  <c:v>2013</c:v>
                </c:pt>
                <c:pt idx="25">
                  <c:v>2013</c:v>
                </c:pt>
                <c:pt idx="26">
                  <c:v>2014</c:v>
                </c:pt>
                <c:pt idx="27">
                  <c:v>2014</c:v>
                </c:pt>
                <c:pt idx="28">
                  <c:v>2014</c:v>
                </c:pt>
                <c:pt idx="29">
                  <c:v>2014</c:v>
                </c:pt>
                <c:pt idx="30">
                  <c:v>2015</c:v>
                </c:pt>
                <c:pt idx="31">
                  <c:v>2015</c:v>
                </c:pt>
                <c:pt idx="32">
                  <c:v>2015</c:v>
                </c:pt>
                <c:pt idx="33">
                  <c:v>2015</c:v>
                </c:pt>
                <c:pt idx="34">
                  <c:v>2016</c:v>
                </c:pt>
                <c:pt idx="35">
                  <c:v>2016</c:v>
                </c:pt>
              </c:numCache>
            </c:numRef>
          </c:cat>
          <c:val>
            <c:numRef>
              <c:f>'F3.10'!$D$231:$D$266</c:f>
              <c:numCache>
                <c:formatCode>0.0</c:formatCode>
                <c:ptCount val="36"/>
                <c:pt idx="0">
                  <c:v>17.578079466666701</c:v>
                </c:pt>
                <c:pt idx="1">
                  <c:v>15.75073375</c:v>
                </c:pt>
                <c:pt idx="2">
                  <c:v>10.154014504999999</c:v>
                </c:pt>
                <c:pt idx="3">
                  <c:v>10.50689938</c:v>
                </c:pt>
                <c:pt idx="4">
                  <c:v>9.9249976049999997</c:v>
                </c:pt>
                <c:pt idx="5">
                  <c:v>12.013557029999999</c:v>
                </c:pt>
                <c:pt idx="6">
                  <c:v>13.6422405</c:v>
                </c:pt>
                <c:pt idx="7">
                  <c:v>12.2287288125</c:v>
                </c:pt>
                <c:pt idx="8">
                  <c:v>12.9454393375</c:v>
                </c:pt>
                <c:pt idx="9">
                  <c:v>12.4013835625</c:v>
                </c:pt>
                <c:pt idx="10">
                  <c:v>14.6189409875</c:v>
                </c:pt>
                <c:pt idx="11">
                  <c:v>14.815488392500001</c:v>
                </c:pt>
                <c:pt idx="12">
                  <c:v>12.772450635</c:v>
                </c:pt>
                <c:pt idx="13">
                  <c:v>9.9789992400000003</c:v>
                </c:pt>
                <c:pt idx="14">
                  <c:v>8.0942221399999994</c:v>
                </c:pt>
                <c:pt idx="15">
                  <c:v>7.1735787775000004</c:v>
                </c:pt>
                <c:pt idx="16">
                  <c:v>9.5961477100000003</c:v>
                </c:pt>
                <c:pt idx="17">
                  <c:v>11.597455780000001</c:v>
                </c:pt>
                <c:pt idx="18">
                  <c:v>9.6065025874999996</c:v>
                </c:pt>
                <c:pt idx="19">
                  <c:v>10.0648290425</c:v>
                </c:pt>
                <c:pt idx="20">
                  <c:v>8.3284328900000002</c:v>
                </c:pt>
                <c:pt idx="21">
                  <c:v>8.4548562900000004</c:v>
                </c:pt>
                <c:pt idx="22">
                  <c:v>10.1522134075</c:v>
                </c:pt>
                <c:pt idx="23">
                  <c:v>10.8693289325</c:v>
                </c:pt>
                <c:pt idx="24">
                  <c:v>12.281716735</c:v>
                </c:pt>
                <c:pt idx="25">
                  <c:v>10.4637260675</c:v>
                </c:pt>
                <c:pt idx="26">
                  <c:v>11.019046042499999</c:v>
                </c:pt>
                <c:pt idx="27">
                  <c:v>9.5416819475000008</c:v>
                </c:pt>
                <c:pt idx="28">
                  <c:v>10.8279658975</c:v>
                </c:pt>
                <c:pt idx="29">
                  <c:v>11.551585879999999</c:v>
                </c:pt>
                <c:pt idx="30">
                  <c:v>10.802479679999999</c:v>
                </c:pt>
                <c:pt idx="31">
                  <c:v>12.190472735</c:v>
                </c:pt>
                <c:pt idx="32">
                  <c:v>10.730947260000001</c:v>
                </c:pt>
                <c:pt idx="33">
                  <c:v>10.67897758</c:v>
                </c:pt>
                <c:pt idx="34">
                  <c:v>10.0482336</c:v>
                </c:pt>
                <c:pt idx="35">
                  <c:v>9.3236138124999997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7C18-4B18-82CE-389B338661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9981184"/>
        <c:axId val="119982720"/>
      </c:lineChart>
      <c:catAx>
        <c:axId val="119981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982720"/>
        <c:crosses val="autoZero"/>
        <c:auto val="1"/>
        <c:lblAlgn val="ctr"/>
        <c:lblOffset val="100"/>
        <c:tickLblSkip val="4"/>
        <c:tickMarkSkip val="4"/>
        <c:noMultiLvlLbl val="0"/>
      </c:catAx>
      <c:valAx>
        <c:axId val="119982720"/>
        <c:scaling>
          <c:orientation val="minMax"/>
          <c:max val="50"/>
          <c:min val="0"/>
        </c:scaling>
        <c:delete val="0"/>
        <c:axPos val="l"/>
        <c:majorGridlines>
          <c:spPr>
            <a:ln w="9525" cap="flat" cmpd="sng" algn="ctr">
              <a:solidFill>
                <a:srgbClr val="4F81BD">
                  <a:lumMod val="60000"/>
                  <a:lumOff val="40000"/>
                </a:srgbClr>
              </a:solidFill>
              <a:prstDash val="sysDash"/>
              <a:round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sv-SE"/>
          </a:p>
        </c:txPr>
        <c:crossAx val="1199811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7.0833333333333304E-3"/>
          <c:y val="0.84540500145815101"/>
          <c:w val="0.992916666666667"/>
          <c:h val="0.12681722076407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sv-SE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lang="en-US" sz="1000"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6DAAF-0DF9-41A1-B273-D2F66C984766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3E070-2A55-474E-A69B-CBF831696FF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94036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Visstidsanställningar, subventionerade anställningar och deltid är ofta</a:t>
            </a:r>
            <a:r>
              <a:rPr lang="sv-SE" baseline="0" dirty="0"/>
              <a:t> inte något som väljs utan är alternativet när inte fasta heltidssysselsättning finns. </a:t>
            </a:r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38331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2830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30622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29011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/>
              <a:t>Irak (6,7%), Iran (7,7%), Syrien (11,4%) och Turkiet(13%)) än för inrikes födda (4,8%) år 2012</a:t>
            </a:r>
          </a:p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19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2431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32645-4014-47C9-8EE3-17FF1C76C8F8}" type="datetimeFigureOut">
              <a:rPr lang="sv-SE" smtClean="0"/>
              <a:t>2017-02-24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289C0-7AD3-427A-8ED1-3575607026D2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5.xml"/><Relationship Id="rId7" Type="http://schemas.openxmlformats.org/officeDocument/2006/relationships/chart" Target="../charts/chart9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chart" Target="../charts/chart7.xml"/><Relationship Id="rId4" Type="http://schemas.openxmlformats.org/officeDocument/2006/relationships/chart" Target="../charts/char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1470025"/>
          </a:xfrm>
        </p:spPr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Tudelningarna på arbets-marknaden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0795" y="3455670"/>
            <a:ext cx="6400800" cy="2769870"/>
          </a:xfrm>
        </p:spPr>
        <p:txBody>
          <a:bodyPr>
            <a:normAutofit/>
          </a:bodyPr>
          <a:lstStyle/>
          <a:p>
            <a:r>
              <a:rPr lang="sv-SE" dirty="0">
                <a:solidFill>
                  <a:schemeClr val="tx1"/>
                </a:solidFill>
              </a:rPr>
              <a:t>Lars Calmfors, Ann-Sofie Kolm och Per Skedinger</a:t>
            </a:r>
          </a:p>
          <a:p>
            <a:r>
              <a:rPr lang="sv-SE" dirty="0">
                <a:solidFill>
                  <a:schemeClr val="tx1"/>
                </a:solidFill>
              </a:rPr>
              <a:t>Arbetsmarknadsekonomiska rådet</a:t>
            </a:r>
          </a:p>
          <a:p>
            <a:r>
              <a:rPr lang="sv-SE" dirty="0">
                <a:solidFill>
                  <a:schemeClr val="tx1"/>
                </a:solidFill>
              </a:rPr>
              <a:t>16/2-2016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8521" y="-171400"/>
            <a:ext cx="1915269" cy="271034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Lägre avtal i industrin än i andra sektorer?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v-SE" altLang="en-US" dirty="0"/>
              <a:t>Det skulle gå på tvärs mot den tidigare utvecklingen</a:t>
            </a:r>
          </a:p>
          <a:p>
            <a:r>
              <a:rPr lang="sv-SE" altLang="en-US" dirty="0"/>
              <a:t>Spridningen i avtalade löneökningar mellan olika sektorer har minskat över tiden</a:t>
            </a:r>
          </a:p>
          <a:p>
            <a:r>
              <a:rPr lang="sv-SE" altLang="en-US" dirty="0"/>
              <a:t>Men inte otänkbart med stora bestående skillnader i förutsättningarna mellan olika sektorer</a:t>
            </a:r>
          </a:p>
          <a:p>
            <a:pPr marL="0" indent="0">
              <a:buNone/>
            </a:pPr>
            <a:r>
              <a:rPr lang="sv-SE" altLang="en-US" dirty="0"/>
              <a:t>    - Kan industrin fortsätta att bestämma de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sv-SE" altLang="en-US" b="1" dirty="0"/>
              <a:t>       genomsnittliga löneökningarna </a:t>
            </a:r>
            <a:r>
              <a:rPr lang="sv-SE" altLang="en-US" dirty="0"/>
              <a:t>i ekonomin?</a:t>
            </a:r>
          </a:p>
          <a:p>
            <a:pPr marL="0" indent="0">
              <a:buNone/>
            </a:pPr>
            <a:r>
              <a:rPr lang="sv-SE" altLang="en-US" dirty="0"/>
              <a:t>    - Eller bryter samordningen samman?</a:t>
            </a:r>
          </a:p>
          <a:p>
            <a:pPr marL="0" indent="0">
              <a:buNone/>
            </a:pPr>
            <a:r>
              <a:rPr lang="sv-SE" altLang="en-US" dirty="0"/>
              <a:t>    - Går det att få samförstånd om relativlöneförändringar   </a:t>
            </a:r>
          </a:p>
          <a:p>
            <a:pPr marL="0" indent="0">
              <a:buNone/>
            </a:pPr>
            <a:r>
              <a:rPr lang="sv-SE" altLang="en-US" dirty="0"/>
              <a:t>      mellan sektorer?</a:t>
            </a:r>
          </a:p>
          <a:p>
            <a:pPr marL="0" indent="0">
              <a:buNone/>
            </a:pPr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900" dirty="0">
                <a:solidFill>
                  <a:srgbClr val="002060"/>
                </a:solidFill>
              </a:rPr>
              <a:t>Genomsnittlig årlig spridning i avtalade löneökningar mellan olika områden, per avtalsperiod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39553" y="1628802"/>
          <a:ext cx="7648471" cy="3384372"/>
        </p:xfrm>
        <a:graphic>
          <a:graphicData uri="http://schemas.openxmlformats.org/drawingml/2006/table">
            <a:tbl>
              <a:tblPr firstRow="1" firstCol="1" bandRow="1"/>
              <a:tblGrid>
                <a:gridCol w="16532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840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992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925992">
                <a:tc>
                  <a:txBody>
                    <a:bodyPr/>
                    <a:lstStyle/>
                    <a:p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Hela ekonomin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Näringslivet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Arbetare,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Tjänstemän, näringslivet 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1676"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i="1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2007-2009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2010-2011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0,44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16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2013-april 2015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0,22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0,17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0,37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 dirty="0">
                <a:solidFill>
                  <a:srgbClr val="002060"/>
                </a:solidFill>
              </a:rPr>
              <a:t>Vilken princip?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37690"/>
            <a:ext cx="8229600" cy="4525963"/>
          </a:xfrm>
        </p:spPr>
        <p:txBody>
          <a:bodyPr>
            <a:normAutofit fontScale="97500"/>
          </a:bodyPr>
          <a:lstStyle/>
          <a:p>
            <a:pPr marL="0" indent="0">
              <a:buNone/>
            </a:pPr>
            <a:r>
              <a:rPr lang="sv-SE" altLang="en-US" i="1" dirty="0"/>
              <a:t>		If it </a:t>
            </a:r>
            <a:r>
              <a:rPr lang="sv-SE" altLang="en-US" i="1" dirty="0" err="1"/>
              <a:t>ain’t</a:t>
            </a:r>
            <a:r>
              <a:rPr lang="sv-SE" altLang="en-US" i="1" dirty="0"/>
              <a:t> </a:t>
            </a:r>
            <a:r>
              <a:rPr lang="sv-SE" altLang="en-US" i="1" dirty="0" err="1"/>
              <a:t>broke</a:t>
            </a:r>
            <a:r>
              <a:rPr lang="sv-SE" altLang="en-US" i="1" dirty="0"/>
              <a:t>, </a:t>
            </a:r>
            <a:r>
              <a:rPr lang="sv-SE" altLang="en-US" i="1" dirty="0" err="1"/>
              <a:t>don’t</a:t>
            </a:r>
            <a:r>
              <a:rPr lang="sv-SE" altLang="en-US" i="1" dirty="0"/>
              <a:t> fix it!</a:t>
            </a:r>
          </a:p>
          <a:p>
            <a:pPr marL="0" indent="0">
              <a:buNone/>
            </a:pPr>
            <a:endParaRPr lang="sv-SE" altLang="en-US" i="1" dirty="0"/>
          </a:p>
          <a:p>
            <a:pPr marL="0" indent="0">
              <a:buNone/>
            </a:pPr>
            <a:r>
              <a:rPr lang="sv-SE" altLang="en-US" dirty="0"/>
              <a:t>			          eller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	         Fix it, so it </a:t>
            </a:r>
            <a:r>
              <a:rPr lang="sv-SE" altLang="en-US" i="1" dirty="0" err="1"/>
              <a:t>doesn’t</a:t>
            </a:r>
            <a:r>
              <a:rPr lang="sv-SE" altLang="en-US" i="1" dirty="0"/>
              <a:t> get </a:t>
            </a:r>
            <a:r>
              <a:rPr lang="sv-SE" altLang="en-US" i="1" dirty="0" err="1"/>
              <a:t>broke</a:t>
            </a:r>
            <a:r>
              <a:rPr lang="sv-SE" altLang="en-US" i="1"/>
              <a:t>!</a:t>
            </a:r>
            <a:endParaRPr lang="sv-SE" altLang="en-US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506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352927" cy="1138138"/>
          </a:xfrm>
        </p:spPr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Utrikes föddas anknytning till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2500" lnSpcReduction="10000"/>
          </a:bodyPr>
          <a:lstStyle/>
          <a:p>
            <a:r>
              <a:rPr lang="sv-SE" altLang="en-US" dirty="0"/>
              <a:t>Lägre sysselsättningsgrad och högre arbetslöshet än inrikes födda</a:t>
            </a:r>
          </a:p>
          <a:p>
            <a:r>
              <a:rPr lang="sv-SE" altLang="en-US" dirty="0"/>
              <a:t>Men också vanligare med:</a:t>
            </a:r>
          </a:p>
          <a:p>
            <a:pPr marL="0" indent="0">
              <a:buNone/>
            </a:pPr>
            <a:r>
              <a:rPr lang="sv-SE" altLang="en-US" dirty="0"/>
              <a:t>    - visstidsanställningar</a:t>
            </a:r>
          </a:p>
          <a:p>
            <a:pPr marL="0" indent="0">
              <a:buNone/>
            </a:pPr>
            <a:r>
              <a:rPr lang="sv-SE" altLang="en-US" dirty="0"/>
              <a:t>    - deltidsanställningar</a:t>
            </a:r>
          </a:p>
          <a:p>
            <a:pPr marL="0" indent="0">
              <a:buNone/>
            </a:pPr>
            <a:r>
              <a:rPr lang="sv-SE" altLang="en-US" dirty="0"/>
              <a:t>    - subventionerade anställningar</a:t>
            </a:r>
          </a:p>
          <a:p>
            <a:pPr marL="457200" indent="-457200"/>
            <a:r>
              <a:rPr lang="sv-SE" altLang="en-US" dirty="0"/>
              <a:t>Således har även utrikes födda i sysselsättning en svagare position på arbetsmarknaden än inrikes födda. </a:t>
            </a:r>
          </a:p>
          <a:p>
            <a:pPr marL="457200" indent="-457200"/>
            <a:r>
              <a:rPr lang="sv-SE" altLang="en-US" dirty="0"/>
              <a:t>Tudelningen mellan inrikes och utrikes födda underskattas om man inte också tar hänsyn till den svagare arbetsmarknadsanknytningen för sysselsatta</a:t>
            </a:r>
          </a:p>
        </p:txBody>
      </p:sp>
      <p:pic>
        <p:nvPicPr>
          <p:cNvPr id="6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490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sv-SE" dirty="0"/>
              <a:t>Mått på total anknytningsgrad till arbetsmarknaden: </a:t>
            </a:r>
            <a:br>
              <a:rPr lang="sv-SE" dirty="0"/>
            </a:br>
            <a:r>
              <a:rPr lang="sv-SE" dirty="0"/>
              <a:t>Andel fast heltidssysselsatta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902663"/>
            <a:ext cx="9145015" cy="1440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6804248" y="3949853"/>
            <a:ext cx="2088232" cy="1125510"/>
            <a:chOff x="1331640" y="4322988"/>
            <a:chExt cx="2088232" cy="1125510"/>
          </a:xfrm>
        </p:grpSpPr>
        <p:sp>
          <p:nvSpPr>
            <p:cNvPr id="4" name="TextBox 3"/>
            <p:cNvSpPr txBox="1"/>
            <p:nvPr/>
          </p:nvSpPr>
          <p:spPr>
            <a:xfrm>
              <a:off x="1331640" y="5079166"/>
              <a:ext cx="2088232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Sysselsättningsgrad</a:t>
              </a:r>
            </a:p>
          </p:txBody>
        </p:sp>
        <p:cxnSp>
          <p:nvCxnSpPr>
            <p:cNvPr id="6" name="Straight Arrow Connector 5"/>
            <p:cNvCxnSpPr>
              <a:stCxn id="4" idx="0"/>
            </p:cNvCxnSpPr>
            <p:nvPr/>
          </p:nvCxnSpPr>
          <p:spPr>
            <a:xfrm flipV="1">
              <a:off x="2375756" y="4322988"/>
              <a:ext cx="0" cy="75617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4211960" y="3861048"/>
            <a:ext cx="2232248" cy="2200874"/>
            <a:chOff x="683568" y="4114532"/>
            <a:chExt cx="2232248" cy="2200874"/>
          </a:xfrm>
        </p:grpSpPr>
        <p:sp>
          <p:nvSpPr>
            <p:cNvPr id="12" name="TextBox 11"/>
            <p:cNvSpPr txBox="1"/>
            <p:nvPr/>
          </p:nvSpPr>
          <p:spPr>
            <a:xfrm>
              <a:off x="683568" y="5115077"/>
              <a:ext cx="2232248" cy="1200329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 sysselsatta som EJ är i visstids-anställningar eller anställningsstöd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flipV="1">
              <a:off x="2627784" y="4114532"/>
              <a:ext cx="0" cy="100054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795557" y="4149080"/>
            <a:ext cx="2840339" cy="1996149"/>
            <a:chOff x="683568" y="4006347"/>
            <a:chExt cx="2840339" cy="1996149"/>
          </a:xfrm>
        </p:grpSpPr>
        <p:sp>
          <p:nvSpPr>
            <p:cNvPr id="16" name="TextBox 15"/>
            <p:cNvSpPr txBox="1"/>
            <p:nvPr/>
          </p:nvSpPr>
          <p:spPr>
            <a:xfrm>
              <a:off x="683568" y="5079166"/>
              <a:ext cx="1944216" cy="9233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sv-SE" dirty="0"/>
                <a:t>Andelen fast sysselsatta som arbetar heltid</a:t>
              </a:r>
            </a:p>
          </p:txBody>
        </p:sp>
        <p:cxnSp>
          <p:nvCxnSpPr>
            <p:cNvPr id="17" name="Straight Arrow Connector 16"/>
            <p:cNvCxnSpPr/>
            <p:nvPr/>
          </p:nvCxnSpPr>
          <p:spPr>
            <a:xfrm flipV="1">
              <a:off x="2627784" y="4006347"/>
              <a:ext cx="896123" cy="110873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32648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631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09300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9553" y="1700803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88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9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</a:tbl>
          </a:graphicData>
        </a:graphic>
      </p:graphicFrame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8728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Sysselsättning genom egenföretagande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Egenföretagande för att tillvarata affärsmöjligheter eller av nödvändighet</a:t>
            </a:r>
          </a:p>
          <a:p>
            <a:r>
              <a:rPr lang="sv-SE" dirty="0"/>
              <a:t>Stark företagstradition, ökad efterfrågan talar för möjlighetsmotiverat företagande</a:t>
            </a:r>
          </a:p>
          <a:p>
            <a:r>
              <a:rPr lang="sv-SE" dirty="0"/>
              <a:t>Att utrikes födda har svårt att komma in på den reguljära arbetsmarknaden talar för nödvändighetsmotiverat företagande. Ett sätt att kringgå kollektivavtalen för att nå sysselsättning. </a:t>
            </a:r>
          </a:p>
          <a:p>
            <a:r>
              <a:rPr lang="sv-SE" dirty="0"/>
              <a:t>Egenföretagande många gånger en sysselsättningsform med svagare anknytning till arbetsmarknaden för utrikes födda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259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Enskild firma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800" dirty="0"/>
              <a:t>Underlagsrapport Aldén och Hammarstedt (2017)</a:t>
            </a:r>
          </a:p>
          <a:p>
            <a:r>
              <a:rPr lang="sv-SE" sz="2800" dirty="0"/>
              <a:t>Andelen egenföretagare högre för utrikes födda (Irak, Iran, Syrien och Turkiet)</a:t>
            </a:r>
          </a:p>
          <a:p>
            <a:r>
              <a:rPr lang="sv-SE" sz="2800" dirty="0"/>
              <a:t>Andelen egenföretagare ökade kraftigt för utrikes födda från dessa länder under 1990-talet för att stabiliseras/falla något under 2000-talet.</a:t>
            </a:r>
          </a:p>
          <a:p>
            <a:r>
              <a:rPr lang="sv-SE" sz="2800" dirty="0"/>
              <a:t>Koncentration av verksamhet inom handel och kommunikation samt restaurang och hotell.</a:t>
            </a:r>
          </a:p>
          <a:p>
            <a:r>
              <a:rPr lang="sv-SE" sz="2800" dirty="0"/>
              <a:t>Fler anställda, större spridning i utbildningsnivån hos anställda. </a:t>
            </a:r>
          </a:p>
          <a:p>
            <a:pPr marL="0" indent="0">
              <a:buNone/>
            </a:pPr>
            <a:endParaRPr lang="sv-SE" sz="2800" dirty="0"/>
          </a:p>
          <a:p>
            <a:endParaRPr lang="sv-S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14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Program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2800" b="1" dirty="0"/>
              <a:t>09.00-09.30 </a:t>
            </a:r>
            <a:r>
              <a:rPr lang="sv-SE" sz="2800" dirty="0"/>
              <a:t>Frukost serveras.</a:t>
            </a:r>
          </a:p>
          <a:p>
            <a:pPr marL="0" indent="0">
              <a:buNone/>
            </a:pPr>
            <a:r>
              <a:rPr lang="sv-SE" sz="2800" b="1" dirty="0"/>
              <a:t>09.30-09.40 </a:t>
            </a:r>
            <a:r>
              <a:rPr lang="sv-SE" sz="2800" dirty="0"/>
              <a:t>Lars Calmfors inleder.</a:t>
            </a:r>
          </a:p>
          <a:p>
            <a:pPr marL="0" indent="0">
              <a:buNone/>
            </a:pPr>
            <a:r>
              <a:rPr lang="sv-SE" sz="2800" b="1" dirty="0"/>
              <a:t>09.40-10.10 </a:t>
            </a:r>
            <a:r>
              <a:rPr lang="sv-SE" sz="2800" dirty="0"/>
              <a:t>Ann-Sofie Kolm, AER och Stockholms universitet samt Per Skedinger, AER och IFN, presenterar rapporten.</a:t>
            </a:r>
          </a:p>
          <a:p>
            <a:pPr marL="0" indent="0">
              <a:buNone/>
            </a:pPr>
            <a:r>
              <a:rPr lang="sv-SE" sz="2800" b="1" dirty="0"/>
              <a:t>10.10-10.40 </a:t>
            </a:r>
            <a:r>
              <a:rPr lang="sv-SE" sz="2800" dirty="0"/>
              <a:t>Olof Åslund</a:t>
            </a:r>
            <a:r>
              <a:rPr lang="sv-SE" sz="2800" b="1" dirty="0"/>
              <a:t>, </a:t>
            </a:r>
            <a:r>
              <a:rPr lang="sv-SE" sz="2800" dirty="0"/>
              <a:t>Bettina </a:t>
            </a:r>
            <a:r>
              <a:rPr lang="sv-SE" sz="2800" dirty="0" err="1"/>
              <a:t>Kashefi</a:t>
            </a:r>
            <a:r>
              <a:rPr lang="sv-SE" sz="2800" dirty="0"/>
              <a:t> och Stefan Carlén kommenterar rapporten.</a:t>
            </a:r>
          </a:p>
          <a:p>
            <a:pPr marL="0" indent="0">
              <a:buNone/>
            </a:pPr>
            <a:r>
              <a:rPr lang="sv-SE" sz="2800" b="1" dirty="0"/>
              <a:t>10.40-11.45 </a:t>
            </a:r>
            <a:r>
              <a:rPr lang="sv-SE" sz="2800" dirty="0"/>
              <a:t>Panelsamtal med Mikael Damberg, Ulf Kristersson, Peter Jeppsson, Torbjörn Johansson, Annika Sundén och Lars Calmfors.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08539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Hur förbättra arbetsmarknadssituationen för utrikes födda?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72995"/>
            <a:ext cx="8229600" cy="3753485"/>
          </a:xfrm>
        </p:spPr>
        <p:txBody>
          <a:bodyPr/>
          <a:lstStyle/>
          <a:p>
            <a:r>
              <a:rPr lang="sv-SE" altLang="en-US" dirty="0"/>
              <a:t>Anställningsstöd</a:t>
            </a:r>
          </a:p>
          <a:p>
            <a:r>
              <a:rPr lang="sv-SE" altLang="en-US" dirty="0"/>
              <a:t>Utbildning</a:t>
            </a:r>
          </a:p>
          <a:p>
            <a:r>
              <a:rPr lang="sv-SE" altLang="en-US" dirty="0"/>
              <a:t>Lägre minimilöner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3354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Sysselsättningsgrad för personer med inhemsk respektive utländsk bakgrund efter prestationsnivå i läs- och skrivkunnighet, 2012, procent av befolkningsgruppen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199" y="1556777"/>
          <a:ext cx="7643192" cy="4680540"/>
        </p:xfrm>
        <a:graphic>
          <a:graphicData uri="http://schemas.openxmlformats.org/drawingml/2006/table">
            <a:tbl>
              <a:tblPr firstRow="1" firstCol="1" bandRow="1"/>
              <a:tblGrid>
                <a:gridCol w="11846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0865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07121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Prestationsnivå 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sv-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5065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Inhemsk bakgrund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Utländsk bakgrund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Frankrike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Irland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Italien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Nederländerna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Spanien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Storbritannien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75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b="1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90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Tyskland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USA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Österrike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753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OECD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73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2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</a:tbl>
          </a:graphicData>
        </a:graphic>
      </p:graphicFrame>
      <p:pic>
        <p:nvPicPr>
          <p:cNvPr id="5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793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Arbetsmarknaden tycks belöna färdigheter lika  mycket oberoende av om personerna har inhemsk eller utländsk bakgrund. </a:t>
            </a:r>
          </a:p>
          <a:p>
            <a:r>
              <a:rPr lang="sv-SE" dirty="0"/>
              <a:t>Skillnader i arbetsmarknadsutfall mellan personer med inhemsk och utländsk bakgrund tycks i huvudsak bero på skillnader i färdigheter.</a:t>
            </a:r>
          </a:p>
          <a:p>
            <a:r>
              <a:rPr lang="sv-SE" dirty="0"/>
              <a:t>Skolan är sannolikt viktig för att påverka färdighetsnivån.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693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Skolan och elever med utländsk bakgrund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7055"/>
            <a:ext cx="8229600" cy="4525963"/>
          </a:xfrm>
        </p:spPr>
        <p:txBody>
          <a:bodyPr>
            <a:normAutofit fontScale="82500" lnSpcReduction="10000"/>
          </a:bodyPr>
          <a:lstStyle/>
          <a:p>
            <a:r>
              <a:rPr lang="sv-SE" altLang="en-US" sz="2400" dirty="0"/>
              <a:t>Förskolan</a:t>
            </a:r>
          </a:p>
          <a:p>
            <a:pPr marL="0" indent="0">
              <a:buNone/>
            </a:pPr>
            <a:r>
              <a:rPr lang="sv-SE" altLang="en-US" sz="2400" dirty="0"/>
              <a:t>      - Lägre deltagande av barn med utländsk bakgrund än barn med inhemsk</a:t>
            </a:r>
          </a:p>
          <a:p>
            <a:pPr marL="0" indent="0">
              <a:buNone/>
            </a:pPr>
            <a:r>
              <a:rPr lang="sv-SE" altLang="en-US" sz="2400" dirty="0"/>
              <a:t>        bakgrund</a:t>
            </a:r>
          </a:p>
          <a:p>
            <a:pPr marL="0" indent="0">
              <a:buNone/>
            </a:pPr>
            <a:r>
              <a:rPr lang="sv-SE" altLang="en-US" sz="2400" dirty="0"/>
              <a:t>      - Särskilt stora effekter på färdigheterna för barn med utländsk </a:t>
            </a:r>
          </a:p>
          <a:p>
            <a:pPr marL="0" indent="0">
              <a:buNone/>
            </a:pPr>
            <a:r>
              <a:rPr lang="sv-SE" altLang="en-US" sz="2400" dirty="0"/>
              <a:t>        bakgrund</a:t>
            </a:r>
          </a:p>
          <a:p>
            <a:pPr marL="0" indent="0">
              <a:buNone/>
            </a:pPr>
            <a:r>
              <a:rPr lang="sv-SE" altLang="en-US" sz="2400" dirty="0"/>
              <a:t>      - Subventionerade barnomsorgsavgifter för utrikes födda?</a:t>
            </a:r>
          </a:p>
          <a:p>
            <a:r>
              <a:rPr lang="sv-SE" altLang="en-US" sz="2400" dirty="0"/>
              <a:t>Tid till språkträning</a:t>
            </a:r>
          </a:p>
          <a:p>
            <a:pPr marL="0" indent="0">
              <a:buNone/>
            </a:pPr>
            <a:r>
              <a:rPr lang="sv-SE" altLang="en-US" sz="2400" dirty="0"/>
              <a:t>       - Längre i många andra länder</a:t>
            </a:r>
          </a:p>
          <a:p>
            <a:pPr marL="0" indent="0">
              <a:buNone/>
            </a:pPr>
            <a:r>
              <a:rPr lang="sv-SE" altLang="en-US" sz="2400" dirty="0"/>
              <a:t>       - Längre tid för barn med invandrarbakgrund än barn med inhemsk</a:t>
            </a:r>
          </a:p>
          <a:p>
            <a:pPr marL="0" indent="0">
              <a:buNone/>
            </a:pPr>
            <a:r>
              <a:rPr lang="sv-SE" altLang="en-US" sz="2400" dirty="0"/>
              <a:t>         bakgrund</a:t>
            </a:r>
          </a:p>
          <a:p>
            <a:pPr marL="0" indent="0">
              <a:buNone/>
            </a:pPr>
            <a:r>
              <a:rPr lang="sv-SE" altLang="en-US" sz="2400" dirty="0"/>
              <a:t>       - Tiden ändå kort därför att den svenska skoldagen är kort</a:t>
            </a:r>
          </a:p>
          <a:p>
            <a:pPr marL="0" indent="0">
              <a:buNone/>
            </a:pPr>
            <a:r>
              <a:rPr lang="sv-SE" altLang="en-US" sz="2400" dirty="0"/>
              <a:t>       - Extra satsning på barn med invandrarbakgrund/generellt längre</a:t>
            </a:r>
          </a:p>
          <a:p>
            <a:pPr marL="0" indent="0">
              <a:buNone/>
            </a:pPr>
            <a:r>
              <a:rPr lang="sv-SE" altLang="en-US" sz="2400" dirty="0"/>
              <a:t>         skoldag?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4753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Minimilöner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Svensk arbetsmarknad har:</a:t>
            </a:r>
          </a:p>
          <a:p>
            <a:r>
              <a:rPr lang="sv-SE" dirty="0"/>
              <a:t>Liten lönespridning</a:t>
            </a:r>
          </a:p>
          <a:p>
            <a:r>
              <a:rPr lang="sv-SE" dirty="0"/>
              <a:t>Höga minimilöner</a:t>
            </a:r>
          </a:p>
          <a:p>
            <a:r>
              <a:rPr lang="sv-SE" dirty="0"/>
              <a:t>Få enkla jobb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53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Nya typer av enkla jobb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36915" cy="4404995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Förra årets rapport: </a:t>
            </a:r>
            <a:r>
              <a:rPr lang="sv-SE" sz="2800" b="1" dirty="0"/>
              <a:t>temporära ingångsjobb </a:t>
            </a:r>
            <a:r>
              <a:rPr lang="sv-SE" sz="2800" dirty="0"/>
              <a:t>med rejält lägre minimilöner</a:t>
            </a:r>
          </a:p>
          <a:p>
            <a:pPr marL="0" indent="0">
              <a:buNone/>
            </a:pPr>
            <a:r>
              <a:rPr lang="sv-SE" sz="2800" dirty="0"/>
              <a:t>      - begränsade överspillningseffekter på andra löner </a:t>
            </a:r>
          </a:p>
          <a:p>
            <a:pPr marL="0" indent="0">
              <a:buNone/>
            </a:pPr>
            <a:r>
              <a:rPr lang="sv-SE" sz="2800" dirty="0"/>
              <a:t>        men också begränsade sysselsättningseffekter</a:t>
            </a:r>
          </a:p>
          <a:p>
            <a:pPr marL="457200" indent="-457200"/>
            <a:r>
              <a:rPr lang="sv-SE" sz="2800" dirty="0"/>
              <a:t>Ett alternativ: arbetsmarknadens parter definierar nya typer av </a:t>
            </a:r>
            <a:r>
              <a:rPr lang="sv-SE" sz="2800" b="1" dirty="0"/>
              <a:t>permanenta enkla jobb</a:t>
            </a:r>
            <a:r>
              <a:rPr lang="sv-SE" sz="2800" dirty="0"/>
              <a:t> också med rejält lägre minimilöner</a:t>
            </a:r>
          </a:p>
          <a:p>
            <a:pPr marL="0" indent="0">
              <a:buNone/>
            </a:pPr>
            <a:r>
              <a:rPr lang="sv-SE" sz="2800" dirty="0"/>
              <a:t>      - större sysselsättningseffekter men fortfarande </a:t>
            </a:r>
          </a:p>
          <a:p>
            <a:pPr marL="0" indent="0">
              <a:buNone/>
            </a:pPr>
            <a:r>
              <a:rPr lang="sv-SE" sz="2800" dirty="0"/>
              <a:t>        begränsade överspillningseffekter på andra löner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26924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Vad händer med lönerna för dem som redan har jobb?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121785"/>
          </a:xfrm>
        </p:spPr>
        <p:txBody>
          <a:bodyPr>
            <a:normAutofit fontScale="90000" lnSpcReduction="10000"/>
          </a:bodyPr>
          <a:lstStyle/>
          <a:p>
            <a:pPr marL="457200" indent="-457200"/>
            <a:r>
              <a:rPr lang="sv-SE" sz="2800" dirty="0"/>
              <a:t>Ingen direkt forskning om detta</a:t>
            </a:r>
          </a:p>
          <a:p>
            <a:pPr marL="457200" indent="-457200"/>
            <a:r>
              <a:rPr lang="sv-SE" sz="2800" dirty="0"/>
              <a:t>Men forskning om effekterna av lågkvalificerad invandring</a:t>
            </a:r>
          </a:p>
          <a:p>
            <a:pPr marL="0" indent="0">
              <a:buNone/>
            </a:pPr>
            <a:r>
              <a:rPr lang="sv-SE" sz="2800" dirty="0"/>
              <a:t>       - lönerna på de jobb invandrarna kommer in på faller</a:t>
            </a:r>
          </a:p>
          <a:p>
            <a:pPr marL="0" indent="0">
              <a:buNone/>
            </a:pPr>
            <a:r>
              <a:rPr lang="sv-SE" sz="2800" dirty="0"/>
              <a:t>       - men samtidigt ökar lönerna för inrikes födda</a:t>
            </a:r>
          </a:p>
          <a:p>
            <a:pPr marL="0" indent="0">
              <a:buNone/>
            </a:pPr>
            <a:r>
              <a:rPr lang="sv-SE" sz="2800" dirty="0"/>
              <a:t>       - de flyttar över till mer kvalificerade jobb</a:t>
            </a:r>
          </a:p>
          <a:p>
            <a:pPr marL="0" indent="0">
              <a:buNone/>
            </a:pPr>
            <a:r>
              <a:rPr lang="sv-SE" sz="2800" dirty="0"/>
              <a:t>       - den invandrade arbetskraften utgör ett </a:t>
            </a:r>
            <a:r>
              <a:rPr lang="sv-SE" sz="2800" b="1" dirty="0"/>
              <a:t>komplement </a:t>
            </a:r>
            <a:r>
              <a:rPr lang="sv-SE" sz="2800" dirty="0"/>
              <a:t>till </a:t>
            </a:r>
          </a:p>
          <a:p>
            <a:pPr marL="0" indent="0">
              <a:buNone/>
            </a:pPr>
            <a:r>
              <a:rPr lang="sv-SE" sz="2800" dirty="0"/>
              <a:t>        den tidigare arbetskraften</a:t>
            </a:r>
          </a:p>
          <a:p>
            <a:pPr marL="457200" indent="-457200"/>
            <a:r>
              <a:rPr lang="sv-SE" sz="2800" dirty="0"/>
              <a:t>Annan forskning kommer till andra resultat</a:t>
            </a:r>
          </a:p>
          <a:p>
            <a:pPr marL="457200" indent="-457200"/>
            <a:r>
              <a:rPr lang="sv-SE" sz="2800" dirty="0"/>
              <a:t>Men i varje fall inte självklart att andra löner faller</a:t>
            </a:r>
          </a:p>
          <a:p>
            <a:pPr marL="0" indent="0">
              <a:buNone/>
            </a:pPr>
            <a:endParaRPr lang="sv-SE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3219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0000"/>
          </a:bodyPr>
          <a:lstStyle/>
          <a:p>
            <a:pPr marL="457200" indent="-457200"/>
            <a:r>
              <a:rPr lang="sv-SE" sz="2800" dirty="0"/>
              <a:t>Utbildade plåtslagare: minimilön på 24-25 000 kr</a:t>
            </a:r>
          </a:p>
          <a:p>
            <a:pPr marL="457200" indent="-457200"/>
            <a:r>
              <a:rPr lang="sv-SE" sz="2800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sz="2800" dirty="0"/>
              <a:t>Komplement</a:t>
            </a:r>
          </a:p>
          <a:p>
            <a:pPr marL="457200" indent="-457200"/>
            <a:r>
              <a:rPr lang="sv-SE" sz="2800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Vår enätundersökning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/>
              <a:t>Anställningar på enkla jobb som betalas med 14-15 000 kr</a:t>
            </a:r>
          </a:p>
          <a:p>
            <a:r>
              <a:rPr lang="sv-SE" altLang="en-US"/>
              <a:t>1/3 av de svarande företagen</a:t>
            </a:r>
          </a:p>
          <a:p>
            <a:r>
              <a:rPr lang="sv-SE" altLang="en-US"/>
              <a:t>Olika avlastningsfunktioner</a:t>
            </a:r>
          </a:p>
          <a:p>
            <a:r>
              <a:rPr lang="sv-SE" altLang="en-US"/>
              <a:t>Det verkar finnas en potentiell efterfrågan vid lägre löner</a:t>
            </a:r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8375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Potentiella invändningar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3410"/>
            <a:ext cx="8336915" cy="4083050"/>
          </a:xfrm>
        </p:spPr>
        <p:txBody>
          <a:bodyPr>
            <a:normAutofit fontScale="90000" lnSpcReduction="10000"/>
          </a:bodyPr>
          <a:lstStyle/>
          <a:p>
            <a:r>
              <a:rPr lang="sv-SE" sz="2400" dirty="0"/>
              <a:t>Jobben tas av EU-migranter</a:t>
            </a:r>
          </a:p>
          <a:p>
            <a:pPr marL="0" indent="0">
              <a:buNone/>
            </a:pPr>
            <a:r>
              <a:rPr lang="sv-SE" sz="2400" dirty="0"/>
              <a:t>      - bostadsbristen utgör ett hinder</a:t>
            </a:r>
          </a:p>
          <a:p>
            <a:pPr marL="0" indent="0">
              <a:buNone/>
            </a:pPr>
            <a:r>
              <a:rPr lang="sv-SE" sz="2400" dirty="0"/>
              <a:t>      - enkla jobb kan utformas som ett</a:t>
            </a:r>
            <a:r>
              <a:rPr lang="sv-SE" sz="2400" b="1" dirty="0"/>
              <a:t> arbetsmarknadsprogram</a:t>
            </a:r>
          </a:p>
          <a:p>
            <a:pPr marL="0" indent="0">
              <a:buNone/>
            </a:pPr>
            <a:r>
              <a:rPr lang="sv-SE" sz="2400" b="1" dirty="0"/>
              <a:t>      </a:t>
            </a:r>
            <a:r>
              <a:rPr lang="sv-SE" sz="2400" dirty="0"/>
              <a:t>- avtal och statlig reglering</a:t>
            </a:r>
          </a:p>
          <a:p>
            <a:pPr marL="0" indent="0">
              <a:buNone/>
            </a:pPr>
            <a:r>
              <a:rPr lang="sv-SE" sz="2400" dirty="0"/>
              <a:t>      - men måste göras enklare än YA-jobben</a:t>
            </a:r>
          </a:p>
          <a:p>
            <a:r>
              <a:rPr lang="sv-SE" sz="2400" dirty="0"/>
              <a:t>Risk för ny underklass av lågbetalda invandrare</a:t>
            </a:r>
          </a:p>
          <a:p>
            <a:pPr marL="0" indent="0">
              <a:buNone/>
            </a:pPr>
            <a:r>
              <a:rPr lang="sv-SE" sz="2400" dirty="0"/>
              <a:t>      - generösa utbildningsmöjligheter direkt till individerna</a:t>
            </a:r>
          </a:p>
          <a:p>
            <a:pPr marL="0" indent="0">
              <a:buNone/>
            </a:pPr>
            <a:r>
              <a:rPr lang="sv-SE" sz="2400" dirty="0"/>
              <a:t>      - involvera inte arbetsgivarna</a:t>
            </a:r>
          </a:p>
          <a:p>
            <a:pPr marL="0" indent="0">
              <a:buNone/>
            </a:pPr>
            <a:r>
              <a:rPr lang="sv-SE" sz="2400" dirty="0"/>
              <a:t>      - använd skatte- och bidragssystemet för att minska </a:t>
            </a:r>
          </a:p>
          <a:p>
            <a:pPr marL="0" indent="0">
              <a:buNone/>
            </a:pPr>
            <a:r>
              <a:rPr lang="sv-SE" sz="2400" dirty="0"/>
              <a:t>        spridningen i </a:t>
            </a:r>
            <a:r>
              <a:rPr lang="sv-SE" sz="2400" b="1" dirty="0"/>
              <a:t>disponibla inkomster</a:t>
            </a:r>
          </a:p>
          <a:p>
            <a:pPr marL="0" indent="0">
              <a:buNone/>
            </a:pPr>
            <a:r>
              <a:rPr lang="sv-SE" sz="2400" dirty="0"/>
              <a:t>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3972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147248" cy="1143000"/>
          </a:xfrm>
        </p:spPr>
        <p:txBody>
          <a:bodyPr>
            <a:normAutofit fontScale="90000"/>
          </a:bodyPr>
          <a:lstStyle/>
          <a:p>
            <a:pPr algn="l"/>
            <a:r>
              <a:rPr lang="sv-SE" dirty="0">
                <a:solidFill>
                  <a:srgbClr val="002060"/>
                </a:solidFill>
              </a:rPr>
              <a:t>Visstidsanställningar</a:t>
            </a:r>
            <a:br>
              <a:rPr lang="sv-SE" dirty="0">
                <a:solidFill>
                  <a:srgbClr val="002060"/>
                </a:solidFill>
              </a:rPr>
            </a:br>
            <a:r>
              <a:rPr lang="sv-SE" dirty="0">
                <a:solidFill>
                  <a:srgbClr val="002060"/>
                </a:solidFill>
              </a:rPr>
              <a:t>Användning av anställningsstöd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99176" cy="4525963"/>
          </a:xfrm>
        </p:spPr>
        <p:txBody>
          <a:bodyPr>
            <a:normAutofit/>
          </a:bodyPr>
          <a:lstStyle/>
          <a:p>
            <a:endParaRPr lang="sv-SE" dirty="0"/>
          </a:p>
          <a:p>
            <a:r>
              <a:rPr lang="sv-SE" dirty="0"/>
              <a:t>Tudelning på arbetsmarknaden gäller inte bara sysselsättning och arbetslöshet utan även anställningsform </a:t>
            </a:r>
          </a:p>
          <a:p>
            <a:endParaRPr lang="sv-SE" dirty="0"/>
          </a:p>
          <a:p>
            <a:r>
              <a:rPr lang="sv-SE" dirty="0"/>
              <a:t>Anställningsstöd effektiv åtgärd. Varför används de i så liten utsträckning?</a:t>
            </a:r>
            <a:endParaRPr lang="sv-SE" sz="2400" dirty="0"/>
          </a:p>
        </p:txBody>
      </p:sp>
      <p:pic>
        <p:nvPicPr>
          <p:cNvPr id="7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747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Tre viktiga tudelningar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800" dirty="0"/>
              <a:t>Hemmamarknadssektorer kontra internationellt konkurrensutsatta sektorer</a:t>
            </a:r>
          </a:p>
          <a:p>
            <a:pPr marL="0" indent="0">
              <a:buNone/>
            </a:pPr>
            <a:r>
              <a:rPr lang="sv-SE" sz="2800" dirty="0"/>
              <a:t>      - Privata tjänster, byggsektor och offentlig sektor</a:t>
            </a:r>
          </a:p>
          <a:p>
            <a:pPr marL="0" indent="0">
              <a:buNone/>
            </a:pPr>
            <a:r>
              <a:rPr lang="sv-SE" sz="2800" dirty="0"/>
              <a:t>        kontra industrin </a:t>
            </a:r>
          </a:p>
          <a:p>
            <a:pPr marL="457200" indent="-457200"/>
            <a:r>
              <a:rPr lang="sv-SE" sz="2800" dirty="0"/>
              <a:t>Inrikes födda kontra utrikes födda</a:t>
            </a:r>
          </a:p>
          <a:p>
            <a:pPr marL="457200" indent="-457200"/>
            <a:r>
              <a:rPr lang="sv-SE" sz="2800" dirty="0"/>
              <a:t>Visstidsanställda kontra fast anställda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Andel visstidsanställda för olika grupper av anställda, 2015,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557248"/>
              </p:ext>
            </p:extLst>
          </p:nvPr>
        </p:nvGraphicFramePr>
        <p:xfrm>
          <a:off x="467544" y="1772813"/>
          <a:ext cx="7416825" cy="4464499"/>
        </p:xfrm>
        <a:graphic>
          <a:graphicData uri="http://schemas.openxmlformats.org/drawingml/2006/table">
            <a:tbl>
              <a:tblPr firstRow="1" firstCol="1" bandRow="1"/>
              <a:tblGrid>
                <a:gridCol w="26757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4821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45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Sverige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Danmark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Finland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Norge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EU28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16,6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8,0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55,7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43,5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15-64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11,8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25,1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19,1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Födda utanför EU, 15-24 år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64,7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21,8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35,2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22,7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46,2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Lågutbildade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28,6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14,4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21,6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12,5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21,5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9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Anställda med enkla jobb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34,2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  9,9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24,8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13,8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Times New Roman" panose="02020603050405020304"/>
                          <a:ea typeface="Times New Roman" panose="02020603050405020304"/>
                          <a:cs typeface="Times New Roman" panose="02020603050405020304"/>
                        </a:rPr>
                        <a:t>23,5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21974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19256" cy="1368152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Överrisker för visstidsanställning i marginalgrupper, 2015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29762"/>
              </p:ext>
            </p:extLst>
          </p:nvPr>
        </p:nvGraphicFramePr>
        <p:xfrm>
          <a:off x="611562" y="1916833"/>
          <a:ext cx="7488833" cy="4320480"/>
        </p:xfrm>
        <a:graphic>
          <a:graphicData uri="http://schemas.openxmlformats.org/drawingml/2006/table">
            <a:tbl>
              <a:tblPr firstRow="1" firstCol="1" bandRow="1"/>
              <a:tblGrid>
                <a:gridCol w="310047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714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069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625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5170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2799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Sverige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Danmark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Finland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Norge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EU28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19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15–24 år relativt 25–64 år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3,62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4,59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3,91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78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Födda utanför EU28 relativt inrikes födda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1,72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1,40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1,71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1,39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Lågutbildade relativt ej lågutbildade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1,98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1,50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8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I yrken med låga kvalifikationskrav 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relativt i andra yrken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1,15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1,80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46259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Låg färdighetsnivå relativt ej låg färdighetsnivå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Läs- och skrivkunnighet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Matematik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2,16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1,79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1,06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0,95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1,08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1,46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1,64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1,27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2452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Höga överrisker för marginalgrupper i Sverige – varför?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3"/>
            <a:ext cx="7787208" cy="4997996"/>
          </a:xfrm>
        </p:spPr>
        <p:txBody>
          <a:bodyPr>
            <a:normAutofit fontScale="90000" lnSpcReduction="20000"/>
          </a:bodyPr>
          <a:lstStyle/>
          <a:p>
            <a:r>
              <a:rPr lang="sv-SE" altLang="en-US" dirty="0"/>
              <a:t>Liberal reglering av visstidsanställningar</a:t>
            </a:r>
          </a:p>
          <a:p>
            <a:r>
              <a:rPr lang="sv-SE" altLang="en-US" dirty="0"/>
              <a:t>Strikt anställningsskydd vid tillsvidare-anställningar</a:t>
            </a:r>
          </a:p>
          <a:p>
            <a:endParaRPr lang="sv-SE" altLang="en-US" dirty="0"/>
          </a:p>
          <a:p>
            <a:r>
              <a:rPr lang="sv-SE" altLang="en-US" dirty="0"/>
              <a:t>Samvariation mellan höga överrisker och liten lönespridning</a:t>
            </a:r>
          </a:p>
          <a:p>
            <a:r>
              <a:rPr lang="sv-SE" altLang="en-US" dirty="0"/>
              <a:t>Visstidsanställning är ett sätt att sänka de förväntade arbetskraftskostnaderna när lönerna för marginalgrupper är höga</a:t>
            </a:r>
          </a:p>
          <a:p>
            <a:r>
              <a:rPr lang="sv-SE" altLang="en-US" dirty="0"/>
              <a:t>Risken att liten lönespridning leder till fler </a:t>
            </a:r>
            <a:r>
              <a:rPr lang="sv-SE" altLang="en-US" b="1" dirty="0"/>
              <a:t>osäkra </a:t>
            </a:r>
            <a:r>
              <a:rPr lang="sv-SE" altLang="en-US" dirty="0"/>
              <a:t>anställningar har inte uppmärksammats tillräckligt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65561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19256" cy="415510"/>
          </a:xfrm>
        </p:spPr>
        <p:txBody>
          <a:bodyPr>
            <a:noAutofit/>
          </a:bodyPr>
          <a:lstStyle/>
          <a:p>
            <a:r>
              <a:rPr lang="sv-SE" sz="2400" dirty="0">
                <a:solidFill>
                  <a:srgbClr val="002060"/>
                </a:solidFill>
              </a:rPr>
              <a:t>Övergångar från visstidsanställning till andra tillstånd, procent</a:t>
            </a:r>
          </a:p>
        </p:txBody>
      </p:sp>
      <p:graphicFrame>
        <p:nvGraphicFramePr>
          <p:cNvPr id="12" name="Chart 11"/>
          <p:cNvGraphicFramePr/>
          <p:nvPr/>
        </p:nvGraphicFramePr>
        <p:xfrm>
          <a:off x="107504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/>
          <p:nvPr/>
        </p:nvGraphicFramePr>
        <p:xfrm>
          <a:off x="107504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/>
          <p:nvPr/>
        </p:nvGraphicFramePr>
        <p:xfrm>
          <a:off x="107504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/>
          <p:nvPr/>
        </p:nvGraphicFramePr>
        <p:xfrm>
          <a:off x="4211960" y="836712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/>
          <p:nvPr/>
        </p:nvGraphicFramePr>
        <p:xfrm>
          <a:off x="4211960" y="2780928"/>
          <a:ext cx="4068000" cy="180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7" name="Chart 16"/>
          <p:cNvGraphicFramePr/>
          <p:nvPr/>
        </p:nvGraphicFramePr>
        <p:xfrm>
          <a:off x="4139952" y="4698000"/>
          <a:ext cx="4068000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560" y="404664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a) Inrikes födda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19368" y="415510"/>
            <a:ext cx="2720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b) Födda utanför Europa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2816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>
                <a:solidFill>
                  <a:srgbClr val="002060"/>
                </a:solidFill>
              </a:rPr>
              <a:t>Visstidsanställningar som språngbräda in på arbetsmarknaden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" y="2033270"/>
            <a:ext cx="8229600" cy="4525963"/>
          </a:xfrm>
        </p:spPr>
        <p:txBody>
          <a:bodyPr/>
          <a:lstStyle/>
          <a:p>
            <a:r>
              <a:rPr lang="sv-SE" altLang="en-US" dirty="0"/>
              <a:t>Vanligare att gå till fast anställning än till arbetslöshet om man är visstidsanställd</a:t>
            </a:r>
          </a:p>
          <a:p>
            <a:endParaRPr lang="sv-SE" altLang="en-US" dirty="0"/>
          </a:p>
          <a:p>
            <a:r>
              <a:rPr lang="sv-SE" altLang="en-US" dirty="0"/>
              <a:t>Vanligare att gå till fast anställning om man är visstidsanställd än arbetslös</a:t>
            </a:r>
          </a:p>
          <a:p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2731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sz="3200" dirty="0">
                <a:solidFill>
                  <a:srgbClr val="002060"/>
                </a:solidFill>
              </a:rPr>
              <a:t>Skillnad i sannolikhet att vara i olika tillstånd mellan visstidsanställd och arbetslös, nära två års sikt, 2015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 dirty="0"/>
              <a:t>Födda utanför Europa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anställning</a:t>
            </a:r>
            <a:r>
              <a:rPr lang="sv-SE" altLang="en-US" dirty="0"/>
              <a:t>: </a:t>
            </a:r>
            <a:r>
              <a:rPr lang="sv-SE" altLang="en-US" dirty="0" smtClean="0"/>
              <a:t>+25,4 procentenheter</a:t>
            </a:r>
            <a:endParaRPr lang="sv-SE" altLang="en-US" dirty="0"/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</a:t>
            </a:r>
            <a:r>
              <a:rPr lang="sv-SE" altLang="en-US"/>
              <a:t>-</a:t>
            </a:r>
            <a:r>
              <a:rPr lang="sv-SE" altLang="en-US" smtClean="0"/>
              <a:t>29,2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/>
              <a:t>Inrikes födda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altLang="en-US" i="1" dirty="0"/>
              <a:t>Fast </a:t>
            </a:r>
            <a:r>
              <a:rPr lang="sv-SE" altLang="en-US" dirty="0"/>
              <a:t>anställning: +</a:t>
            </a:r>
            <a:r>
              <a:rPr lang="sv-SE" altLang="en-US" dirty="0" smtClean="0"/>
              <a:t>19,8 </a:t>
            </a:r>
            <a:r>
              <a:rPr lang="sv-SE" altLang="en-US" dirty="0"/>
              <a:t>procentenheter</a:t>
            </a:r>
          </a:p>
          <a:p>
            <a:pPr marL="0" indent="0">
              <a:buNone/>
            </a:pPr>
            <a:endParaRPr lang="sv-SE" altLang="en-US" dirty="0"/>
          </a:p>
          <a:p>
            <a:pPr marL="0" indent="0">
              <a:buNone/>
            </a:pPr>
            <a:r>
              <a:rPr lang="sv-SE" altLang="en-US" i="1" dirty="0"/>
              <a:t>Arbetslöshet</a:t>
            </a:r>
            <a:r>
              <a:rPr lang="sv-SE" altLang="en-US" dirty="0"/>
              <a:t>: -</a:t>
            </a:r>
            <a:r>
              <a:rPr lang="sv-SE" altLang="en-US" dirty="0" smtClean="0"/>
              <a:t>14,1 </a:t>
            </a:r>
            <a:r>
              <a:rPr lang="sv-SE" altLang="en-US" dirty="0"/>
              <a:t>procentenheter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6752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Tänkbara reformer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altLang="en-US" dirty="0"/>
              <a:t>Ingen bra idé att ensidigt försvåra visstidsanställningar</a:t>
            </a:r>
          </a:p>
          <a:p>
            <a:r>
              <a:rPr lang="sv-SE" altLang="en-US" dirty="0"/>
              <a:t>Men mindre strikt anställningsskydd vid tillsvidareanställningar skulle kunna kombineras med striktare reglering av visstidsanställningar</a:t>
            </a:r>
          </a:p>
          <a:p>
            <a:r>
              <a:rPr lang="sv-SE" altLang="en-US" dirty="0"/>
              <a:t>Lägre minimilöner/större lönespridning skulle sannolikt minska överriskerna för visstidsanställningar bland marginalgrupper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600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altLang="en-US" dirty="0">
                <a:solidFill>
                  <a:srgbClr val="002060"/>
                </a:solidFill>
              </a:rPr>
              <a:t>Användning av och attityder till anställningsstöd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altLang="en-US" dirty="0"/>
          </a:p>
          <a:p>
            <a:r>
              <a:rPr lang="sv-SE" altLang="en-US" dirty="0"/>
              <a:t>Vår arbetsgivarenkät</a:t>
            </a:r>
          </a:p>
          <a:p>
            <a:endParaRPr lang="sv-SE" altLang="en-US" dirty="0"/>
          </a:p>
          <a:p>
            <a:r>
              <a:rPr lang="sv-SE" altLang="en-US" dirty="0"/>
              <a:t>Vi har både frågat företag som använt och inte använt stöden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79340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Kvarstående personer i nystartsjobb, instegsjobb och med särskilt anställningsstöd vid månadens slut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79512" y="1340768"/>
          <a:ext cx="792088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84144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Skäl till att anställningsstöd inte utnyttjats,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457620"/>
              </p:ext>
            </p:extLst>
          </p:nvPr>
        </p:nvGraphicFramePr>
        <p:xfrm>
          <a:off x="755576" y="2348879"/>
          <a:ext cx="6768752" cy="3251903"/>
        </p:xfrm>
        <a:graphic>
          <a:graphicData uri="http://schemas.openxmlformats.org/drawingml/2006/table">
            <a:tbl>
              <a:tblPr firstRow="1" firstCol="1" bandRow="1"/>
              <a:tblGrid>
                <a:gridCol w="57604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0828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126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Inget behov av att anställa eller nyanställa vare sig med eller utan anställningsstöd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51,0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känt till möjligheten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22,6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skäl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26,3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2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0,1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26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Brist på arbetskraft i näringslivet, procent 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179512" y="1484784"/>
          <a:ext cx="7992888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Resultat/slutsatser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7500" lnSpcReduction="20000"/>
          </a:bodyPr>
          <a:lstStyle/>
          <a:p>
            <a:r>
              <a:rPr lang="sv-SE" altLang="en-US" dirty="0"/>
              <a:t>Förvånansvärt många företag säger sig inte känna till möjligheterna till anställningsstöd</a:t>
            </a:r>
          </a:p>
          <a:p>
            <a:pPr marL="0" indent="0">
              <a:buNone/>
            </a:pPr>
            <a:r>
              <a:rPr lang="sv-SE" altLang="en-US" dirty="0"/>
              <a:t>        - behov av informationsinsatser</a:t>
            </a:r>
          </a:p>
          <a:p>
            <a:pPr marL="0" indent="0">
              <a:buNone/>
            </a:pPr>
            <a:endParaRPr lang="sv-SE" altLang="en-US" dirty="0"/>
          </a:p>
          <a:p>
            <a:pPr marL="457200" indent="-457200"/>
            <a:r>
              <a:rPr lang="sv-SE" altLang="en-US" dirty="0"/>
              <a:t>Företag som anställt med stöd gör mer positiva bedömningar av olika aspekter än företag som inte utnyttjat stöden</a:t>
            </a:r>
          </a:p>
          <a:p>
            <a:pPr marL="0" indent="0">
              <a:buNone/>
            </a:pPr>
            <a:r>
              <a:rPr lang="sv-SE" altLang="en-US" dirty="0"/>
              <a:t>        - arbetskrävande myndighetskontakter, behov av handledning och </a:t>
            </a:r>
          </a:p>
          <a:p>
            <a:pPr marL="0" indent="0">
              <a:buNone/>
            </a:pPr>
            <a:r>
              <a:rPr lang="sv-SE" altLang="en-US" dirty="0"/>
              <a:t>          administration av utbildning</a:t>
            </a:r>
          </a:p>
          <a:p>
            <a:pPr marL="0" indent="0">
              <a:buNone/>
            </a:pPr>
            <a:r>
              <a:rPr lang="sv-SE" altLang="en-US" dirty="0"/>
              <a:t>        - bättre förutsättningar utnyttja stöden?</a:t>
            </a:r>
          </a:p>
          <a:p>
            <a:pPr marL="0" indent="0">
              <a:buNone/>
            </a:pPr>
            <a:r>
              <a:rPr lang="sv-SE" altLang="en-US" dirty="0"/>
              <a:t>        - men skillnaderna kvarstår också om man kontrollerar för  </a:t>
            </a:r>
          </a:p>
          <a:p>
            <a:pPr marL="0" indent="0">
              <a:buNone/>
            </a:pPr>
            <a:r>
              <a:rPr lang="sv-SE" altLang="en-US" dirty="0"/>
              <a:t>          observerbara företagskarakteristiska</a:t>
            </a:r>
          </a:p>
          <a:p>
            <a:pPr marL="0" indent="0">
              <a:buNone/>
            </a:pPr>
            <a:r>
              <a:rPr lang="sv-SE" altLang="en-US" dirty="0"/>
              <a:t>        - benägenheten att använda stöd ökar efter stödanställningar</a:t>
            </a:r>
          </a:p>
          <a:p>
            <a:pPr marL="0" indent="0">
              <a:buNone/>
            </a:pPr>
            <a:r>
              <a:rPr lang="sv-SE" altLang="en-US" dirty="0"/>
              <a:t>        - också argument för bättre information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9768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700" dirty="0">
                <a:solidFill>
                  <a:srgbClr val="002060"/>
                </a:solidFill>
              </a:rPr>
              <a:t>Effekten av tidigare anställningar med stöd på benägenheten att anställa med stöd i framtiden,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520643"/>
              </p:ext>
            </p:extLst>
          </p:nvPr>
        </p:nvGraphicFramePr>
        <p:xfrm>
          <a:off x="971600" y="1772816"/>
          <a:ext cx="6912768" cy="3132350"/>
        </p:xfrm>
        <a:graphic>
          <a:graphicData uri="http://schemas.openxmlformats.org/drawingml/2006/table">
            <a:tbl>
              <a:tblPr firstRow="1" firstCol="1" bandRow="1"/>
              <a:tblGrid>
                <a:gridCol w="50423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04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32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8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mer benägen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Mer benägen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34,4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Inte mer benägen än tidigare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39,4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benägen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6,1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Mycket mindre benägen</a:t>
                      </a:r>
                      <a:endParaRPr lang="sv-SE" sz="18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3,7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Vet ej/ej svar</a:t>
                      </a:r>
                      <a:endParaRPr lang="sv-SE" sz="18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8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5,4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527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Förändringar som skulle kunna få företag som inte tidigare använt anställningsstöd att göra det framöver, procent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936576"/>
              </p:ext>
            </p:extLst>
          </p:nvPr>
        </p:nvGraphicFramePr>
        <p:xfrm>
          <a:off x="467544" y="1772816"/>
          <a:ext cx="7432332" cy="4464491"/>
        </p:xfrm>
        <a:graphic>
          <a:graphicData uri="http://schemas.openxmlformats.org/drawingml/2006/table">
            <a:tbl>
              <a:tblPr firstRow="1" firstCol="1" bandRow="1"/>
              <a:tblGrid>
                <a:gridCol w="640066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3167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884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anställningsstöd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17,7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Lägre bruttolön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Anställningsstöd under längre tid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20,2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Mindre arbetskrävande kontakter med myndigheter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Större möjligheter till provperiod före avtal om anställning med stöd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Bemanningsföretag tar arbetsgivaransvaret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Arbetsförmedlingen tar arbetsgivaransvaret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22,9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Inga krav på ansvar för utbildning/handledning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 9,8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Handledningsstöd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12,7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27,4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705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10,3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47894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Motiv för att använda anställningsstöd, procent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952773"/>
              </p:ext>
            </p:extLst>
          </p:nvPr>
        </p:nvGraphicFramePr>
        <p:xfrm>
          <a:off x="467544" y="1844825"/>
          <a:ext cx="7576348" cy="4392487"/>
        </p:xfrm>
        <a:graphic>
          <a:graphicData uri="http://schemas.openxmlformats.org/drawingml/2006/table">
            <a:tbl>
              <a:tblPr firstRow="1" firstCol="1" bandRow="1"/>
              <a:tblGrid>
                <a:gridCol w="65208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550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924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sv-SE" sz="16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Svarsandel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lönekostnaderna genom att ersätta reguljära anställningar med subventionerade anställningar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9,5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temporärt sänka lönekostnaden i syfte att finansiera den nyanställdas upplärningsperiod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35,3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att sänka lönekostnaden under en provperiod för den anställda, innan denna visat vad den ”går för”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32,8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Det är ett sätt för företaget att ta ett socialt ansvar genom att anställa en person som står långt ifrån arbetsmarknaden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67,4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Annat motiv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9,3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666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Times New Roman" panose="02020603050405020304"/>
                          <a:cs typeface="Arial" panose="020B0604020202020204"/>
                        </a:rPr>
                        <a:t>Ej svar</a:t>
                      </a:r>
                      <a:endParaRPr lang="sv-SE" sz="16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  <a:latin typeface="Calibri" panose="020F0502020204030204"/>
                          <a:ea typeface="Calibri" panose="020F0502020204030204"/>
                          <a:cs typeface="Times New Roman" panose="02020603050405020304"/>
                        </a:rPr>
                        <a:t>  1,0</a:t>
                      </a:r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84394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1301006"/>
          </a:xfrm>
        </p:spPr>
        <p:txBody>
          <a:bodyPr>
            <a:noAutofit/>
          </a:bodyPr>
          <a:lstStyle/>
          <a:p>
            <a:r>
              <a:rPr lang="sv-SE" sz="3400" dirty="0">
                <a:solidFill>
                  <a:srgbClr val="002060"/>
                </a:solidFill>
              </a:rPr>
              <a:t>Främsta hindret för expansion av verksamheten är brist på arbetskraft,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251520" y="1268760"/>
          <a:ext cx="7920880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chemeClr val="tx2"/>
                </a:solidFill>
              </a:rPr>
              <a:t>Starkare inhemsk efterfrågan än exportefterfrågan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175" y="1921510"/>
            <a:ext cx="8291195" cy="4479925"/>
          </a:xfrm>
        </p:spPr>
        <p:txBody>
          <a:bodyPr>
            <a:normAutofit lnSpcReduction="10000"/>
          </a:bodyPr>
          <a:lstStyle/>
          <a:p>
            <a:pPr marL="457200" indent="-457200"/>
            <a:r>
              <a:rPr lang="sv-SE" sz="2400" dirty="0"/>
              <a:t>Inte bara kortsiktigt konjunkturfenomen</a:t>
            </a:r>
          </a:p>
          <a:p>
            <a:pPr marL="457200" indent="-457200"/>
            <a:r>
              <a:rPr lang="sv-SE" sz="2400" dirty="0"/>
              <a:t>Också  långsiktig strukturell utveckling</a:t>
            </a:r>
          </a:p>
          <a:p>
            <a:pPr marL="0" indent="0">
              <a:buNone/>
            </a:pPr>
            <a:r>
              <a:rPr lang="sv-SE" sz="2400" dirty="0"/>
              <a:t>       - stora överskott i bytesbalansen sedan 1990-talet</a:t>
            </a:r>
          </a:p>
          <a:p>
            <a:pPr marL="0" indent="0">
              <a:buNone/>
            </a:pPr>
            <a:r>
              <a:rPr lang="sv-SE" sz="2400" dirty="0"/>
              <a:t>       - större sparande än investeringar</a:t>
            </a:r>
          </a:p>
          <a:p>
            <a:pPr marL="0" indent="0">
              <a:buNone/>
            </a:pPr>
            <a:r>
              <a:rPr lang="sv-SE" sz="2400" dirty="0"/>
              <a:t>       - osannolikt att vi i all framtid ska fortsätta ackumulera </a:t>
            </a:r>
          </a:p>
          <a:p>
            <a:pPr marL="0" indent="0">
              <a:buNone/>
            </a:pPr>
            <a:r>
              <a:rPr lang="sv-SE" sz="2400" dirty="0"/>
              <a:t>         finansiella nettofordringar på omvärlden</a:t>
            </a:r>
          </a:p>
          <a:p>
            <a:pPr marL="0" indent="0">
              <a:buNone/>
            </a:pPr>
            <a:r>
              <a:rPr lang="sv-SE" sz="2400" dirty="0"/>
              <a:t>       - lägre sparande och högre efterfrågan på välfärdstjänster till </a:t>
            </a:r>
          </a:p>
          <a:p>
            <a:pPr marL="0" indent="0">
              <a:buNone/>
            </a:pPr>
            <a:r>
              <a:rPr lang="sv-SE" sz="2400" dirty="0"/>
              <a:t>         följd av åldrande befolkning </a:t>
            </a:r>
          </a:p>
          <a:p>
            <a:pPr marL="0" indent="0">
              <a:buNone/>
            </a:pPr>
            <a:r>
              <a:rPr lang="sv-SE" sz="2400" dirty="0"/>
              <a:t>       - stort behov av investeringar i bostäder och infrastruktur</a:t>
            </a:r>
          </a:p>
          <a:p>
            <a:r>
              <a:rPr lang="sv-SE" sz="2400" b="1" dirty="0"/>
              <a:t>Större utrymme för löneökningar</a:t>
            </a:r>
            <a:r>
              <a:rPr lang="sv-SE" sz="2400" dirty="0"/>
              <a:t> i hemmamarknadssektorn än i den internationellt konkurrensutsatta sektorn</a:t>
            </a:r>
          </a:p>
          <a:p>
            <a:pPr marL="0" indent="0">
              <a:buNone/>
            </a:pPr>
            <a:endParaRPr lang="sv-SE" sz="2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chemeClr val="tx2"/>
                </a:solidFill>
              </a:rPr>
              <a:t>Industrins märkessättning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Lågt industrimärke styrande för hela ekonomin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259330"/>
            <a:ext cx="4040188" cy="3951288"/>
          </a:xfrm>
        </p:spPr>
        <p:txBody>
          <a:bodyPr>
            <a:normAutofit/>
          </a:bodyPr>
          <a:lstStyle/>
          <a:p>
            <a:pPr marL="457200" indent="-457200"/>
            <a:r>
              <a:rPr lang="sv-SE" sz="2000" dirty="0"/>
              <a:t>Bra för sysselsättningen </a:t>
            </a:r>
            <a:r>
              <a:rPr lang="sv-SE" sz="2000" b="1" dirty="0"/>
              <a:t>om</a:t>
            </a:r>
            <a:r>
              <a:rPr lang="sv-SE" sz="2000" dirty="0"/>
              <a:t>:</a:t>
            </a:r>
          </a:p>
          <a:p>
            <a:pPr marL="0" indent="0">
              <a:buNone/>
            </a:pPr>
            <a:r>
              <a:rPr lang="sv-SE" sz="2000" dirty="0"/>
              <a:t>        - tillräckligt utbud av arbets-   </a:t>
            </a:r>
          </a:p>
          <a:p>
            <a:pPr marL="0" indent="0">
              <a:buNone/>
            </a:pPr>
            <a:r>
              <a:rPr lang="sv-SE" sz="2000" dirty="0"/>
              <a:t>          kraft till hemmamarknads-</a:t>
            </a:r>
          </a:p>
          <a:p>
            <a:pPr marL="0" indent="0">
              <a:buNone/>
            </a:pPr>
            <a:r>
              <a:rPr lang="sv-SE" sz="2000" dirty="0"/>
              <a:t>          sektorerna</a:t>
            </a:r>
          </a:p>
          <a:p>
            <a:pPr marL="0" indent="0">
              <a:buNone/>
            </a:pPr>
            <a:r>
              <a:rPr lang="sv-SE" sz="2000" dirty="0"/>
              <a:t>        - fungerande utbildnings- och</a:t>
            </a:r>
          </a:p>
          <a:p>
            <a:pPr marL="0" indent="0">
              <a:buNone/>
            </a:pPr>
            <a:r>
              <a:rPr lang="sv-SE" sz="2000" dirty="0"/>
              <a:t>          omskolningsinsatser</a:t>
            </a:r>
          </a:p>
          <a:p>
            <a:pPr marL="0" indent="0">
              <a:buNone/>
            </a:pPr>
            <a:r>
              <a:rPr lang="sv-SE" sz="2000" dirty="0"/>
              <a:t>        - omorganisation av </a:t>
            </a:r>
          </a:p>
          <a:p>
            <a:pPr marL="0" indent="0">
              <a:buNone/>
            </a:pPr>
            <a:r>
              <a:rPr lang="sv-SE" sz="2000" dirty="0"/>
              <a:t>          produktion och lönebildning </a:t>
            </a:r>
          </a:p>
          <a:p>
            <a:pPr marL="0" indent="0">
              <a:buNone/>
            </a:pPr>
            <a:r>
              <a:rPr lang="sv-SE" sz="2000" dirty="0"/>
              <a:t>          med fler enkla låglönejobb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>
            <a:normAutofit fontScale="92500" lnSpcReduction="10000"/>
          </a:bodyPr>
          <a:lstStyle/>
          <a:p>
            <a:r>
              <a:rPr lang="sv-SE" altLang="en-US" sz="2000"/>
              <a:t>Industrimärke som tar större hänsyn till läget i andra sektorer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844415" y="2259330"/>
            <a:ext cx="4041775" cy="3951288"/>
          </a:xfrm>
        </p:spPr>
        <p:txBody>
          <a:bodyPr>
            <a:normAutofit/>
          </a:bodyPr>
          <a:lstStyle/>
          <a:p>
            <a:r>
              <a:rPr lang="sv-SE" altLang="en-US" sz="2000" b="1"/>
              <a:t>Om </a:t>
            </a:r>
            <a:r>
              <a:rPr lang="sv-SE" altLang="en-US" sz="2000"/>
              <a:t>otillräckligt utbud av arbetskraft till hemma-marknadssektorerna</a:t>
            </a:r>
          </a:p>
          <a:p>
            <a:r>
              <a:rPr lang="sv-SE" altLang="en-US" sz="2000"/>
              <a:t>Annars kronisk arbetskraftsbrist</a:t>
            </a:r>
          </a:p>
          <a:p>
            <a:r>
              <a:rPr lang="sv-SE" altLang="en-US" sz="2000"/>
              <a:t>Ineffektiv allokering av arbetskraften</a:t>
            </a:r>
          </a:p>
          <a:p>
            <a:r>
              <a:rPr lang="sv-SE" altLang="en-US" sz="2000"/>
              <a:t>Ombalansering av ekonomin där hemmamarknadssektorn växer och den internationellt konkurrensutsatta sektorn krymper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Utrymme, procent</a:t>
            </a:r>
          </a:p>
        </p:txBody>
      </p:sp>
      <p:graphicFrame>
        <p:nvGraphicFramePr>
          <p:cNvPr id="4" name="Chart 3"/>
          <p:cNvGraphicFramePr/>
          <p:nvPr/>
        </p:nvGraphicFramePr>
        <p:xfrm>
          <a:off x="323528" y="1340768"/>
          <a:ext cx="772036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altLang="en-US">
                <a:solidFill>
                  <a:srgbClr val="002060"/>
                </a:solidFill>
              </a:rPr>
              <a:t>Industrimärkets framtid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837690"/>
            <a:ext cx="8229600" cy="4525963"/>
          </a:xfrm>
        </p:spPr>
        <p:txBody>
          <a:bodyPr>
            <a:normAutofit fontScale="82500" lnSpcReduction="10000"/>
          </a:bodyPr>
          <a:lstStyle/>
          <a:p>
            <a:r>
              <a:rPr lang="sv-SE" altLang="en-US" dirty="0"/>
              <a:t>Över tiden allt mindre samvariation mellan utrymmet för löneökningar (pris- plus produktivitetsökning) i industrin och den privata tjänstesektorn</a:t>
            </a:r>
          </a:p>
          <a:p>
            <a:r>
              <a:rPr lang="sv-SE" altLang="en-US" dirty="0"/>
              <a:t>Bättre förutsättningar för att industrin ska vara normerande i årets avtalsrörelse än i den förra</a:t>
            </a:r>
          </a:p>
          <a:p>
            <a:r>
              <a:rPr lang="sv-SE" altLang="en-US" dirty="0"/>
              <a:t>Men i ett läge med långvarig arbetskraftsbrist i hemmamarknadssektorerna kan ett lågt industrimärke leda till gradvis ökande spänningar</a:t>
            </a:r>
          </a:p>
          <a:p>
            <a:pPr marL="0" indent="0">
              <a:buNone/>
            </a:pPr>
            <a:r>
              <a:rPr lang="sv-SE" altLang="en-US" dirty="0"/>
              <a:t>       - risk att den nuvarande samordningen till slut kollapsar</a:t>
            </a:r>
          </a:p>
          <a:p>
            <a:r>
              <a:rPr lang="sv-SE" altLang="en-US" dirty="0"/>
              <a:t>Industrimärket kan behöva ta större hänsyn till situationen i andra sektorer</a:t>
            </a:r>
          </a:p>
          <a:p>
            <a:endParaRPr lang="sv-SE" alt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378"/>
          <a:stretch>
            <a:fillRect/>
          </a:stretch>
        </p:blipFill>
        <p:spPr>
          <a:xfrm>
            <a:off x="8043892" y="5805264"/>
            <a:ext cx="1100108" cy="105273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2240</Words>
  <Application>Microsoft Office PowerPoint</Application>
  <PresentationFormat>On-screen Show (4:3)</PresentationFormat>
  <Paragraphs>676</Paragraphs>
  <Slides>43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4" baseType="lpstr">
      <vt:lpstr>Office Theme</vt:lpstr>
      <vt:lpstr>Tudelningarna på arbets-marknaden</vt:lpstr>
      <vt:lpstr>Program</vt:lpstr>
      <vt:lpstr>Tre viktiga tudelningar</vt:lpstr>
      <vt:lpstr>Brist på arbetskraft i näringslivet, procent </vt:lpstr>
      <vt:lpstr>Främsta hindret för expansion av verksamheten är brist på arbetskraft, procent</vt:lpstr>
      <vt:lpstr>Starkare inhemsk efterfrågan än exportefterfrågan</vt:lpstr>
      <vt:lpstr>Industrins märkessättning</vt:lpstr>
      <vt:lpstr>Utrymme, procent</vt:lpstr>
      <vt:lpstr>Industrimärkets framtid</vt:lpstr>
      <vt:lpstr>Lägre avtal i industrin än i andra sektorer?</vt:lpstr>
      <vt:lpstr>Genomsnittlig årlig spridning i avtalade löneökningar mellan olika områden, per avtalsperiod</vt:lpstr>
      <vt:lpstr>Vilken princip?</vt:lpstr>
      <vt:lpstr>Utrikes föddas anknytning till arbetsmarknaden</vt:lpstr>
      <vt:lpstr>Mått på total anknytningsgrad till arbetsmarknaden:  Andel fast heltidssysselsatta 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Sysselsättning genom egenföretagande</vt:lpstr>
      <vt:lpstr>Enskild firma</vt:lpstr>
      <vt:lpstr>Hur förbättra arbetsmarknadssituationen för utrikes födda?</vt:lpstr>
      <vt:lpstr>Sysselsättningsgrad för personer med inhemsk respektive utländsk bakgrund efter prestationsnivå i läs- och skrivkunnighet, 2012, procent av befolkningsgruppen</vt:lpstr>
      <vt:lpstr>.</vt:lpstr>
      <vt:lpstr>Skolan och elever med utländsk bakgrund</vt:lpstr>
      <vt:lpstr>Minimilöner</vt:lpstr>
      <vt:lpstr>Nya typer av enkla jobb</vt:lpstr>
      <vt:lpstr>Vad händer med lönerna för dem som redan har jobb?</vt:lpstr>
      <vt:lpstr>Svenska exempel</vt:lpstr>
      <vt:lpstr>Potentiella invändningar</vt:lpstr>
      <vt:lpstr>Visstidsanställningar Användning av anställningsstöd</vt:lpstr>
      <vt:lpstr>Andel visstidsanställda för olika grupper av anställda, 2015, procent</vt:lpstr>
      <vt:lpstr>Överrisker för visstidsanställning i marginalgrupper, 2015 </vt:lpstr>
      <vt:lpstr>Höga överrisker för marginalgrupper i Sverige – varför?</vt:lpstr>
      <vt:lpstr>Övergångar från visstidsanställning till andra tillstånd, procent</vt:lpstr>
      <vt:lpstr>Visstidsanställningar som språngbräda in på arbetsmarknaden</vt:lpstr>
      <vt:lpstr>Skillnad i sannolikhet att vara i olika tillstånd mellan visstidsanställd och arbetslös, nära två års sikt, 2015</vt:lpstr>
      <vt:lpstr>Tänkbara reformer</vt:lpstr>
      <vt:lpstr>Användning av och attityder till anställningsstöd</vt:lpstr>
      <vt:lpstr>Kvarstående personer i nystartsjobb, instegsjobb och med särskilt anställningsstöd vid månadens slut</vt:lpstr>
      <vt:lpstr>Skäl till att anställningsstöd inte utnyttjats, procent</vt:lpstr>
      <vt:lpstr>Resultat/slutsatser</vt:lpstr>
      <vt:lpstr>Effekten av tidigare anställningar med stöd på benägenheten att anställa med stöd i framtiden, procent</vt:lpstr>
      <vt:lpstr>Förändringar som skulle kunna få företag som inte tidigare använt anställningsstöd att göra det framöver, procent</vt:lpstr>
      <vt:lpstr>Motiv för att använda anställningsstöd, procent</vt:lpstr>
    </vt:vector>
  </TitlesOfParts>
  <Company>Stockholm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Inför avtalsrörelsen 2016</dc:title>
  <dc:creator>calmf</dc:creator>
  <cp:lastModifiedBy>Petter Danielsson</cp:lastModifiedBy>
  <cp:revision>133</cp:revision>
  <dcterms:created xsi:type="dcterms:W3CDTF">2015-12-13T10:21:00Z</dcterms:created>
  <dcterms:modified xsi:type="dcterms:W3CDTF">2017-02-24T13:51:09Z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1033-10.2.0.5811</vt:lpwstr>
  </property>
</Properties>
</file>